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7E79"/>
    <a:srgbClr val="FF8AD8"/>
    <a:srgbClr val="D883FF"/>
    <a:srgbClr val="7A81FF"/>
    <a:srgbClr val="FF2F92"/>
    <a:srgbClr val="FF85FF"/>
    <a:srgbClr val="73FEFF"/>
    <a:srgbClr val="8EFA00"/>
    <a:srgbClr val="FF93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044"/>
    <p:restoredTop sz="94665"/>
  </p:normalViewPr>
  <p:slideViewPr>
    <p:cSldViewPr snapToGrid="0" snapToObjects="1">
      <p:cViewPr varScale="1">
        <p:scale>
          <a:sx n="71" d="100"/>
          <a:sy n="71" d="100"/>
        </p:scale>
        <p:origin x="192" y="10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DDF3B-FBF1-074E-B4AC-F5BB9D83365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D3F5E76-07FB-3044-9C96-65B490DF690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2FEBB96-3722-524D-ABFB-12FE14D1CDC8}"/>
              </a:ext>
            </a:extLst>
          </p:cNvPr>
          <p:cNvSpPr>
            <a:spLocks noGrp="1"/>
          </p:cNvSpPr>
          <p:nvPr>
            <p:ph type="dt" sz="half" idx="10"/>
          </p:nvPr>
        </p:nvSpPr>
        <p:spPr/>
        <p:txBody>
          <a:bodyPr/>
          <a:lstStyle/>
          <a:p>
            <a:fld id="{2CEC6CBB-6F99-7B43-B365-04C33DE7EB64}" type="datetimeFigureOut">
              <a:rPr lang="en-US" smtClean="0"/>
              <a:t>12/10/18</a:t>
            </a:fld>
            <a:endParaRPr lang="en-US"/>
          </a:p>
        </p:txBody>
      </p:sp>
      <p:sp>
        <p:nvSpPr>
          <p:cNvPr id="5" name="Footer Placeholder 4">
            <a:extLst>
              <a:ext uri="{FF2B5EF4-FFF2-40B4-BE49-F238E27FC236}">
                <a16:creationId xmlns:a16="http://schemas.microsoft.com/office/drawing/2014/main" id="{E8C3A7BF-2DB8-8240-8F5B-9F438B534D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110ABA-41F8-D649-8178-3F10C46F1519}"/>
              </a:ext>
            </a:extLst>
          </p:cNvPr>
          <p:cNvSpPr>
            <a:spLocks noGrp="1"/>
          </p:cNvSpPr>
          <p:nvPr>
            <p:ph type="sldNum" sz="quarter" idx="12"/>
          </p:nvPr>
        </p:nvSpPr>
        <p:spPr/>
        <p:txBody>
          <a:bodyPr/>
          <a:lstStyle/>
          <a:p>
            <a:fld id="{ED5545F6-AED7-9A44-BC65-45B48891D74C}" type="slidenum">
              <a:rPr lang="en-US" smtClean="0"/>
              <a:t>‹#›</a:t>
            </a:fld>
            <a:endParaRPr lang="en-US"/>
          </a:p>
        </p:txBody>
      </p:sp>
    </p:spTree>
    <p:extLst>
      <p:ext uri="{BB962C8B-B14F-4D97-AF65-F5344CB8AC3E}">
        <p14:creationId xmlns:p14="http://schemas.microsoft.com/office/powerpoint/2010/main" val="13044293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D81BF-2FD5-6D4A-A3F1-C48EB72512D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3C1C98A-1530-E446-8CAD-EF43AA7C05B3}"/>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CA01F7C-62F3-194A-AB0C-3FE85B19D881}"/>
              </a:ext>
            </a:extLst>
          </p:cNvPr>
          <p:cNvSpPr>
            <a:spLocks noGrp="1"/>
          </p:cNvSpPr>
          <p:nvPr>
            <p:ph type="dt" sz="half" idx="10"/>
          </p:nvPr>
        </p:nvSpPr>
        <p:spPr/>
        <p:txBody>
          <a:bodyPr/>
          <a:lstStyle/>
          <a:p>
            <a:fld id="{2CEC6CBB-6F99-7B43-B365-04C33DE7EB64}" type="datetimeFigureOut">
              <a:rPr lang="en-US" smtClean="0"/>
              <a:t>12/10/18</a:t>
            </a:fld>
            <a:endParaRPr lang="en-US"/>
          </a:p>
        </p:txBody>
      </p:sp>
      <p:sp>
        <p:nvSpPr>
          <p:cNvPr id="5" name="Footer Placeholder 4">
            <a:extLst>
              <a:ext uri="{FF2B5EF4-FFF2-40B4-BE49-F238E27FC236}">
                <a16:creationId xmlns:a16="http://schemas.microsoft.com/office/drawing/2014/main" id="{1F3100B1-92C6-0F4F-83F9-2A24E7CC027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A3388E-6D1D-FD40-A5CD-3796CFA4B5DE}"/>
              </a:ext>
            </a:extLst>
          </p:cNvPr>
          <p:cNvSpPr>
            <a:spLocks noGrp="1"/>
          </p:cNvSpPr>
          <p:nvPr>
            <p:ph type="sldNum" sz="quarter" idx="12"/>
          </p:nvPr>
        </p:nvSpPr>
        <p:spPr/>
        <p:txBody>
          <a:bodyPr/>
          <a:lstStyle/>
          <a:p>
            <a:fld id="{ED5545F6-AED7-9A44-BC65-45B48891D74C}" type="slidenum">
              <a:rPr lang="en-US" smtClean="0"/>
              <a:t>‹#›</a:t>
            </a:fld>
            <a:endParaRPr lang="en-US"/>
          </a:p>
        </p:txBody>
      </p:sp>
    </p:spTree>
    <p:extLst>
      <p:ext uri="{BB962C8B-B14F-4D97-AF65-F5344CB8AC3E}">
        <p14:creationId xmlns:p14="http://schemas.microsoft.com/office/powerpoint/2010/main" val="2721592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237FE-A4E7-F04D-B6AF-3BDA43F7929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06055168-0FFA-3341-8A68-92AC68698B8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3F75AA9A-8025-A94B-8E6B-245F2CAD5B24}"/>
              </a:ext>
            </a:extLst>
          </p:cNvPr>
          <p:cNvSpPr>
            <a:spLocks noGrp="1"/>
          </p:cNvSpPr>
          <p:nvPr>
            <p:ph type="dt" sz="half" idx="10"/>
          </p:nvPr>
        </p:nvSpPr>
        <p:spPr/>
        <p:txBody>
          <a:bodyPr/>
          <a:lstStyle/>
          <a:p>
            <a:fld id="{2CEC6CBB-6F99-7B43-B365-04C33DE7EB64}" type="datetimeFigureOut">
              <a:rPr lang="en-US" smtClean="0"/>
              <a:t>12/10/18</a:t>
            </a:fld>
            <a:endParaRPr lang="en-US"/>
          </a:p>
        </p:txBody>
      </p:sp>
      <p:sp>
        <p:nvSpPr>
          <p:cNvPr id="5" name="Footer Placeholder 4">
            <a:extLst>
              <a:ext uri="{FF2B5EF4-FFF2-40B4-BE49-F238E27FC236}">
                <a16:creationId xmlns:a16="http://schemas.microsoft.com/office/drawing/2014/main" id="{5059E07E-23D5-4A41-B62C-C43904CF401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DAF67F2-EE7F-794B-ADCD-7AA08EB5EF32}"/>
              </a:ext>
            </a:extLst>
          </p:cNvPr>
          <p:cNvSpPr>
            <a:spLocks noGrp="1"/>
          </p:cNvSpPr>
          <p:nvPr>
            <p:ph type="sldNum" sz="quarter" idx="12"/>
          </p:nvPr>
        </p:nvSpPr>
        <p:spPr/>
        <p:txBody>
          <a:bodyPr/>
          <a:lstStyle/>
          <a:p>
            <a:fld id="{ED5545F6-AED7-9A44-BC65-45B48891D74C}" type="slidenum">
              <a:rPr lang="en-US" smtClean="0"/>
              <a:t>‹#›</a:t>
            </a:fld>
            <a:endParaRPr lang="en-US"/>
          </a:p>
        </p:txBody>
      </p:sp>
    </p:spTree>
    <p:extLst>
      <p:ext uri="{BB962C8B-B14F-4D97-AF65-F5344CB8AC3E}">
        <p14:creationId xmlns:p14="http://schemas.microsoft.com/office/powerpoint/2010/main" val="42691848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D0130-1A6D-F849-9490-E03D226FD13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A0A9DC8-0952-4146-953F-3F86C8130C07}"/>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F75F045-8DAF-A74F-A852-9E4C3B4F857A}"/>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85CF6AE-7B2B-F340-899D-F4448DCA432F}"/>
              </a:ext>
            </a:extLst>
          </p:cNvPr>
          <p:cNvSpPr>
            <a:spLocks noGrp="1"/>
          </p:cNvSpPr>
          <p:nvPr>
            <p:ph type="dt" sz="half" idx="10"/>
          </p:nvPr>
        </p:nvSpPr>
        <p:spPr/>
        <p:txBody>
          <a:bodyPr/>
          <a:lstStyle/>
          <a:p>
            <a:fld id="{2CEC6CBB-6F99-7B43-B365-04C33DE7EB64}" type="datetimeFigureOut">
              <a:rPr lang="en-US" smtClean="0"/>
              <a:t>12/10/18</a:t>
            </a:fld>
            <a:endParaRPr lang="en-US"/>
          </a:p>
        </p:txBody>
      </p:sp>
      <p:sp>
        <p:nvSpPr>
          <p:cNvPr id="6" name="Footer Placeholder 5">
            <a:extLst>
              <a:ext uri="{FF2B5EF4-FFF2-40B4-BE49-F238E27FC236}">
                <a16:creationId xmlns:a16="http://schemas.microsoft.com/office/drawing/2014/main" id="{C1C478B3-8C89-9D4E-88F6-18336F14E1A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47ED646-FE5B-9C4E-8B25-02C60FB20A34}"/>
              </a:ext>
            </a:extLst>
          </p:cNvPr>
          <p:cNvSpPr>
            <a:spLocks noGrp="1"/>
          </p:cNvSpPr>
          <p:nvPr>
            <p:ph type="sldNum" sz="quarter" idx="12"/>
          </p:nvPr>
        </p:nvSpPr>
        <p:spPr/>
        <p:txBody>
          <a:bodyPr/>
          <a:lstStyle/>
          <a:p>
            <a:fld id="{ED5545F6-AED7-9A44-BC65-45B48891D74C}" type="slidenum">
              <a:rPr lang="en-US" smtClean="0"/>
              <a:t>‹#›</a:t>
            </a:fld>
            <a:endParaRPr lang="en-US"/>
          </a:p>
        </p:txBody>
      </p:sp>
    </p:spTree>
    <p:extLst>
      <p:ext uri="{BB962C8B-B14F-4D97-AF65-F5344CB8AC3E}">
        <p14:creationId xmlns:p14="http://schemas.microsoft.com/office/powerpoint/2010/main" val="7382394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865E5-06B1-FF4A-9E5E-822D732C4F9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29D1369-42A1-BD47-B54D-B49BF503466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43D66B9-B30E-5442-9E77-0C4221538E93}"/>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A03511C-750F-0549-B512-EAD7F685D5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095A716F-8C2B-4345-AC6E-84146ADB08FC}"/>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62DFD38-73B9-B240-A96F-6F498C2B5C34}"/>
              </a:ext>
            </a:extLst>
          </p:cNvPr>
          <p:cNvSpPr>
            <a:spLocks noGrp="1"/>
          </p:cNvSpPr>
          <p:nvPr>
            <p:ph type="dt" sz="half" idx="10"/>
          </p:nvPr>
        </p:nvSpPr>
        <p:spPr/>
        <p:txBody>
          <a:bodyPr/>
          <a:lstStyle/>
          <a:p>
            <a:fld id="{2CEC6CBB-6F99-7B43-B365-04C33DE7EB64}" type="datetimeFigureOut">
              <a:rPr lang="en-US" smtClean="0"/>
              <a:t>12/10/18</a:t>
            </a:fld>
            <a:endParaRPr lang="en-US"/>
          </a:p>
        </p:txBody>
      </p:sp>
      <p:sp>
        <p:nvSpPr>
          <p:cNvPr id="8" name="Footer Placeholder 7">
            <a:extLst>
              <a:ext uri="{FF2B5EF4-FFF2-40B4-BE49-F238E27FC236}">
                <a16:creationId xmlns:a16="http://schemas.microsoft.com/office/drawing/2014/main" id="{CC1F42DF-DAFF-8544-9E87-357E7DED233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59FAB49-25EB-D346-A7D3-8695D30CBF5C}"/>
              </a:ext>
            </a:extLst>
          </p:cNvPr>
          <p:cNvSpPr>
            <a:spLocks noGrp="1"/>
          </p:cNvSpPr>
          <p:nvPr>
            <p:ph type="sldNum" sz="quarter" idx="12"/>
          </p:nvPr>
        </p:nvSpPr>
        <p:spPr/>
        <p:txBody>
          <a:bodyPr/>
          <a:lstStyle/>
          <a:p>
            <a:fld id="{ED5545F6-AED7-9A44-BC65-45B48891D74C}" type="slidenum">
              <a:rPr lang="en-US" smtClean="0"/>
              <a:t>‹#›</a:t>
            </a:fld>
            <a:endParaRPr lang="en-US"/>
          </a:p>
        </p:txBody>
      </p:sp>
    </p:spTree>
    <p:extLst>
      <p:ext uri="{BB962C8B-B14F-4D97-AF65-F5344CB8AC3E}">
        <p14:creationId xmlns:p14="http://schemas.microsoft.com/office/powerpoint/2010/main" val="12305931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B579D-6F67-6046-9091-02EEA9018FB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A07DC58-1BC5-8B49-94CD-24B60CB1D372}"/>
              </a:ext>
            </a:extLst>
          </p:cNvPr>
          <p:cNvSpPr>
            <a:spLocks noGrp="1"/>
          </p:cNvSpPr>
          <p:nvPr>
            <p:ph type="dt" sz="half" idx="10"/>
          </p:nvPr>
        </p:nvSpPr>
        <p:spPr/>
        <p:txBody>
          <a:bodyPr/>
          <a:lstStyle/>
          <a:p>
            <a:fld id="{2CEC6CBB-6F99-7B43-B365-04C33DE7EB64}" type="datetimeFigureOut">
              <a:rPr lang="en-US" smtClean="0"/>
              <a:t>12/10/18</a:t>
            </a:fld>
            <a:endParaRPr lang="en-US"/>
          </a:p>
        </p:txBody>
      </p:sp>
      <p:sp>
        <p:nvSpPr>
          <p:cNvPr id="4" name="Footer Placeholder 3">
            <a:extLst>
              <a:ext uri="{FF2B5EF4-FFF2-40B4-BE49-F238E27FC236}">
                <a16:creationId xmlns:a16="http://schemas.microsoft.com/office/drawing/2014/main" id="{7D06C238-F5B6-024D-AFD4-142B13FFABC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7AEEF92-A024-A24F-B60F-441080F1E23B}"/>
              </a:ext>
            </a:extLst>
          </p:cNvPr>
          <p:cNvSpPr>
            <a:spLocks noGrp="1"/>
          </p:cNvSpPr>
          <p:nvPr>
            <p:ph type="sldNum" sz="quarter" idx="12"/>
          </p:nvPr>
        </p:nvSpPr>
        <p:spPr/>
        <p:txBody>
          <a:bodyPr/>
          <a:lstStyle/>
          <a:p>
            <a:fld id="{ED5545F6-AED7-9A44-BC65-45B48891D74C}" type="slidenum">
              <a:rPr lang="en-US" smtClean="0"/>
              <a:t>‹#›</a:t>
            </a:fld>
            <a:endParaRPr lang="en-US"/>
          </a:p>
        </p:txBody>
      </p:sp>
    </p:spTree>
    <p:extLst>
      <p:ext uri="{BB962C8B-B14F-4D97-AF65-F5344CB8AC3E}">
        <p14:creationId xmlns:p14="http://schemas.microsoft.com/office/powerpoint/2010/main" val="13028752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BE2D63A-1FC3-3A4A-A861-FC393DD75C2B}"/>
              </a:ext>
            </a:extLst>
          </p:cNvPr>
          <p:cNvSpPr>
            <a:spLocks noGrp="1"/>
          </p:cNvSpPr>
          <p:nvPr>
            <p:ph type="dt" sz="half" idx="10"/>
          </p:nvPr>
        </p:nvSpPr>
        <p:spPr/>
        <p:txBody>
          <a:bodyPr/>
          <a:lstStyle/>
          <a:p>
            <a:fld id="{2CEC6CBB-6F99-7B43-B365-04C33DE7EB64}" type="datetimeFigureOut">
              <a:rPr lang="en-US" smtClean="0"/>
              <a:t>12/10/18</a:t>
            </a:fld>
            <a:endParaRPr lang="en-US"/>
          </a:p>
        </p:txBody>
      </p:sp>
      <p:sp>
        <p:nvSpPr>
          <p:cNvPr id="3" name="Footer Placeholder 2">
            <a:extLst>
              <a:ext uri="{FF2B5EF4-FFF2-40B4-BE49-F238E27FC236}">
                <a16:creationId xmlns:a16="http://schemas.microsoft.com/office/drawing/2014/main" id="{112E7D82-3B49-D94B-A0B8-F8D825932AD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1D44C45-13B0-7642-A140-2EAD1B81AC9A}"/>
              </a:ext>
            </a:extLst>
          </p:cNvPr>
          <p:cNvSpPr>
            <a:spLocks noGrp="1"/>
          </p:cNvSpPr>
          <p:nvPr>
            <p:ph type="sldNum" sz="quarter" idx="12"/>
          </p:nvPr>
        </p:nvSpPr>
        <p:spPr/>
        <p:txBody>
          <a:bodyPr/>
          <a:lstStyle/>
          <a:p>
            <a:fld id="{ED5545F6-AED7-9A44-BC65-45B48891D74C}" type="slidenum">
              <a:rPr lang="en-US" smtClean="0"/>
              <a:t>‹#›</a:t>
            </a:fld>
            <a:endParaRPr lang="en-US"/>
          </a:p>
        </p:txBody>
      </p:sp>
    </p:spTree>
    <p:extLst>
      <p:ext uri="{BB962C8B-B14F-4D97-AF65-F5344CB8AC3E}">
        <p14:creationId xmlns:p14="http://schemas.microsoft.com/office/powerpoint/2010/main" val="21492557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E52CB-FAB3-6E4A-A253-E19127810A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8E9AD56D-4DA8-7543-8A7B-821132968EF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BCF1C6B-EEFF-084F-B380-6C7BDF107B9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F987BCE-5767-2642-BD96-9702ED2174C7}"/>
              </a:ext>
            </a:extLst>
          </p:cNvPr>
          <p:cNvSpPr>
            <a:spLocks noGrp="1"/>
          </p:cNvSpPr>
          <p:nvPr>
            <p:ph type="dt" sz="half" idx="10"/>
          </p:nvPr>
        </p:nvSpPr>
        <p:spPr/>
        <p:txBody>
          <a:bodyPr/>
          <a:lstStyle/>
          <a:p>
            <a:fld id="{2CEC6CBB-6F99-7B43-B365-04C33DE7EB64}" type="datetimeFigureOut">
              <a:rPr lang="en-US" smtClean="0"/>
              <a:t>12/10/18</a:t>
            </a:fld>
            <a:endParaRPr lang="en-US"/>
          </a:p>
        </p:txBody>
      </p:sp>
      <p:sp>
        <p:nvSpPr>
          <p:cNvPr id="6" name="Footer Placeholder 5">
            <a:extLst>
              <a:ext uri="{FF2B5EF4-FFF2-40B4-BE49-F238E27FC236}">
                <a16:creationId xmlns:a16="http://schemas.microsoft.com/office/drawing/2014/main" id="{6288B17C-4086-A64F-AB9F-5E302668EB8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869C76D-A3B5-5146-9E28-A8FEEEEF422C}"/>
              </a:ext>
            </a:extLst>
          </p:cNvPr>
          <p:cNvSpPr>
            <a:spLocks noGrp="1"/>
          </p:cNvSpPr>
          <p:nvPr>
            <p:ph type="sldNum" sz="quarter" idx="12"/>
          </p:nvPr>
        </p:nvSpPr>
        <p:spPr/>
        <p:txBody>
          <a:bodyPr/>
          <a:lstStyle/>
          <a:p>
            <a:fld id="{ED5545F6-AED7-9A44-BC65-45B48891D74C}" type="slidenum">
              <a:rPr lang="en-US" smtClean="0"/>
              <a:t>‹#›</a:t>
            </a:fld>
            <a:endParaRPr lang="en-US"/>
          </a:p>
        </p:txBody>
      </p:sp>
    </p:spTree>
    <p:extLst>
      <p:ext uri="{BB962C8B-B14F-4D97-AF65-F5344CB8AC3E}">
        <p14:creationId xmlns:p14="http://schemas.microsoft.com/office/powerpoint/2010/main" val="5661786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A05628-6215-6E41-9C5B-01E0727AE99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4C1DAB7-5B0E-F54C-A9FA-D5B30BF5503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26B4906-C9E2-CB4E-B1E3-22089041E42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98A8D51-8A44-9440-B571-803168369579}"/>
              </a:ext>
            </a:extLst>
          </p:cNvPr>
          <p:cNvSpPr>
            <a:spLocks noGrp="1"/>
          </p:cNvSpPr>
          <p:nvPr>
            <p:ph type="dt" sz="half" idx="10"/>
          </p:nvPr>
        </p:nvSpPr>
        <p:spPr/>
        <p:txBody>
          <a:bodyPr/>
          <a:lstStyle/>
          <a:p>
            <a:fld id="{2CEC6CBB-6F99-7B43-B365-04C33DE7EB64}" type="datetimeFigureOut">
              <a:rPr lang="en-US" smtClean="0"/>
              <a:t>12/10/18</a:t>
            </a:fld>
            <a:endParaRPr lang="en-US"/>
          </a:p>
        </p:txBody>
      </p:sp>
      <p:sp>
        <p:nvSpPr>
          <p:cNvPr id="6" name="Footer Placeholder 5">
            <a:extLst>
              <a:ext uri="{FF2B5EF4-FFF2-40B4-BE49-F238E27FC236}">
                <a16:creationId xmlns:a16="http://schemas.microsoft.com/office/drawing/2014/main" id="{CC0BD65C-0BB9-0648-A04C-AAD2597171F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53ECE3A-0836-7249-B213-E629D3EE7009}"/>
              </a:ext>
            </a:extLst>
          </p:cNvPr>
          <p:cNvSpPr>
            <a:spLocks noGrp="1"/>
          </p:cNvSpPr>
          <p:nvPr>
            <p:ph type="sldNum" sz="quarter" idx="12"/>
          </p:nvPr>
        </p:nvSpPr>
        <p:spPr/>
        <p:txBody>
          <a:bodyPr/>
          <a:lstStyle/>
          <a:p>
            <a:fld id="{ED5545F6-AED7-9A44-BC65-45B48891D74C}" type="slidenum">
              <a:rPr lang="en-US" smtClean="0"/>
              <a:t>‹#›</a:t>
            </a:fld>
            <a:endParaRPr lang="en-US"/>
          </a:p>
        </p:txBody>
      </p:sp>
    </p:spTree>
    <p:extLst>
      <p:ext uri="{BB962C8B-B14F-4D97-AF65-F5344CB8AC3E}">
        <p14:creationId xmlns:p14="http://schemas.microsoft.com/office/powerpoint/2010/main" val="40023893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179A6B-AA17-1849-AE13-855DF587601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AE2B4DF-9CD0-7A42-B974-3CA074D4D5CB}"/>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D1523FF-960A-054B-9D7F-ADDA3827D54B}"/>
              </a:ext>
            </a:extLst>
          </p:cNvPr>
          <p:cNvSpPr>
            <a:spLocks noGrp="1"/>
          </p:cNvSpPr>
          <p:nvPr>
            <p:ph type="dt" sz="half" idx="10"/>
          </p:nvPr>
        </p:nvSpPr>
        <p:spPr/>
        <p:txBody>
          <a:bodyPr/>
          <a:lstStyle/>
          <a:p>
            <a:fld id="{2CEC6CBB-6F99-7B43-B365-04C33DE7EB64}" type="datetimeFigureOut">
              <a:rPr lang="en-US" smtClean="0"/>
              <a:t>12/10/18</a:t>
            </a:fld>
            <a:endParaRPr lang="en-US"/>
          </a:p>
        </p:txBody>
      </p:sp>
      <p:sp>
        <p:nvSpPr>
          <p:cNvPr id="5" name="Footer Placeholder 4">
            <a:extLst>
              <a:ext uri="{FF2B5EF4-FFF2-40B4-BE49-F238E27FC236}">
                <a16:creationId xmlns:a16="http://schemas.microsoft.com/office/drawing/2014/main" id="{0FAD7B5A-7C84-E94A-AAFC-0BB078EE93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D99C353-90B5-1C49-8DED-5D89998F979E}"/>
              </a:ext>
            </a:extLst>
          </p:cNvPr>
          <p:cNvSpPr>
            <a:spLocks noGrp="1"/>
          </p:cNvSpPr>
          <p:nvPr>
            <p:ph type="sldNum" sz="quarter" idx="12"/>
          </p:nvPr>
        </p:nvSpPr>
        <p:spPr/>
        <p:txBody>
          <a:bodyPr/>
          <a:lstStyle/>
          <a:p>
            <a:fld id="{ED5545F6-AED7-9A44-BC65-45B48891D74C}" type="slidenum">
              <a:rPr lang="en-US" smtClean="0"/>
              <a:t>‹#›</a:t>
            </a:fld>
            <a:endParaRPr lang="en-US"/>
          </a:p>
        </p:txBody>
      </p:sp>
    </p:spTree>
    <p:extLst>
      <p:ext uri="{BB962C8B-B14F-4D97-AF65-F5344CB8AC3E}">
        <p14:creationId xmlns:p14="http://schemas.microsoft.com/office/powerpoint/2010/main" val="29170671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4183EC8-5769-1344-B89B-2E0373CD2471}"/>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0327A8E-894A-4147-B799-BA3947E7C8FC}"/>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61B7F10-3351-1D4F-AE3E-15E73CA05F8C}"/>
              </a:ext>
            </a:extLst>
          </p:cNvPr>
          <p:cNvSpPr>
            <a:spLocks noGrp="1"/>
          </p:cNvSpPr>
          <p:nvPr>
            <p:ph type="dt" sz="half" idx="10"/>
          </p:nvPr>
        </p:nvSpPr>
        <p:spPr/>
        <p:txBody>
          <a:bodyPr/>
          <a:lstStyle/>
          <a:p>
            <a:fld id="{2CEC6CBB-6F99-7B43-B365-04C33DE7EB64}" type="datetimeFigureOut">
              <a:rPr lang="en-US" smtClean="0"/>
              <a:t>12/10/18</a:t>
            </a:fld>
            <a:endParaRPr lang="en-US"/>
          </a:p>
        </p:txBody>
      </p:sp>
      <p:sp>
        <p:nvSpPr>
          <p:cNvPr id="5" name="Footer Placeholder 4">
            <a:extLst>
              <a:ext uri="{FF2B5EF4-FFF2-40B4-BE49-F238E27FC236}">
                <a16:creationId xmlns:a16="http://schemas.microsoft.com/office/drawing/2014/main" id="{2D5EBBDE-52DF-2C4C-92AE-D1D19C5DE66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C647A2-571C-F34C-BEC5-18A1BF9BAA35}"/>
              </a:ext>
            </a:extLst>
          </p:cNvPr>
          <p:cNvSpPr>
            <a:spLocks noGrp="1"/>
          </p:cNvSpPr>
          <p:nvPr>
            <p:ph type="sldNum" sz="quarter" idx="12"/>
          </p:nvPr>
        </p:nvSpPr>
        <p:spPr/>
        <p:txBody>
          <a:bodyPr/>
          <a:lstStyle/>
          <a:p>
            <a:fld id="{ED5545F6-AED7-9A44-BC65-45B48891D74C}" type="slidenum">
              <a:rPr lang="en-US" smtClean="0"/>
              <a:t>‹#›</a:t>
            </a:fld>
            <a:endParaRPr lang="en-US"/>
          </a:p>
        </p:txBody>
      </p:sp>
    </p:spTree>
    <p:extLst>
      <p:ext uri="{BB962C8B-B14F-4D97-AF65-F5344CB8AC3E}">
        <p14:creationId xmlns:p14="http://schemas.microsoft.com/office/powerpoint/2010/main" val="3224745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173377D-86F8-944E-B612-18C39A77C97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63A0A98-3D43-E84F-A106-3A8AD673824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BAD0DBE-26B7-6B44-B96E-5684AC3E74C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CEC6CBB-6F99-7B43-B365-04C33DE7EB64}" type="datetimeFigureOut">
              <a:rPr lang="en-US" smtClean="0"/>
              <a:t>12/10/18</a:t>
            </a:fld>
            <a:endParaRPr lang="en-US"/>
          </a:p>
        </p:txBody>
      </p:sp>
      <p:sp>
        <p:nvSpPr>
          <p:cNvPr id="5" name="Footer Placeholder 4">
            <a:extLst>
              <a:ext uri="{FF2B5EF4-FFF2-40B4-BE49-F238E27FC236}">
                <a16:creationId xmlns:a16="http://schemas.microsoft.com/office/drawing/2014/main" id="{F362D390-B669-C144-AFCD-08FA06733DC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A98D9C4-0D6C-704B-AF76-C8870959CAF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D5545F6-AED7-9A44-BC65-45B48891D74C}" type="slidenum">
              <a:rPr lang="en-US" smtClean="0"/>
              <a:t>‹#›</a:t>
            </a:fld>
            <a:endParaRPr lang="en-US"/>
          </a:p>
        </p:txBody>
      </p:sp>
    </p:spTree>
    <p:extLst>
      <p:ext uri="{BB962C8B-B14F-4D97-AF65-F5344CB8AC3E}">
        <p14:creationId xmlns:p14="http://schemas.microsoft.com/office/powerpoint/2010/main" val="39519951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simplypsychology.org/learning-kolb.html" TargetMode="External"/><Relationship Id="rId2" Type="http://schemas.openxmlformats.org/officeDocument/2006/relationships/hyperlink" Target="https://www.plymouth.ac.uk/student-life/services/learning-gateway/learning-development" TargetMode="External"/><Relationship Id="rId1" Type="http://schemas.openxmlformats.org/officeDocument/2006/relationships/slideLayout" Target="../slideLayouts/slideLayout2.xml"/><Relationship Id="rId6" Type="http://schemas.openxmlformats.org/officeDocument/2006/relationships/hyperlink" Target="https://juliaec.wordpress.com/2011/03/23/blooms-taxonomy-encouraging-higher-cognitive-thinking-in-primary-school-classrooms/" TargetMode="External"/><Relationship Id="rId5" Type="http://schemas.openxmlformats.org/officeDocument/2006/relationships/hyperlink" Target="https://juliaec.wordpress.com/2011/03/30/cooperate-with-cooperative-learning/" TargetMode="External"/><Relationship Id="rId4" Type="http://schemas.openxmlformats.org/officeDocument/2006/relationships/hyperlink" Target="https://files.eric.ed.gov/fulltext/EJ1153951.pdf"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05DB049-D860-6242-B68E-09256841C8F9}"/>
              </a:ext>
            </a:extLst>
          </p:cNvPr>
          <p:cNvSpPr txBox="1"/>
          <p:nvPr/>
        </p:nvSpPr>
        <p:spPr>
          <a:xfrm>
            <a:off x="283732" y="17720"/>
            <a:ext cx="10885118" cy="276999"/>
          </a:xfrm>
          <a:prstGeom prst="rect">
            <a:avLst/>
          </a:prstGeom>
          <a:noFill/>
        </p:spPr>
        <p:txBody>
          <a:bodyPr wrap="square" rtlCol="0">
            <a:spAutoFit/>
          </a:bodyPr>
          <a:lstStyle/>
          <a:p>
            <a:pPr algn="ctr"/>
            <a:r>
              <a:rPr lang="en-US" sz="1200" b="1" u="sng" dirty="0" err="1">
                <a:latin typeface="Arial" panose="020B0604020202020204" pitchFamily="34" charset="0"/>
                <a:cs typeface="Arial" panose="020B0604020202020204" pitchFamily="34" charset="0"/>
              </a:rPr>
              <a:t>Heledd</a:t>
            </a:r>
            <a:r>
              <a:rPr lang="en-US" sz="1200" b="1" u="sng" dirty="0">
                <a:latin typeface="Arial" panose="020B0604020202020204" pitchFamily="34" charset="0"/>
                <a:cs typeface="Arial" panose="020B0604020202020204" pitchFamily="34" charset="0"/>
              </a:rPr>
              <a:t> Mai Jones (1811084)  - </a:t>
            </a:r>
            <a:r>
              <a:rPr lang="en-US" sz="1200" b="1" u="sng" dirty="0" err="1">
                <a:latin typeface="Arial" panose="020B0604020202020204" pitchFamily="34" charset="0"/>
                <a:cs typeface="Arial" panose="020B0604020202020204" pitchFamily="34" charset="0"/>
              </a:rPr>
              <a:t>Sgiliau</a:t>
            </a:r>
            <a:r>
              <a:rPr lang="en-US" sz="1200" b="1" u="sng" dirty="0">
                <a:latin typeface="Arial" panose="020B0604020202020204" pitchFamily="34" charset="0"/>
                <a:cs typeface="Arial" panose="020B0604020202020204" pitchFamily="34" charset="0"/>
              </a:rPr>
              <a:t> </a:t>
            </a:r>
            <a:r>
              <a:rPr lang="en-US" sz="1200" b="1" u="sng" dirty="0" err="1">
                <a:latin typeface="Arial" panose="020B0604020202020204" pitchFamily="34" charset="0"/>
                <a:cs typeface="Arial" panose="020B0604020202020204" pitchFamily="34" charset="0"/>
              </a:rPr>
              <a:t>Astudio</a:t>
            </a:r>
            <a:r>
              <a:rPr lang="en-US" sz="1200" b="1" u="sng" dirty="0">
                <a:latin typeface="Arial" panose="020B0604020202020204" pitchFamily="34" charset="0"/>
                <a:cs typeface="Arial" panose="020B0604020202020204" pitchFamily="34" charset="0"/>
              </a:rPr>
              <a:t> </a:t>
            </a:r>
            <a:r>
              <a:rPr lang="en-US" sz="1200" b="1" u="sng" dirty="0" err="1">
                <a:latin typeface="Arial" panose="020B0604020202020204" pitchFamily="34" charset="0"/>
                <a:cs typeface="Arial" panose="020B0604020202020204" pitchFamily="34" charset="0"/>
              </a:rPr>
              <a:t>ar</a:t>
            </a:r>
            <a:r>
              <a:rPr lang="en-US" sz="1200" b="1" u="sng" dirty="0">
                <a:latin typeface="Arial" panose="020B0604020202020204" pitchFamily="34" charset="0"/>
                <a:cs typeface="Arial" panose="020B0604020202020204" pitchFamily="34" charset="0"/>
              </a:rPr>
              <a:t> </a:t>
            </a:r>
            <a:r>
              <a:rPr lang="en-US" sz="1200" b="1" u="sng" dirty="0" err="1">
                <a:latin typeface="Arial" panose="020B0604020202020204" pitchFamily="34" charset="0"/>
                <a:cs typeface="Arial" panose="020B0604020202020204" pitchFamily="34" charset="0"/>
              </a:rPr>
              <a:t>gyfer</a:t>
            </a:r>
            <a:r>
              <a:rPr lang="en-US" sz="1200" b="1" u="sng" dirty="0">
                <a:latin typeface="Arial" panose="020B0604020202020204" pitchFamily="34" charset="0"/>
                <a:cs typeface="Arial" panose="020B0604020202020204" pitchFamily="34" charset="0"/>
              </a:rPr>
              <a:t> </a:t>
            </a:r>
            <a:r>
              <a:rPr lang="en-US" sz="1200" b="1" u="sng" dirty="0" err="1">
                <a:latin typeface="Arial" panose="020B0604020202020204" pitchFamily="34" charset="0"/>
                <a:cs typeface="Arial" panose="020B0604020202020204" pitchFamily="34" charset="0"/>
              </a:rPr>
              <a:t>Myfyrwyr</a:t>
            </a:r>
            <a:r>
              <a:rPr lang="en-US" sz="1200" b="1" u="sng" dirty="0">
                <a:latin typeface="Arial" panose="020B0604020202020204" pitchFamily="34" charset="0"/>
                <a:cs typeface="Arial" panose="020B0604020202020204" pitchFamily="34" charset="0"/>
              </a:rPr>
              <a:t> </a:t>
            </a:r>
            <a:r>
              <a:rPr lang="en-GB" sz="1200" b="1" u="sng" dirty="0">
                <a:latin typeface="Arial" panose="020B0604020202020204" pitchFamily="34" charset="0"/>
                <a:cs typeface="Arial" panose="020B0604020202020204" pitchFamily="34" charset="0"/>
              </a:rPr>
              <a:t>ECGE4001PC</a:t>
            </a:r>
            <a:r>
              <a:rPr lang="en-GB" sz="1200" b="1" u="sng" dirty="0">
                <a:effectLst/>
                <a:latin typeface="Arial" panose="020B0604020202020204" pitchFamily="34" charset="0"/>
                <a:cs typeface="Arial" panose="020B0604020202020204" pitchFamily="34" charset="0"/>
              </a:rPr>
              <a:t> </a:t>
            </a:r>
            <a:endParaRPr lang="en-US" sz="1200" b="1" u="sng"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955C299-25FF-2D4E-9AC9-607DF0A4E176}"/>
              </a:ext>
            </a:extLst>
          </p:cNvPr>
          <p:cNvSpPr txBox="1"/>
          <p:nvPr/>
        </p:nvSpPr>
        <p:spPr>
          <a:xfrm>
            <a:off x="394063" y="294719"/>
            <a:ext cx="4672702" cy="461665"/>
          </a:xfrm>
          <a:prstGeom prst="rect">
            <a:avLst/>
          </a:prstGeom>
          <a:solidFill>
            <a:srgbClr val="7A81FF"/>
          </a:solidFill>
        </p:spPr>
        <p:txBody>
          <a:bodyPr wrap="square" rtlCol="0">
            <a:spAutoFit/>
          </a:bodyPr>
          <a:lstStyle/>
          <a:p>
            <a:r>
              <a:rPr lang="cy-GB" sz="1200" b="1" dirty="0">
                <a:latin typeface="Arial" panose="020B0604020202020204" pitchFamily="34" charset="0"/>
                <a:cs typeface="Arial" panose="020B0604020202020204" pitchFamily="34" charset="0"/>
              </a:rPr>
              <a:t>Yr ystod o sgiliau a rhinweddau personol sydd yn dylanwadu ar ddatblygiad meddwl beirniadol mewn addysg.</a:t>
            </a:r>
            <a:r>
              <a:rPr lang="en-GB" sz="1200" b="1" dirty="0">
                <a:effectLst/>
                <a:latin typeface="Arial" panose="020B0604020202020204" pitchFamily="34" charset="0"/>
                <a:cs typeface="Arial" panose="020B0604020202020204" pitchFamily="34" charset="0"/>
              </a:rPr>
              <a:t> </a:t>
            </a:r>
            <a:endParaRPr lang="en-US" sz="1200" b="1"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7E4D0F3C-7756-D447-8952-6BD1C1DD1573}"/>
              </a:ext>
            </a:extLst>
          </p:cNvPr>
          <p:cNvSpPr txBox="1"/>
          <p:nvPr/>
        </p:nvSpPr>
        <p:spPr>
          <a:xfrm>
            <a:off x="143005" y="878831"/>
            <a:ext cx="3627447" cy="3970318"/>
          </a:xfrm>
          <a:prstGeom prst="rect">
            <a:avLst/>
          </a:prstGeom>
          <a:solidFill>
            <a:srgbClr val="73FEFF"/>
          </a:solidFill>
        </p:spPr>
        <p:txBody>
          <a:bodyPr wrap="square" rtlCol="0">
            <a:spAutoFit/>
          </a:bodyPr>
          <a:lstStyle/>
          <a:p>
            <a:pPr algn="ctr"/>
            <a:r>
              <a:rPr lang="en-US" sz="1200" b="1" dirty="0"/>
              <a:t>1.Adlewyrchu </a:t>
            </a:r>
          </a:p>
          <a:p>
            <a:pPr algn="ctr"/>
            <a:r>
              <a:rPr lang="cy-GB" sz="1200" dirty="0"/>
              <a:t>Yn ôl Burns a Sinfield (2016) y rheswm i adlewyrchu yw rhoi gyfle i reoli datblygiad personol drwy osod nodau personol i fedru adlewyrchu yn llwyddiannus. Eglura Prifysgol Plymouth (d.d) “Reflection invovles looking back and evaluating your actions, in light of the relevant literature in your subject with a view to improving your practice, task or analysis.” I ddatblygu arfer o adlewyrchiad, mae cymhelliant yn bwysig yn ôl Burns a Sinfield (2016) i arsylwi pa fath o sgiliau sydd angen ar gyfer gwahanol aseiniadau. Caniateir hyn i ddatblygu sgiliau ar gyfer newidiadau y tro nesa i’r syniadau. Mae damcaniaeth Kolb yn cynnwys dysgu effeithiol sy’n caniatáu i’r unigolyn ddatblygu drwy gymorth y cynllun â’r pedwar cam penodol;</a:t>
            </a:r>
            <a:endParaRPr lang="en-GB" sz="1200" dirty="0"/>
          </a:p>
          <a:p>
            <a:pPr lvl="0"/>
            <a:r>
              <a:rPr lang="cy-GB" sz="1200" dirty="0"/>
              <a:t>Profiad neu weithred,</a:t>
            </a:r>
            <a:endParaRPr lang="en-GB" sz="1200" dirty="0"/>
          </a:p>
          <a:p>
            <a:r>
              <a:rPr lang="cy-GB" sz="1200" dirty="0"/>
              <a:t>2.  Adlewyrchu ar y profiad,</a:t>
            </a:r>
            <a:endParaRPr lang="en-GB" sz="1200" dirty="0"/>
          </a:p>
          <a:p>
            <a:r>
              <a:rPr lang="cy-GB" sz="1200" dirty="0"/>
              <a:t>3. Cysyniadoli haniaethol – Dod i gasgliad neu addysgu o’r profiad,</a:t>
            </a:r>
            <a:endParaRPr lang="en-GB" sz="1200" dirty="0"/>
          </a:p>
          <a:p>
            <a:r>
              <a:rPr lang="cy-GB" sz="1200" dirty="0"/>
              <a:t>4. Arbrofi gweithredol – Creu cynllun a gweithredu yr hyn â addysgwyd.</a:t>
            </a:r>
            <a:endParaRPr lang="en-GB" sz="1200" dirty="0"/>
          </a:p>
        </p:txBody>
      </p:sp>
      <p:sp>
        <p:nvSpPr>
          <p:cNvPr id="11" name="TextBox 10">
            <a:extLst>
              <a:ext uri="{FF2B5EF4-FFF2-40B4-BE49-F238E27FC236}">
                <a16:creationId xmlns:a16="http://schemas.microsoft.com/office/drawing/2014/main" id="{CE2F94B7-107F-2B4E-8500-7D9C4ADB7F45}"/>
              </a:ext>
            </a:extLst>
          </p:cNvPr>
          <p:cNvSpPr txBox="1"/>
          <p:nvPr/>
        </p:nvSpPr>
        <p:spPr>
          <a:xfrm>
            <a:off x="3851689" y="906373"/>
            <a:ext cx="3934699" cy="3108543"/>
          </a:xfrm>
          <a:prstGeom prst="rect">
            <a:avLst/>
          </a:prstGeom>
          <a:solidFill>
            <a:srgbClr val="FF8AD8"/>
          </a:solidFill>
        </p:spPr>
        <p:txBody>
          <a:bodyPr wrap="square" rtlCol="0">
            <a:spAutoFit/>
          </a:bodyPr>
          <a:lstStyle/>
          <a:p>
            <a:pPr algn="ctr"/>
            <a:r>
              <a:rPr lang="en-US" sz="1400" b="1" dirty="0"/>
              <a:t>2. </a:t>
            </a:r>
            <a:r>
              <a:rPr lang="en-US" sz="1400" b="1" dirty="0" err="1"/>
              <a:t>Meddwl</a:t>
            </a:r>
            <a:r>
              <a:rPr lang="en-US" sz="1400" b="1" dirty="0"/>
              <a:t> </a:t>
            </a:r>
            <a:r>
              <a:rPr lang="en-US" sz="1400" b="1" dirty="0" err="1"/>
              <a:t>yn</a:t>
            </a:r>
            <a:r>
              <a:rPr lang="en-US" sz="1400" b="1" dirty="0"/>
              <a:t> </a:t>
            </a:r>
            <a:r>
              <a:rPr lang="en-US" sz="1400" b="1" dirty="0" err="1"/>
              <a:t>Feirniadol</a:t>
            </a:r>
            <a:r>
              <a:rPr lang="en-US" sz="1400" b="1" dirty="0"/>
              <a:t> </a:t>
            </a:r>
          </a:p>
          <a:p>
            <a:pPr algn="ctr"/>
            <a:r>
              <a:rPr lang="en-US" sz="1400" b="1" dirty="0"/>
              <a:t> </a:t>
            </a:r>
            <a:r>
              <a:rPr lang="cy-GB" sz="1200" dirty="0"/>
              <a:t>Ceir dair agwedd i feddwl yn feirniadol yn ôl Cottrell (2008) sef dyfalbarhad, tystiolaeth ac goblygiadau. Mae’r ddefnydd o ddyfalbarhad yn ystyried y mater dan sylw gydag gofal a hynny mwy nag unwaith o wahanol onglau. Wrth werthuso meddwl beirniadol, mae modd arsylwi y tystiolaeth a gyflwynwyd i sichrau gefnogaeth i’r safbwynt neu cred. Mae goblygiadau, yn gwestiynnu beth yw canlyniad y ddadl drwy gefnogaeth y safbwyntiau amrywiol. Ffocysir yr ysgrifennu i ddefnyddio tystiolaeth ar gyfer gefnogi safbwyntiau er mwyn arwain at chasgliad glir sydd wedi ei lunio gan rhesymau bendant. Nodir beirniadaethau damcaniaethwyr ar bynciau i arddangos y rheswm gefnogir y dystiolaeth y ddadl neu’r ddiffyg gefnogaeth. Eglura Cottrell (2013) i hyn i lwyddo, gofynnir i gwestiynnu y dystiolaeth megis Pam, Beth, a pha effaith a geir hyn ar y ddadl.</a:t>
            </a:r>
          </a:p>
        </p:txBody>
      </p:sp>
      <p:sp>
        <p:nvSpPr>
          <p:cNvPr id="12" name="TextBox 11">
            <a:extLst>
              <a:ext uri="{FF2B5EF4-FFF2-40B4-BE49-F238E27FC236}">
                <a16:creationId xmlns:a16="http://schemas.microsoft.com/office/drawing/2014/main" id="{DB54912A-402D-A748-A4D8-808DDF8BCA21}"/>
              </a:ext>
            </a:extLst>
          </p:cNvPr>
          <p:cNvSpPr txBox="1"/>
          <p:nvPr/>
        </p:nvSpPr>
        <p:spPr>
          <a:xfrm>
            <a:off x="8077896" y="878831"/>
            <a:ext cx="3714345" cy="2185214"/>
          </a:xfrm>
          <a:prstGeom prst="rect">
            <a:avLst/>
          </a:prstGeom>
          <a:solidFill>
            <a:srgbClr val="FF9300"/>
          </a:solidFill>
        </p:spPr>
        <p:txBody>
          <a:bodyPr wrap="square" rtlCol="0">
            <a:spAutoFit/>
          </a:bodyPr>
          <a:lstStyle/>
          <a:p>
            <a:pPr algn="ctr"/>
            <a:r>
              <a:rPr lang="en-US" sz="1400" b="1" dirty="0"/>
              <a:t>3. </a:t>
            </a:r>
            <a:r>
              <a:rPr lang="en-US" sz="1400" b="1" dirty="0" err="1"/>
              <a:t>Gwrthrychedd</a:t>
            </a:r>
            <a:r>
              <a:rPr lang="en-US" sz="1400" b="1" dirty="0"/>
              <a:t> </a:t>
            </a:r>
          </a:p>
          <a:p>
            <a:pPr algn="ctr"/>
            <a:r>
              <a:rPr lang="en-US" sz="1400" b="1" dirty="0"/>
              <a:t> </a:t>
            </a:r>
            <a:r>
              <a:rPr lang="cy-GB" sz="1200" dirty="0"/>
              <a:t>Mae osgoi geiriau oddrychol megis “arbennig,” mewn ysgrifennu academaidd yn sicrhau nad oes camddealltwriaeth rhwng ddealltwriaeth y darllenydd o’r geiriau gydag dealltwriaeth yr ysgrifennydd academaidd. Yn ôl Cottrell (2008) os mae gwybodaeth yn wrthyrchol, byddai ddau damcaniaethwr yn medru dod i’r un canlyniad. Golygir hyn, yn lle dibynnu ar beirniadaethau oddrychol, mae’r damcaniaethwyr yn profi canlynidau posib drwy ddefnydd o dystiolaeth sy’n wrthrychol ac yn cynnwys dibynadwyeth.</a:t>
            </a:r>
            <a:endParaRPr lang="en-GB" sz="1200" dirty="0"/>
          </a:p>
        </p:txBody>
      </p:sp>
      <p:sp>
        <p:nvSpPr>
          <p:cNvPr id="13" name="Rectangle 12">
            <a:extLst>
              <a:ext uri="{FF2B5EF4-FFF2-40B4-BE49-F238E27FC236}">
                <a16:creationId xmlns:a16="http://schemas.microsoft.com/office/drawing/2014/main" id="{050BCB57-57AC-C64D-8436-D09302A50AFB}"/>
              </a:ext>
            </a:extLst>
          </p:cNvPr>
          <p:cNvSpPr/>
          <p:nvPr/>
        </p:nvSpPr>
        <p:spPr>
          <a:xfrm>
            <a:off x="5061741" y="294717"/>
            <a:ext cx="1264636" cy="461667"/>
          </a:xfrm>
          <a:prstGeom prst="rect">
            <a:avLst/>
          </a:prstGeom>
          <a:solidFill>
            <a:srgbClr val="73FEFF"/>
          </a:solidFill>
          <a:ln>
            <a:solidFill>
              <a:srgbClr val="73FE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5447414-04BB-4348-B470-3CD2C72EC72E}"/>
              </a:ext>
            </a:extLst>
          </p:cNvPr>
          <p:cNvSpPr/>
          <p:nvPr/>
        </p:nvSpPr>
        <p:spPr>
          <a:xfrm>
            <a:off x="6337371" y="306389"/>
            <a:ext cx="1264636" cy="461667"/>
          </a:xfrm>
          <a:prstGeom prst="rect">
            <a:avLst/>
          </a:prstGeom>
          <a:solidFill>
            <a:srgbClr val="FF8AD8"/>
          </a:solidFill>
          <a:ln>
            <a:solidFill>
              <a:srgbClr val="FF85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7F203D3-D194-1F40-B3C7-49280752F205}"/>
              </a:ext>
            </a:extLst>
          </p:cNvPr>
          <p:cNvSpPr/>
          <p:nvPr/>
        </p:nvSpPr>
        <p:spPr>
          <a:xfrm>
            <a:off x="7607977" y="306389"/>
            <a:ext cx="1264636" cy="461668"/>
          </a:xfrm>
          <a:prstGeom prst="rect">
            <a:avLst/>
          </a:prstGeom>
          <a:solidFill>
            <a:srgbClr val="FF93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Box 15">
            <a:extLst>
              <a:ext uri="{FF2B5EF4-FFF2-40B4-BE49-F238E27FC236}">
                <a16:creationId xmlns:a16="http://schemas.microsoft.com/office/drawing/2014/main" id="{29436C33-53A9-094C-A940-FE6EF299A3C3}"/>
              </a:ext>
            </a:extLst>
          </p:cNvPr>
          <p:cNvSpPr txBox="1"/>
          <p:nvPr/>
        </p:nvSpPr>
        <p:spPr>
          <a:xfrm>
            <a:off x="5102772" y="394155"/>
            <a:ext cx="1182574" cy="276999"/>
          </a:xfrm>
          <a:prstGeom prst="rect">
            <a:avLst/>
          </a:prstGeom>
          <a:solidFill>
            <a:srgbClr val="73FEFF"/>
          </a:solidFill>
        </p:spPr>
        <p:txBody>
          <a:bodyPr wrap="square" rtlCol="0">
            <a:spAutoFit/>
          </a:bodyPr>
          <a:lstStyle/>
          <a:p>
            <a:pPr algn="ctr"/>
            <a:r>
              <a:rPr lang="en-US" sz="1200" b="1" dirty="0">
                <a:latin typeface="Arial" panose="020B0604020202020204" pitchFamily="34" charset="0"/>
                <a:cs typeface="Arial" panose="020B0604020202020204" pitchFamily="34" charset="0"/>
              </a:rPr>
              <a:t>1.Adlewyrchu</a:t>
            </a:r>
          </a:p>
        </p:txBody>
      </p:sp>
      <p:sp>
        <p:nvSpPr>
          <p:cNvPr id="17" name="TextBox 16">
            <a:extLst>
              <a:ext uri="{FF2B5EF4-FFF2-40B4-BE49-F238E27FC236}">
                <a16:creationId xmlns:a16="http://schemas.microsoft.com/office/drawing/2014/main" id="{44AAF0DD-3114-8442-85CF-ACFEFF2083EB}"/>
              </a:ext>
            </a:extLst>
          </p:cNvPr>
          <p:cNvSpPr txBox="1"/>
          <p:nvPr/>
        </p:nvSpPr>
        <p:spPr>
          <a:xfrm>
            <a:off x="6348365" y="312531"/>
            <a:ext cx="1236851" cy="461665"/>
          </a:xfrm>
          <a:prstGeom prst="rect">
            <a:avLst/>
          </a:prstGeom>
          <a:solidFill>
            <a:srgbClr val="FF8AD8"/>
          </a:solidFill>
        </p:spPr>
        <p:txBody>
          <a:bodyPr wrap="square" rtlCol="0">
            <a:spAutoFit/>
          </a:bodyPr>
          <a:lstStyle/>
          <a:p>
            <a:pPr algn="ctr"/>
            <a:r>
              <a:rPr lang="en-US" sz="1200" b="1" dirty="0">
                <a:latin typeface="Arial" panose="020B0604020202020204" pitchFamily="34" charset="0"/>
                <a:cs typeface="Arial" panose="020B0604020202020204" pitchFamily="34" charset="0"/>
              </a:rPr>
              <a:t>2.Meddwl </a:t>
            </a:r>
            <a:r>
              <a:rPr lang="en-US" sz="1200" b="1" dirty="0" err="1">
                <a:latin typeface="Arial" panose="020B0604020202020204" pitchFamily="34" charset="0"/>
                <a:cs typeface="Arial" panose="020B0604020202020204" pitchFamily="34" charset="0"/>
              </a:rPr>
              <a:t>yn</a:t>
            </a:r>
            <a:r>
              <a:rPr lang="en-US" sz="1200" b="1" dirty="0">
                <a:latin typeface="Arial" panose="020B0604020202020204" pitchFamily="34" charset="0"/>
                <a:cs typeface="Arial" panose="020B0604020202020204" pitchFamily="34" charset="0"/>
              </a:rPr>
              <a:t> </a:t>
            </a:r>
            <a:r>
              <a:rPr lang="en-US" sz="1200" b="1" dirty="0" err="1">
                <a:latin typeface="Arial" panose="020B0604020202020204" pitchFamily="34" charset="0"/>
                <a:cs typeface="Arial" panose="020B0604020202020204" pitchFamily="34" charset="0"/>
              </a:rPr>
              <a:t>feirniadol</a:t>
            </a:r>
            <a:endParaRPr lang="en-US" sz="1200" b="1" dirty="0">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317D940A-BBB0-AE44-9A30-9204952A0221}"/>
              </a:ext>
            </a:extLst>
          </p:cNvPr>
          <p:cNvSpPr txBox="1"/>
          <p:nvPr/>
        </p:nvSpPr>
        <p:spPr>
          <a:xfrm>
            <a:off x="7624768" y="401848"/>
            <a:ext cx="1370482" cy="261610"/>
          </a:xfrm>
          <a:prstGeom prst="rect">
            <a:avLst/>
          </a:prstGeom>
          <a:solidFill>
            <a:srgbClr val="FF9300"/>
          </a:solidFill>
        </p:spPr>
        <p:txBody>
          <a:bodyPr wrap="square" rtlCol="0">
            <a:spAutoFit/>
          </a:bodyPr>
          <a:lstStyle/>
          <a:p>
            <a:pPr algn="ctr"/>
            <a:r>
              <a:rPr lang="en-US" sz="1100" b="1" dirty="0">
                <a:latin typeface="Arial" panose="020B0604020202020204" pitchFamily="34" charset="0"/>
                <a:cs typeface="Arial" panose="020B0604020202020204" pitchFamily="34" charset="0"/>
              </a:rPr>
              <a:t>3.Gwrthrychedd</a:t>
            </a:r>
          </a:p>
        </p:txBody>
      </p:sp>
      <p:sp>
        <p:nvSpPr>
          <p:cNvPr id="19" name="Rectangle 18">
            <a:extLst>
              <a:ext uri="{FF2B5EF4-FFF2-40B4-BE49-F238E27FC236}">
                <a16:creationId xmlns:a16="http://schemas.microsoft.com/office/drawing/2014/main" id="{7017E008-4DF7-DF4F-B58F-6819CD07A545}"/>
              </a:ext>
            </a:extLst>
          </p:cNvPr>
          <p:cNvSpPr/>
          <p:nvPr/>
        </p:nvSpPr>
        <p:spPr>
          <a:xfrm>
            <a:off x="8872613" y="305062"/>
            <a:ext cx="1264636" cy="461667"/>
          </a:xfrm>
          <a:prstGeom prst="rect">
            <a:avLst/>
          </a:prstGeom>
          <a:solidFill>
            <a:srgbClr val="D883FF"/>
          </a:solidFill>
          <a:ln>
            <a:solidFill>
              <a:srgbClr val="D883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C5A21C08-95F1-9D4F-9682-3F36EEAF48AA}"/>
              </a:ext>
            </a:extLst>
          </p:cNvPr>
          <p:cNvSpPr/>
          <p:nvPr/>
        </p:nvSpPr>
        <p:spPr>
          <a:xfrm>
            <a:off x="10131452" y="295730"/>
            <a:ext cx="1264636" cy="465244"/>
          </a:xfrm>
          <a:prstGeom prst="rect">
            <a:avLst/>
          </a:prstGeom>
          <a:solidFill>
            <a:srgbClr val="FF7E79"/>
          </a:solidFill>
          <a:ln>
            <a:solidFill>
              <a:srgbClr val="FF7E7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E71D27DA-BEBE-7B46-9188-AFE994B20281}"/>
              </a:ext>
            </a:extLst>
          </p:cNvPr>
          <p:cNvSpPr txBox="1"/>
          <p:nvPr/>
        </p:nvSpPr>
        <p:spPr>
          <a:xfrm>
            <a:off x="10241771" y="317209"/>
            <a:ext cx="1049794" cy="430887"/>
          </a:xfrm>
          <a:prstGeom prst="rect">
            <a:avLst/>
          </a:prstGeom>
          <a:solidFill>
            <a:srgbClr val="FF7E79"/>
          </a:solidFill>
        </p:spPr>
        <p:txBody>
          <a:bodyPr wrap="square" rtlCol="0">
            <a:spAutoFit/>
          </a:bodyPr>
          <a:lstStyle/>
          <a:p>
            <a:pPr algn="ctr"/>
            <a:r>
              <a:rPr lang="en-US" sz="1100" b="1" dirty="0"/>
              <a:t> 5.Meddwl </a:t>
            </a:r>
            <a:r>
              <a:rPr lang="en-US" sz="1100" b="1" dirty="0" err="1"/>
              <a:t>yn</a:t>
            </a:r>
            <a:r>
              <a:rPr lang="en-US" sz="1100" b="1" dirty="0"/>
              <a:t> </a:t>
            </a:r>
            <a:r>
              <a:rPr lang="en-US" sz="1100" b="1" dirty="0" err="1"/>
              <a:t>dadansoddol</a:t>
            </a:r>
            <a:endParaRPr lang="en-US" sz="1100" b="1" dirty="0"/>
          </a:p>
        </p:txBody>
      </p:sp>
      <p:sp>
        <p:nvSpPr>
          <p:cNvPr id="21" name="TextBox 20">
            <a:extLst>
              <a:ext uri="{FF2B5EF4-FFF2-40B4-BE49-F238E27FC236}">
                <a16:creationId xmlns:a16="http://schemas.microsoft.com/office/drawing/2014/main" id="{833C8993-55A2-584A-BA19-77F5C94288AD}"/>
              </a:ext>
            </a:extLst>
          </p:cNvPr>
          <p:cNvSpPr txBox="1"/>
          <p:nvPr/>
        </p:nvSpPr>
        <p:spPr>
          <a:xfrm>
            <a:off x="8881921" y="401349"/>
            <a:ext cx="1249531" cy="276999"/>
          </a:xfrm>
          <a:prstGeom prst="rect">
            <a:avLst/>
          </a:prstGeom>
          <a:solidFill>
            <a:srgbClr val="D883FF"/>
          </a:solidFill>
        </p:spPr>
        <p:txBody>
          <a:bodyPr wrap="square" rtlCol="0">
            <a:spAutoFit/>
          </a:bodyPr>
          <a:lstStyle/>
          <a:p>
            <a:pPr algn="ctr"/>
            <a:r>
              <a:rPr lang="en-US" sz="1200" b="1" dirty="0">
                <a:latin typeface="Arial" panose="020B0604020202020204" pitchFamily="34" charset="0"/>
                <a:cs typeface="Arial" panose="020B0604020202020204" pitchFamily="34" charset="0"/>
              </a:rPr>
              <a:t>4.Cyfeirnodi</a:t>
            </a:r>
          </a:p>
        </p:txBody>
      </p:sp>
      <p:sp>
        <p:nvSpPr>
          <p:cNvPr id="22" name="TextBox 21">
            <a:extLst>
              <a:ext uri="{FF2B5EF4-FFF2-40B4-BE49-F238E27FC236}">
                <a16:creationId xmlns:a16="http://schemas.microsoft.com/office/drawing/2014/main" id="{DD388306-AA1F-CF45-94AA-8FA727B1BD82}"/>
              </a:ext>
            </a:extLst>
          </p:cNvPr>
          <p:cNvSpPr txBox="1"/>
          <p:nvPr/>
        </p:nvSpPr>
        <p:spPr>
          <a:xfrm>
            <a:off x="8077895" y="4564197"/>
            <a:ext cx="3714345" cy="2154436"/>
          </a:xfrm>
          <a:prstGeom prst="rect">
            <a:avLst/>
          </a:prstGeom>
          <a:solidFill>
            <a:srgbClr val="FF7E79"/>
          </a:solidFill>
          <a:ln>
            <a:solidFill>
              <a:srgbClr val="FF7E79"/>
            </a:solidFill>
          </a:ln>
        </p:spPr>
        <p:txBody>
          <a:bodyPr wrap="square" rtlCol="0">
            <a:spAutoFit/>
          </a:bodyPr>
          <a:lstStyle/>
          <a:p>
            <a:pPr algn="ctr"/>
            <a:r>
              <a:rPr lang="en-US" sz="1400" b="1" dirty="0"/>
              <a:t>5. </a:t>
            </a:r>
            <a:r>
              <a:rPr lang="en-US" sz="1400" b="1" dirty="0" err="1"/>
              <a:t>Meddwl</a:t>
            </a:r>
            <a:r>
              <a:rPr lang="en-US" sz="1400" b="1" dirty="0"/>
              <a:t> </a:t>
            </a:r>
            <a:r>
              <a:rPr lang="en-US" sz="1400" b="1" dirty="0" err="1"/>
              <a:t>yn</a:t>
            </a:r>
            <a:r>
              <a:rPr lang="en-US" sz="1400" b="1" dirty="0"/>
              <a:t> </a:t>
            </a:r>
            <a:r>
              <a:rPr lang="en-US" sz="1400" b="1" dirty="0" err="1"/>
              <a:t>ddadansoddol</a:t>
            </a:r>
            <a:r>
              <a:rPr lang="en-US" sz="1400" b="1" dirty="0"/>
              <a:t> </a:t>
            </a:r>
          </a:p>
          <a:p>
            <a:pPr algn="ctr"/>
            <a:r>
              <a:rPr lang="cy-GB" sz="1200" dirty="0"/>
              <a:t>Trwy arsylwi manylion o agweddau gwahanol drwy sicrhau dibynadwyeth gan edrych am ddiffygion bosib yn y rhesymu, y dystiolaeth neu’r ffordd lluniwyd y gasgliad. Sicrheir y ddarganfyddwyd rhagdybiaethau sy’n guddiedig drwy sefyll yn nôl o’r wybodaeth a rhoddwyd ar gyfer ei ddadansoddi yn gywir. Defnyddir y pyramid ‘Bloom’s Taxonomy’ yn meddwl dadansoddol ar gyfer fod yn ymwybodol o wybodaeth wybyddol personol. Gwneir hynny drwy 6 cam penodol a cheir y pyramid pwysigrwydd yn ddatblygiad gwybyddol unigolyn. </a:t>
            </a:r>
            <a:endParaRPr lang="en-GB" sz="1200" dirty="0"/>
          </a:p>
        </p:txBody>
      </p:sp>
      <p:sp>
        <p:nvSpPr>
          <p:cNvPr id="24" name="TextBox 23">
            <a:extLst>
              <a:ext uri="{FF2B5EF4-FFF2-40B4-BE49-F238E27FC236}">
                <a16:creationId xmlns:a16="http://schemas.microsoft.com/office/drawing/2014/main" id="{AAA9530A-5443-5746-8310-546B98052F4B}"/>
              </a:ext>
            </a:extLst>
          </p:cNvPr>
          <p:cNvSpPr txBox="1"/>
          <p:nvPr/>
        </p:nvSpPr>
        <p:spPr>
          <a:xfrm>
            <a:off x="3851689" y="4594975"/>
            <a:ext cx="3934700" cy="2123658"/>
          </a:xfrm>
          <a:prstGeom prst="rect">
            <a:avLst/>
          </a:prstGeom>
          <a:solidFill>
            <a:srgbClr val="D883FF"/>
          </a:solidFill>
        </p:spPr>
        <p:txBody>
          <a:bodyPr wrap="square" rtlCol="0">
            <a:spAutoFit/>
          </a:bodyPr>
          <a:lstStyle/>
          <a:p>
            <a:pPr algn="ctr"/>
            <a:r>
              <a:rPr lang="en-US" sz="1400" b="1" dirty="0"/>
              <a:t>4. </a:t>
            </a:r>
            <a:r>
              <a:rPr lang="en-US" sz="1400" b="1" dirty="0" err="1"/>
              <a:t>Cyfeirnodi</a:t>
            </a:r>
            <a:r>
              <a:rPr lang="en-US" sz="1400" b="1" dirty="0"/>
              <a:t> </a:t>
            </a:r>
          </a:p>
          <a:p>
            <a:pPr algn="ctr"/>
            <a:r>
              <a:rPr lang="en-US" sz="1400" b="1" dirty="0"/>
              <a:t> </a:t>
            </a:r>
            <a:r>
              <a:rPr lang="cy-GB" sz="1300" dirty="0"/>
              <a:t>Defnyddir gyfeirnodi yn ôl Cottrell (2008) i ymddangos parch i’r awdur y ffynhonnell yn ogystal a chryfhau dibynadwyeth yr aseiniad gan fydd y darllenydd yn ymwybodol o ffynhonnell y gwybodaeth. Nid yw cydnabod ffynhonnell yn gwanhau y ddadl yn hytrach ymddangosir bod gan y myfyrwr syniadau sydd wedi ei gefnogi gan ddarllen eang ac amrywiol. Esbonia Cottrell yn syml(2008, t.131) “When you have used, quoted or paraphrased a source, acknowledge it.”</a:t>
            </a:r>
            <a:endParaRPr lang="en-GB" sz="1300" dirty="0"/>
          </a:p>
        </p:txBody>
      </p:sp>
      <p:pic>
        <p:nvPicPr>
          <p:cNvPr id="23" name="Picture 22" descr="learning styles Kolb">
            <a:extLst>
              <a:ext uri="{FF2B5EF4-FFF2-40B4-BE49-F238E27FC236}">
                <a16:creationId xmlns:a16="http://schemas.microsoft.com/office/drawing/2014/main" id="{CE191516-8846-424D-9889-8CA231725439}"/>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735144" y="4895646"/>
            <a:ext cx="2162525" cy="1590927"/>
          </a:xfrm>
          <a:prstGeom prst="rect">
            <a:avLst/>
          </a:prstGeom>
          <a:noFill/>
        </p:spPr>
      </p:pic>
      <p:pic>
        <p:nvPicPr>
          <p:cNvPr id="25" name="Picture 24" descr="/var/folders/6c/_1x2_gnx48v47g9mjytqpz900000gp/T/com.microsoft.Word/WebArchiveCopyPasteTempFiles/blooms_taxonomy.jpg">
            <a:extLst>
              <a:ext uri="{FF2B5EF4-FFF2-40B4-BE49-F238E27FC236}">
                <a16:creationId xmlns:a16="http://schemas.microsoft.com/office/drawing/2014/main" id="{B354A5C0-1C28-D544-BC70-B7395FC403BE}"/>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077895" y="3064046"/>
            <a:ext cx="2362346" cy="1480190"/>
          </a:xfrm>
          <a:prstGeom prst="rect">
            <a:avLst/>
          </a:prstGeom>
          <a:noFill/>
        </p:spPr>
      </p:pic>
      <p:sp>
        <p:nvSpPr>
          <p:cNvPr id="7" name="TextBox 6">
            <a:extLst>
              <a:ext uri="{FF2B5EF4-FFF2-40B4-BE49-F238E27FC236}">
                <a16:creationId xmlns:a16="http://schemas.microsoft.com/office/drawing/2014/main" id="{3ACF4165-F0AD-DC49-8589-07C08037E951}"/>
              </a:ext>
            </a:extLst>
          </p:cNvPr>
          <p:cNvSpPr txBox="1"/>
          <p:nvPr/>
        </p:nvSpPr>
        <p:spPr>
          <a:xfrm>
            <a:off x="143005" y="6486573"/>
            <a:ext cx="3627447" cy="276999"/>
          </a:xfrm>
          <a:prstGeom prst="rect">
            <a:avLst/>
          </a:prstGeom>
          <a:noFill/>
        </p:spPr>
        <p:txBody>
          <a:bodyPr wrap="square" rtlCol="0">
            <a:spAutoFit/>
          </a:bodyPr>
          <a:lstStyle/>
          <a:p>
            <a:pPr algn="ctr"/>
            <a:r>
              <a:rPr lang="en-US" sz="1200" dirty="0">
                <a:latin typeface="Arial" panose="020B0604020202020204" pitchFamily="34" charset="0"/>
                <a:cs typeface="Arial" panose="020B0604020202020204" pitchFamily="34" charset="0"/>
              </a:rPr>
              <a:t>McLeod (2017)</a:t>
            </a:r>
            <a:endParaRPr lang="en-US" sz="1200" dirty="0"/>
          </a:p>
        </p:txBody>
      </p:sp>
      <p:sp>
        <p:nvSpPr>
          <p:cNvPr id="28" name="TextBox 27">
            <a:extLst>
              <a:ext uri="{FF2B5EF4-FFF2-40B4-BE49-F238E27FC236}">
                <a16:creationId xmlns:a16="http://schemas.microsoft.com/office/drawing/2014/main" id="{EEF0F0A8-642C-F04A-ADF0-46195E422C6A}"/>
              </a:ext>
            </a:extLst>
          </p:cNvPr>
          <p:cNvSpPr txBox="1"/>
          <p:nvPr/>
        </p:nvSpPr>
        <p:spPr>
          <a:xfrm>
            <a:off x="10440241" y="3288260"/>
            <a:ext cx="1702648" cy="461665"/>
          </a:xfrm>
          <a:prstGeom prst="rect">
            <a:avLst/>
          </a:prstGeom>
          <a:noFill/>
        </p:spPr>
        <p:txBody>
          <a:bodyPr wrap="square" rtlCol="0">
            <a:spAutoFit/>
          </a:bodyPr>
          <a:lstStyle/>
          <a:p>
            <a:pPr algn="ctr"/>
            <a:r>
              <a:rPr lang="en-GB" sz="1200" dirty="0">
                <a:latin typeface="Arial" panose="020B0604020202020204" pitchFamily="34" charset="0"/>
                <a:cs typeface="Arial" panose="020B0604020202020204" pitchFamily="34" charset="0"/>
              </a:rPr>
              <a:t>Successful Teaching (2011)</a:t>
            </a:r>
            <a:endParaRPr lang="en-US" sz="1200" dirty="0"/>
          </a:p>
        </p:txBody>
      </p:sp>
    </p:spTree>
    <p:extLst>
      <p:ext uri="{BB962C8B-B14F-4D97-AF65-F5344CB8AC3E}">
        <p14:creationId xmlns:p14="http://schemas.microsoft.com/office/powerpoint/2010/main" val="4539066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6AA62-D767-C449-B6B4-473BC1A93219}"/>
              </a:ext>
            </a:extLst>
          </p:cNvPr>
          <p:cNvSpPr>
            <a:spLocks noGrp="1"/>
          </p:cNvSpPr>
          <p:nvPr>
            <p:ph type="title"/>
          </p:nvPr>
        </p:nvSpPr>
        <p:spPr>
          <a:xfrm>
            <a:off x="4316506" y="418913"/>
            <a:ext cx="4899212" cy="979581"/>
          </a:xfrm>
        </p:spPr>
        <p:txBody>
          <a:bodyPr>
            <a:normAutofit/>
          </a:bodyPr>
          <a:lstStyle/>
          <a:p>
            <a:pPr algn="ctr"/>
            <a:r>
              <a:rPr lang="en-US" sz="2400" b="1" dirty="0" err="1">
                <a:latin typeface="Arial" panose="020B0604020202020204" pitchFamily="34" charset="0"/>
                <a:cs typeface="Arial" panose="020B0604020202020204" pitchFamily="34" charset="0"/>
              </a:rPr>
              <a:t>Rhestr</a:t>
            </a:r>
            <a:r>
              <a:rPr lang="en-US" sz="2400" b="1" dirty="0">
                <a:latin typeface="Arial" panose="020B0604020202020204" pitchFamily="34" charset="0"/>
                <a:cs typeface="Arial" panose="020B0604020202020204" pitchFamily="34" charset="0"/>
              </a:rPr>
              <a:t> </a:t>
            </a:r>
            <a:r>
              <a:rPr lang="en-US" sz="2400" b="1" dirty="0" err="1">
                <a:latin typeface="Arial" panose="020B0604020202020204" pitchFamily="34" charset="0"/>
                <a:cs typeface="Arial" panose="020B0604020202020204" pitchFamily="34" charset="0"/>
              </a:rPr>
              <a:t>Gyfeirnodi</a:t>
            </a:r>
            <a:endParaRPr lang="en-US" sz="24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F5E89EA-2FA6-344E-BF48-EF49AAC1806E}"/>
              </a:ext>
            </a:extLst>
          </p:cNvPr>
          <p:cNvSpPr>
            <a:spLocks noGrp="1"/>
          </p:cNvSpPr>
          <p:nvPr>
            <p:ph idx="1"/>
          </p:nvPr>
        </p:nvSpPr>
        <p:spPr>
          <a:xfrm>
            <a:off x="324091" y="1201270"/>
            <a:ext cx="11677409" cy="5656729"/>
          </a:xfrm>
        </p:spPr>
        <p:txBody>
          <a:bodyPr>
            <a:normAutofit fontScale="47500" lnSpcReduction="20000"/>
          </a:bodyPr>
          <a:lstStyle/>
          <a:p>
            <a:pPr marL="0" indent="0">
              <a:buNone/>
            </a:pPr>
            <a:r>
              <a:rPr lang="en-US" sz="3600" dirty="0" err="1">
                <a:latin typeface="Arial" panose="020B0604020202020204" pitchFamily="34" charset="0"/>
                <a:cs typeface="Arial" panose="020B0604020202020204" pitchFamily="34" charset="0"/>
              </a:rPr>
              <a:t>Cottrell,S</a:t>
            </a:r>
            <a:r>
              <a:rPr lang="en-US" sz="3600" dirty="0">
                <a:latin typeface="Arial" panose="020B0604020202020204" pitchFamily="34" charset="0"/>
                <a:cs typeface="Arial" panose="020B0604020202020204" pitchFamily="34" charset="0"/>
              </a:rPr>
              <a:t>. (2008) </a:t>
            </a:r>
            <a:r>
              <a:rPr lang="en-US" sz="3600" i="1" dirty="0">
                <a:latin typeface="Arial" panose="020B0604020202020204" pitchFamily="34" charset="0"/>
                <a:cs typeface="Arial" panose="020B0604020202020204" pitchFamily="34" charset="0"/>
              </a:rPr>
              <a:t>The Study Skills Handbook. 3</a:t>
            </a:r>
            <a:r>
              <a:rPr lang="en-US" sz="3600" i="1" baseline="30000" dirty="0">
                <a:latin typeface="Arial" panose="020B0604020202020204" pitchFamily="34" charset="0"/>
                <a:cs typeface="Arial" panose="020B0604020202020204" pitchFamily="34" charset="0"/>
              </a:rPr>
              <a:t>rd</a:t>
            </a:r>
            <a:r>
              <a:rPr lang="en-US" sz="3600" i="1" dirty="0">
                <a:latin typeface="Arial" panose="020B0604020202020204" pitchFamily="34" charset="0"/>
                <a:cs typeface="Arial" panose="020B0604020202020204" pitchFamily="34" charset="0"/>
              </a:rPr>
              <a:t> </a:t>
            </a:r>
            <a:r>
              <a:rPr lang="en-US" sz="3600" i="1" dirty="0" err="1">
                <a:latin typeface="Arial" panose="020B0604020202020204" pitchFamily="34" charset="0"/>
                <a:cs typeface="Arial" panose="020B0604020202020204" pitchFamily="34" charset="0"/>
              </a:rPr>
              <a:t>edn</a:t>
            </a:r>
            <a:r>
              <a:rPr lang="en-US" sz="3600" i="1" dirty="0">
                <a:latin typeface="Arial" panose="020B0604020202020204" pitchFamily="34" charset="0"/>
                <a:cs typeface="Arial" panose="020B0604020202020204" pitchFamily="34" charset="0"/>
              </a:rPr>
              <a:t>. </a:t>
            </a:r>
            <a:r>
              <a:rPr lang="en-US" sz="3600" dirty="0">
                <a:latin typeface="Arial" panose="020B0604020202020204" pitchFamily="34" charset="0"/>
                <a:cs typeface="Arial" panose="020B0604020202020204" pitchFamily="34" charset="0"/>
              </a:rPr>
              <a:t>Hampshire: Palgrave Macmillan Ltd.</a:t>
            </a:r>
          </a:p>
          <a:p>
            <a:pPr marL="0" indent="0">
              <a:buNone/>
            </a:pPr>
            <a:r>
              <a:rPr lang="en-US" sz="3600" dirty="0" err="1">
                <a:latin typeface="Arial" panose="020B0604020202020204" pitchFamily="34" charset="0"/>
                <a:cs typeface="Arial" panose="020B0604020202020204" pitchFamily="34" charset="0"/>
              </a:rPr>
              <a:t>Cottrell,S</a:t>
            </a:r>
            <a:r>
              <a:rPr lang="en-US" sz="3600" dirty="0">
                <a:latin typeface="Arial" panose="020B0604020202020204" pitchFamily="34" charset="0"/>
                <a:cs typeface="Arial" panose="020B0604020202020204" pitchFamily="34" charset="0"/>
              </a:rPr>
              <a:t>. (2013) </a:t>
            </a:r>
            <a:r>
              <a:rPr lang="en-US" sz="3600" i="1" dirty="0">
                <a:latin typeface="Arial" panose="020B0604020202020204" pitchFamily="34" charset="0"/>
                <a:cs typeface="Arial" panose="020B0604020202020204" pitchFamily="34" charset="0"/>
              </a:rPr>
              <a:t>The Study Skills Handbook. </a:t>
            </a:r>
            <a:r>
              <a:rPr lang="en-US" sz="3600" dirty="0">
                <a:latin typeface="Arial" panose="020B0604020202020204" pitchFamily="34" charset="0"/>
                <a:cs typeface="Arial" panose="020B0604020202020204" pitchFamily="34" charset="0"/>
              </a:rPr>
              <a:t>4</a:t>
            </a:r>
            <a:r>
              <a:rPr lang="en-US" sz="3600" baseline="30000" dirty="0">
                <a:latin typeface="Arial" panose="020B0604020202020204" pitchFamily="34" charset="0"/>
                <a:cs typeface="Arial" panose="020B0604020202020204" pitchFamily="34" charset="0"/>
              </a:rPr>
              <a:t>th</a:t>
            </a:r>
            <a:r>
              <a:rPr lang="en-US" sz="3600" dirty="0">
                <a:latin typeface="Arial" panose="020B0604020202020204" pitchFamily="34" charset="0"/>
                <a:cs typeface="Arial" panose="020B0604020202020204" pitchFamily="34" charset="0"/>
              </a:rPr>
              <a:t> </a:t>
            </a:r>
            <a:r>
              <a:rPr lang="en-US" sz="3600" dirty="0" err="1">
                <a:latin typeface="Arial" panose="020B0604020202020204" pitchFamily="34" charset="0"/>
                <a:cs typeface="Arial" panose="020B0604020202020204" pitchFamily="34" charset="0"/>
              </a:rPr>
              <a:t>edn</a:t>
            </a:r>
            <a:r>
              <a:rPr lang="en-US" sz="3600" dirty="0">
                <a:latin typeface="Arial" panose="020B0604020202020204" pitchFamily="34" charset="0"/>
                <a:cs typeface="Arial" panose="020B0604020202020204" pitchFamily="34" charset="0"/>
              </a:rPr>
              <a:t>. Hampshire: Palgrave Macmillan Ltd.</a:t>
            </a:r>
          </a:p>
          <a:p>
            <a:pPr marL="0" indent="0">
              <a:buNone/>
            </a:pPr>
            <a:r>
              <a:rPr lang="en-US" sz="3600" dirty="0" err="1">
                <a:latin typeface="Arial" panose="020B0604020202020204" pitchFamily="34" charset="0"/>
                <a:cs typeface="Arial" panose="020B0604020202020204" pitchFamily="34" charset="0"/>
              </a:rPr>
              <a:t>Burns,T</a:t>
            </a:r>
            <a:r>
              <a:rPr lang="en-US" sz="3600" dirty="0">
                <a:latin typeface="Arial" panose="020B0604020202020204" pitchFamily="34" charset="0"/>
                <a:cs typeface="Arial" panose="020B0604020202020204" pitchFamily="34" charset="0"/>
              </a:rPr>
              <a:t>. a </a:t>
            </a:r>
            <a:r>
              <a:rPr lang="en-US" sz="3600" dirty="0" err="1">
                <a:latin typeface="Arial" panose="020B0604020202020204" pitchFamily="34" charset="0"/>
                <a:cs typeface="Arial" panose="020B0604020202020204" pitchFamily="34" charset="0"/>
              </a:rPr>
              <a:t>Sinfield,S</a:t>
            </a:r>
            <a:r>
              <a:rPr lang="en-US" sz="3600" dirty="0">
                <a:latin typeface="Arial" panose="020B0604020202020204" pitchFamily="34" charset="0"/>
                <a:cs typeface="Arial" panose="020B0604020202020204" pitchFamily="34" charset="0"/>
              </a:rPr>
              <a:t>. (2016) </a:t>
            </a:r>
            <a:r>
              <a:rPr lang="en-US" sz="3600" i="1" dirty="0">
                <a:latin typeface="Arial" panose="020B0604020202020204" pitchFamily="34" charset="0"/>
                <a:cs typeface="Arial" panose="020B0604020202020204" pitchFamily="34" charset="0"/>
              </a:rPr>
              <a:t>Essential Study Skills. 4th </a:t>
            </a:r>
            <a:r>
              <a:rPr lang="en-US" sz="3600" i="1" dirty="0" err="1">
                <a:latin typeface="Arial" panose="020B0604020202020204" pitchFamily="34" charset="0"/>
                <a:cs typeface="Arial" panose="020B0604020202020204" pitchFamily="34" charset="0"/>
              </a:rPr>
              <a:t>edn</a:t>
            </a:r>
            <a:r>
              <a:rPr lang="en-US" sz="3600" i="1" dirty="0">
                <a:latin typeface="Arial" panose="020B0604020202020204" pitchFamily="34" charset="0"/>
                <a:cs typeface="Arial" panose="020B0604020202020204" pitchFamily="34" charset="0"/>
              </a:rPr>
              <a:t>. </a:t>
            </a:r>
            <a:r>
              <a:rPr lang="en-US" sz="3600" dirty="0">
                <a:latin typeface="Arial" panose="020B0604020202020204" pitchFamily="34" charset="0"/>
                <a:cs typeface="Arial" panose="020B0604020202020204" pitchFamily="34" charset="0"/>
              </a:rPr>
              <a:t>London: SAGE Publications Ltd.</a:t>
            </a:r>
          </a:p>
          <a:p>
            <a:pPr marL="0" indent="0">
              <a:buNone/>
            </a:pPr>
            <a:r>
              <a:rPr lang="en-US" sz="3600" dirty="0">
                <a:latin typeface="Arial" panose="020B0604020202020204" pitchFamily="34" charset="0"/>
                <a:cs typeface="Arial" panose="020B0604020202020204" pitchFamily="34" charset="0"/>
              </a:rPr>
              <a:t>Plymouth University (</a:t>
            </a:r>
            <a:r>
              <a:rPr lang="en-US" sz="3600" dirty="0" err="1">
                <a:latin typeface="Arial" panose="020B0604020202020204" pitchFamily="34" charset="0"/>
                <a:cs typeface="Arial" panose="020B0604020202020204" pitchFamily="34" charset="0"/>
              </a:rPr>
              <a:t>d.d</a:t>
            </a:r>
            <a:r>
              <a:rPr lang="en-US" sz="3600" dirty="0">
                <a:latin typeface="Arial" panose="020B0604020202020204" pitchFamily="34" charset="0"/>
                <a:cs typeface="Arial" panose="020B0604020202020204" pitchFamily="34" charset="0"/>
              </a:rPr>
              <a:t>) </a:t>
            </a:r>
            <a:r>
              <a:rPr lang="en-US" sz="3600" i="1" dirty="0">
                <a:latin typeface="Arial" panose="020B0604020202020204" pitchFamily="34" charset="0"/>
                <a:cs typeface="Arial" panose="020B0604020202020204" pitchFamily="34" charset="0"/>
              </a:rPr>
              <a:t>Reflective Writing. </a:t>
            </a:r>
            <a:r>
              <a:rPr lang="en-US" sz="3600" dirty="0">
                <a:latin typeface="Arial" panose="020B0604020202020204" pitchFamily="34" charset="0"/>
                <a:cs typeface="Arial" panose="020B0604020202020204" pitchFamily="34" charset="0"/>
                <a:hlinkClick r:id="rId2"/>
              </a:rPr>
              <a:t>https://www.plymouth.ac.uk/student-life/services/learning-gateway/learning-development</a:t>
            </a:r>
            <a:r>
              <a:rPr lang="en-US" sz="3600" dirty="0">
                <a:latin typeface="Arial" panose="020B0604020202020204" pitchFamily="34" charset="0"/>
                <a:cs typeface="Arial" panose="020B0604020202020204" pitchFamily="34" charset="0"/>
              </a:rPr>
              <a:t>. (</a:t>
            </a:r>
            <a:r>
              <a:rPr lang="en-US" sz="3600" dirty="0" err="1">
                <a:latin typeface="Arial" panose="020B0604020202020204" pitchFamily="34" charset="0"/>
                <a:cs typeface="Arial" panose="020B0604020202020204" pitchFamily="34" charset="0"/>
              </a:rPr>
              <a:t>Darllenwyd</a:t>
            </a:r>
            <a:r>
              <a:rPr lang="en-US" sz="3600" dirty="0">
                <a:latin typeface="Arial" panose="020B0604020202020204" pitchFamily="34" charset="0"/>
                <a:cs typeface="Arial" panose="020B0604020202020204" pitchFamily="34" charset="0"/>
              </a:rPr>
              <a:t> </a:t>
            </a:r>
            <a:r>
              <a:rPr lang="en-US" sz="3600" dirty="0" err="1">
                <a:latin typeface="Arial" panose="020B0604020202020204" pitchFamily="34" charset="0"/>
                <a:cs typeface="Arial" panose="020B0604020202020204" pitchFamily="34" charset="0"/>
              </a:rPr>
              <a:t>ar</a:t>
            </a:r>
            <a:r>
              <a:rPr lang="en-US" sz="3600" dirty="0">
                <a:latin typeface="Arial" panose="020B0604020202020204" pitchFamily="34" charset="0"/>
                <a:cs typeface="Arial" panose="020B0604020202020204" pitchFamily="34" charset="0"/>
              </a:rPr>
              <a:t>: 30 o </a:t>
            </a:r>
            <a:r>
              <a:rPr lang="en-US" sz="3600" dirty="0" err="1">
                <a:latin typeface="Arial" panose="020B0604020202020204" pitchFamily="34" charset="0"/>
                <a:cs typeface="Arial" panose="020B0604020202020204" pitchFamily="34" charset="0"/>
              </a:rPr>
              <a:t>Dachwedd</a:t>
            </a:r>
            <a:r>
              <a:rPr lang="en-US" sz="3600" dirty="0">
                <a:latin typeface="Arial" panose="020B0604020202020204" pitchFamily="34" charset="0"/>
                <a:cs typeface="Arial" panose="020B0604020202020204" pitchFamily="34" charset="0"/>
              </a:rPr>
              <a:t> 2018</a:t>
            </a:r>
            <a:r>
              <a:rPr lang="en-US" sz="3600" i="1" dirty="0">
                <a:latin typeface="Arial" panose="020B0604020202020204" pitchFamily="34" charset="0"/>
                <a:cs typeface="Arial" panose="020B0604020202020204" pitchFamily="34" charset="0"/>
              </a:rPr>
              <a:t>)</a:t>
            </a:r>
          </a:p>
          <a:p>
            <a:pPr marL="0" indent="0">
              <a:buNone/>
            </a:pPr>
            <a:r>
              <a:rPr lang="en-US" sz="3600" dirty="0" err="1">
                <a:latin typeface="Arial" panose="020B0604020202020204" pitchFamily="34" charset="0"/>
                <a:cs typeface="Arial" panose="020B0604020202020204" pitchFamily="34" charset="0"/>
              </a:rPr>
              <a:t>McLeod,S</a:t>
            </a:r>
            <a:r>
              <a:rPr lang="en-US" sz="3600" dirty="0">
                <a:latin typeface="Arial" panose="020B0604020202020204" pitchFamily="34" charset="0"/>
                <a:cs typeface="Arial" panose="020B0604020202020204" pitchFamily="34" charset="0"/>
              </a:rPr>
              <a:t>. (2017) </a:t>
            </a:r>
            <a:r>
              <a:rPr lang="en-US" sz="3600" i="1" dirty="0">
                <a:latin typeface="Arial" panose="020B0604020202020204" pitchFamily="34" charset="0"/>
                <a:cs typeface="Arial" panose="020B0604020202020204" pitchFamily="34" charset="0"/>
              </a:rPr>
              <a:t>Kolb’s Learning Styles and </a:t>
            </a:r>
            <a:r>
              <a:rPr lang="en-GB" sz="3600" i="1" dirty="0">
                <a:latin typeface="Arial" panose="020B0604020202020204" pitchFamily="34" charset="0"/>
                <a:cs typeface="Arial" panose="020B0604020202020204" pitchFamily="34" charset="0"/>
              </a:rPr>
              <a:t>Experiential Learning Cycle. </a:t>
            </a:r>
            <a:r>
              <a:rPr lang="en-GB" sz="3600" dirty="0" err="1">
                <a:latin typeface="Arial" panose="020B0604020202020204" pitchFamily="34" charset="0"/>
                <a:cs typeface="Arial" panose="020B0604020202020204" pitchFamily="34" charset="0"/>
              </a:rPr>
              <a:t>Ar</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gael</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yn</a:t>
            </a:r>
            <a:r>
              <a:rPr lang="en-GB" sz="3600" dirty="0">
                <a:latin typeface="Arial" panose="020B0604020202020204" pitchFamily="34" charset="0"/>
                <a:cs typeface="Arial" panose="020B0604020202020204" pitchFamily="34" charset="0"/>
              </a:rPr>
              <a:t> </a:t>
            </a:r>
            <a:r>
              <a:rPr lang="en-GB" sz="3600" dirty="0">
                <a:latin typeface="Arial" panose="020B0604020202020204" pitchFamily="34" charset="0"/>
                <a:cs typeface="Arial" panose="020B0604020202020204" pitchFamily="34" charset="0"/>
                <a:hlinkClick r:id="rId3"/>
              </a:rPr>
              <a:t>https://www.simplypsychology.org/learning-kolb.html</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Darllenwyd</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ar</a:t>
            </a:r>
            <a:r>
              <a:rPr lang="en-GB" sz="3600" dirty="0">
                <a:latin typeface="Arial" panose="020B0604020202020204" pitchFamily="34" charset="0"/>
                <a:cs typeface="Arial" panose="020B0604020202020204" pitchFamily="34" charset="0"/>
              </a:rPr>
              <a:t>: 30 o </a:t>
            </a:r>
            <a:r>
              <a:rPr lang="en-GB" sz="3600" dirty="0" err="1">
                <a:latin typeface="Arial" panose="020B0604020202020204" pitchFamily="34" charset="0"/>
                <a:cs typeface="Arial" panose="020B0604020202020204" pitchFamily="34" charset="0"/>
              </a:rPr>
              <a:t>Dachwedd</a:t>
            </a:r>
            <a:r>
              <a:rPr lang="en-GB" sz="3600" dirty="0">
                <a:latin typeface="Arial" panose="020B0604020202020204" pitchFamily="34" charset="0"/>
                <a:cs typeface="Arial" panose="020B0604020202020204" pitchFamily="34" charset="0"/>
              </a:rPr>
              <a:t> 2018)</a:t>
            </a:r>
          </a:p>
          <a:p>
            <a:pPr marL="0" indent="0" fontAlgn="base">
              <a:buNone/>
            </a:pPr>
            <a:r>
              <a:rPr lang="en-GB" sz="3600" dirty="0" err="1">
                <a:latin typeface="Arial" panose="020B0604020202020204" pitchFamily="34" charset="0"/>
                <a:cs typeface="Arial" panose="020B0604020202020204" pitchFamily="34" charset="0"/>
              </a:rPr>
              <a:t>Rahman,S</a:t>
            </a:r>
            <a:r>
              <a:rPr lang="en-GB" sz="3600" dirty="0">
                <a:latin typeface="Arial" panose="020B0604020202020204" pitchFamily="34" charset="0"/>
                <a:cs typeface="Arial" panose="020B0604020202020204" pitchFamily="34" charset="0"/>
              </a:rPr>
              <a:t>. a </a:t>
            </a:r>
            <a:r>
              <a:rPr lang="en-GB" sz="3600" dirty="0" err="1">
                <a:latin typeface="Arial" panose="020B0604020202020204" pitchFamily="34" charset="0"/>
                <a:cs typeface="Arial" panose="020B0604020202020204" pitchFamily="34" charset="0"/>
              </a:rPr>
              <a:t>Manaf,N</a:t>
            </a:r>
            <a:r>
              <a:rPr lang="en-GB" sz="3600" dirty="0">
                <a:latin typeface="Arial" panose="020B0604020202020204" pitchFamily="34" charset="0"/>
                <a:cs typeface="Arial" panose="020B0604020202020204" pitchFamily="34" charset="0"/>
              </a:rPr>
              <a:t>. (2017) </a:t>
            </a:r>
            <a:r>
              <a:rPr lang="en-GB" sz="3600" i="1" dirty="0">
                <a:latin typeface="Arial" panose="020B0604020202020204" pitchFamily="34" charset="0"/>
                <a:cs typeface="Arial" panose="020B0604020202020204" pitchFamily="34" charset="0"/>
              </a:rPr>
              <a:t>A Critical Analysis of Bloom’s Taxonomy in Teaching Creative and Critical Thinking Skills in Malaysia through English Literature.</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Ar</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gael</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yn</a:t>
            </a:r>
            <a:r>
              <a:rPr lang="en-GB" sz="3600" dirty="0">
                <a:latin typeface="Arial" panose="020B0604020202020204" pitchFamily="34" charset="0"/>
                <a:cs typeface="Arial" panose="020B0604020202020204" pitchFamily="34" charset="0"/>
              </a:rPr>
              <a:t> </a:t>
            </a:r>
            <a:r>
              <a:rPr lang="en-GB" sz="3600" dirty="0">
                <a:latin typeface="Arial" panose="020B0604020202020204" pitchFamily="34" charset="0"/>
                <a:cs typeface="Arial" panose="020B0604020202020204" pitchFamily="34" charset="0"/>
                <a:hlinkClick r:id="rId4"/>
              </a:rPr>
              <a:t>https://files.eric.ed.gov/fulltext/EJ1153951.pdf</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Darllenwyd</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ar</a:t>
            </a:r>
            <a:r>
              <a:rPr lang="en-GB" sz="3600" dirty="0">
                <a:latin typeface="Arial" panose="020B0604020202020204" pitchFamily="34" charset="0"/>
                <a:cs typeface="Arial" panose="020B0604020202020204" pitchFamily="34" charset="0"/>
              </a:rPr>
              <a:t> 4ydd o </a:t>
            </a:r>
            <a:r>
              <a:rPr lang="en-GB" sz="3600" dirty="0" err="1">
                <a:latin typeface="Arial" panose="020B0604020202020204" pitchFamily="34" charset="0"/>
                <a:cs typeface="Arial" panose="020B0604020202020204" pitchFamily="34" charset="0"/>
              </a:rPr>
              <a:t>Rhagfyr</a:t>
            </a:r>
            <a:r>
              <a:rPr lang="en-GB" sz="3600" dirty="0">
                <a:latin typeface="Arial" panose="020B0604020202020204" pitchFamily="34" charset="0"/>
                <a:cs typeface="Arial" panose="020B0604020202020204" pitchFamily="34" charset="0"/>
              </a:rPr>
              <a:t> 2018)</a:t>
            </a:r>
          </a:p>
          <a:p>
            <a:pPr marL="0" indent="0" fontAlgn="base">
              <a:buNone/>
            </a:pPr>
            <a:r>
              <a:rPr lang="en-GB" sz="3600" dirty="0" err="1">
                <a:latin typeface="Arial" panose="020B0604020202020204" pitchFamily="34" charset="0"/>
                <a:cs typeface="Arial" panose="020B0604020202020204" pitchFamily="34" charset="0"/>
              </a:rPr>
              <a:t>Lluniau</a:t>
            </a:r>
            <a:r>
              <a:rPr lang="en-GB" sz="3600" dirty="0">
                <a:latin typeface="Arial" panose="020B0604020202020204" pitchFamily="34" charset="0"/>
                <a:cs typeface="Arial" panose="020B0604020202020204" pitchFamily="34" charset="0"/>
              </a:rPr>
              <a:t>;</a:t>
            </a:r>
          </a:p>
          <a:p>
            <a:pPr marL="0" indent="0" fontAlgn="base">
              <a:buNone/>
            </a:pPr>
            <a:r>
              <a:rPr lang="en-GB" sz="3600" dirty="0">
                <a:latin typeface="Arial" panose="020B0604020202020204" pitchFamily="34" charset="0"/>
                <a:cs typeface="Arial" panose="020B0604020202020204" pitchFamily="34" charset="0"/>
              </a:rPr>
              <a:t>Successful Teaching (2011) </a:t>
            </a:r>
            <a:r>
              <a:rPr lang="en-GB" sz="3600" i="1" dirty="0">
                <a:latin typeface="Arial" panose="020B0604020202020204" pitchFamily="34" charset="0"/>
                <a:cs typeface="Arial" panose="020B0604020202020204" pitchFamily="34" charset="0"/>
              </a:rPr>
              <a:t>Bloom</a:t>
            </a:r>
            <a:r>
              <a:rPr lang="en-GB" sz="3600" i="1" dirty="0">
                <a:latin typeface="Arial" panose="020B0604020202020204" pitchFamily="34" charset="0"/>
                <a:cs typeface="Arial" panose="020B0604020202020204" pitchFamily="34" charset="0"/>
                <a:hlinkClick r:id="rId5"/>
              </a:rPr>
              <a:t>’</a:t>
            </a:r>
            <a:r>
              <a:rPr lang="en-GB" sz="3600" i="1" dirty="0">
                <a:latin typeface="Arial" panose="020B0604020202020204" pitchFamily="34" charset="0"/>
                <a:cs typeface="Arial" panose="020B0604020202020204" pitchFamily="34" charset="0"/>
              </a:rPr>
              <a:t>s Taxonomy: Encouraging Higher Cognitive Thinking in Primary School </a:t>
            </a:r>
            <a:r>
              <a:rPr lang="en-GB" sz="3600" i="1" dirty="0" err="1">
                <a:latin typeface="Arial" panose="020B0604020202020204" pitchFamily="34" charset="0"/>
                <a:cs typeface="Arial" panose="020B0604020202020204" pitchFamily="34" charset="0"/>
              </a:rPr>
              <a:t>Classroms</a:t>
            </a:r>
            <a:r>
              <a:rPr lang="en-GB" sz="3600" i="1"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Ar</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gael</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yn</a:t>
            </a:r>
            <a:r>
              <a:rPr lang="en-GB" sz="3600" dirty="0">
                <a:latin typeface="Arial" panose="020B0604020202020204" pitchFamily="34" charset="0"/>
                <a:cs typeface="Arial" panose="020B0604020202020204" pitchFamily="34" charset="0"/>
              </a:rPr>
              <a:t> </a:t>
            </a:r>
            <a:r>
              <a:rPr lang="en-GB" sz="3600" dirty="0">
                <a:latin typeface="Arial" panose="020B0604020202020204" pitchFamily="34" charset="0"/>
                <a:cs typeface="Arial" panose="020B0604020202020204" pitchFamily="34" charset="0"/>
                <a:hlinkClick r:id="rId6"/>
              </a:rPr>
              <a:t>https://juliaec.wordpress.com/2011/03/23/blooms-taxonomy-encouraging-higher-cognitive-thinking-in-primary-school-classrooms/</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Darllenwyd</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ar</a:t>
            </a:r>
            <a:r>
              <a:rPr lang="en-GB" sz="3600" dirty="0">
                <a:latin typeface="Arial" panose="020B0604020202020204" pitchFamily="34" charset="0"/>
                <a:cs typeface="Arial" panose="020B0604020202020204" pitchFamily="34" charset="0"/>
              </a:rPr>
              <a:t> 3 o </a:t>
            </a:r>
            <a:r>
              <a:rPr lang="en-GB" sz="3600" dirty="0" err="1">
                <a:latin typeface="Arial" panose="020B0604020202020204" pitchFamily="34" charset="0"/>
                <a:cs typeface="Arial" panose="020B0604020202020204" pitchFamily="34" charset="0"/>
              </a:rPr>
              <a:t>Rhagfyr</a:t>
            </a:r>
            <a:r>
              <a:rPr lang="en-GB" sz="3600" dirty="0">
                <a:latin typeface="Arial" panose="020B0604020202020204" pitchFamily="34" charset="0"/>
                <a:cs typeface="Arial" panose="020B0604020202020204" pitchFamily="34" charset="0"/>
              </a:rPr>
              <a:t> 2018)</a:t>
            </a:r>
          </a:p>
          <a:p>
            <a:pPr marL="0" indent="0" fontAlgn="base">
              <a:buNone/>
            </a:pPr>
            <a:r>
              <a:rPr lang="en-US" sz="3600" dirty="0" err="1">
                <a:latin typeface="Arial" panose="020B0604020202020204" pitchFamily="34" charset="0"/>
                <a:cs typeface="Arial" panose="020B0604020202020204" pitchFamily="34" charset="0"/>
              </a:rPr>
              <a:t>McLeod,S</a:t>
            </a:r>
            <a:r>
              <a:rPr lang="en-US" sz="3600" dirty="0">
                <a:latin typeface="Arial" panose="020B0604020202020204" pitchFamily="34" charset="0"/>
                <a:cs typeface="Arial" panose="020B0604020202020204" pitchFamily="34" charset="0"/>
              </a:rPr>
              <a:t>. (2017) </a:t>
            </a:r>
            <a:r>
              <a:rPr lang="en-US" sz="3600" i="1" dirty="0">
                <a:latin typeface="Arial" panose="020B0604020202020204" pitchFamily="34" charset="0"/>
                <a:cs typeface="Arial" panose="020B0604020202020204" pitchFamily="34" charset="0"/>
              </a:rPr>
              <a:t>Kolb’s Learning Styles and </a:t>
            </a:r>
            <a:r>
              <a:rPr lang="en-GB" sz="3600" i="1" dirty="0">
                <a:latin typeface="Arial" panose="020B0604020202020204" pitchFamily="34" charset="0"/>
                <a:cs typeface="Arial" panose="020B0604020202020204" pitchFamily="34" charset="0"/>
              </a:rPr>
              <a:t>Experiential Learning Cycle. </a:t>
            </a:r>
            <a:r>
              <a:rPr lang="en-GB" sz="3600" dirty="0" err="1">
                <a:latin typeface="Arial" panose="020B0604020202020204" pitchFamily="34" charset="0"/>
                <a:cs typeface="Arial" panose="020B0604020202020204" pitchFamily="34" charset="0"/>
              </a:rPr>
              <a:t>Ar</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gael</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yn</a:t>
            </a:r>
            <a:r>
              <a:rPr lang="en-GB" sz="3600" dirty="0">
                <a:latin typeface="Arial" panose="020B0604020202020204" pitchFamily="34" charset="0"/>
                <a:cs typeface="Arial" panose="020B0604020202020204" pitchFamily="34" charset="0"/>
              </a:rPr>
              <a:t> </a:t>
            </a:r>
            <a:r>
              <a:rPr lang="en-GB" sz="3600" dirty="0">
                <a:latin typeface="Arial" panose="020B0604020202020204" pitchFamily="34" charset="0"/>
                <a:cs typeface="Arial" panose="020B0604020202020204" pitchFamily="34" charset="0"/>
                <a:hlinkClick r:id="rId3"/>
              </a:rPr>
              <a:t>https://www.simplypsychology.org/learning-kolb.html</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Darllenwyd</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ar</a:t>
            </a:r>
            <a:r>
              <a:rPr lang="en-GB" sz="3600" dirty="0">
                <a:latin typeface="Arial" panose="020B0604020202020204" pitchFamily="34" charset="0"/>
                <a:cs typeface="Arial" panose="020B0604020202020204" pitchFamily="34" charset="0"/>
              </a:rPr>
              <a:t>: 30 o </a:t>
            </a:r>
            <a:r>
              <a:rPr lang="en-GB" sz="3600" dirty="0" err="1">
                <a:latin typeface="Arial" panose="020B0604020202020204" pitchFamily="34" charset="0"/>
                <a:cs typeface="Arial" panose="020B0604020202020204" pitchFamily="34" charset="0"/>
              </a:rPr>
              <a:t>Dachwedd</a:t>
            </a:r>
            <a:r>
              <a:rPr lang="en-GB" sz="3600" dirty="0">
                <a:latin typeface="Arial" panose="020B0604020202020204" pitchFamily="34" charset="0"/>
                <a:cs typeface="Arial" panose="020B0604020202020204" pitchFamily="34" charset="0"/>
              </a:rPr>
              <a:t> 2018)</a:t>
            </a:r>
          </a:p>
          <a:p>
            <a:pPr marL="0" indent="0" fontAlgn="base">
              <a:buNone/>
            </a:pPr>
            <a:endParaRPr lang="en-GB" sz="3600" i="1" dirty="0">
              <a:latin typeface="Arial" panose="020B0604020202020204" pitchFamily="34" charset="0"/>
              <a:cs typeface="Arial" panose="020B0604020202020204" pitchFamily="34" charset="0"/>
            </a:endParaRPr>
          </a:p>
          <a:p>
            <a:pPr marL="0" indent="0" fontAlgn="base">
              <a:buNone/>
            </a:pPr>
            <a:endParaRPr lang="en-GB" sz="2600" dirty="0">
              <a:latin typeface="Arial" panose="020B0604020202020204" pitchFamily="34" charset="0"/>
              <a:cs typeface="Arial" panose="020B0604020202020204" pitchFamily="34" charset="0"/>
            </a:endParaRPr>
          </a:p>
          <a:p>
            <a:pPr marL="0" indent="0" fontAlgn="base">
              <a:buNone/>
            </a:pPr>
            <a:endParaRPr lang="en-GB" dirty="0">
              <a:hlinkClick r:id="rId5"/>
            </a:endParaRPr>
          </a:p>
          <a:p>
            <a:pPr marL="0" indent="0" fontAlgn="base">
              <a:buNone/>
            </a:pPr>
            <a:endParaRPr lang="en-GB" dirty="0">
              <a:hlinkClick r:id="rId5"/>
            </a:endParaRPr>
          </a:p>
          <a:p>
            <a:pPr marL="0" indent="0" fontAlgn="base">
              <a:buNone/>
            </a:pPr>
            <a:br>
              <a:rPr lang="en-GB" dirty="0">
                <a:hlinkClick r:id="rId5"/>
              </a:rPr>
            </a:br>
            <a:endParaRPr lang="en-GB" sz="2000" dirty="0">
              <a:latin typeface="Arial" panose="020B0604020202020204" pitchFamily="34" charset="0"/>
              <a:cs typeface="Arial" panose="020B0604020202020204" pitchFamily="34" charset="0"/>
            </a:endParaRPr>
          </a:p>
          <a:p>
            <a:pPr marL="0" indent="0">
              <a:buNone/>
            </a:pP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7523876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9A7B25-CD55-C647-8B8F-4F5B6CBA922B}"/>
              </a:ext>
            </a:extLst>
          </p:cNvPr>
          <p:cNvSpPr>
            <a:spLocks noGrp="1"/>
          </p:cNvSpPr>
          <p:nvPr>
            <p:ph type="title"/>
          </p:nvPr>
        </p:nvSpPr>
        <p:spPr/>
        <p:txBody>
          <a:bodyPr/>
          <a:lstStyle/>
          <a:p>
            <a:r>
              <a:rPr lang="en-US" dirty="0" err="1"/>
              <a:t>Nodiadau</a:t>
            </a:r>
            <a:endParaRPr lang="en-US" dirty="0"/>
          </a:p>
        </p:txBody>
      </p:sp>
      <p:sp>
        <p:nvSpPr>
          <p:cNvPr id="3" name="Content Placeholder 2">
            <a:extLst>
              <a:ext uri="{FF2B5EF4-FFF2-40B4-BE49-F238E27FC236}">
                <a16:creationId xmlns:a16="http://schemas.microsoft.com/office/drawing/2014/main" id="{E3BE7185-B45A-3340-9492-0A903B7F6F08}"/>
              </a:ext>
            </a:extLst>
          </p:cNvPr>
          <p:cNvSpPr>
            <a:spLocks noGrp="1"/>
          </p:cNvSpPr>
          <p:nvPr>
            <p:ph idx="1"/>
          </p:nvPr>
        </p:nvSpPr>
        <p:spPr/>
        <p:txBody>
          <a:bodyPr>
            <a:normAutofit fontScale="77500" lnSpcReduction="20000"/>
          </a:bodyPr>
          <a:lstStyle/>
          <a:p>
            <a:r>
              <a:rPr lang="cy-GB" sz="2600" b="1" dirty="0"/>
              <a:t>Adlewyrchu</a:t>
            </a:r>
            <a:endParaRPr lang="en-GB" sz="2600" dirty="0"/>
          </a:p>
          <a:p>
            <a:r>
              <a:rPr lang="cy-GB" sz="2600" b="1" dirty="0"/>
              <a:t> </a:t>
            </a:r>
            <a:endParaRPr lang="en-GB" sz="2600" dirty="0"/>
          </a:p>
          <a:p>
            <a:r>
              <a:rPr lang="cy-GB" sz="2600" dirty="0"/>
              <a:t>Yn ôl Burns a Sinfield (2016) y rheswm i adlewyrchu yw rhoi gyfle i reoli datblygiad personol drwy osod nodau personol i fedru adlewyrchu yn llwyddiannus. Eglura Prifysgol Plymouth (d.d) “Reflection invovles looking back and evaluating your actions, in light of the relevant literature in your subject with a view to improving your practice, task or analysis.” I ddatblygu arfer o adlewyrchiad, mae cymhelliant yn bwysig yn ôl Burns a Sinfield (2016) i arsylwi pa fath o sgiliau sydd angen ar gyfer gwahanol aseiniadau. Caniateir hyn i ddatblygu sgiliau ar gyfer newidiadau y tro nesa i’r syniadau. </a:t>
            </a:r>
            <a:endParaRPr lang="en-GB" sz="2600" dirty="0"/>
          </a:p>
          <a:p>
            <a:r>
              <a:rPr lang="cy-GB" sz="2600" dirty="0"/>
              <a:t>Mae damcaniaeth Kolb yn cynnwys dysgu effeithiol sy’n caniatáu i’r unigolyn ddatblygu drwy gymorth y cynllun â’r pedwar cam penodol;</a:t>
            </a:r>
            <a:endParaRPr lang="en-GB" sz="2600" dirty="0"/>
          </a:p>
          <a:p>
            <a:pPr lvl="0"/>
            <a:r>
              <a:rPr lang="cy-GB" sz="2600" dirty="0"/>
              <a:t>Profiad neu weithred,</a:t>
            </a:r>
            <a:endParaRPr lang="en-GB" sz="2600" dirty="0"/>
          </a:p>
          <a:p>
            <a:r>
              <a:rPr lang="cy-GB" sz="2600" dirty="0"/>
              <a:t>2.  Adlewyrchu ar y profiad,</a:t>
            </a:r>
            <a:endParaRPr lang="en-GB" sz="2600" dirty="0"/>
          </a:p>
          <a:p>
            <a:r>
              <a:rPr lang="cy-GB" sz="2600" dirty="0"/>
              <a:t>3. Cysyniadoli haniaethol – Dod i gasgliad neu addysgu o’r profiad,</a:t>
            </a:r>
            <a:endParaRPr lang="en-GB" sz="2600" dirty="0"/>
          </a:p>
          <a:p>
            <a:r>
              <a:rPr lang="cy-GB" sz="2600" dirty="0"/>
              <a:t>4. Arbrofi gweithredol – Creu cynllun a gweithredu yr hyn â addysgwyd.</a:t>
            </a:r>
            <a:endParaRPr lang="en-GB" sz="2600" dirty="0"/>
          </a:p>
          <a:p>
            <a:pPr marL="0" indent="0">
              <a:buNone/>
            </a:pPr>
            <a:endParaRPr lang="en-GB" dirty="0"/>
          </a:p>
        </p:txBody>
      </p:sp>
    </p:spTree>
    <p:extLst>
      <p:ext uri="{BB962C8B-B14F-4D97-AF65-F5344CB8AC3E}">
        <p14:creationId xmlns:p14="http://schemas.microsoft.com/office/powerpoint/2010/main" val="6702254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33C8A-B6B5-8C42-AC1D-87DD02EC8F16}"/>
              </a:ext>
            </a:extLst>
          </p:cNvPr>
          <p:cNvSpPr>
            <a:spLocks noGrp="1"/>
          </p:cNvSpPr>
          <p:nvPr>
            <p:ph type="title"/>
          </p:nvPr>
        </p:nvSpPr>
        <p:spPr/>
        <p:txBody>
          <a:bodyPr/>
          <a:lstStyle/>
          <a:p>
            <a:r>
              <a:rPr lang="en-US"/>
              <a:t>Nodiadau</a:t>
            </a:r>
            <a:endParaRPr lang="en-US" dirty="0"/>
          </a:p>
        </p:txBody>
      </p:sp>
      <p:sp>
        <p:nvSpPr>
          <p:cNvPr id="3" name="Content Placeholder 2">
            <a:extLst>
              <a:ext uri="{FF2B5EF4-FFF2-40B4-BE49-F238E27FC236}">
                <a16:creationId xmlns:a16="http://schemas.microsoft.com/office/drawing/2014/main" id="{16B53916-52BF-334B-A58E-FD5BB84A9FAF}"/>
              </a:ext>
            </a:extLst>
          </p:cNvPr>
          <p:cNvSpPr>
            <a:spLocks noGrp="1"/>
          </p:cNvSpPr>
          <p:nvPr>
            <p:ph idx="1"/>
          </p:nvPr>
        </p:nvSpPr>
        <p:spPr/>
        <p:txBody>
          <a:bodyPr>
            <a:normAutofit fontScale="55000" lnSpcReduction="20000"/>
          </a:bodyPr>
          <a:lstStyle/>
          <a:p>
            <a:r>
              <a:rPr lang="cy-GB" b="1" dirty="0"/>
              <a:t>Meddwl yn Feirniadol</a:t>
            </a:r>
            <a:endParaRPr lang="en-GB" dirty="0"/>
          </a:p>
          <a:p>
            <a:r>
              <a:rPr lang="cy-GB" b="1" dirty="0"/>
              <a:t> </a:t>
            </a:r>
            <a:endParaRPr lang="en-GB" dirty="0"/>
          </a:p>
          <a:p>
            <a:r>
              <a:rPr lang="cy-GB" dirty="0"/>
              <a:t>Ceir dair agwedd i feddwl yn feirniadol yn ôl Cottrell (2008) sef dyfalbarhad, tystiolaeth ac goblygiadau. Mae’r ddefnydd o ddyfalbarhad yn ystyried y mater dan sylw gydag gofal a hynny mwy nag unwaith o wahanol onglau. Wrth werthuso meddwl beirniadol, mae modd arsylwi y tystiolaeth a gyflwynwyd i sichrau gefnogaeth i’r safbwynt neu cred. Mae goblygiadau, yn gwestiynnu beth yw canlyniad y ddadl drwy gefnogaeth y safbwyntiau amrywiol. Ffocysir yr ysgrifennu i ddefnyddio tystiolaeth ar gyfer gefnogi safbwyntiau er mwyn arwain at chasgliad glir sydd wedi ei lunio gan rhesymau bendant. Nodir beirniadaethau damcaniaethwyr ar bynciau i arddangos y rheswm gefnogir y dystiolaeth y ddadl neu’r ddiffyg gefnogaeth. Eglura Cottrell (2013) i hyn i lwyddo, gofynnir i gwestiynnu y dystiolaeth megis Pam, Beth, a pha effaith a geir hyn ar y ddadl.</a:t>
            </a:r>
            <a:endParaRPr lang="en-GB" dirty="0"/>
          </a:p>
          <a:p>
            <a:r>
              <a:rPr lang="cy-GB" dirty="0"/>
              <a:t> </a:t>
            </a:r>
            <a:endParaRPr lang="en-GB" dirty="0"/>
          </a:p>
          <a:p>
            <a:r>
              <a:rPr lang="cy-GB" b="1" dirty="0"/>
              <a:t>Gwrthrychol</a:t>
            </a:r>
            <a:endParaRPr lang="en-GB" dirty="0"/>
          </a:p>
          <a:p>
            <a:r>
              <a:rPr lang="cy-GB" b="1" dirty="0"/>
              <a:t> </a:t>
            </a:r>
            <a:endParaRPr lang="en-GB" dirty="0"/>
          </a:p>
          <a:p>
            <a:r>
              <a:rPr lang="cy-GB" dirty="0"/>
              <a:t>Mae osgoi geiriau oddrychol megis “arbennig,” mewn ysgrifennu academaidd yn sicrhau nad oes camddealltwriaeth rhwng ddealltwriaeth y darllenydd o’r geiriau gydag dealltwriaeth yr ysgrifennydd academaidd. Yn ôl Cottrell (2008) os mae gwybodaeth yn wrthyrchol, byddai ddau damcaniaethwr yn medru dod i’r un canlyniad. Golygir hyn, yn lle dibynnu ar beirniadaethau oddrychol, mae’r damcaniaethwyr yn profi canlynidau posib drwy ddefnydd o dystiolaeth sy’n wrthrychol ac yn cynnwys dibynadwyeth.</a:t>
            </a:r>
            <a:endParaRPr lang="en-GB" dirty="0"/>
          </a:p>
          <a:p>
            <a:endParaRPr lang="en-US" dirty="0"/>
          </a:p>
        </p:txBody>
      </p:sp>
    </p:spTree>
    <p:extLst>
      <p:ext uri="{BB962C8B-B14F-4D97-AF65-F5344CB8AC3E}">
        <p14:creationId xmlns:p14="http://schemas.microsoft.com/office/powerpoint/2010/main" val="5055281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3626C-692F-B64B-A7C0-9EBC58CA0EDE}"/>
              </a:ext>
            </a:extLst>
          </p:cNvPr>
          <p:cNvSpPr>
            <a:spLocks noGrp="1"/>
          </p:cNvSpPr>
          <p:nvPr>
            <p:ph type="title"/>
          </p:nvPr>
        </p:nvSpPr>
        <p:spPr/>
        <p:txBody>
          <a:bodyPr/>
          <a:lstStyle/>
          <a:p>
            <a:r>
              <a:rPr lang="en-US" dirty="0" err="1"/>
              <a:t>Nodiadau</a:t>
            </a:r>
            <a:endParaRPr lang="en-US" dirty="0"/>
          </a:p>
        </p:txBody>
      </p:sp>
      <p:sp>
        <p:nvSpPr>
          <p:cNvPr id="3" name="Content Placeholder 2">
            <a:extLst>
              <a:ext uri="{FF2B5EF4-FFF2-40B4-BE49-F238E27FC236}">
                <a16:creationId xmlns:a16="http://schemas.microsoft.com/office/drawing/2014/main" id="{A00507DB-21F9-D44A-9065-2AFA1D9444E4}"/>
              </a:ext>
            </a:extLst>
          </p:cNvPr>
          <p:cNvSpPr>
            <a:spLocks noGrp="1"/>
          </p:cNvSpPr>
          <p:nvPr>
            <p:ph idx="1"/>
          </p:nvPr>
        </p:nvSpPr>
        <p:spPr/>
        <p:txBody>
          <a:bodyPr>
            <a:normAutofit fontScale="70000" lnSpcReduction="20000"/>
          </a:bodyPr>
          <a:lstStyle/>
          <a:p>
            <a:r>
              <a:rPr lang="cy-GB" b="1" dirty="0"/>
              <a:t>Cyfeirnodi</a:t>
            </a:r>
            <a:endParaRPr lang="en-GB" dirty="0"/>
          </a:p>
          <a:p>
            <a:r>
              <a:rPr lang="cy-GB" dirty="0"/>
              <a:t> </a:t>
            </a:r>
            <a:endParaRPr lang="en-GB" dirty="0"/>
          </a:p>
          <a:p>
            <a:r>
              <a:rPr lang="cy-GB" dirty="0"/>
              <a:t>Defnyddir gyfeirnodi yn ôl Cottrell (2008) i ymddangos parch i’r awdur y ffynhonnell yn ogystal a chryfhau dilysrwydd yr aseiniad gan fydd y darllenydd yn ymwybodol o ffynhonnell y gwybodaeth. Nid yw cydnabod ffynhonnell yn gwanhau y ddadl yn hytrach ymddangosir bod gan y myfyrwr syniadau sydd wedi ei gefnogi gan ddarllen eang ac amrywiol. Esbonia Cottrell (2008, t.131) “When you have used, quoted or paraphrased a source, acknowledge it.”</a:t>
            </a:r>
            <a:endParaRPr lang="en-GB" dirty="0"/>
          </a:p>
          <a:p>
            <a:r>
              <a:rPr lang="cy-GB" b="1" dirty="0"/>
              <a:t>Meddwl yn ddadansoddol</a:t>
            </a:r>
            <a:endParaRPr lang="en-GB" dirty="0"/>
          </a:p>
          <a:p>
            <a:r>
              <a:rPr lang="cy-GB" b="1" dirty="0"/>
              <a:t> </a:t>
            </a:r>
            <a:endParaRPr lang="en-GB" dirty="0"/>
          </a:p>
          <a:p>
            <a:r>
              <a:rPr lang="cy-GB" dirty="0"/>
              <a:t>Trwy arsylwi manylion o agweddau gwahanol drwy sicrhau dibynadwyeth gan edrych am ddiffygion bosib yn y rhesymu, y dystiolaeth neu’r ffordd lluniwyd y gasgliad. Sicrheir y ddarganfyddwyd rhagdybiaethau sy’n guddiedig drwy sefyll yn nôl o’r wybodaeth a rhoddwyd ar gyfer ei ddadansoddi yn gywir. Defnyddir y pyramid ‘Bloom’s Taxonomy’ yn meddwl dadansoddol ar gyfer fod yn ymwybodol o wybodaeth wybyddol personol. Gwneir hynny drwy 6 cam penodol a cheir y pyramid pwysigrwydd yn ddatblygiad gwybyddol unigolyn. </a:t>
            </a:r>
            <a:endParaRPr lang="en-GB" dirty="0"/>
          </a:p>
          <a:p>
            <a:endParaRPr lang="en-US" dirty="0"/>
          </a:p>
        </p:txBody>
      </p:sp>
    </p:spTree>
    <p:extLst>
      <p:ext uri="{BB962C8B-B14F-4D97-AF65-F5344CB8AC3E}">
        <p14:creationId xmlns:p14="http://schemas.microsoft.com/office/powerpoint/2010/main" val="1037262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373</TotalTime>
  <Words>936</Words>
  <Application>Microsoft Macintosh PowerPoint</Application>
  <PresentationFormat>Widescreen</PresentationFormat>
  <Paragraphs>63</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Calibri</vt:lpstr>
      <vt:lpstr>Calibri Light</vt:lpstr>
      <vt:lpstr>Office Theme</vt:lpstr>
      <vt:lpstr>PowerPoint Presentation</vt:lpstr>
      <vt:lpstr>Rhestr Gyfeirnodi</vt:lpstr>
      <vt:lpstr>Nodiadau</vt:lpstr>
      <vt:lpstr>Nodiadau</vt:lpstr>
      <vt:lpstr>Nodiadau</vt:lpstr>
    </vt:vector>
  </TitlesOfParts>
  <Company/>
  <LinksUpToDate>false</LinksUpToDate>
  <SharedDoc>false</SharedDoc>
  <HyperlinksChanged>false</HyperlinksChanged>
  <AppVersion>16.0012</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39</cp:revision>
  <dcterms:created xsi:type="dcterms:W3CDTF">2018-12-02T21:07:11Z</dcterms:created>
  <dcterms:modified xsi:type="dcterms:W3CDTF">2018-12-10T10:18:03Z</dcterms:modified>
</cp:coreProperties>
</file>