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m4a" ContentType="audio/mp4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ctiveX/activeX1.xml" ContentType="application/vnd.ms-office.activeX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6" r:id="rId11"/>
    <p:sldId id="267" r:id="rId12"/>
    <p:sldId id="271" r:id="rId13"/>
    <p:sldId id="268" r:id="rId14"/>
    <p:sldId id="269" r:id="rId15"/>
    <p:sldId id="272" r:id="rId16"/>
    <p:sldId id="273" r:id="rId17"/>
    <p:sldId id="274" r:id="rId18"/>
    <p:sldId id="275" r:id="rId19"/>
    <p:sldId id="276" r:id="rId20"/>
    <p:sldId id="26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63" d="100"/>
          <a:sy n="63" d="100"/>
        </p:scale>
        <p:origin x="317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196" y="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580A73-547B-44ED-83F4-6C72EE48992A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5CD9DE-258B-4697-A6D5-C6B571C26690}">
      <dgm:prSet phldrT="[Text]"/>
      <dgm:spPr/>
      <dgm:t>
        <a:bodyPr/>
        <a:lstStyle/>
        <a:p>
          <a:r>
            <a:rPr lang="en-US" dirty="0" smtClean="0"/>
            <a:t>Teacher</a:t>
          </a:r>
          <a:endParaRPr lang="en-US" dirty="0"/>
        </a:p>
      </dgm:t>
    </dgm:pt>
    <dgm:pt modelId="{0A30643F-3EA8-4A11-809B-7F22D0A16156}" type="parTrans" cxnId="{D1AF1F8B-B368-4463-A569-176C1FD45071}">
      <dgm:prSet/>
      <dgm:spPr/>
      <dgm:t>
        <a:bodyPr/>
        <a:lstStyle/>
        <a:p>
          <a:endParaRPr lang="en-US"/>
        </a:p>
      </dgm:t>
    </dgm:pt>
    <dgm:pt modelId="{6B08DBB2-120A-439A-B466-F11A93E6B7F6}" type="sibTrans" cxnId="{D1AF1F8B-B368-4463-A569-176C1FD45071}">
      <dgm:prSet/>
      <dgm:spPr/>
      <dgm:t>
        <a:bodyPr/>
        <a:lstStyle/>
        <a:p>
          <a:endParaRPr lang="en-US"/>
        </a:p>
      </dgm:t>
    </dgm:pt>
    <dgm:pt modelId="{F3F774CD-51E4-4AB0-ACCC-EB80C15BC522}">
      <dgm:prSet phldrT="[Text]"/>
      <dgm:spPr/>
      <dgm:t>
        <a:bodyPr/>
        <a:lstStyle/>
        <a:p>
          <a:r>
            <a:rPr lang="en-US" dirty="0" smtClean="0"/>
            <a:t>Pupil</a:t>
          </a:r>
          <a:endParaRPr lang="en-US" dirty="0"/>
        </a:p>
      </dgm:t>
    </dgm:pt>
    <dgm:pt modelId="{4DBAD506-BB6F-4D17-ABE5-895AC55F3D13}" type="parTrans" cxnId="{D14600DA-C347-410A-8627-3F9E5B8B74A5}">
      <dgm:prSet/>
      <dgm:spPr/>
      <dgm:t>
        <a:bodyPr/>
        <a:lstStyle/>
        <a:p>
          <a:endParaRPr lang="en-US"/>
        </a:p>
      </dgm:t>
    </dgm:pt>
    <dgm:pt modelId="{5A80F99A-D96A-403C-8C71-C8CE4A9AABB7}" type="sibTrans" cxnId="{D14600DA-C347-410A-8627-3F9E5B8B74A5}">
      <dgm:prSet/>
      <dgm:spPr/>
      <dgm:t>
        <a:bodyPr/>
        <a:lstStyle/>
        <a:p>
          <a:endParaRPr lang="en-US"/>
        </a:p>
      </dgm:t>
    </dgm:pt>
    <dgm:pt modelId="{6D28BE0F-7366-49D8-9BE2-7FBFD2F3110E}" type="pres">
      <dgm:prSet presAssocID="{D6580A73-547B-44ED-83F4-6C72EE48992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EB147B69-02BB-4E69-9659-BB560FEA6943}" type="pres">
      <dgm:prSet presAssocID="{385CD9DE-258B-4697-A6D5-C6B571C26690}" presName="arrow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CCDD61C-41A3-4283-BA94-480C3238A6DB}" type="pres">
      <dgm:prSet presAssocID="{F3F774CD-51E4-4AB0-ACCC-EB80C15BC52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14600DA-C347-410A-8627-3F9E5B8B74A5}" srcId="{D6580A73-547B-44ED-83F4-6C72EE48992A}" destId="{F3F774CD-51E4-4AB0-ACCC-EB80C15BC522}" srcOrd="1" destOrd="0" parTransId="{4DBAD506-BB6F-4D17-ABE5-895AC55F3D13}" sibTransId="{5A80F99A-D96A-403C-8C71-C8CE4A9AABB7}"/>
    <dgm:cxn modelId="{C6C621AB-4D09-40E4-AE4A-D333CD38CAB1}" type="presOf" srcId="{F3F774CD-51E4-4AB0-ACCC-EB80C15BC522}" destId="{2CCDD61C-41A3-4283-BA94-480C3238A6DB}" srcOrd="0" destOrd="0" presId="urn:microsoft.com/office/officeart/2005/8/layout/arrow5"/>
    <dgm:cxn modelId="{C67DB840-B748-406B-B7D5-2EC69256FD88}" type="presOf" srcId="{D6580A73-547B-44ED-83F4-6C72EE48992A}" destId="{6D28BE0F-7366-49D8-9BE2-7FBFD2F3110E}" srcOrd="0" destOrd="0" presId="urn:microsoft.com/office/officeart/2005/8/layout/arrow5"/>
    <dgm:cxn modelId="{D1AF1F8B-B368-4463-A569-176C1FD45071}" srcId="{D6580A73-547B-44ED-83F4-6C72EE48992A}" destId="{385CD9DE-258B-4697-A6D5-C6B571C26690}" srcOrd="0" destOrd="0" parTransId="{0A30643F-3EA8-4A11-809B-7F22D0A16156}" sibTransId="{6B08DBB2-120A-439A-B466-F11A93E6B7F6}"/>
    <dgm:cxn modelId="{B88319D6-6A6C-4C2C-9D04-80B4B13A8075}" type="presOf" srcId="{385CD9DE-258B-4697-A6D5-C6B571C26690}" destId="{EB147B69-02BB-4E69-9659-BB560FEA6943}" srcOrd="0" destOrd="0" presId="urn:microsoft.com/office/officeart/2005/8/layout/arrow5"/>
    <dgm:cxn modelId="{098645DD-DDEA-4942-A7AF-54D7B2A378AD}" type="presParOf" srcId="{6D28BE0F-7366-49D8-9BE2-7FBFD2F3110E}" destId="{EB147B69-02BB-4E69-9659-BB560FEA6943}" srcOrd="0" destOrd="0" presId="urn:microsoft.com/office/officeart/2005/8/layout/arrow5"/>
    <dgm:cxn modelId="{5451795D-5852-483C-A2F7-21D82074052F}" type="presParOf" srcId="{6D28BE0F-7366-49D8-9BE2-7FBFD2F3110E}" destId="{2CCDD61C-41A3-4283-BA94-480C3238A6D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47B69-02BB-4E69-9659-BB560FEA6943}">
      <dsp:nvSpPr>
        <dsp:cNvPr id="0" name=""/>
        <dsp:cNvSpPr/>
      </dsp:nvSpPr>
      <dsp:spPr>
        <a:xfrm rot="16200000">
          <a:off x="1763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/>
            <a:t>Teacher</a:t>
          </a:r>
          <a:endParaRPr lang="en-US" sz="5000" kern="1200" dirty="0"/>
        </a:p>
      </dsp:txBody>
      <dsp:txXfrm rot="5400000">
        <a:off x="1764" y="1727067"/>
        <a:ext cx="3241476" cy="1964531"/>
      </dsp:txXfrm>
    </dsp:sp>
    <dsp:sp modelId="{2CCDD61C-41A3-4283-BA94-480C3238A6DB}">
      <dsp:nvSpPr>
        <dsp:cNvPr id="0" name=""/>
        <dsp:cNvSpPr/>
      </dsp:nvSpPr>
      <dsp:spPr>
        <a:xfrm rot="5400000">
          <a:off x="4197174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/>
            <a:t>Pupil</a:t>
          </a:r>
          <a:endParaRPr lang="en-US" sz="5000" kern="1200" dirty="0"/>
        </a:p>
      </dsp:txBody>
      <dsp:txXfrm rot="-5400000">
        <a:off x="4884761" y="1727068"/>
        <a:ext cx="3241476" cy="196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8DACA-B2E2-49D6-99F2-7E5ABA97EA17}" type="datetimeFigureOut">
              <a:rPr lang="en-GB" smtClean="0"/>
              <a:t>29/01/2021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A750C-A6D7-42E0-8AD0-654EC4AF3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2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education/education-news/sex-education-class-school-wales-lgbt-religious-studies-parents-lessons-a9296026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alesonline.co.uk/news/wales-news/sex-education-religion-parents-wales-17602761" TargetMode="External"/><Relationship Id="rId4" Type="http://schemas.openxmlformats.org/officeDocument/2006/relationships/hyperlink" Target="https://www.walesonline.co.uk/news/education/sex-education-wales-schools-reform-16571495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3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https://www.independent.co.uk/news/education/education-news/sex-education-class-school-wales-lgbt-religious-studies-parents-lessons-a9296026.html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https://www.walesonline.co.uk/news/education/sex-education-wales-schools-reform-16571495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https://www.walesonline.co.uk/news/wales-news/sex-education-religion-parents-wales-17602761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After reading these articles, consider arguments for and against making SRE compulsory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4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1. TRUE</a:t>
            </a:r>
          </a:p>
          <a:p>
            <a:r>
              <a:rPr lang="en-GB" dirty="0" smtClean="0"/>
              <a:t>2. FALSE</a:t>
            </a:r>
          </a:p>
          <a:p>
            <a:r>
              <a:rPr lang="en-GB" dirty="0" smtClean="0"/>
              <a:t>3. TRUE</a:t>
            </a:r>
          </a:p>
          <a:p>
            <a:r>
              <a:rPr lang="en-GB" dirty="0" smtClean="0"/>
              <a:t>4. TRUE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53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1/29/2021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image" Target="../media/image1.png"/><Relationship Id="rId5" Type="http://schemas.openxmlformats.org/officeDocument/2006/relationships/hyperlink" Target="mailto:n.ryder@uwtsd.ac.uk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consultations/2019-02/relationships-and-sexuality-education-in-schools-guidance.pdf" TargetMode="External"/><Relationship Id="rId2" Type="http://schemas.openxmlformats.org/officeDocument/2006/relationships/hyperlink" Target="https://hwb.gov.wales/curriculum-for-wales/designing-your-curriculum/cross-cutting-themes-for-designing-your-curriculum/#relationships-and-sexuality-educ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audio" Target="../media/media11.m4a"/><Relationship Id="rId7" Type="http://schemas.openxmlformats.org/officeDocument/2006/relationships/image" Target="../media/image1.png"/><Relationship Id="rId2" Type="http://schemas.microsoft.com/office/2007/relationships/media" Target="../media/media11.m4a"/><Relationship Id="rId1" Type="http://schemas.openxmlformats.org/officeDocument/2006/relationships/vmlDrawing" Target="../drawings/vmlDrawing1.vml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control" Target="../activeX/activeX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hyperlink" Target="https://www.youtube.com/watch?v=ppLFce5uZ3I&amp;t=165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image" Target="../media/image13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hyperlink" Target="https://developingchild.harvard.edu/wp-content/uploads/2004/04/Young-Children-Develop-in-an-Environment-of-Relationships.pdf" TargetMode="External"/><Relationship Id="rId4" Type="http://schemas.openxmlformats.org/officeDocument/2006/relationships/hyperlink" Target="https://journals.sagepub.com/doi/pdf/10.1177/08920206124457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Relationships and Social </a:t>
            </a:r>
            <a:r>
              <a:rPr lang="en-GB" dirty="0"/>
              <a:t>T</a:t>
            </a:r>
            <a:r>
              <a:rPr lang="en-GB" dirty="0" smtClean="0"/>
              <a:t>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</a:t>
            </a:r>
          </a:p>
          <a:p>
            <a:r>
              <a:rPr lang="en-GB" dirty="0" smtClean="0"/>
              <a:t>04/02/21</a:t>
            </a:r>
          </a:p>
          <a:p>
            <a:r>
              <a:rPr lang="en-GB" dirty="0" smtClean="0">
                <a:hlinkClick r:id="rId5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4616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15601" y="394199"/>
            <a:ext cx="989011" cy="98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02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By the end of this session you will be able to explain the following:</a:t>
            </a:r>
          </a:p>
          <a:p>
            <a:r>
              <a:rPr lang="en-GB" sz="2400" dirty="0" smtClean="0"/>
              <a:t>Relationships within the Curriculum for Wales 2022</a:t>
            </a:r>
          </a:p>
          <a:p>
            <a:r>
              <a:rPr lang="en-GB" sz="2400" dirty="0" smtClean="0"/>
              <a:t>Ecological systems theory (Bronfenbrenner)</a:t>
            </a:r>
          </a:p>
          <a:p>
            <a:r>
              <a:rPr lang="en-GB" sz="2400" dirty="0" smtClean="0"/>
              <a:t>Social brain hypothesis (Dunbar)</a:t>
            </a:r>
          </a:p>
          <a:p>
            <a:r>
              <a:rPr lang="en-GB" sz="2400" dirty="0" err="1" smtClean="0"/>
              <a:t>Sociograms</a:t>
            </a:r>
            <a:r>
              <a:rPr lang="en-GB" sz="2400" dirty="0" smtClean="0"/>
              <a:t> (Moreno)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7001" y="892175"/>
            <a:ext cx="574676" cy="57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1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4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2543364" y="672175"/>
            <a:ext cx="6455300" cy="2706866"/>
          </a:xfrm>
          <a:prstGeom prst="wedgeEllipseCallout">
            <a:avLst>
              <a:gd name="adj1" fmla="val -39358"/>
              <a:gd name="adj2" fmla="val 699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How many different types of relationships do you have?</a:t>
            </a:r>
          </a:p>
          <a:p>
            <a:pPr algn="ctr"/>
            <a:r>
              <a:rPr lang="en-GB" sz="3200" dirty="0" smtClean="0"/>
              <a:t>Make a list.</a:t>
            </a:r>
            <a:endParaRPr lang="en-GB" sz="3200" dirty="0"/>
          </a:p>
        </p:txBody>
      </p:sp>
      <p:sp>
        <p:nvSpPr>
          <p:cNvPr id="5" name="Oval Callout 4"/>
          <p:cNvSpPr/>
          <p:nvPr/>
        </p:nvSpPr>
        <p:spPr>
          <a:xfrm>
            <a:off x="5662014" y="3494098"/>
            <a:ext cx="5468234" cy="2652366"/>
          </a:xfrm>
          <a:prstGeom prst="wedgeEllipseCallout">
            <a:avLst>
              <a:gd name="adj1" fmla="val 44341"/>
              <a:gd name="adj2" fmla="val 5536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Are these the same or different?</a:t>
            </a:r>
          </a:p>
          <a:p>
            <a:pPr algn="ctr"/>
            <a:r>
              <a:rPr lang="en-GB" sz="3200" dirty="0" smtClean="0"/>
              <a:t>How are they different? Why?</a:t>
            </a:r>
            <a:endParaRPr lang="en-GB" sz="32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72750" y="694410"/>
            <a:ext cx="679735" cy="67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8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positive pupil-teacher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Structure</a:t>
            </a:r>
          </a:p>
          <a:p>
            <a:r>
              <a:rPr lang="en-GB" sz="2400" dirty="0" smtClean="0"/>
              <a:t>Warmth</a:t>
            </a:r>
          </a:p>
          <a:p>
            <a:r>
              <a:rPr lang="en-GB" sz="2400" dirty="0" smtClean="0"/>
              <a:t>Enthusiasm</a:t>
            </a:r>
          </a:p>
          <a:p>
            <a:r>
              <a:rPr lang="en-GB" sz="2400" dirty="0" smtClean="0"/>
              <a:t>Passion</a:t>
            </a:r>
          </a:p>
          <a:p>
            <a:r>
              <a:rPr lang="en-GB" sz="2400" dirty="0" smtClean="0"/>
              <a:t>A positive attitude</a:t>
            </a:r>
          </a:p>
          <a:p>
            <a:r>
              <a:rPr lang="en-GB" sz="2400" dirty="0" smtClean="0"/>
              <a:t>Make learning fun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Show an interest</a:t>
            </a:r>
          </a:p>
          <a:p>
            <a:r>
              <a:rPr lang="en-GB" sz="2400" dirty="0" smtClean="0"/>
              <a:t>Respect</a:t>
            </a:r>
          </a:p>
          <a:p>
            <a:r>
              <a:rPr lang="en-GB" sz="2400" dirty="0" smtClean="0"/>
              <a:t>Provide a safe and secure environment</a:t>
            </a:r>
          </a:p>
          <a:p>
            <a:r>
              <a:rPr lang="en-GB" sz="2400" dirty="0" smtClean="0"/>
              <a:t>Trust</a:t>
            </a:r>
          </a:p>
          <a:p>
            <a:r>
              <a:rPr lang="en-GB" sz="2400" dirty="0" smtClean="0"/>
              <a:t>Consistency </a:t>
            </a:r>
            <a:endParaRPr lang="en-GB" sz="24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02243" y="926418"/>
            <a:ext cx="545195" cy="54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2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these important? 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2446473" y="1598687"/>
            <a:ext cx="8871497" cy="13019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“It is teachers who have created positive teacher student relationships that are more likely to have the above average effects on student achievement.”</a:t>
            </a:r>
            <a:r>
              <a:rPr lang="en-GB" dirty="0"/>
              <a:t> </a:t>
            </a:r>
            <a:r>
              <a:rPr lang="en-GB" dirty="0" smtClean="0"/>
              <a:t>(Hattie, 2009)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9220" y="3125164"/>
            <a:ext cx="5348951" cy="356596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7051" y="603041"/>
            <a:ext cx="630920" cy="63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7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 within the curriculum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4545" y="1677988"/>
            <a:ext cx="8840066" cy="407714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99064" y="5975873"/>
            <a:ext cx="4130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2020, p. 75)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0972799" y="236539"/>
            <a:ext cx="1063624" cy="106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06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 within the curriculum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421906" y="4486710"/>
            <a:ext cx="249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2020, p. 83&amp;84)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577" y="1528503"/>
            <a:ext cx="6029522" cy="14324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8885" y="2891280"/>
            <a:ext cx="5763289" cy="379710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14271" y="501872"/>
            <a:ext cx="812578" cy="81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0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1630" y="785475"/>
            <a:ext cx="8911687" cy="1280890"/>
          </a:xfrm>
        </p:spPr>
        <p:txBody>
          <a:bodyPr/>
          <a:lstStyle/>
          <a:p>
            <a:r>
              <a:rPr lang="en-GB" dirty="0" smtClean="0"/>
              <a:t>What about sex education in Primary schools?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04546">
            <a:off x="516562" y="2144828"/>
            <a:ext cx="3933999" cy="26226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66833">
            <a:off x="7497689" y="1606272"/>
            <a:ext cx="4059278" cy="2706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5864" y="3852362"/>
            <a:ext cx="4151086" cy="276739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58489" y="541000"/>
            <a:ext cx="717550" cy="71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2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regarding SRE within Curriculum for Wales 2022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https://hwb.gov.wales/curriculum-for-wales/designing-your-curriculum/cross-cutting-themes-for-designing-your-curriculum/#relationships-and-sexuality-education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gov.wales/sites/default/files/consultations/2019-02/relationships-and-sexuality-education-in-schools-guidance.pdf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9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relationships so important for children’s development?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115403" y="2108580"/>
            <a:ext cx="7983941" cy="449693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Relationships engage children in the human community in ways that help them define who they are, what they can become, and how and why they are important to other </a:t>
            </a:r>
            <a:r>
              <a:rPr lang="en-GB" sz="2400" dirty="0" smtClean="0"/>
              <a:t>people (</a:t>
            </a:r>
            <a:r>
              <a:rPr lang="en-GB" sz="2400" dirty="0"/>
              <a:t>National Scientific Council on the Developing </a:t>
            </a:r>
            <a:r>
              <a:rPr lang="en-GB" sz="2400" dirty="0" smtClean="0"/>
              <a:t>Child, 2004</a:t>
            </a:r>
            <a:r>
              <a:rPr lang="en-GB" sz="2400" dirty="0"/>
              <a:t>).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1928" y="1142317"/>
            <a:ext cx="762683" cy="76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0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Ecological Systems Theory</a:t>
            </a:r>
            <a:endParaRPr lang="en-GB" dirty="0"/>
          </a:p>
        </p:txBody>
      </p:sp>
      <p:pic>
        <p:nvPicPr>
          <p:cNvPr id="1026" name="Picture 2" descr="Image result for examples in education of bronfenbrenn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23" y="1407858"/>
            <a:ext cx="4577009" cy="450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413845" y="5718412"/>
            <a:ext cx="2777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(Gibbs, 2016)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39364" y="792163"/>
            <a:ext cx="85090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your knowledge of Bronfenbrenner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4000" dirty="0" smtClean="0">
                <a:solidFill>
                  <a:schemeClr val="tx1"/>
                </a:solidFill>
                <a:latin typeface="Arial" panose="020B0604020202020204" pitchFamily="34" charset="0"/>
              </a:rPr>
              <a:t>Which of these statements are true and which are false?</a:t>
            </a:r>
            <a:endParaRPr lang="en-US" altLang="en-US" sz="4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exosystem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contains the environmental setting that have an indirect, but profound influence on the child.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chronosystem consists of the interactions between 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and the socio-cultural events.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microsystem consists of the child's immediate surroundings.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includes the cultural context that the child currently lives in.</a:t>
            </a:r>
          </a:p>
          <a:p>
            <a:pPr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52400" y="-5329"/>
            <a:ext cx="184731" cy="31545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14881" y="1329643"/>
            <a:ext cx="803957" cy="803957"/>
          </a:xfrm>
          <a:prstGeom prst="rect">
            <a:avLst/>
          </a:prstGeom>
        </p:spPr>
      </p:pic>
    </p:spTree>
    <p:controls>
      <mc:AlternateContent xmlns:mc="http://schemas.openxmlformats.org/markup-compatibility/2006">
        <mc:Choice xmlns:v="urn:schemas-microsoft-com:vml" Requires="v">
          <p:control spid="1039" name="HTMLOption1" r:id="rId4" imgW="224640" imgH="278280"/>
        </mc:Choice>
        <mc:Fallback>
          <p:control name="HTMLOption1" r:id="rId4" imgW="224640" imgH="278280">
            <p:pic>
              <p:nvPicPr>
                <p:cNvPr id="4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8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60806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659" y="4060209"/>
            <a:ext cx="3826657" cy="2267163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for you!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How many friends do you have on Facebook?</a:t>
            </a:r>
          </a:p>
          <a:p>
            <a:r>
              <a:rPr lang="en-GB" sz="2400" dirty="0" smtClean="0"/>
              <a:t>Are you on Instagram?  If so, how many friends do you have on Instagram?</a:t>
            </a:r>
          </a:p>
          <a:p>
            <a:r>
              <a:rPr lang="en-GB" sz="2400" dirty="0" smtClean="0"/>
              <a:t>Can you sustain all these friendships?</a:t>
            </a:r>
            <a:endParaRPr lang="en-GB" sz="24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65692" y="504142"/>
            <a:ext cx="896033" cy="89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6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Dunbar’s Social Brain Hypothesis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90549" y="5976352"/>
            <a:ext cx="91326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https://www.youtube.com/watch?v=ppLFce5uZ3I&amp;t=165s</a:t>
            </a:r>
            <a:endParaRPr lang="en-GB" sz="2400" dirty="0"/>
          </a:p>
        </p:txBody>
      </p:sp>
      <p:pic>
        <p:nvPicPr>
          <p:cNvPr id="3074" name="Picture 2" descr="Image result for Robin Dunb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714" y="1680947"/>
            <a:ext cx="7014787" cy="392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5683" y="624110"/>
            <a:ext cx="818928" cy="81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4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look like in practice?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20925" y="1213755"/>
            <a:ext cx="699550" cy="69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48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a sociogram?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1. A visual representation of social links</a:t>
            </a:r>
          </a:p>
          <a:p>
            <a:pPr marL="0" indent="0">
              <a:buNone/>
            </a:pPr>
            <a:r>
              <a:rPr lang="en-GB" sz="2400" dirty="0" smtClean="0"/>
              <a:t>2. A tool for:</a:t>
            </a:r>
          </a:p>
          <a:p>
            <a:r>
              <a:rPr lang="en-GB" sz="2400" dirty="0" smtClean="0"/>
              <a:t> plotting relationships and inter-relationships within a group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an individual’s position within a group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social relationships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group structure and dynamics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7001" y="749300"/>
            <a:ext cx="974726" cy="974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42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Moreno’s </a:t>
            </a:r>
            <a:r>
              <a:rPr lang="en-GB" dirty="0" err="1" smtClean="0"/>
              <a:t>Sociograms</a:t>
            </a:r>
            <a:endParaRPr lang="en-GB" dirty="0"/>
          </a:p>
        </p:txBody>
      </p:sp>
      <p:pic>
        <p:nvPicPr>
          <p:cNvPr id="1028" name="Picture 4" descr="https://www.cmu.edu/joss/content/articles/volume1/images/fig12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029" y="1620838"/>
            <a:ext cx="4523555" cy="479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87038" y="624110"/>
            <a:ext cx="862011" cy="86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1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using </a:t>
            </a:r>
            <a:r>
              <a:rPr lang="en-GB" dirty="0" err="1" smtClean="0"/>
              <a:t>sociograms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Collect data regarding the social dynamics of the classroom</a:t>
            </a:r>
          </a:p>
          <a:p>
            <a:r>
              <a:rPr lang="en-GB" sz="2400" dirty="0" smtClean="0"/>
              <a:t>Address any social problems within the classroom </a:t>
            </a:r>
            <a:r>
              <a:rPr lang="en-GB" sz="2400" dirty="0" err="1" smtClean="0"/>
              <a:t>e,g</a:t>
            </a:r>
            <a:r>
              <a:rPr lang="en-GB" sz="2400" dirty="0" smtClean="0"/>
              <a:t>, isolates, cliques, dominance etc.</a:t>
            </a:r>
          </a:p>
          <a:p>
            <a:r>
              <a:rPr lang="en-GB" sz="2400" dirty="0" smtClean="0"/>
              <a:t>Create a positive learning environment</a:t>
            </a:r>
          </a:p>
          <a:p>
            <a:r>
              <a:rPr lang="en-GB" sz="2400" dirty="0" smtClean="0"/>
              <a:t>Social development is equally important to academic development</a:t>
            </a:r>
            <a:r>
              <a:rPr lang="en-GB" dirty="0" smtClean="0"/>
              <a:t>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5636" y="624110"/>
            <a:ext cx="1004665" cy="100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51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Can you write 2-3 sentences to explain each of these:</a:t>
            </a:r>
          </a:p>
          <a:p>
            <a:r>
              <a:rPr lang="en-GB" sz="2400" dirty="0"/>
              <a:t>Relationships within the Curriculum for Wales 2022</a:t>
            </a:r>
          </a:p>
          <a:p>
            <a:r>
              <a:rPr lang="en-GB" sz="2400" dirty="0"/>
              <a:t>Ecological systems theory (Bronfenbrenner)</a:t>
            </a:r>
          </a:p>
          <a:p>
            <a:r>
              <a:rPr lang="en-GB" sz="2400" dirty="0"/>
              <a:t>Social brain hypothesis (Dunbar)</a:t>
            </a:r>
          </a:p>
          <a:p>
            <a:r>
              <a:rPr lang="en-GB" sz="2400" dirty="0" err="1"/>
              <a:t>Sociograms</a:t>
            </a:r>
            <a:r>
              <a:rPr lang="en-GB" sz="2400" dirty="0"/>
              <a:t> (Moreno)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91775" y="350045"/>
            <a:ext cx="1112837" cy="111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82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592923" y="1582087"/>
            <a:ext cx="937905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Marsh, H. (2012) ‘Relationships </a:t>
            </a:r>
            <a:r>
              <a:rPr lang="en-GB" dirty="0"/>
              <a:t>for learning: using pupil voice to define </a:t>
            </a:r>
            <a:r>
              <a:rPr lang="en-GB" dirty="0" smtClean="0"/>
              <a:t>teacher-pupil </a:t>
            </a:r>
            <a:r>
              <a:rPr lang="en-GB" dirty="0"/>
              <a:t>relationships that enhance pupil </a:t>
            </a:r>
            <a:r>
              <a:rPr lang="en-GB" dirty="0" smtClean="0"/>
              <a:t>engagement’, available at: </a:t>
            </a:r>
            <a:r>
              <a:rPr lang="en-GB" dirty="0">
                <a:hlinkClick r:id="rId4"/>
              </a:rPr>
              <a:t>https://journals.sagepub.com/doi/pdf/10.1177/0892020612445702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National Scientific Council on the Developing Child. (2004). Young children develop in an environment of relationships. Working Paper No. </a:t>
            </a:r>
            <a:r>
              <a:rPr lang="en-GB" dirty="0" smtClean="0"/>
              <a:t>1, available at: </a:t>
            </a:r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://developingchild.harvard.edu/wp-content/uploads/2004/04/Young-Children-Develop-in-an-Environment-of-Relationships.pdf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29898" y="389842"/>
            <a:ext cx="874713" cy="87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4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170</TotalTime>
  <Words>597</Words>
  <Application>Microsoft Office PowerPoint</Application>
  <PresentationFormat>Widescreen</PresentationFormat>
  <Paragraphs>95</Paragraphs>
  <Slides>20</Slides>
  <Notes>3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Wisp</vt:lpstr>
      <vt:lpstr>Relationships and Social Theories</vt:lpstr>
      <vt:lpstr>AIMS</vt:lpstr>
      <vt:lpstr>PowerPoint Presentation</vt:lpstr>
      <vt:lpstr>Developing positive pupil-teacher relationships</vt:lpstr>
      <vt:lpstr>Why are these important? </vt:lpstr>
      <vt:lpstr>Relationships within the curriculum</vt:lpstr>
      <vt:lpstr>Relationships within the curriculum</vt:lpstr>
      <vt:lpstr>What about sex education in Primary schools?</vt:lpstr>
      <vt:lpstr>Further reading regarding SRE within Curriculum for Wales 2022 </vt:lpstr>
      <vt:lpstr>Why are relationships so important for children’s development? </vt:lpstr>
      <vt:lpstr>The Ecological Systems Theory</vt:lpstr>
      <vt:lpstr>Test your knowledge of Bronfenbrenner</vt:lpstr>
      <vt:lpstr>Questions for you!</vt:lpstr>
      <vt:lpstr>Dunbar’s Social Brain Hypothesis</vt:lpstr>
      <vt:lpstr>What does this look like in practice?</vt:lpstr>
      <vt:lpstr>What is a sociogram?</vt:lpstr>
      <vt:lpstr>Moreno’s Sociograms</vt:lpstr>
      <vt:lpstr>Advantages of using sociograms</vt:lpstr>
      <vt:lpstr>Conclusion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social theories</dc:title>
  <dc:creator>Nanna Ryder</dc:creator>
  <cp:lastModifiedBy>Nanna Ryder</cp:lastModifiedBy>
  <cp:revision>27</cp:revision>
  <dcterms:created xsi:type="dcterms:W3CDTF">2020-03-24T18:34:11Z</dcterms:created>
  <dcterms:modified xsi:type="dcterms:W3CDTF">2021-01-29T15:29:54Z</dcterms:modified>
</cp:coreProperties>
</file>