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2"/>
  </p:notesMasterIdLst>
  <p:sldIdLst>
    <p:sldId id="256" r:id="rId2"/>
    <p:sldId id="257" r:id="rId3"/>
    <p:sldId id="258" r:id="rId4"/>
    <p:sldId id="267" r:id="rId5"/>
    <p:sldId id="265" r:id="rId6"/>
    <p:sldId id="261" r:id="rId7"/>
    <p:sldId id="262" r:id="rId8"/>
    <p:sldId id="263" r:id="rId9"/>
    <p:sldId id="264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74" d="100"/>
          <a:sy n="74" d="100"/>
        </p:scale>
        <p:origin x="34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07BE10-8711-4DBD-BEED-B951ED4E09E8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BEAC735-49F7-4A57-BA3E-07D205514E33}">
      <dgm:prSet phldrT="[Text]" phldr="0"/>
      <dgm:spPr/>
      <dgm:t>
        <a:bodyPr/>
        <a:lstStyle/>
        <a:p>
          <a:r>
            <a:rPr lang="en-GB" dirty="0"/>
            <a:t>Helps us form strong bonds with children.</a:t>
          </a:r>
        </a:p>
      </dgm:t>
    </dgm:pt>
    <dgm:pt modelId="{88930C52-8D2B-46F1-AA3A-0C04BECD2EC1}" type="parTrans" cxnId="{2ECE160A-1CED-434C-A14D-55A4F1451416}">
      <dgm:prSet/>
      <dgm:spPr/>
      <dgm:t>
        <a:bodyPr/>
        <a:lstStyle/>
        <a:p>
          <a:endParaRPr lang="en-GB"/>
        </a:p>
      </dgm:t>
    </dgm:pt>
    <dgm:pt modelId="{698783C4-2944-4FE9-9787-CDCE7ADBC6B8}" type="sibTrans" cxnId="{2ECE160A-1CED-434C-A14D-55A4F1451416}">
      <dgm:prSet/>
      <dgm:spPr/>
      <dgm:t>
        <a:bodyPr/>
        <a:lstStyle/>
        <a:p>
          <a:endParaRPr lang="en-GB"/>
        </a:p>
      </dgm:t>
    </dgm:pt>
    <dgm:pt modelId="{9D823DF5-9896-42E5-B828-07055F9376C6}">
      <dgm:prSet phldrT="[Text]" phldr="0"/>
      <dgm:spPr/>
      <dgm:t>
        <a:bodyPr/>
        <a:lstStyle/>
        <a:p>
          <a:r>
            <a:rPr lang="en-GB" dirty="0"/>
            <a:t>Focuses on safety and trust.</a:t>
          </a:r>
        </a:p>
      </dgm:t>
    </dgm:pt>
    <dgm:pt modelId="{5E338FA9-B725-4E91-BFDB-B01D96805840}" type="parTrans" cxnId="{D1502477-6BCA-45EA-A4F0-8B9739B42509}">
      <dgm:prSet/>
      <dgm:spPr/>
      <dgm:t>
        <a:bodyPr/>
        <a:lstStyle/>
        <a:p>
          <a:endParaRPr lang="en-GB"/>
        </a:p>
      </dgm:t>
    </dgm:pt>
    <dgm:pt modelId="{8E6A056A-CE7E-4C54-9626-69E6915D5938}" type="sibTrans" cxnId="{D1502477-6BCA-45EA-A4F0-8B9739B42509}">
      <dgm:prSet/>
      <dgm:spPr/>
      <dgm:t>
        <a:bodyPr/>
        <a:lstStyle/>
        <a:p>
          <a:endParaRPr lang="en-GB"/>
        </a:p>
      </dgm:t>
    </dgm:pt>
    <dgm:pt modelId="{831A3D54-9377-42AD-B6F5-195719806E95}">
      <dgm:prSet phldrT="[Text]" phldr="0"/>
      <dgm:spPr/>
      <dgm:t>
        <a:bodyPr/>
        <a:lstStyle/>
        <a:p>
          <a:r>
            <a:rPr lang="en-GB" dirty="0"/>
            <a:t>Supports emotional needs.</a:t>
          </a:r>
        </a:p>
      </dgm:t>
    </dgm:pt>
    <dgm:pt modelId="{217DEBDF-6498-4ECB-A410-EB2CB2060BF8}" type="parTrans" cxnId="{DC443CEF-BE74-48AD-9364-C80670572EA4}">
      <dgm:prSet/>
      <dgm:spPr/>
      <dgm:t>
        <a:bodyPr/>
        <a:lstStyle/>
        <a:p>
          <a:endParaRPr lang="en-GB"/>
        </a:p>
      </dgm:t>
    </dgm:pt>
    <dgm:pt modelId="{F4AC9356-1049-444C-BFC0-96442BA2E961}" type="sibTrans" cxnId="{DC443CEF-BE74-48AD-9364-C80670572EA4}">
      <dgm:prSet/>
      <dgm:spPr/>
      <dgm:t>
        <a:bodyPr/>
        <a:lstStyle/>
        <a:p>
          <a:endParaRPr lang="en-GB"/>
        </a:p>
      </dgm:t>
    </dgm:pt>
    <dgm:pt modelId="{559C8012-A267-4FB8-853C-B6B21F7AEEDF}" type="pres">
      <dgm:prSet presAssocID="{1E07BE10-8711-4DBD-BEED-B951ED4E09E8}" presName="arrowDiagram" presStyleCnt="0">
        <dgm:presLayoutVars>
          <dgm:chMax val="5"/>
          <dgm:dir/>
          <dgm:resizeHandles val="exact"/>
        </dgm:presLayoutVars>
      </dgm:prSet>
      <dgm:spPr/>
    </dgm:pt>
    <dgm:pt modelId="{25F54465-1B98-4886-A62E-CF4CF7CF9B27}" type="pres">
      <dgm:prSet presAssocID="{1E07BE10-8711-4DBD-BEED-B951ED4E09E8}" presName="arrow" presStyleLbl="bgShp" presStyleIdx="0" presStyleCnt="1" custScaleX="89534" custScaleY="90387" custLinFactNeighborX="-3131" custLinFactNeighborY="11033"/>
      <dgm:spPr/>
    </dgm:pt>
    <dgm:pt modelId="{0778A76A-8B43-4949-9B87-7497B853A844}" type="pres">
      <dgm:prSet presAssocID="{1E07BE10-8711-4DBD-BEED-B951ED4E09E8}" presName="arrowDiagram3" presStyleCnt="0"/>
      <dgm:spPr/>
    </dgm:pt>
    <dgm:pt modelId="{3483CA47-4061-42E8-9BB7-502B63A400CE}" type="pres">
      <dgm:prSet presAssocID="{3BEAC735-49F7-4A57-BA3E-07D205514E33}" presName="bullet3a" presStyleLbl="node1" presStyleIdx="0" presStyleCnt="3" custScaleX="109579" custScaleY="121430" custLinFactX="-100000" custLinFactNeighborX="-156757" custLinFactNeighborY="83088"/>
      <dgm:spPr/>
    </dgm:pt>
    <dgm:pt modelId="{CEEAA17B-3FCC-440D-9AB2-585E4ECFE0E7}" type="pres">
      <dgm:prSet presAssocID="{3BEAC735-49F7-4A57-BA3E-07D205514E33}" presName="textBox3a" presStyleLbl="revTx" presStyleIdx="0" presStyleCnt="3" custScaleX="70524" custScaleY="93261" custLinFactNeighborX="-65042" custLinFactNeighborY="-96418">
        <dgm:presLayoutVars>
          <dgm:bulletEnabled val="1"/>
        </dgm:presLayoutVars>
      </dgm:prSet>
      <dgm:spPr/>
    </dgm:pt>
    <dgm:pt modelId="{BDB6C149-84B5-45C2-8ADC-673570D92231}" type="pres">
      <dgm:prSet presAssocID="{9D823DF5-9896-42E5-B828-07055F9376C6}" presName="bullet3b" presStyleLbl="node1" presStyleIdx="1" presStyleCnt="3" custScaleX="99208" custScaleY="103056" custLinFactY="-1263" custLinFactNeighborX="-24682" custLinFactNeighborY="-100000"/>
      <dgm:spPr/>
    </dgm:pt>
    <dgm:pt modelId="{7B2B0C02-6A0C-4561-B27B-275958CFE1C7}" type="pres">
      <dgm:prSet presAssocID="{9D823DF5-9896-42E5-B828-07055F9376C6}" presName="textBox3b" presStyleLbl="revTx" presStyleIdx="1" presStyleCnt="3" custScaleY="52810" custLinFactNeighborX="-79497" custLinFactNeighborY="-63887">
        <dgm:presLayoutVars>
          <dgm:bulletEnabled val="1"/>
        </dgm:presLayoutVars>
      </dgm:prSet>
      <dgm:spPr/>
    </dgm:pt>
    <dgm:pt modelId="{F1DE950B-6FB6-4C48-BFEC-082A390B8B1C}" type="pres">
      <dgm:prSet presAssocID="{831A3D54-9377-42AD-B6F5-195719806E95}" presName="bullet3c" presStyleLbl="node1" presStyleIdx="2" presStyleCnt="3" custScaleX="99286" custScaleY="106838" custLinFactY="-39241" custLinFactNeighborX="19763" custLinFactNeighborY="-100000"/>
      <dgm:spPr/>
    </dgm:pt>
    <dgm:pt modelId="{019AC375-FA96-4C6D-862A-4BB7FC55B0C8}" type="pres">
      <dgm:prSet presAssocID="{831A3D54-9377-42AD-B6F5-195719806E95}" presName="textBox3c" presStyleLbl="revTx" presStyleIdx="2" presStyleCnt="3" custScaleY="80516" custLinFactNeighborX="-89958" custLinFactNeighborY="-36255">
        <dgm:presLayoutVars>
          <dgm:bulletEnabled val="1"/>
        </dgm:presLayoutVars>
      </dgm:prSet>
      <dgm:spPr/>
    </dgm:pt>
  </dgm:ptLst>
  <dgm:cxnLst>
    <dgm:cxn modelId="{2ECE160A-1CED-434C-A14D-55A4F1451416}" srcId="{1E07BE10-8711-4DBD-BEED-B951ED4E09E8}" destId="{3BEAC735-49F7-4A57-BA3E-07D205514E33}" srcOrd="0" destOrd="0" parTransId="{88930C52-8D2B-46F1-AA3A-0C04BECD2EC1}" sibTransId="{698783C4-2944-4FE9-9787-CDCE7ADBC6B8}"/>
    <dgm:cxn modelId="{8BB65175-B4DB-4EF4-A2FD-4FF53F87FBD0}" type="presOf" srcId="{9D823DF5-9896-42E5-B828-07055F9376C6}" destId="{7B2B0C02-6A0C-4561-B27B-275958CFE1C7}" srcOrd="0" destOrd="0" presId="urn:microsoft.com/office/officeart/2005/8/layout/arrow2"/>
    <dgm:cxn modelId="{D1502477-6BCA-45EA-A4F0-8B9739B42509}" srcId="{1E07BE10-8711-4DBD-BEED-B951ED4E09E8}" destId="{9D823DF5-9896-42E5-B828-07055F9376C6}" srcOrd="1" destOrd="0" parTransId="{5E338FA9-B725-4E91-BFDB-B01D96805840}" sibTransId="{8E6A056A-CE7E-4C54-9626-69E6915D5938}"/>
    <dgm:cxn modelId="{49474EBE-1175-4B10-BBDB-204F3D14A400}" type="presOf" srcId="{3BEAC735-49F7-4A57-BA3E-07D205514E33}" destId="{CEEAA17B-3FCC-440D-9AB2-585E4ECFE0E7}" srcOrd="0" destOrd="0" presId="urn:microsoft.com/office/officeart/2005/8/layout/arrow2"/>
    <dgm:cxn modelId="{5AA816E6-8CC7-4223-8754-CD36D65844E8}" type="presOf" srcId="{831A3D54-9377-42AD-B6F5-195719806E95}" destId="{019AC375-FA96-4C6D-862A-4BB7FC55B0C8}" srcOrd="0" destOrd="0" presId="urn:microsoft.com/office/officeart/2005/8/layout/arrow2"/>
    <dgm:cxn modelId="{DC443CEF-BE74-48AD-9364-C80670572EA4}" srcId="{1E07BE10-8711-4DBD-BEED-B951ED4E09E8}" destId="{831A3D54-9377-42AD-B6F5-195719806E95}" srcOrd="2" destOrd="0" parTransId="{217DEBDF-6498-4ECB-A410-EB2CB2060BF8}" sibTransId="{F4AC9356-1049-444C-BFC0-96442BA2E961}"/>
    <dgm:cxn modelId="{1271C0F2-A4B2-414F-8D4C-3BEBE3560B04}" type="presOf" srcId="{1E07BE10-8711-4DBD-BEED-B951ED4E09E8}" destId="{559C8012-A267-4FB8-853C-B6B21F7AEEDF}" srcOrd="0" destOrd="0" presId="urn:microsoft.com/office/officeart/2005/8/layout/arrow2"/>
    <dgm:cxn modelId="{785025DC-13D8-4856-9BE1-09FA038D1E78}" type="presParOf" srcId="{559C8012-A267-4FB8-853C-B6B21F7AEEDF}" destId="{25F54465-1B98-4886-A62E-CF4CF7CF9B27}" srcOrd="0" destOrd="0" presId="urn:microsoft.com/office/officeart/2005/8/layout/arrow2"/>
    <dgm:cxn modelId="{A2B50673-D5D9-468E-817F-5DB21F718667}" type="presParOf" srcId="{559C8012-A267-4FB8-853C-B6B21F7AEEDF}" destId="{0778A76A-8B43-4949-9B87-7497B853A844}" srcOrd="1" destOrd="0" presId="urn:microsoft.com/office/officeart/2005/8/layout/arrow2"/>
    <dgm:cxn modelId="{08FEBE8D-BA42-47B9-A6AC-7879F6296D3E}" type="presParOf" srcId="{0778A76A-8B43-4949-9B87-7497B853A844}" destId="{3483CA47-4061-42E8-9BB7-502B63A400CE}" srcOrd="0" destOrd="0" presId="urn:microsoft.com/office/officeart/2005/8/layout/arrow2"/>
    <dgm:cxn modelId="{91ABE343-0937-424B-A3AE-A97D2D60D8EA}" type="presParOf" srcId="{0778A76A-8B43-4949-9B87-7497B853A844}" destId="{CEEAA17B-3FCC-440D-9AB2-585E4ECFE0E7}" srcOrd="1" destOrd="0" presId="urn:microsoft.com/office/officeart/2005/8/layout/arrow2"/>
    <dgm:cxn modelId="{3CD4FBFB-60F1-4BC9-BA71-2B3D69152D1E}" type="presParOf" srcId="{0778A76A-8B43-4949-9B87-7497B853A844}" destId="{BDB6C149-84B5-45C2-8ADC-673570D92231}" srcOrd="2" destOrd="0" presId="urn:microsoft.com/office/officeart/2005/8/layout/arrow2"/>
    <dgm:cxn modelId="{66CC0F1B-64B5-4F91-9016-8988E73BF1AA}" type="presParOf" srcId="{0778A76A-8B43-4949-9B87-7497B853A844}" destId="{7B2B0C02-6A0C-4561-B27B-275958CFE1C7}" srcOrd="3" destOrd="0" presId="urn:microsoft.com/office/officeart/2005/8/layout/arrow2"/>
    <dgm:cxn modelId="{0EA2F1AF-06B6-4F3A-B576-1AA9306DF0F3}" type="presParOf" srcId="{0778A76A-8B43-4949-9B87-7497B853A844}" destId="{F1DE950B-6FB6-4C48-BFEC-082A390B8B1C}" srcOrd="4" destOrd="0" presId="urn:microsoft.com/office/officeart/2005/8/layout/arrow2"/>
    <dgm:cxn modelId="{CA6B10B0-8CE9-4357-A6FF-20D39426DE47}" type="presParOf" srcId="{0778A76A-8B43-4949-9B87-7497B853A844}" destId="{019AC375-FA96-4C6D-862A-4BB7FC55B0C8}" srcOrd="5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BB6AD20-AD72-4C97-87A2-C4F279C71D33}" type="doc">
      <dgm:prSet loTypeId="urn:microsoft.com/office/officeart/2009/3/layout/Descending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A39230B-ECCE-4898-B0CF-DCB8F241D736}">
      <dgm:prSet phldrT="[Text]" phldr="0"/>
      <dgm:spPr/>
      <dgm:t>
        <a:bodyPr/>
        <a:lstStyle/>
        <a:p>
          <a:r>
            <a:rPr lang="en-GB" dirty="0"/>
            <a:t>Focuses a lot on mother only.</a:t>
          </a:r>
        </a:p>
      </dgm:t>
    </dgm:pt>
    <dgm:pt modelId="{D1B8108B-4305-4346-9CE1-99F97BAC048D}" type="parTrans" cxnId="{A6F98B09-61E6-40E5-AAF4-FC0D7B57D869}">
      <dgm:prSet/>
      <dgm:spPr/>
      <dgm:t>
        <a:bodyPr/>
        <a:lstStyle/>
        <a:p>
          <a:endParaRPr lang="en-GB"/>
        </a:p>
      </dgm:t>
    </dgm:pt>
    <dgm:pt modelId="{8D70876F-79F8-431E-9EED-3C5E0643EADD}" type="sibTrans" cxnId="{A6F98B09-61E6-40E5-AAF4-FC0D7B57D869}">
      <dgm:prSet/>
      <dgm:spPr/>
      <dgm:t>
        <a:bodyPr/>
        <a:lstStyle/>
        <a:p>
          <a:endParaRPr lang="en-GB"/>
        </a:p>
      </dgm:t>
    </dgm:pt>
    <dgm:pt modelId="{0DBF51E5-D80E-4239-B8AE-F40B928A145E}">
      <dgm:prSet phldrT="[Text]" phldr="0"/>
      <dgm:spPr/>
      <dgm:t>
        <a:bodyPr/>
        <a:lstStyle/>
        <a:p>
          <a:r>
            <a:rPr lang="en-GB" dirty="0"/>
            <a:t>Not fit for all cultures. </a:t>
          </a:r>
        </a:p>
      </dgm:t>
    </dgm:pt>
    <dgm:pt modelId="{7BCA5AB3-B606-485F-96BE-5D36FE8BC7A0}" type="parTrans" cxnId="{890658BE-43FF-4331-94B2-B09995DE80C9}">
      <dgm:prSet/>
      <dgm:spPr/>
      <dgm:t>
        <a:bodyPr/>
        <a:lstStyle/>
        <a:p>
          <a:endParaRPr lang="en-GB"/>
        </a:p>
      </dgm:t>
    </dgm:pt>
    <dgm:pt modelId="{95A7F23E-4DF5-4394-B74A-B024E09D5458}" type="sibTrans" cxnId="{890658BE-43FF-4331-94B2-B09995DE80C9}">
      <dgm:prSet/>
      <dgm:spPr/>
      <dgm:t>
        <a:bodyPr/>
        <a:lstStyle/>
        <a:p>
          <a:endParaRPr lang="en-GB"/>
        </a:p>
      </dgm:t>
    </dgm:pt>
    <dgm:pt modelId="{CABE9E53-3A73-42BA-B822-DE24211D1AD2}">
      <dgm:prSet phldrT="[Text]" phldr="0"/>
      <dgm:spPr/>
      <dgm:t>
        <a:bodyPr/>
        <a:lstStyle/>
        <a:p>
          <a:r>
            <a:rPr lang="en-GB" dirty="0"/>
            <a:t>Don’t expand all different behaviours.</a:t>
          </a:r>
        </a:p>
      </dgm:t>
    </dgm:pt>
    <dgm:pt modelId="{8F258948-8CE4-4F3B-8B06-9BDCDC1D5063}" type="parTrans" cxnId="{1AA82139-A953-4C9F-AF08-DB51F194E7AE}">
      <dgm:prSet/>
      <dgm:spPr/>
      <dgm:t>
        <a:bodyPr/>
        <a:lstStyle/>
        <a:p>
          <a:endParaRPr lang="en-GB"/>
        </a:p>
      </dgm:t>
    </dgm:pt>
    <dgm:pt modelId="{223D7008-532E-4F5C-9C36-A76B3942C2EF}" type="sibTrans" cxnId="{1AA82139-A953-4C9F-AF08-DB51F194E7AE}">
      <dgm:prSet/>
      <dgm:spPr/>
      <dgm:t>
        <a:bodyPr/>
        <a:lstStyle/>
        <a:p>
          <a:endParaRPr lang="en-GB"/>
        </a:p>
      </dgm:t>
    </dgm:pt>
    <dgm:pt modelId="{2FAAB921-7B73-4F00-ADD3-735705D2F97F}">
      <dgm:prSet/>
      <dgm:spPr/>
      <dgm:t>
        <a:bodyPr/>
        <a:lstStyle/>
        <a:p>
          <a:pPr>
            <a:buNone/>
          </a:pPr>
          <a:r>
            <a:rPr lang="en-GB" b="0" i="0" dirty="0"/>
            <a:t>(team, 2024)</a:t>
          </a:r>
          <a:endParaRPr lang="en-GB" dirty="0"/>
        </a:p>
      </dgm:t>
    </dgm:pt>
    <dgm:pt modelId="{79BDD523-6C09-44C3-BBA7-0FA5F20981A9}" type="parTrans" cxnId="{4B28D043-514C-4E21-8AB4-932D923DF5B7}">
      <dgm:prSet/>
      <dgm:spPr/>
      <dgm:t>
        <a:bodyPr/>
        <a:lstStyle/>
        <a:p>
          <a:endParaRPr lang="en-GB"/>
        </a:p>
      </dgm:t>
    </dgm:pt>
    <dgm:pt modelId="{D391F252-B7F6-49DA-83A0-F9BCAC76C545}" type="sibTrans" cxnId="{4B28D043-514C-4E21-8AB4-932D923DF5B7}">
      <dgm:prSet/>
      <dgm:spPr/>
      <dgm:t>
        <a:bodyPr/>
        <a:lstStyle/>
        <a:p>
          <a:endParaRPr lang="en-GB"/>
        </a:p>
      </dgm:t>
    </dgm:pt>
    <dgm:pt modelId="{E3545985-29F3-4AAB-8966-D5B179C0709A}" type="pres">
      <dgm:prSet presAssocID="{5BB6AD20-AD72-4C97-87A2-C4F279C71D33}" presName="Name0" presStyleCnt="0">
        <dgm:presLayoutVars>
          <dgm:chMax val="7"/>
          <dgm:chPref val="5"/>
        </dgm:presLayoutVars>
      </dgm:prSet>
      <dgm:spPr/>
    </dgm:pt>
    <dgm:pt modelId="{4411B739-C988-4F99-AFA1-D8FEA6BE69A2}" type="pres">
      <dgm:prSet presAssocID="{5BB6AD20-AD72-4C97-87A2-C4F279C71D33}" presName="arrowNode" presStyleLbl="node1" presStyleIdx="0" presStyleCnt="1"/>
      <dgm:spPr/>
    </dgm:pt>
    <dgm:pt modelId="{1FF976B7-6382-4825-8A71-0E481DB85615}" type="pres">
      <dgm:prSet presAssocID="{DA39230B-ECCE-4898-B0CF-DCB8F241D736}" presName="txNode1" presStyleLbl="revTx" presStyleIdx="0" presStyleCnt="4">
        <dgm:presLayoutVars>
          <dgm:bulletEnabled val="1"/>
        </dgm:presLayoutVars>
      </dgm:prSet>
      <dgm:spPr/>
    </dgm:pt>
    <dgm:pt modelId="{4AF60E7C-ABE9-43CA-BF9B-DF042B787119}" type="pres">
      <dgm:prSet presAssocID="{0DBF51E5-D80E-4239-B8AE-F40B928A145E}" presName="txNode2" presStyleLbl="revTx" presStyleIdx="1" presStyleCnt="4">
        <dgm:presLayoutVars>
          <dgm:bulletEnabled val="1"/>
        </dgm:presLayoutVars>
      </dgm:prSet>
      <dgm:spPr/>
    </dgm:pt>
    <dgm:pt modelId="{9BC3C1B3-C410-42D8-BD16-9D0782141591}" type="pres">
      <dgm:prSet presAssocID="{95A7F23E-4DF5-4394-B74A-B024E09D5458}" presName="dotNode2" presStyleCnt="0"/>
      <dgm:spPr/>
    </dgm:pt>
    <dgm:pt modelId="{D3ED9261-3760-4DE6-9ACB-17F3B41E9A86}" type="pres">
      <dgm:prSet presAssocID="{95A7F23E-4DF5-4394-B74A-B024E09D5458}" presName="dotRepeatNode" presStyleLbl="fgShp" presStyleIdx="0" presStyleCnt="2"/>
      <dgm:spPr/>
    </dgm:pt>
    <dgm:pt modelId="{237B97D9-4D2B-4706-88F9-AACEA3C802DB}" type="pres">
      <dgm:prSet presAssocID="{CABE9E53-3A73-42BA-B822-DE24211D1AD2}" presName="txNode3" presStyleLbl="revTx" presStyleIdx="2" presStyleCnt="4" custLinFactNeighborX="2685" custLinFactNeighborY="87426">
        <dgm:presLayoutVars>
          <dgm:bulletEnabled val="1"/>
        </dgm:presLayoutVars>
      </dgm:prSet>
      <dgm:spPr/>
    </dgm:pt>
    <dgm:pt modelId="{A2415BBF-07B6-45B3-B78B-94E2D1C1B7B6}" type="pres">
      <dgm:prSet presAssocID="{223D7008-532E-4F5C-9C36-A76B3942C2EF}" presName="dotNode3" presStyleCnt="0"/>
      <dgm:spPr/>
    </dgm:pt>
    <dgm:pt modelId="{00760EA2-7B16-4770-AF59-7BC5EE928300}" type="pres">
      <dgm:prSet presAssocID="{223D7008-532E-4F5C-9C36-A76B3942C2EF}" presName="dotRepeatNode" presStyleLbl="fgShp" presStyleIdx="1" presStyleCnt="2"/>
      <dgm:spPr/>
    </dgm:pt>
    <dgm:pt modelId="{40261163-FF01-41C0-A41F-32D795D07DAB}" type="pres">
      <dgm:prSet presAssocID="{2FAAB921-7B73-4F00-ADD3-735705D2F97F}" presName="txNode4" presStyleLbl="revTx" presStyleIdx="3" presStyleCnt="4" custScaleX="74926" custLinFactNeighborX="41325" custLinFactNeighborY="-11173">
        <dgm:presLayoutVars>
          <dgm:bulletEnabled val="1"/>
        </dgm:presLayoutVars>
      </dgm:prSet>
      <dgm:spPr/>
    </dgm:pt>
  </dgm:ptLst>
  <dgm:cxnLst>
    <dgm:cxn modelId="{A6F98B09-61E6-40E5-AAF4-FC0D7B57D869}" srcId="{5BB6AD20-AD72-4C97-87A2-C4F279C71D33}" destId="{DA39230B-ECCE-4898-B0CF-DCB8F241D736}" srcOrd="0" destOrd="0" parTransId="{D1B8108B-4305-4346-9CE1-99F97BAC048D}" sibTransId="{8D70876F-79F8-431E-9EED-3C5E0643EADD}"/>
    <dgm:cxn modelId="{61079A16-A791-449A-9670-239EA78FBB6F}" type="presOf" srcId="{DA39230B-ECCE-4898-B0CF-DCB8F241D736}" destId="{1FF976B7-6382-4825-8A71-0E481DB85615}" srcOrd="0" destOrd="0" presId="urn:microsoft.com/office/officeart/2009/3/layout/DescendingProcess"/>
    <dgm:cxn modelId="{9D271A2F-727B-4B63-99D8-0353CF1E4542}" type="presOf" srcId="{CABE9E53-3A73-42BA-B822-DE24211D1AD2}" destId="{237B97D9-4D2B-4706-88F9-AACEA3C802DB}" srcOrd="0" destOrd="0" presId="urn:microsoft.com/office/officeart/2009/3/layout/DescendingProcess"/>
    <dgm:cxn modelId="{1AA82139-A953-4C9F-AF08-DB51F194E7AE}" srcId="{5BB6AD20-AD72-4C97-87A2-C4F279C71D33}" destId="{CABE9E53-3A73-42BA-B822-DE24211D1AD2}" srcOrd="2" destOrd="0" parTransId="{8F258948-8CE4-4F3B-8B06-9BDCDC1D5063}" sibTransId="{223D7008-532E-4F5C-9C36-A76B3942C2EF}"/>
    <dgm:cxn modelId="{4B28D043-514C-4E21-8AB4-932D923DF5B7}" srcId="{5BB6AD20-AD72-4C97-87A2-C4F279C71D33}" destId="{2FAAB921-7B73-4F00-ADD3-735705D2F97F}" srcOrd="3" destOrd="0" parTransId="{79BDD523-6C09-44C3-BBA7-0FA5F20981A9}" sibTransId="{D391F252-B7F6-49DA-83A0-F9BCAC76C545}"/>
    <dgm:cxn modelId="{2A2B2948-9483-4385-B4DD-962559FC5B9B}" type="presOf" srcId="{95A7F23E-4DF5-4394-B74A-B024E09D5458}" destId="{D3ED9261-3760-4DE6-9ACB-17F3B41E9A86}" srcOrd="0" destOrd="0" presId="urn:microsoft.com/office/officeart/2009/3/layout/DescendingProcess"/>
    <dgm:cxn modelId="{70363C71-5669-436D-9459-7E2D01C1557B}" type="presOf" srcId="{223D7008-532E-4F5C-9C36-A76B3942C2EF}" destId="{00760EA2-7B16-4770-AF59-7BC5EE928300}" srcOrd="0" destOrd="0" presId="urn:microsoft.com/office/officeart/2009/3/layout/DescendingProcess"/>
    <dgm:cxn modelId="{25F9A793-1C87-4B0A-8496-E488AA8B4B46}" type="presOf" srcId="{2FAAB921-7B73-4F00-ADD3-735705D2F97F}" destId="{40261163-FF01-41C0-A41F-32D795D07DAB}" srcOrd="0" destOrd="0" presId="urn:microsoft.com/office/officeart/2009/3/layout/DescendingProcess"/>
    <dgm:cxn modelId="{890658BE-43FF-4331-94B2-B09995DE80C9}" srcId="{5BB6AD20-AD72-4C97-87A2-C4F279C71D33}" destId="{0DBF51E5-D80E-4239-B8AE-F40B928A145E}" srcOrd="1" destOrd="0" parTransId="{7BCA5AB3-B606-485F-96BE-5D36FE8BC7A0}" sibTransId="{95A7F23E-4DF5-4394-B74A-B024E09D5458}"/>
    <dgm:cxn modelId="{E797CCCD-89BE-4E0E-80DB-F9CCE0B92257}" type="presOf" srcId="{5BB6AD20-AD72-4C97-87A2-C4F279C71D33}" destId="{E3545985-29F3-4AAB-8966-D5B179C0709A}" srcOrd="0" destOrd="0" presId="urn:microsoft.com/office/officeart/2009/3/layout/DescendingProcess"/>
    <dgm:cxn modelId="{83CE8BDC-4003-47FA-B890-93E0D9252AA8}" type="presOf" srcId="{0DBF51E5-D80E-4239-B8AE-F40B928A145E}" destId="{4AF60E7C-ABE9-43CA-BF9B-DF042B787119}" srcOrd="0" destOrd="0" presId="urn:microsoft.com/office/officeart/2009/3/layout/DescendingProcess"/>
    <dgm:cxn modelId="{6F167B71-9778-424C-83B8-93C1C8379529}" type="presParOf" srcId="{E3545985-29F3-4AAB-8966-D5B179C0709A}" destId="{4411B739-C988-4F99-AFA1-D8FEA6BE69A2}" srcOrd="0" destOrd="0" presId="urn:microsoft.com/office/officeart/2009/3/layout/DescendingProcess"/>
    <dgm:cxn modelId="{8F21E8AB-3298-466D-8582-EA4C441F6884}" type="presParOf" srcId="{E3545985-29F3-4AAB-8966-D5B179C0709A}" destId="{1FF976B7-6382-4825-8A71-0E481DB85615}" srcOrd="1" destOrd="0" presId="urn:microsoft.com/office/officeart/2009/3/layout/DescendingProcess"/>
    <dgm:cxn modelId="{63418678-2C98-4CE4-83E4-A146920416C0}" type="presParOf" srcId="{E3545985-29F3-4AAB-8966-D5B179C0709A}" destId="{4AF60E7C-ABE9-43CA-BF9B-DF042B787119}" srcOrd="2" destOrd="0" presId="urn:microsoft.com/office/officeart/2009/3/layout/DescendingProcess"/>
    <dgm:cxn modelId="{B0A8C4C1-3A80-48B4-B17C-7ED6E0940B64}" type="presParOf" srcId="{E3545985-29F3-4AAB-8966-D5B179C0709A}" destId="{9BC3C1B3-C410-42D8-BD16-9D0782141591}" srcOrd="3" destOrd="0" presId="urn:microsoft.com/office/officeart/2009/3/layout/DescendingProcess"/>
    <dgm:cxn modelId="{B2155586-A410-4F09-8B9F-B98DCE571817}" type="presParOf" srcId="{9BC3C1B3-C410-42D8-BD16-9D0782141591}" destId="{D3ED9261-3760-4DE6-9ACB-17F3B41E9A86}" srcOrd="0" destOrd="0" presId="urn:microsoft.com/office/officeart/2009/3/layout/DescendingProcess"/>
    <dgm:cxn modelId="{4F0AAF6E-4D41-4E5F-B791-0A0B4EA20AE6}" type="presParOf" srcId="{E3545985-29F3-4AAB-8966-D5B179C0709A}" destId="{237B97D9-4D2B-4706-88F9-AACEA3C802DB}" srcOrd="4" destOrd="0" presId="urn:microsoft.com/office/officeart/2009/3/layout/DescendingProcess"/>
    <dgm:cxn modelId="{DC17DA34-0B96-453D-B0E3-74AE4FC745EC}" type="presParOf" srcId="{E3545985-29F3-4AAB-8966-D5B179C0709A}" destId="{A2415BBF-07B6-45B3-B78B-94E2D1C1B7B6}" srcOrd="5" destOrd="0" presId="urn:microsoft.com/office/officeart/2009/3/layout/DescendingProcess"/>
    <dgm:cxn modelId="{7D306775-4944-4EE2-8BAD-AAA5D96EBA8A}" type="presParOf" srcId="{A2415BBF-07B6-45B3-B78B-94E2D1C1B7B6}" destId="{00760EA2-7B16-4770-AF59-7BC5EE928300}" srcOrd="0" destOrd="0" presId="urn:microsoft.com/office/officeart/2009/3/layout/DescendingProcess"/>
    <dgm:cxn modelId="{A13F9EFF-0F80-42BC-87A1-463EECB537A1}" type="presParOf" srcId="{E3545985-29F3-4AAB-8966-D5B179C0709A}" destId="{40261163-FF01-41C0-A41F-32D795D07DAB}" srcOrd="6" destOrd="0" presId="urn:microsoft.com/office/officeart/2009/3/layout/DescendingProcess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F54465-1B98-4886-A62E-CF4CF7CF9B27}">
      <dsp:nvSpPr>
        <dsp:cNvPr id="0" name=""/>
        <dsp:cNvSpPr/>
      </dsp:nvSpPr>
      <dsp:spPr>
        <a:xfrm>
          <a:off x="198448" y="291069"/>
          <a:ext cx="4337559" cy="2736802"/>
        </a:xfrm>
        <a:prstGeom prst="swooshArrow">
          <a:avLst>
            <a:gd name="adj1" fmla="val 25000"/>
            <a:gd name="adj2" fmla="val 2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83CA47-4061-42E8-9BB7-502B63A400CE}">
      <dsp:nvSpPr>
        <dsp:cNvPr id="0" name=""/>
        <dsp:cNvSpPr/>
      </dsp:nvSpPr>
      <dsp:spPr>
        <a:xfrm>
          <a:off x="382436" y="2122973"/>
          <a:ext cx="138025" cy="15295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EAA17B-3FCC-440D-9AB2-585E4ECFE0E7}">
      <dsp:nvSpPr>
        <dsp:cNvPr id="0" name=""/>
        <dsp:cNvSpPr/>
      </dsp:nvSpPr>
      <dsp:spPr>
        <a:xfrm>
          <a:off x="207031" y="1280566"/>
          <a:ext cx="796068" cy="8160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743" tIns="0" rIns="0" bIns="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Helps us form strong bonds with children.</a:t>
          </a:r>
        </a:p>
      </dsp:txBody>
      <dsp:txXfrm>
        <a:off x="207031" y="1280566"/>
        <a:ext cx="796068" cy="816085"/>
      </dsp:txXfrm>
    </dsp:sp>
    <dsp:sp modelId="{BDB6C149-84B5-45C2-8ADC-673570D92231}">
      <dsp:nvSpPr>
        <dsp:cNvPr id="0" name=""/>
        <dsp:cNvSpPr/>
      </dsp:nvSpPr>
      <dsp:spPr>
        <a:xfrm>
          <a:off x="1768415" y="974785"/>
          <a:ext cx="225892" cy="23465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2B0C02-6A0C-4561-B27B-275958CFE1C7}">
      <dsp:nvSpPr>
        <dsp:cNvPr id="0" name=""/>
        <dsp:cNvSpPr/>
      </dsp:nvSpPr>
      <dsp:spPr>
        <a:xfrm>
          <a:off x="1013247" y="659010"/>
          <a:ext cx="1162702" cy="869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1" tIns="0" rIns="0" bIns="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Focuses on safety and trust.</a:t>
          </a:r>
        </a:p>
      </dsp:txBody>
      <dsp:txXfrm>
        <a:off x="1013247" y="659010"/>
        <a:ext cx="1162702" cy="869866"/>
      </dsp:txXfrm>
    </dsp:sp>
    <dsp:sp modelId="{F1DE950B-6FB6-4C48-BFEC-082A390B8B1C}">
      <dsp:nvSpPr>
        <dsp:cNvPr id="0" name=""/>
        <dsp:cNvSpPr/>
      </dsp:nvSpPr>
      <dsp:spPr>
        <a:xfrm>
          <a:off x="3224179" y="258792"/>
          <a:ext cx="312650" cy="3364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9AC375-FA96-4C6D-862A-4BB7FC55B0C8}">
      <dsp:nvSpPr>
        <dsp:cNvPr id="0" name=""/>
        <dsp:cNvSpPr/>
      </dsp:nvSpPr>
      <dsp:spPr>
        <a:xfrm>
          <a:off x="2272326" y="307544"/>
          <a:ext cx="1162702" cy="1694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858" tIns="0" rIns="0" bIns="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Supports emotional needs.</a:t>
          </a:r>
        </a:p>
      </dsp:txBody>
      <dsp:txXfrm>
        <a:off x="2272326" y="307544"/>
        <a:ext cx="1162702" cy="16943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11B739-C988-4F99-AFA1-D8FEA6BE69A2}">
      <dsp:nvSpPr>
        <dsp:cNvPr id="0" name=""/>
        <dsp:cNvSpPr/>
      </dsp:nvSpPr>
      <dsp:spPr>
        <a:xfrm rot="4396374">
          <a:off x="985955" y="672171"/>
          <a:ext cx="2915985" cy="2033536"/>
        </a:xfrm>
        <a:prstGeom prst="swooshArrow">
          <a:avLst>
            <a:gd name="adj1" fmla="val 16310"/>
            <a:gd name="adj2" fmla="val 313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ED9261-3760-4DE6-9ACB-17F3B41E9A86}">
      <dsp:nvSpPr>
        <dsp:cNvPr id="0" name=""/>
        <dsp:cNvSpPr/>
      </dsp:nvSpPr>
      <dsp:spPr>
        <a:xfrm>
          <a:off x="2202767" y="1028226"/>
          <a:ext cx="73637" cy="73637"/>
        </a:xfrm>
        <a:prstGeom prst="ellips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760EA2-7B16-4770-AF59-7BC5EE928300}">
      <dsp:nvSpPr>
        <dsp:cNvPr id="0" name=""/>
        <dsp:cNvSpPr/>
      </dsp:nvSpPr>
      <dsp:spPr>
        <a:xfrm>
          <a:off x="2844091" y="1653471"/>
          <a:ext cx="73637" cy="73637"/>
        </a:xfrm>
        <a:prstGeom prst="ellips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F976B7-6382-4825-8A71-0E481DB85615}">
      <dsp:nvSpPr>
        <dsp:cNvPr id="0" name=""/>
        <dsp:cNvSpPr/>
      </dsp:nvSpPr>
      <dsp:spPr>
        <a:xfrm>
          <a:off x="790476" y="0"/>
          <a:ext cx="1374796" cy="540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b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Focuses a lot on mother only.</a:t>
          </a:r>
        </a:p>
      </dsp:txBody>
      <dsp:txXfrm>
        <a:off x="790476" y="0"/>
        <a:ext cx="1374796" cy="540460"/>
      </dsp:txXfrm>
    </dsp:sp>
    <dsp:sp modelId="{4AF60E7C-ABE9-43CA-BF9B-DF042B787119}">
      <dsp:nvSpPr>
        <dsp:cNvPr id="0" name=""/>
        <dsp:cNvSpPr/>
      </dsp:nvSpPr>
      <dsp:spPr>
        <a:xfrm>
          <a:off x="2611152" y="794814"/>
          <a:ext cx="1894990" cy="540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Not fit for all cultures. </a:t>
          </a:r>
        </a:p>
      </dsp:txBody>
      <dsp:txXfrm>
        <a:off x="2611152" y="794814"/>
        <a:ext cx="1894990" cy="540460"/>
      </dsp:txXfrm>
    </dsp:sp>
    <dsp:sp modelId="{237B97D9-4D2B-4706-88F9-AACEA3C802DB}">
      <dsp:nvSpPr>
        <dsp:cNvPr id="0" name=""/>
        <dsp:cNvSpPr/>
      </dsp:nvSpPr>
      <dsp:spPr>
        <a:xfrm>
          <a:off x="840358" y="1892563"/>
          <a:ext cx="1857833" cy="540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Don’t expand all different behaviours.</a:t>
          </a:r>
        </a:p>
      </dsp:txBody>
      <dsp:txXfrm>
        <a:off x="840358" y="1892563"/>
        <a:ext cx="1857833" cy="540460"/>
      </dsp:txXfrm>
    </dsp:sp>
    <dsp:sp modelId="{40261163-FF01-41C0-A41F-32D795D07DAB}">
      <dsp:nvSpPr>
        <dsp:cNvPr id="0" name=""/>
        <dsp:cNvSpPr/>
      </dsp:nvSpPr>
      <dsp:spPr>
        <a:xfrm>
          <a:off x="3648975" y="2777032"/>
          <a:ext cx="1392000" cy="540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dirty="0"/>
            <a:t>(team, 2024)</a:t>
          </a:r>
          <a:endParaRPr lang="en-GB" sz="1700" kern="1200" dirty="0"/>
        </a:p>
      </dsp:txBody>
      <dsp:txXfrm>
        <a:off x="3648975" y="2777032"/>
        <a:ext cx="1392000" cy="540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DescendingProcess">
  <dgm:title val=""/>
  <dgm:desc val=""/>
  <dgm:catLst>
    <dgm:cat type="process" pri="23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clrData>
  <dgm:layoutNode name="Name0">
    <dgm:varLst>
      <dgm:chMax val="7"/>
      <dgm:chPref val="5"/>
    </dgm:varLst>
    <dgm:alg type="composite">
      <dgm:param type="ar" val="1.1"/>
    </dgm:alg>
    <dgm:shape xmlns:r="http://schemas.openxmlformats.org/officeDocument/2006/relationships" r:blip="">
      <dgm:adjLst/>
    </dgm:shape>
    <dgm:choose name="Name1">
      <dgm:if name="Name2" axis="ch" ptType="node" func="cnt" op="equ" val="1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</dgm:constrLst>
      </dgm:if>
      <dgm:if name="Name3" axis="ch" ptType="node" func="cnt" op="equ" val="2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"/>
          <dgm:constr type="b" for="ch" forName="txNode2" refType="h"/>
          <dgm:constr type="r" for="ch" forName="txNode2" refType="w"/>
          <dgm:constr type="h" for="ch" forName="txNode2" refType="h" fact="0.16"/>
        </dgm:constrLst>
      </dgm:if>
      <dgm:if name="Name4" axis="ch" ptType="node" func="cnt" op="equ" val="3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6"/>
          <dgm:constr type="ctrY" for="ch" forName="txNode2" refType="h" fact="0.3992"/>
          <dgm:constr type="r" for="ch" forName="txNode2" refType="w"/>
          <dgm:constr type="h" for="ch" forName="txNode2" refType="h" fact="0.16"/>
          <dgm:constr type="l" for="ch" forName="txNode3" refType="w" fact="0.5"/>
          <dgm:constr type="b" for="ch" forName="txNode3" refType="h"/>
          <dgm:constr type="r" for="ch" forName="txNode3" refType="w"/>
          <dgm:constr type="h" for="ch" forName="txNode3" refType="h" fact="0.16"/>
          <dgm:constr type="ctrX" for="ch" forName="dotNode2" refType="w" fact="0.4782"/>
          <dgm:constr type="ctrY" for="ch" forName="dotNode2" refType="h" fact="0.3992"/>
          <dgm:constr type="h" for="ch" forName="dotNode2" refType="h" fact="0.0218"/>
          <dgm:constr type="w" for="ch" forName="dotNode2" refType="h" refFor="ch" refForName="dotNode2"/>
        </dgm:constrLst>
      </dgm:if>
      <dgm:if name="Name5" axis="ch" ptType="node" func="cnt" op="equ" val="4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9"/>
          <dgm:constr type="ctrY" for="ch" forName="txNode2" refType="h" fact="0.315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5004"/>
          <dgm:constr type="r" for="ch" forName="txNode3" refType="w" fact="0.5"/>
          <dgm:constr type="h" for="ch" forName="txNode3" refType="h" fact="0.16"/>
          <dgm:constr type="l" for="ch" forName="txNode4" refType="w" fact="0.5"/>
          <dgm:constr type="b" for="ch" forName="txNode4" refType="h"/>
          <dgm:constr type="r" for="ch" forName="txNode4" refType="w"/>
          <dgm:constr type="h" for="ch" forName="txNode4" refType="h" fact="0.16"/>
          <dgm:constr type="ctrX" for="ch" forName="dotNode2" refType="w" fact="0.39"/>
          <dgm:constr type="ctrY" for="ch" forName="dotNode2" refType="h" fact="0.315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5626"/>
          <dgm:constr type="ctrY" for="ch" forName="dotNode3" refType="h" fact="0.5004"/>
          <dgm:constr type="h" for="ch" forName="dotNode3" refType="h" fact="0.0218"/>
          <dgm:constr type="w" for="ch" forName="dotNode3" refType="h" refFor="ch" refForName="dotNode3"/>
        </dgm:constrLst>
      </dgm:if>
      <dgm:if name="Name6" axis="ch" ptType="node" func="cnt" op="equ" val="5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6"/>
          <dgm:constr type="ctrY" for="ch" forName="txNode2" refType="h" fact="0.2885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4089"/>
          <dgm:constr type="r" for="ch" forName="txNode3" refType="w" fact="0.43"/>
          <dgm:constr type="h" for="ch" forName="txNode3" refType="h" fact="0.16"/>
          <dgm:constr type="l" for="ch" forName="txNode4" refType="w" fact="0.67"/>
          <dgm:constr type="ctrY" for="ch" forName="txNode4" refType="h" fact="0.5497"/>
          <dgm:constr type="r" for="ch" forName="txNode4" refType="w"/>
          <dgm:constr type="h" for="ch" forName="txNode4" refType="h" fact="0.16"/>
          <dgm:constr type="l" for="ch" forName="txNode5" refType="w" fact="0.5"/>
          <dgm:constr type="b" for="ch" forName="txNode5" refType="h"/>
          <dgm:constr type="r" for="ch" forName="txNode5" refType="w"/>
          <dgm:constr type="h" for="ch" forName="txNode5" refType="h" fact="0.16"/>
          <dgm:constr type="ctrX" for="ch" forName="dotNode2" refType="w" fact="0.3565"/>
          <dgm:constr type="ctrY" for="ch" forName="dotNode2" refType="h" fact="0.2885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922"/>
          <dgm:constr type="ctrY" for="ch" forName="dotNode3" refType="h" fact="0.4089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939"/>
          <dgm:constr type="ctrY" for="ch" forName="dotNode4" refType="h" fact="0.5497"/>
          <dgm:constr type="h" for="ch" forName="dotNode4" refType="h" fact="0.0218"/>
          <dgm:constr type="w" for="ch" forName="dotNode4" refType="h" refFor="ch" refForName="dotNode4"/>
        </dgm:constrLst>
      </dgm:if>
      <dgm:if name="Name7" axis="ch" ptType="node" func="cnt" op="equ" val="6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5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638"/>
          <dgm:constr type="r" for="ch" forName="txNode3" refType="w" fact="0.37"/>
          <dgm:constr type="h" for="ch" forName="txNode3" refType="h" fact="0.16"/>
          <dgm:constr type="l" for="ch" forName="txNode4" refType="w" fact="0.63"/>
          <dgm:constr type="ctrY" for="ch" forName="txNode4" refType="h" fact="0.4744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961"/>
          <dgm:constr type="r" for="ch" forName="txNode5" refType="w" fact="0.55"/>
          <dgm:constr type="h" for="ch" forName="txNode5" refType="h" fact="0.16"/>
          <dgm:constr type="l" for="ch" forName="txNode6" refType="w" fact="0.5"/>
          <dgm:constr type="b" for="ch" forName="txNode6" refType="h"/>
          <dgm:constr type="r" for="ch" forName="txNode6" refType="w"/>
          <dgm:constr type="h" for="ch" forName="txNode6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419"/>
          <dgm:constr type="ctrY" for="ch" forName="dotNode3" refType="h" fact="0.3638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425"/>
          <dgm:constr type="ctrY" for="ch" forName="dotNode4" refType="h" fact="0.4744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6153"/>
          <dgm:constr type="ctrY" for="ch" forName="dotNode5" refType="h" fact="0.5961"/>
          <dgm:constr type="h" for="ch" forName="dotNode5" refType="h" fact="0.0218"/>
          <dgm:constr type="w" for="ch" forName="dotNode5" refType="h" refFor="ch" refForName="dotNode5"/>
        </dgm:constrLst>
      </dgm:if>
      <dgm:else name="Name8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4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424"/>
          <dgm:constr type="r" for="ch" forName="txNode3" refType="w" fact="0.33"/>
          <dgm:constr type="h" for="ch" forName="txNode3" refType="h" fact="0.16"/>
          <dgm:constr type="l" for="ch" forName="txNode4" refType="w" fact="0.61"/>
          <dgm:constr type="ctrY" for="ch" forName="txNode4" refType="h" fact="0.4276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218"/>
          <dgm:constr type="r" for="ch" forName="txNode5" refType="w" fact="0.5"/>
          <dgm:constr type="h" for="ch" forName="txNode5" refType="h" fact="0.16"/>
          <dgm:constr type="l" for="ch" forName="txNode6" refType="w" fact="0.71"/>
          <dgm:constr type="ctrY" for="ch" forName="txNode6" refType="h" fact="0.6179"/>
          <dgm:constr type="r" for="ch" forName="txNode6" refType="w"/>
          <dgm:constr type="h" for="ch" forName="txNode6" refType="h" fact="0.16"/>
          <dgm:constr type="l" for="ch" forName="txNode7" refType="w" fact="0.5"/>
          <dgm:constr type="b" for="ch" forName="txNode7" refType="h"/>
          <dgm:constr type="r" for="ch" forName="txNode7" refType="w"/>
          <dgm:constr type="h" for="ch" forName="txNode7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25"/>
          <dgm:constr type="ctrY" for="ch" forName="dotNode3" refType="h" fact="0.3424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05"/>
          <dgm:constr type="ctrY" for="ch" forName="dotNode4" refType="h" fact="0.4276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5742"/>
          <dgm:constr type="ctrY" for="ch" forName="dotNode5" refType="h" fact="0.5218"/>
          <dgm:constr type="h" for="ch" forName="dotNode5" refType="h" fact="0.0218"/>
          <dgm:constr type="w" for="ch" forName="dotNode5" refType="h" refFor="ch" refForName="dotNode5"/>
          <dgm:constr type="ctrX" for="ch" forName="dotNode6" refType="w" fact="0.63"/>
          <dgm:constr type="ctrY" for="ch" forName="dotNode6" refType="h" fact="0.6179"/>
          <dgm:constr type="h" for="ch" forName="dotNode6" refType="h" fact="0.0218"/>
          <dgm:constr type="w" for="ch" forName="dotNode6" refType="h" refFor="ch" refForName="dotNode6"/>
        </dgm:constrLst>
      </dgm:else>
    </dgm:choose>
    <dgm:forEach name="Name9" axis="self" ptType="parTrans">
      <dgm:forEach name="Name10" axis="self" ptType="sibTrans" st="2">
        <dgm:forEach name="dotRepeat" axis="self">
          <dgm:layoutNode name="dotRepeatNode" styleLbl="fgShp">
            <dgm:alg type="sp"/>
            <dgm:shape xmlns:r="http://schemas.openxmlformats.org/officeDocument/2006/relationships" type="ellipse" r:blip="">
              <dgm:adjLst/>
            </dgm:shape>
            <dgm:presOf axis="self"/>
          </dgm:layoutNode>
        </dgm:forEach>
      </dgm:forEach>
    </dgm:forEach>
    <dgm:choose name="Name11">
      <dgm:if name="Name12" axis="ch" ptType="node" func="cnt" op="gte" val="1">
        <dgm:layoutNode name="arrowNode" styleLbl="node1">
          <dgm:alg type="sp"/>
          <dgm:shape xmlns:r="http://schemas.openxmlformats.org/officeDocument/2006/relationships" rot="73.2729" type="swooshArrow" r:blip="">
            <dgm:adjLst>
              <dgm:adj idx="1" val="0.1631"/>
              <dgm:adj idx="2" val="0.3137"/>
            </dgm:adjLst>
          </dgm:shape>
          <dgm:presOf/>
        </dgm:layoutNode>
      </dgm:if>
      <dgm:else name="Name13"/>
    </dgm:choose>
    <dgm:forEach name="Name14" axis="ch" ptType="node" cnt="1">
      <dgm:layoutNode name="txNode1" styleLbl="revTx">
        <dgm:varLst>
          <dgm:bulletEnabled val="1"/>
        </dgm:varLst>
        <dgm:alg type="tx">
          <dgm:param type="txAnchorVert" val="b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5" axis="ch" ptType="node" st="2" cnt="1">
      <dgm:layoutNode name="txNode2" styleLbl="revTx">
        <dgm:varLst>
          <dgm:bulletEnabled val="1"/>
        </dgm:varLst>
        <dgm:choose name="Name16">
          <dgm:if name="Name17" axis="self" ptType="node" func="revPos" op="equ" val="1">
            <dgm:alg type="tx">
              <dgm:param type="txAnchorVert" val="t"/>
            </dgm:alg>
          </dgm:if>
          <dgm:if name="Name18" axis="self" ptType="node" func="posOdd" op="equ" val="1">
            <dgm:alg type="tx">
              <dgm:param type="parTxLTRAlign" val="r"/>
              <dgm:param type="parTxRTLAlign" val="r"/>
            </dgm:alg>
          </dgm:if>
          <dgm:else name="Name1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20">
        <dgm:if name="Name21" axis="par ch" ptType="all node" func="cnt" op="neq" val="2">
          <dgm:forEach name="Name22" axis="follow" ptType="sibTrans" cnt="1">
            <dgm:layoutNode name="dotNode2">
              <dgm:alg type="sp"/>
              <dgm:shape xmlns:r="http://schemas.openxmlformats.org/officeDocument/2006/relationships" r:blip="">
                <dgm:adjLst/>
              </dgm:shape>
              <dgm:presOf/>
              <dgm:forEach name="Name23" ref="dotRepeat"/>
            </dgm:layoutNode>
          </dgm:forEach>
        </dgm:if>
        <dgm:else name="Name24"/>
      </dgm:choose>
    </dgm:forEach>
    <dgm:forEach name="Name25" axis="ch" ptType="node" st="3" cnt="1">
      <dgm:layoutNode name="txNode3" styleLbl="revTx">
        <dgm:varLst>
          <dgm:bulletEnabled val="1"/>
        </dgm:varLst>
        <dgm:choose name="Name26">
          <dgm:if name="Name27" axis="self" ptType="node" func="revPos" op="equ" val="1">
            <dgm:alg type="tx">
              <dgm:param type="txAnchorVert" val="t"/>
            </dgm:alg>
          </dgm:if>
          <dgm:if name="Name28" axis="self" ptType="node" func="posOdd" op="equ" val="1">
            <dgm:alg type="tx">
              <dgm:param type="parTxLTRAlign" val="r"/>
              <dgm:param type="parTxRTLAlign" val="r"/>
            </dgm:alg>
          </dgm:if>
          <dgm:else name="Name2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30">
        <dgm:if name="Name31" axis="par ch" ptType="all node" func="cnt" op="neq" val="3">
          <dgm:forEach name="Name32" axis="follow" ptType="sibTrans" cnt="1">
            <dgm:layoutNode name="dotNode3">
              <dgm:alg type="sp"/>
              <dgm:shape xmlns:r="http://schemas.openxmlformats.org/officeDocument/2006/relationships" r:blip="">
                <dgm:adjLst/>
              </dgm:shape>
              <dgm:presOf/>
              <dgm:forEach name="Name33" ref="dotRepeat"/>
            </dgm:layoutNode>
          </dgm:forEach>
        </dgm:if>
        <dgm:else name="Name34"/>
      </dgm:choose>
    </dgm:forEach>
    <dgm:forEach name="Name35" axis="ch" ptType="node" st="4" cnt="1">
      <dgm:layoutNode name="txNode4" styleLbl="revTx">
        <dgm:varLst>
          <dgm:bulletEnabled val="1"/>
        </dgm:varLst>
        <dgm:choose name="Name36">
          <dgm:if name="Name37" axis="self" ptType="node" func="revPos" op="equ" val="1">
            <dgm:alg type="tx">
              <dgm:param type="txAnchorVert" val="t"/>
            </dgm:alg>
          </dgm:if>
          <dgm:if name="Name38" axis="self" ptType="node" func="posOdd" op="equ" val="1">
            <dgm:alg type="tx">
              <dgm:param type="parTxLTRAlign" val="r"/>
              <dgm:param type="parTxRTLAlign" val="r"/>
            </dgm:alg>
          </dgm:if>
          <dgm:else name="Name3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40">
        <dgm:if name="Name41" axis="par ch" ptType="all node" func="cnt" op="neq" val="4">
          <dgm:forEach name="Name42" axis="follow" ptType="sibTrans" cnt="1">
            <dgm:layoutNode name="dotNode4">
              <dgm:alg type="sp"/>
              <dgm:shape xmlns:r="http://schemas.openxmlformats.org/officeDocument/2006/relationships" r:blip="">
                <dgm:adjLst/>
              </dgm:shape>
              <dgm:presOf/>
              <dgm:forEach name="Name43" ref="dotRepeat"/>
            </dgm:layoutNode>
          </dgm:forEach>
        </dgm:if>
        <dgm:else name="Name44"/>
      </dgm:choose>
    </dgm:forEach>
    <dgm:forEach name="Name45" axis="ch" ptType="node" st="5" cnt="1">
      <dgm:layoutNode name="txNode5" styleLbl="revTx">
        <dgm:varLst>
          <dgm:bulletEnabled val="1"/>
        </dgm:varLst>
        <dgm:choose name="Name46">
          <dgm:if name="Name47" axis="self" ptType="node" func="revPos" op="equ" val="1">
            <dgm:alg type="tx">
              <dgm:param type="txAnchorVert" val="t"/>
            </dgm:alg>
          </dgm:if>
          <dgm:if name="Name48" axis="self" ptType="node" func="posOdd" op="equ" val="1">
            <dgm:alg type="tx">
              <dgm:param type="parTxLTRAlign" val="r"/>
              <dgm:param type="parTxRTLAlign" val="r"/>
            </dgm:alg>
          </dgm:if>
          <dgm:else name="Name4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50">
        <dgm:if name="Name51" axis="par ch" ptType="all node" func="cnt" op="neq" val="5">
          <dgm:forEach name="Name52" axis="follow" ptType="sibTrans" cnt="1">
            <dgm:layoutNode name="dotNode5">
              <dgm:alg type="sp"/>
              <dgm:shape xmlns:r="http://schemas.openxmlformats.org/officeDocument/2006/relationships" r:blip="">
                <dgm:adjLst/>
              </dgm:shape>
              <dgm:presOf/>
              <dgm:forEach name="Name53" ref="dotRepeat"/>
            </dgm:layoutNode>
          </dgm:forEach>
        </dgm:if>
        <dgm:else name="Name54"/>
      </dgm:choose>
    </dgm:forEach>
    <dgm:forEach name="Name55" axis="ch" ptType="node" st="6" cnt="1">
      <dgm:layoutNode name="txNode6" styleLbl="revTx">
        <dgm:varLst>
          <dgm:bulletEnabled val="1"/>
        </dgm:varLst>
        <dgm:choose name="Name56">
          <dgm:if name="Name57" axis="self" ptType="node" func="revPos" op="equ" val="1">
            <dgm:alg type="tx">
              <dgm:param type="txAnchorVert" val="t"/>
            </dgm:alg>
          </dgm:if>
          <dgm:if name="Name58" axis="self" ptType="node" func="posOdd" op="equ" val="1">
            <dgm:alg type="tx">
              <dgm:param type="parTxLTRAlign" val="r"/>
              <dgm:param type="parTxRTLAlign" val="r"/>
            </dgm:alg>
          </dgm:if>
          <dgm:else name="Name5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60">
        <dgm:if name="Name61" axis="par ch" ptType="all node" func="cnt" op="neq" val="6">
          <dgm:forEach name="Name62" axis="follow" ptType="sibTrans" cnt="1">
            <dgm:layoutNode name="dotNode6">
              <dgm:alg type="sp"/>
              <dgm:shape xmlns:r="http://schemas.openxmlformats.org/officeDocument/2006/relationships" r:blip="">
                <dgm:adjLst/>
              </dgm:shape>
              <dgm:presOf/>
              <dgm:forEach name="Name63" ref="dotRepeat"/>
            </dgm:layoutNode>
          </dgm:forEach>
        </dgm:if>
        <dgm:else name="Name64"/>
      </dgm:choose>
    </dgm:forEach>
    <dgm:forEach name="Name65" axis="ch" ptType="node" st="7" cnt="1">
      <dgm:layoutNode name="txNode7" styleLbl="revTx">
        <dgm:varLst>
          <dgm:bulletEnabled val="1"/>
        </dgm:varLst>
        <dgm:alg type="tx">
          <dgm:param type="txAnchorVert" val="t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183A9F-C1F3-4E59-B199-4BF062158A9F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E308F-ACF8-4827-AA55-9AB0711E1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2826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7E308F-ACF8-4827-AA55-9AB0711E130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6506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26A03534-6DFC-4FD7-B1D4-4D957BB46E61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622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630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34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4887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149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327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338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160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148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177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9750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418282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8080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7885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6909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1801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03534-6DFC-4FD7-B1D4-4D957BB46E61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431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A03534-6DFC-4FD7-B1D4-4D957BB46E61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E02229-AB61-4BC9-B766-412EF4DAE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7019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iztok-zapad.eu/en/dzhon-boulbi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famly.co/blog/attachment-theory-early-childhood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www.pepperpot-nursery.co.uk/a-day-in-a-uk-nursery-setting-nurturing-young-minds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scottbarrykaufman.com/there-is-no-nature-nurture-war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neurolaunch.com/criticisms-of-attachment-theory/" TargetMode="External"/><Relationship Id="rId3" Type="http://schemas.openxmlformats.org/officeDocument/2006/relationships/hyperlink" Target="https://www.simplypsychology.org/bowlby.html" TargetMode="External"/><Relationship Id="rId7" Type="http://schemas.openxmlformats.org/officeDocument/2006/relationships/hyperlink" Target="https://scottbarrykaufman.com/there-is-no-nature-nurture-war/" TargetMode="External"/><Relationship Id="rId2" Type="http://schemas.openxmlformats.org/officeDocument/2006/relationships/hyperlink" Target="https://video-alexanderstreet-com.uwtsd.idm.oclc.org/watch/john-bowlby-attachment-theory-across-generations?utm_campaign=Video&amp;utm_medium=MARC&amp;utm_source=aspresolv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pperpot-nursery.co.uk/a-day-in-a-uk-nursery-setting-nurturing-young-minds/" TargetMode="External"/><Relationship Id="rId5" Type="http://schemas.openxmlformats.org/officeDocument/2006/relationships/hyperlink" Target="https://www.famly.co/blog/attachment-theory-early-childhood" TargetMode="External"/><Relationship Id="rId4" Type="http://schemas.openxmlformats.org/officeDocument/2006/relationships/hyperlink" Target="https://iztok-zapad.eu/en/dzhon-boulb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97791-BBE7-5D76-F51D-51460C4BA9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5016" y="1042941"/>
            <a:ext cx="8825658" cy="2386059"/>
          </a:xfrm>
        </p:spPr>
        <p:txBody>
          <a:bodyPr/>
          <a:lstStyle/>
          <a:p>
            <a:pPr algn="l"/>
            <a:r>
              <a:rPr lang="en-GB" dirty="0"/>
              <a:t>Supporting Amira and Understanding her emotional needs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D19B4C-43F8-39B6-44FC-22F3F93F42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5016" y="3916393"/>
            <a:ext cx="8825658" cy="1630392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By Nicola Myers (2029745)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Neale Haddon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138366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CCA76-4261-C15F-8F27-0151C8B3F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5505" y="826059"/>
            <a:ext cx="10131425" cy="1456267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FA83C-DB0A-EDD3-8FEE-2AC8CCB801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5505" y="2639682"/>
            <a:ext cx="8825659" cy="2664125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3-year-old girl called Amira, experiencing anxiety, not engaging verbally or physically.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John Bowlby Theory concepts &amp; principles.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Applying the theory to Amira situation.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Strategies to support Amiras support plan.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Biological and environmental influences (nature and nurture).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strengths and limitations of the theory in a health care setting.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8893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30221-E643-D4C5-4D67-06718C8BF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488830"/>
            <a:ext cx="10131425" cy="1456267"/>
          </a:xfrm>
        </p:spPr>
        <p:txBody>
          <a:bodyPr/>
          <a:lstStyle/>
          <a:p>
            <a:r>
              <a:rPr lang="en-GB" dirty="0"/>
              <a:t>Bowlby’s attachment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39B40-76B3-697A-C2FF-534684754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39351"/>
            <a:ext cx="8540151" cy="3242094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Children are programmed to form attachments, attachment bonds.</a:t>
            </a:r>
          </a:p>
          <a:p>
            <a:pPr marL="0" lv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Secure attachments helps build confidence, learning, and social skills.</a:t>
            </a:r>
          </a:p>
          <a:p>
            <a:pPr marL="0" lv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Insecure attachments may cause anxiety, withdrawal, or clinginess.</a:t>
            </a:r>
          </a:p>
          <a:p>
            <a:pPr marL="0" lv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Early attachments shape future emotional development.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(Oclc.org, 2026)</a:t>
            </a:r>
          </a:p>
        </p:txBody>
      </p:sp>
      <p:pic>
        <p:nvPicPr>
          <p:cNvPr id="1026" name="Picture 2" descr="John Bowlby • Authors • Iztok-Zapad Publishing House">
            <a:hlinkClick r:id="rId2"/>
            <a:extLst>
              <a:ext uri="{FF2B5EF4-FFF2-40B4-BE49-F238E27FC236}">
                <a16:creationId xmlns:a16="http://schemas.microsoft.com/office/drawing/2014/main" id="{7892E159-87FA-31BC-4BE7-DB0102363C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2259" y="2029184"/>
            <a:ext cx="2271801" cy="2699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694F1A8-6B8A-A326-3523-27F7AFC3D5E5}"/>
              </a:ext>
            </a:extLst>
          </p:cNvPr>
          <p:cNvSpPr txBox="1"/>
          <p:nvPr/>
        </p:nvSpPr>
        <p:spPr>
          <a:xfrm>
            <a:off x="7912130" y="4812800"/>
            <a:ext cx="24520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az-Cyrl-AZ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(Издателство ‘Изток-Запад’, 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n.d.)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8503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C7909-2FE6-4A6F-DF8C-E680EC5E0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208" y="842514"/>
            <a:ext cx="10131425" cy="1456267"/>
          </a:xfrm>
        </p:spPr>
        <p:txBody>
          <a:bodyPr/>
          <a:lstStyle/>
          <a:p>
            <a:r>
              <a:rPr lang="en-GB" dirty="0"/>
              <a:t>Key concepts &amp; Principles of the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24CC3-9549-6FD6-BC53-1D18AB621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208" y="2540319"/>
            <a:ext cx="8825659" cy="2123775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Monotropy- Main Caregiver.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Secure Base- Caregiver provides safety.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model- Expectations about relationships.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Separation anxiety- Distress when caregiver leaves.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Critical period first 2.5 years.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(McLeod, 2025). </a:t>
            </a:r>
          </a:p>
        </p:txBody>
      </p:sp>
      <p:pic>
        <p:nvPicPr>
          <p:cNvPr id="2050" name="Picture 2" descr="attachment theory in ECE">
            <a:hlinkClick r:id="rId2"/>
            <a:extLst>
              <a:ext uri="{FF2B5EF4-FFF2-40B4-BE49-F238E27FC236}">
                <a16:creationId xmlns:a16="http://schemas.microsoft.com/office/drawing/2014/main" id="{1BFB4EE9-5206-729B-9851-F1289AC63A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2982" y="2540319"/>
            <a:ext cx="3044914" cy="2283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D61E1FB-EDD6-8AD9-9C08-0D562F9FCA67}"/>
              </a:ext>
            </a:extLst>
          </p:cNvPr>
          <p:cNvSpPr txBox="1"/>
          <p:nvPr/>
        </p:nvSpPr>
        <p:spPr>
          <a:xfrm>
            <a:off x="6462982" y="4880877"/>
            <a:ext cx="205668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(Hathaway, 2021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58350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9413E-7D64-EF7D-7085-1BD0FCC5A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287" y="811843"/>
            <a:ext cx="10131425" cy="1456267"/>
          </a:xfrm>
        </p:spPr>
        <p:txBody>
          <a:bodyPr/>
          <a:lstStyle/>
          <a:p>
            <a:r>
              <a:rPr lang="en-GB" dirty="0"/>
              <a:t>Applying the Theory to Amira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D0FB6F-5FE5-9208-C422-1B4DD4F4C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0287" y="2863332"/>
            <a:ext cx="8825659" cy="1796374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Separation Anxiety- Strong attachment bond with caregiver- SECURE BASE.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communication- Emotional Insecurity affecting CONFIDENCE.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Difficulty in group play- Suggests don’t feel safe in their ENVIROMENT.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3015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4843B-EDE8-10F2-B9B0-EDB44C0E5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7893" y="799381"/>
            <a:ext cx="8354682" cy="1456267"/>
          </a:xfrm>
        </p:spPr>
        <p:txBody>
          <a:bodyPr/>
          <a:lstStyle/>
          <a:p>
            <a:r>
              <a:rPr lang="en-GB" dirty="0"/>
              <a:t>Strategies for Amira’s support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4C533-D23C-E6C3-F699-5CA1FBD375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7892" y="2323221"/>
            <a:ext cx="8130396" cy="3649133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Person Approach.</a:t>
            </a:r>
          </a:p>
          <a:p>
            <a:pPr marL="0" lv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Gradual Settling-in with Parent.</a:t>
            </a:r>
          </a:p>
          <a:p>
            <a:pPr marL="0" lv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Comfort Objects from Home.</a:t>
            </a:r>
          </a:p>
          <a:p>
            <a:pPr marL="0" lv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Consistency. </a:t>
            </a:r>
          </a:p>
          <a:p>
            <a:pPr marL="0" lv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Small group play (books, drawing).</a:t>
            </a:r>
          </a:p>
        </p:txBody>
      </p:sp>
      <p:pic>
        <p:nvPicPr>
          <p:cNvPr id="3074" name="Picture 2" descr="A Day in a UK Nursery Setting">
            <a:hlinkClick r:id="rId2"/>
            <a:extLst>
              <a:ext uri="{FF2B5EF4-FFF2-40B4-BE49-F238E27FC236}">
                <a16:creationId xmlns:a16="http://schemas.microsoft.com/office/drawing/2014/main" id="{C9EA40A1-BE66-7D02-CD55-390294FF38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5412" y="2445909"/>
            <a:ext cx="4037164" cy="2893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DCDE77B-889F-4F67-02D7-0832EE7419FE}"/>
              </a:ext>
            </a:extLst>
          </p:cNvPr>
          <p:cNvSpPr txBox="1"/>
          <p:nvPr/>
        </p:nvSpPr>
        <p:spPr>
          <a:xfrm>
            <a:off x="5486400" y="5407324"/>
            <a:ext cx="143198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effectLst/>
                <a:latin typeface="Roboto" panose="02000000000000000000" pitchFamily="2" charset="0"/>
              </a:rPr>
              <a:t>(Ron,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1796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5210A-F4C1-AF3A-FA0E-0E47CAB94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2012" y="685800"/>
            <a:ext cx="10131425" cy="1456267"/>
          </a:xfrm>
        </p:spPr>
        <p:txBody>
          <a:bodyPr/>
          <a:lstStyle/>
          <a:p>
            <a:r>
              <a:rPr lang="en-GB" dirty="0"/>
              <a:t>Nature and Nurture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38E52-7212-439F-5B91-551AEE4973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012" y="1952509"/>
            <a:ext cx="4498676" cy="3649133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en-GB" sz="1900" b="1" dirty="0"/>
              <a:t>Biological (Nature)</a:t>
            </a:r>
            <a:br>
              <a:rPr lang="en-GB" sz="1600" dirty="0"/>
            </a:br>
            <a:endParaRPr lang="en-GB" sz="1700" dirty="0"/>
          </a:p>
          <a:p>
            <a:pPr lvl="1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Temperament (Amira may be naturally shy)</a:t>
            </a:r>
          </a:p>
          <a:p>
            <a:pPr lvl="1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Possible speech delay.</a:t>
            </a:r>
          </a:p>
          <a:p>
            <a:pPr lvl="1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Don’t feel safe enough to speak.</a:t>
            </a:r>
          </a:p>
          <a:p>
            <a:pPr marL="457200" lvl="1" indent="0">
              <a:buNone/>
            </a:pPr>
            <a:endParaRPr lang="en-GB" sz="1700" dirty="0"/>
          </a:p>
          <a:p>
            <a:r>
              <a:rPr lang="en-GB" sz="1900" b="1" dirty="0"/>
              <a:t>Environmental  (Nurture)</a:t>
            </a:r>
            <a:br>
              <a:rPr lang="en-GB" sz="1700" dirty="0"/>
            </a:br>
            <a:endParaRPr lang="en-GB" sz="1700" dirty="0"/>
          </a:p>
          <a:p>
            <a:pPr lvl="1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New nursery setting.</a:t>
            </a:r>
          </a:p>
          <a:p>
            <a:pPr lvl="1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Recent separation from primary carer.</a:t>
            </a:r>
          </a:p>
          <a:p>
            <a:pPr lvl="1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Change in routine or unfamiliar surroundings.</a:t>
            </a:r>
          </a:p>
        </p:txBody>
      </p:sp>
      <p:pic>
        <p:nvPicPr>
          <p:cNvPr id="4098" name="Picture 2">
            <a:hlinkClick r:id="rId2"/>
            <a:extLst>
              <a:ext uri="{FF2B5EF4-FFF2-40B4-BE49-F238E27FC236}">
                <a16:creationId xmlns:a16="http://schemas.microsoft.com/office/drawing/2014/main" id="{D5A0E4C6-5B3F-0177-6B2E-C5EBB4778F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1314" y="1946622"/>
            <a:ext cx="3994029" cy="3296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2460086-93F9-33B0-E8BF-3460424B1909}"/>
              </a:ext>
            </a:extLst>
          </p:cNvPr>
          <p:cNvSpPr txBox="1"/>
          <p:nvPr/>
        </p:nvSpPr>
        <p:spPr>
          <a:xfrm>
            <a:off x="6377797" y="5243298"/>
            <a:ext cx="19236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effectLst/>
                <a:latin typeface="Roboto" panose="02000000000000000000" pitchFamily="2" charset="0"/>
              </a:rPr>
              <a:t>(Kaufman,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57773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03CB3-1EFA-C079-C7A6-77149ED28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856" y="1474000"/>
            <a:ext cx="7851023" cy="492823"/>
          </a:xfrm>
        </p:spPr>
        <p:txBody>
          <a:bodyPr>
            <a:normAutofit fontScale="90000"/>
          </a:bodyPr>
          <a:lstStyle/>
          <a:p>
            <a:r>
              <a:rPr lang="en-GB" dirty="0"/>
              <a:t>Strengths and weakness of the theory</a:t>
            </a:r>
          </a:p>
        </p:txBody>
      </p:sp>
      <p:graphicFrame>
        <p:nvGraphicFramePr>
          <p:cNvPr id="35" name="Content Placeholder 34">
            <a:extLst>
              <a:ext uri="{FF2B5EF4-FFF2-40B4-BE49-F238E27FC236}">
                <a16:creationId xmlns:a16="http://schemas.microsoft.com/office/drawing/2014/main" id="{0EB2FC6D-E1CB-D750-77D4-04018F693A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3620594"/>
              </p:ext>
            </p:extLst>
          </p:nvPr>
        </p:nvGraphicFramePr>
        <p:xfrm>
          <a:off x="632604" y="2356128"/>
          <a:ext cx="5037826" cy="30278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6" name="Diagram 35">
            <a:extLst>
              <a:ext uri="{FF2B5EF4-FFF2-40B4-BE49-F238E27FC236}">
                <a16:creationId xmlns:a16="http://schemas.microsoft.com/office/drawing/2014/main" id="{9658A3E6-058A-652C-9859-C3BB8DA978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37544539"/>
              </p:ext>
            </p:extLst>
          </p:nvPr>
        </p:nvGraphicFramePr>
        <p:xfrm>
          <a:off x="5339750" y="2958860"/>
          <a:ext cx="5296619" cy="33778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6648294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A61D250-7CD3-99B1-0C8F-111D1AE9E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703851"/>
            <a:ext cx="8147648" cy="1456267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622FA33-7C72-A807-6AD1-FEA43B85D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336082"/>
            <a:ext cx="8506631" cy="2822515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Bowlby's Theory gives a solid foundation.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Attachment Theory helps understand Amiras behaviour.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Builds a secure attachment.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enables safety in a new environment.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Practical nursey strategies can support development.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Both biological and environmental factors matter and can help development.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03163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52E70-6C8E-18BE-3BD3-C88B35EA7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136E3-8758-0D50-7D09-E049BA4A26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Oclc.org. (2026). </a:t>
            </a:r>
            <a:r>
              <a:rPr lang="en-GB" i="1" dirty="0"/>
              <a:t>Shibboleth Authentication Request</a:t>
            </a:r>
            <a:r>
              <a:rPr lang="en-GB" dirty="0"/>
              <a:t>. [online] Available at: </a:t>
            </a:r>
            <a:r>
              <a:rPr lang="en-GB" dirty="0">
                <a:hlinkClick r:id="rId2"/>
              </a:rPr>
              <a:t>https://video-alexanderstreet-com.uwtsd.idm.oclc.org/watch/john-bowlby-attachment-theory-across-generations?utm_campaign=Video&amp;utm_medium=MARC&amp;utm_source=aspresolver</a:t>
            </a:r>
            <a:r>
              <a:rPr lang="en-GB" dirty="0"/>
              <a:t>  [Accessed 23 Mar. 2026].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McLeod, S. (2025). </a:t>
            </a:r>
            <a:r>
              <a:rPr lang="en-GB" i="1" dirty="0"/>
              <a:t>John Bowlby’s Attachment Theory</a:t>
            </a:r>
            <a:r>
              <a:rPr lang="en-GB" dirty="0"/>
              <a:t>. [online] Simply Psychology. Available at: </a:t>
            </a:r>
            <a:r>
              <a:rPr lang="en-GB" dirty="0">
                <a:hlinkClick r:id="rId3"/>
              </a:rPr>
              <a:t>https://www.simplypsychology.org/bowlby.html</a:t>
            </a:r>
            <a:r>
              <a:rPr lang="en-GB" dirty="0"/>
              <a:t>. [Accessed 23mar.] </a:t>
            </a:r>
          </a:p>
          <a:p>
            <a:pPr marL="457200" indent="-457200">
              <a:buFont typeface="+mj-lt"/>
              <a:buAutoNum type="arabicPeriod"/>
            </a:pPr>
            <a:r>
              <a:rPr lang="az-Cyrl-AZ" dirty="0"/>
              <a:t>Издателство ‘Изток-Запад’. (</a:t>
            </a:r>
            <a:r>
              <a:rPr lang="en-GB" dirty="0"/>
              <a:t>n.d.). </a:t>
            </a:r>
            <a:r>
              <a:rPr lang="en-GB" i="1" dirty="0"/>
              <a:t>John Bowlby • Authors • Iztok-Zapad Publishing House</a:t>
            </a:r>
            <a:r>
              <a:rPr lang="en-GB" dirty="0"/>
              <a:t>. [online] Available at: </a:t>
            </a:r>
            <a:r>
              <a:rPr lang="en-GB" dirty="0">
                <a:hlinkClick r:id="rId4"/>
              </a:rPr>
              <a:t>https://iztok-zapad.eu/en/dzhon-boulbi</a:t>
            </a:r>
            <a:r>
              <a:rPr lang="en-GB" dirty="0"/>
              <a:t>. [Accessed 10 march]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Hathaway, A. (2021). </a:t>
            </a:r>
            <a:r>
              <a:rPr lang="en-GB" i="1" dirty="0"/>
              <a:t>What is attachment theory in early childhood? | </a:t>
            </a:r>
            <a:r>
              <a:rPr lang="en-GB" i="1" dirty="0" err="1"/>
              <a:t>Famly</a:t>
            </a:r>
            <a:r>
              <a:rPr lang="en-GB" dirty="0"/>
              <a:t>. [online] www.famly.co. Available at: </a:t>
            </a:r>
            <a:r>
              <a:rPr lang="en-GB" dirty="0">
                <a:hlinkClick r:id="rId5"/>
              </a:rPr>
              <a:t>https://www.famly.co/blog/attachment-theory-early-childhood</a:t>
            </a:r>
            <a:r>
              <a:rPr lang="en-GB" dirty="0"/>
              <a:t>. [Accessed 10 march]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Ron (2023). </a:t>
            </a:r>
            <a:r>
              <a:rPr lang="en-GB" i="1" dirty="0"/>
              <a:t>Nursery Setting Ideas - Creating the Perfect Childcare Environment</a:t>
            </a:r>
            <a:r>
              <a:rPr lang="en-GB" dirty="0"/>
              <a:t>. [online] Pepper Pot. Available at: </a:t>
            </a:r>
            <a:r>
              <a:rPr lang="en-GB" dirty="0">
                <a:hlinkClick r:id="rId6"/>
              </a:rPr>
              <a:t>https://www.pepperpot-nursery.co.uk/a-day-in-a-uk-nursery-setting-nurturing-young-minds/</a:t>
            </a:r>
            <a:r>
              <a:rPr lang="en-GB" dirty="0"/>
              <a:t>. [Accessed 10 march]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Kaufman, S.B. (2019). </a:t>
            </a:r>
            <a:r>
              <a:rPr lang="en-GB" i="1" dirty="0"/>
              <a:t>There is No Nature-Nurture War - Scott Barry Kaufman</a:t>
            </a:r>
            <a:r>
              <a:rPr lang="en-GB" dirty="0"/>
              <a:t>. [online] Scott Barry Kaufman. Available at: </a:t>
            </a:r>
            <a:r>
              <a:rPr lang="en-GB" dirty="0">
                <a:hlinkClick r:id="rId7"/>
              </a:rPr>
              <a:t>https://scottbarrykaufman.com/there-is-no-nature-nurture-war/</a:t>
            </a:r>
            <a:r>
              <a:rPr lang="en-GB" dirty="0"/>
              <a:t>. [Accessed 10 march]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team, N. editorial (2024). </a:t>
            </a:r>
            <a:r>
              <a:rPr lang="en-GB" i="1" dirty="0"/>
              <a:t>Attachment Theory Criticisms: Examining the Controversies and Limitations</a:t>
            </a:r>
            <a:r>
              <a:rPr lang="en-GB" dirty="0"/>
              <a:t>. [online] NeuroLaunch.com. Available at: </a:t>
            </a:r>
            <a:r>
              <a:rPr lang="en-GB" dirty="0">
                <a:hlinkClick r:id="rId8"/>
              </a:rPr>
              <a:t>https://neurolaunch.com/criticisms-of-attachment-theory/</a:t>
            </a:r>
            <a:r>
              <a:rPr lang="en-GB" dirty="0"/>
              <a:t>. [Accessed 20 march] 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85042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19546</TotalTime>
  <Words>713</Words>
  <Application>Microsoft Office PowerPoint</Application>
  <PresentationFormat>Widescreen</PresentationFormat>
  <Paragraphs>82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Roboto</vt:lpstr>
      <vt:lpstr>Tw Cen MT</vt:lpstr>
      <vt:lpstr>Circuit</vt:lpstr>
      <vt:lpstr>Supporting Amira and Understanding her emotional needs</vt:lpstr>
      <vt:lpstr>Introduction</vt:lpstr>
      <vt:lpstr>Bowlby’s attachment theory </vt:lpstr>
      <vt:lpstr>Key concepts &amp; Principles of the Theory</vt:lpstr>
      <vt:lpstr>Applying the Theory to Amira</vt:lpstr>
      <vt:lpstr>Strategies for Amira’s support plan</vt:lpstr>
      <vt:lpstr>Nature and Nurture</vt:lpstr>
      <vt:lpstr>Strengths and weakness of the theory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Nicola</dc:creator>
  <cp:lastModifiedBy>Nicola</cp:lastModifiedBy>
  <cp:revision>8</cp:revision>
  <dcterms:created xsi:type="dcterms:W3CDTF">2025-09-30T22:59:03Z</dcterms:created>
  <dcterms:modified xsi:type="dcterms:W3CDTF">2026-03-23T13:09:20Z</dcterms:modified>
</cp:coreProperties>
</file>