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88" r:id="rId6"/>
    <p:sldId id="289" r:id="rId7"/>
    <p:sldId id="286" r:id="rId8"/>
    <p:sldId id="290" r:id="rId9"/>
    <p:sldId id="297" r:id="rId10"/>
    <p:sldId id="294" r:id="rId11"/>
    <p:sldId id="292" r:id="rId12"/>
    <p:sldId id="293" r:id="rId13"/>
    <p:sldId id="281" r:id="rId14"/>
    <p:sldId id="264" r:id="rId15"/>
    <p:sldId id="273" r:id="rId16"/>
    <p:sldId id="278" r:id="rId17"/>
    <p:sldId id="274" r:id="rId18"/>
    <p:sldId id="277" r:id="rId19"/>
    <p:sldId id="275" r:id="rId20"/>
    <p:sldId id="282" r:id="rId21"/>
    <p:sldId id="283" r:id="rId22"/>
    <p:sldId id="276" r:id="rId23"/>
    <p:sldId id="280" r:id="rId24"/>
    <p:sldId id="279" r:id="rId25"/>
    <p:sldId id="287" r:id="rId26"/>
    <p:sldId id="291" r:id="rId27"/>
    <p:sldId id="296" r:id="rId28"/>
    <p:sldId id="29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7DA763-53A9-4336-BA39-4B92AA9258B8}" v="2" dt="2024-10-24T09:40:15.4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05" autoAdjust="0"/>
    <p:restoredTop sz="94660"/>
  </p:normalViewPr>
  <p:slideViewPr>
    <p:cSldViewPr snapToGrid="0" showGuides="1">
      <p:cViewPr varScale="1">
        <p:scale>
          <a:sx n="112" d="100"/>
          <a:sy n="112" d="100"/>
        </p:scale>
        <p:origin x="31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Locock" userId="e15b0232-237d-4436-a587-677fdd88485c" providerId="ADAL" clId="{F97DA763-53A9-4336-BA39-4B92AA9258B8}"/>
    <pc:docChg chg="custSel addSld delSld modSld sldOrd">
      <pc:chgData name="Martin Locock" userId="e15b0232-237d-4436-a587-677fdd88485c" providerId="ADAL" clId="{F97DA763-53A9-4336-BA39-4B92AA9258B8}" dt="2024-11-04T10:49:58.790" v="2699" actId="20577"/>
      <pc:docMkLst>
        <pc:docMk/>
      </pc:docMkLst>
      <pc:sldChg chg="modSp mod">
        <pc:chgData name="Martin Locock" userId="e15b0232-237d-4436-a587-677fdd88485c" providerId="ADAL" clId="{F97DA763-53A9-4336-BA39-4B92AA9258B8}" dt="2024-10-24T08:12:40.076" v="618" actId="6549"/>
        <pc:sldMkLst>
          <pc:docMk/>
          <pc:sldMk cId="3547899756" sldId="256"/>
        </pc:sldMkLst>
        <pc:spChg chg="mod">
          <ac:chgData name="Martin Locock" userId="e15b0232-237d-4436-a587-677fdd88485c" providerId="ADAL" clId="{F97DA763-53A9-4336-BA39-4B92AA9258B8}" dt="2024-10-24T08:12:40.076" v="618" actId="6549"/>
          <ac:spMkLst>
            <pc:docMk/>
            <pc:sldMk cId="3547899756" sldId="256"/>
            <ac:spMk id="2" creationId="{5723C5C4-F231-3C6F-1449-064ADEE3F0F3}"/>
          </ac:spMkLst>
        </pc:spChg>
      </pc:sldChg>
      <pc:sldChg chg="ord">
        <pc:chgData name="Martin Locock" userId="e15b0232-237d-4436-a587-677fdd88485c" providerId="ADAL" clId="{F97DA763-53A9-4336-BA39-4B92AA9258B8}" dt="2024-10-24T08:44:30.208" v="1015"/>
        <pc:sldMkLst>
          <pc:docMk/>
          <pc:sldMk cId="3351054863" sldId="279"/>
        </pc:sldMkLst>
      </pc:sldChg>
      <pc:sldChg chg="del">
        <pc:chgData name="Martin Locock" userId="e15b0232-237d-4436-a587-677fdd88485c" providerId="ADAL" clId="{F97DA763-53A9-4336-BA39-4B92AA9258B8}" dt="2024-10-24T08:44:08.577" v="1013" actId="2696"/>
        <pc:sldMkLst>
          <pc:docMk/>
          <pc:sldMk cId="137017454" sldId="284"/>
        </pc:sldMkLst>
      </pc:sldChg>
      <pc:sldChg chg="del">
        <pc:chgData name="Martin Locock" userId="e15b0232-237d-4436-a587-677fdd88485c" providerId="ADAL" clId="{F97DA763-53A9-4336-BA39-4B92AA9258B8}" dt="2024-10-24T08:43:55.256" v="1012" actId="2696"/>
        <pc:sldMkLst>
          <pc:docMk/>
          <pc:sldMk cId="975444352" sldId="285"/>
        </pc:sldMkLst>
      </pc:sldChg>
      <pc:sldChg chg="modSp new mod">
        <pc:chgData name="Martin Locock" userId="e15b0232-237d-4436-a587-677fdd88485c" providerId="ADAL" clId="{F97DA763-53A9-4336-BA39-4B92AA9258B8}" dt="2024-11-04T10:32:07.499" v="1992" actId="20577"/>
        <pc:sldMkLst>
          <pc:docMk/>
          <pc:sldMk cId="2447823764" sldId="286"/>
        </pc:sldMkLst>
        <pc:spChg chg="mod">
          <ac:chgData name="Martin Locock" userId="e15b0232-237d-4436-a587-677fdd88485c" providerId="ADAL" clId="{F97DA763-53A9-4336-BA39-4B92AA9258B8}" dt="2024-10-22T14:47:22.975" v="29" actId="6549"/>
          <ac:spMkLst>
            <pc:docMk/>
            <pc:sldMk cId="2447823764" sldId="286"/>
            <ac:spMk id="2" creationId="{7E65CEC4-04DC-38A4-3BC2-071C9EB9C0FF}"/>
          </ac:spMkLst>
        </pc:spChg>
        <pc:spChg chg="mod">
          <ac:chgData name="Martin Locock" userId="e15b0232-237d-4436-a587-677fdd88485c" providerId="ADAL" clId="{F97DA763-53A9-4336-BA39-4B92AA9258B8}" dt="2024-11-04T10:32:07.499" v="1992" actId="20577"/>
          <ac:spMkLst>
            <pc:docMk/>
            <pc:sldMk cId="2447823764" sldId="286"/>
            <ac:spMk id="3" creationId="{19BFBA28-F245-59C2-F63A-4A0EC24B05D5}"/>
          </ac:spMkLst>
        </pc:spChg>
      </pc:sldChg>
      <pc:sldChg chg="modSp new mod">
        <pc:chgData name="Martin Locock" userId="e15b0232-237d-4436-a587-677fdd88485c" providerId="ADAL" clId="{F97DA763-53A9-4336-BA39-4B92AA9258B8}" dt="2024-10-24T09:01:51.610" v="1305" actId="20577"/>
        <pc:sldMkLst>
          <pc:docMk/>
          <pc:sldMk cId="2190018143" sldId="287"/>
        </pc:sldMkLst>
        <pc:spChg chg="mod">
          <ac:chgData name="Martin Locock" userId="e15b0232-237d-4436-a587-677fdd88485c" providerId="ADAL" clId="{F97DA763-53A9-4336-BA39-4B92AA9258B8}" dt="2024-10-23T14:39:32.124" v="378" actId="20577"/>
          <ac:spMkLst>
            <pc:docMk/>
            <pc:sldMk cId="2190018143" sldId="287"/>
            <ac:spMk id="2" creationId="{17FC05CE-83B5-C0EC-74E6-BCCAB7084D9F}"/>
          </ac:spMkLst>
        </pc:spChg>
        <pc:spChg chg="mod">
          <ac:chgData name="Martin Locock" userId="e15b0232-237d-4436-a587-677fdd88485c" providerId="ADAL" clId="{F97DA763-53A9-4336-BA39-4B92AA9258B8}" dt="2024-10-24T09:01:51.610" v="1305" actId="20577"/>
          <ac:spMkLst>
            <pc:docMk/>
            <pc:sldMk cId="2190018143" sldId="287"/>
            <ac:spMk id="3" creationId="{F4C050F1-EEAA-AB24-65C6-C5D637694650}"/>
          </ac:spMkLst>
        </pc:spChg>
      </pc:sldChg>
      <pc:sldChg chg="modSp new mod">
        <pc:chgData name="Martin Locock" userId="e15b0232-237d-4436-a587-677fdd88485c" providerId="ADAL" clId="{F97DA763-53A9-4336-BA39-4B92AA9258B8}" dt="2024-11-04T09:31:43.191" v="1960" actId="20577"/>
        <pc:sldMkLst>
          <pc:docMk/>
          <pc:sldMk cId="1484223176" sldId="288"/>
        </pc:sldMkLst>
        <pc:spChg chg="mod">
          <ac:chgData name="Martin Locock" userId="e15b0232-237d-4436-a587-677fdd88485c" providerId="ADAL" clId="{F97DA763-53A9-4336-BA39-4B92AA9258B8}" dt="2024-10-24T08:17:18.176" v="628" actId="20577"/>
          <ac:spMkLst>
            <pc:docMk/>
            <pc:sldMk cId="1484223176" sldId="288"/>
            <ac:spMk id="2" creationId="{E952175A-7649-C479-67A6-2AE8F11D47A6}"/>
          </ac:spMkLst>
        </pc:spChg>
        <pc:spChg chg="mod">
          <ac:chgData name="Martin Locock" userId="e15b0232-237d-4436-a587-677fdd88485c" providerId="ADAL" clId="{F97DA763-53A9-4336-BA39-4B92AA9258B8}" dt="2024-11-04T09:31:43.191" v="1960" actId="20577"/>
          <ac:spMkLst>
            <pc:docMk/>
            <pc:sldMk cId="1484223176" sldId="288"/>
            <ac:spMk id="3" creationId="{23847B9C-4313-CA8E-9E50-9A25CA3FDA1E}"/>
          </ac:spMkLst>
        </pc:spChg>
      </pc:sldChg>
      <pc:sldChg chg="modSp add mod">
        <pc:chgData name="Martin Locock" userId="e15b0232-237d-4436-a587-677fdd88485c" providerId="ADAL" clId="{F97DA763-53A9-4336-BA39-4B92AA9258B8}" dt="2024-10-24T08:42:21.097" v="1011" actId="1076"/>
        <pc:sldMkLst>
          <pc:docMk/>
          <pc:sldMk cId="1003180349" sldId="289"/>
        </pc:sldMkLst>
        <pc:graphicFrameChg chg="mod modGraphic">
          <ac:chgData name="Martin Locock" userId="e15b0232-237d-4436-a587-677fdd88485c" providerId="ADAL" clId="{F97DA763-53A9-4336-BA39-4B92AA9258B8}" dt="2024-10-24T08:42:21.097" v="1011" actId="1076"/>
          <ac:graphicFrameMkLst>
            <pc:docMk/>
            <pc:sldMk cId="1003180349" sldId="289"/>
            <ac:graphicFrameMk id="4" creationId="{957EE074-0F73-BDBF-A4A9-FB840931A1F4}"/>
          </ac:graphicFrameMkLst>
        </pc:graphicFrameChg>
      </pc:sldChg>
      <pc:sldChg chg="addSp delSp modSp new mod">
        <pc:chgData name="Martin Locock" userId="e15b0232-237d-4436-a587-677fdd88485c" providerId="ADAL" clId="{F97DA763-53A9-4336-BA39-4B92AA9258B8}" dt="2024-11-04T10:49:58.790" v="2699" actId="20577"/>
        <pc:sldMkLst>
          <pc:docMk/>
          <pc:sldMk cId="1835453323" sldId="290"/>
        </pc:sldMkLst>
        <pc:spChg chg="mod">
          <ac:chgData name="Martin Locock" userId="e15b0232-237d-4436-a587-677fdd88485c" providerId="ADAL" clId="{F97DA763-53A9-4336-BA39-4B92AA9258B8}" dt="2024-11-04T10:43:11.330" v="2533" actId="27636"/>
          <ac:spMkLst>
            <pc:docMk/>
            <pc:sldMk cId="1835453323" sldId="290"/>
            <ac:spMk id="2" creationId="{0B71AEE3-A6FC-50B8-F59C-CB084F2E5FD0}"/>
          </ac:spMkLst>
        </pc:spChg>
        <pc:spChg chg="mod">
          <ac:chgData name="Martin Locock" userId="e15b0232-237d-4436-a587-677fdd88485c" providerId="ADAL" clId="{F97DA763-53A9-4336-BA39-4B92AA9258B8}" dt="2024-11-04T10:49:58.790" v="2699" actId="20577"/>
          <ac:spMkLst>
            <pc:docMk/>
            <pc:sldMk cId="1835453323" sldId="290"/>
            <ac:spMk id="3" creationId="{CE0A6D40-F1F3-D3AB-CBB2-8AD40B76DEEC}"/>
          </ac:spMkLst>
        </pc:spChg>
        <pc:spChg chg="add del mod">
          <ac:chgData name="Martin Locock" userId="e15b0232-237d-4436-a587-677fdd88485c" providerId="ADAL" clId="{F97DA763-53A9-4336-BA39-4B92AA9258B8}" dt="2024-11-04T09:06:25.188" v="1826" actId="21"/>
          <ac:spMkLst>
            <pc:docMk/>
            <pc:sldMk cId="1835453323" sldId="290"/>
            <ac:spMk id="5" creationId="{4A8F5CF1-57BC-E7DD-7272-93DCD94AF0B4}"/>
          </ac:spMkLst>
        </pc:spChg>
      </pc:sldChg>
      <pc:sldChg chg="modSp new mod">
        <pc:chgData name="Martin Locock" userId="e15b0232-237d-4436-a587-677fdd88485c" providerId="ADAL" clId="{F97DA763-53A9-4336-BA39-4B92AA9258B8}" dt="2024-11-04T09:16:29.916" v="1937" actId="20577"/>
        <pc:sldMkLst>
          <pc:docMk/>
          <pc:sldMk cId="2006171909" sldId="291"/>
        </pc:sldMkLst>
        <pc:spChg chg="mod">
          <ac:chgData name="Martin Locock" userId="e15b0232-237d-4436-a587-677fdd88485c" providerId="ADAL" clId="{F97DA763-53A9-4336-BA39-4B92AA9258B8}" dt="2024-10-24T08:47:13.432" v="1050" actId="20577"/>
          <ac:spMkLst>
            <pc:docMk/>
            <pc:sldMk cId="2006171909" sldId="291"/>
            <ac:spMk id="2" creationId="{4A7DD07B-ACCD-75C6-D441-6E9CA0D0BEE9}"/>
          </ac:spMkLst>
        </pc:spChg>
        <pc:spChg chg="mod">
          <ac:chgData name="Martin Locock" userId="e15b0232-237d-4436-a587-677fdd88485c" providerId="ADAL" clId="{F97DA763-53A9-4336-BA39-4B92AA9258B8}" dt="2024-11-04T09:16:29.916" v="1937" actId="20577"/>
          <ac:spMkLst>
            <pc:docMk/>
            <pc:sldMk cId="2006171909" sldId="291"/>
            <ac:spMk id="3" creationId="{A3EDC1AE-DB35-BD0B-40C0-FE2EE8CFEB09}"/>
          </ac:spMkLst>
        </pc:spChg>
      </pc:sldChg>
      <pc:sldChg chg="modSp new mod">
        <pc:chgData name="Martin Locock" userId="e15b0232-237d-4436-a587-677fdd88485c" providerId="ADAL" clId="{F97DA763-53A9-4336-BA39-4B92AA9258B8}" dt="2024-10-24T09:31:22.413" v="1426" actId="6549"/>
        <pc:sldMkLst>
          <pc:docMk/>
          <pc:sldMk cId="2136768506" sldId="292"/>
        </pc:sldMkLst>
        <pc:spChg chg="mod">
          <ac:chgData name="Martin Locock" userId="e15b0232-237d-4436-a587-677fdd88485c" providerId="ADAL" clId="{F97DA763-53A9-4336-BA39-4B92AA9258B8}" dt="2024-10-24T09:26:15.399" v="1336" actId="14100"/>
          <ac:spMkLst>
            <pc:docMk/>
            <pc:sldMk cId="2136768506" sldId="292"/>
            <ac:spMk id="2" creationId="{0A856E43-5CCD-871C-43EB-221FCD6CF766}"/>
          </ac:spMkLst>
        </pc:spChg>
        <pc:spChg chg="mod">
          <ac:chgData name="Martin Locock" userId="e15b0232-237d-4436-a587-677fdd88485c" providerId="ADAL" clId="{F97DA763-53A9-4336-BA39-4B92AA9258B8}" dt="2024-10-24T09:31:22.413" v="1426" actId="6549"/>
          <ac:spMkLst>
            <pc:docMk/>
            <pc:sldMk cId="2136768506" sldId="292"/>
            <ac:spMk id="3" creationId="{2D9AFE93-5102-F6F3-BCE7-063980C4CE48}"/>
          </ac:spMkLst>
        </pc:spChg>
      </pc:sldChg>
      <pc:sldChg chg="modSp new mod">
        <pc:chgData name="Martin Locock" userId="e15b0232-237d-4436-a587-677fdd88485c" providerId="ADAL" clId="{F97DA763-53A9-4336-BA39-4B92AA9258B8}" dt="2024-10-24T09:54:51.060" v="1596" actId="20577"/>
        <pc:sldMkLst>
          <pc:docMk/>
          <pc:sldMk cId="807817648" sldId="293"/>
        </pc:sldMkLst>
        <pc:spChg chg="mod">
          <ac:chgData name="Martin Locock" userId="e15b0232-237d-4436-a587-677fdd88485c" providerId="ADAL" clId="{F97DA763-53A9-4336-BA39-4B92AA9258B8}" dt="2024-10-24T09:44:13.242" v="1562" actId="20577"/>
          <ac:spMkLst>
            <pc:docMk/>
            <pc:sldMk cId="807817648" sldId="293"/>
            <ac:spMk id="2" creationId="{95787486-2DD5-D67D-C96B-E5970CF9FD14}"/>
          </ac:spMkLst>
        </pc:spChg>
        <pc:spChg chg="mod">
          <ac:chgData name="Martin Locock" userId="e15b0232-237d-4436-a587-677fdd88485c" providerId="ADAL" clId="{F97DA763-53A9-4336-BA39-4B92AA9258B8}" dt="2024-10-24T09:54:51.060" v="1596" actId="20577"/>
          <ac:spMkLst>
            <pc:docMk/>
            <pc:sldMk cId="807817648" sldId="293"/>
            <ac:spMk id="3" creationId="{6C63E08F-779C-1458-DD65-57DE0A4021D1}"/>
          </ac:spMkLst>
        </pc:spChg>
      </pc:sldChg>
      <pc:sldChg chg="modSp new mod">
        <pc:chgData name="Martin Locock" userId="e15b0232-237d-4436-a587-677fdd88485c" providerId="ADAL" clId="{F97DA763-53A9-4336-BA39-4B92AA9258B8}" dt="2024-10-24T10:12:34.455" v="1783" actId="20577"/>
        <pc:sldMkLst>
          <pc:docMk/>
          <pc:sldMk cId="601213329" sldId="294"/>
        </pc:sldMkLst>
        <pc:spChg chg="mod">
          <ac:chgData name="Martin Locock" userId="e15b0232-237d-4436-a587-677fdd88485c" providerId="ADAL" clId="{F97DA763-53A9-4336-BA39-4B92AA9258B8}" dt="2024-10-24T10:01:28.383" v="1619" actId="20577"/>
          <ac:spMkLst>
            <pc:docMk/>
            <pc:sldMk cId="601213329" sldId="294"/>
            <ac:spMk id="2" creationId="{DE69F8FA-EA38-695B-7696-59ED1D9DA7CF}"/>
          </ac:spMkLst>
        </pc:spChg>
        <pc:spChg chg="mod">
          <ac:chgData name="Martin Locock" userId="e15b0232-237d-4436-a587-677fdd88485c" providerId="ADAL" clId="{F97DA763-53A9-4336-BA39-4B92AA9258B8}" dt="2024-10-24T10:12:34.455" v="1783" actId="20577"/>
          <ac:spMkLst>
            <pc:docMk/>
            <pc:sldMk cId="601213329" sldId="294"/>
            <ac:spMk id="3" creationId="{E74FE080-717A-BCDE-76B9-CF9D2F9A7BF6}"/>
          </ac:spMkLst>
        </pc:spChg>
      </pc:sldChg>
      <pc:sldChg chg="add ord">
        <pc:chgData name="Martin Locock" userId="e15b0232-237d-4436-a587-677fdd88485c" providerId="ADAL" clId="{F97DA763-53A9-4336-BA39-4B92AA9258B8}" dt="2024-11-04T09:12:55.806" v="1829"/>
        <pc:sldMkLst>
          <pc:docMk/>
          <pc:sldMk cId="2533285815" sldId="295"/>
        </pc:sldMkLst>
      </pc:sldChg>
      <pc:sldChg chg="modSp new mod">
        <pc:chgData name="Martin Locock" userId="e15b0232-237d-4436-a587-677fdd88485c" providerId="ADAL" clId="{F97DA763-53A9-4336-BA39-4B92AA9258B8}" dt="2024-11-04T09:30:04.739" v="1950" actId="20577"/>
        <pc:sldMkLst>
          <pc:docMk/>
          <pc:sldMk cId="3049642517" sldId="296"/>
        </pc:sldMkLst>
        <pc:spChg chg="mod">
          <ac:chgData name="Martin Locock" userId="e15b0232-237d-4436-a587-677fdd88485c" providerId="ADAL" clId="{F97DA763-53A9-4336-BA39-4B92AA9258B8}" dt="2024-11-04T09:13:11.315" v="1853" actId="20577"/>
          <ac:spMkLst>
            <pc:docMk/>
            <pc:sldMk cId="3049642517" sldId="296"/>
            <ac:spMk id="2" creationId="{4670DA1B-2CCB-5CFC-58BA-970AC8A9429D}"/>
          </ac:spMkLst>
        </pc:spChg>
        <pc:spChg chg="mod">
          <ac:chgData name="Martin Locock" userId="e15b0232-237d-4436-a587-677fdd88485c" providerId="ADAL" clId="{F97DA763-53A9-4336-BA39-4B92AA9258B8}" dt="2024-11-04T09:30:04.739" v="1950" actId="20577"/>
          <ac:spMkLst>
            <pc:docMk/>
            <pc:sldMk cId="3049642517" sldId="296"/>
            <ac:spMk id="3" creationId="{0F1E2CAE-F737-9D57-B6FA-2BFC05028BE3}"/>
          </ac:spMkLst>
        </pc:spChg>
      </pc:sldChg>
      <pc:sldChg chg="add">
        <pc:chgData name="Martin Locock" userId="e15b0232-237d-4436-a587-677fdd88485c" providerId="ADAL" clId="{F97DA763-53A9-4336-BA39-4B92AA9258B8}" dt="2024-11-04T10:34:33.488" v="1993" actId="2890"/>
        <pc:sldMkLst>
          <pc:docMk/>
          <pc:sldMk cId="3265000473" sldId="29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33826-6D5B-1A72-4B75-4BDC6FCB7B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5547EF-CF0F-6231-5BA1-68C8A5B915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5D522CF-F80F-2BA7-2BBD-F5373C4AE8B6}"/>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5" name="Footer Placeholder 4">
            <a:extLst>
              <a:ext uri="{FF2B5EF4-FFF2-40B4-BE49-F238E27FC236}">
                <a16:creationId xmlns:a16="http://schemas.microsoft.com/office/drawing/2014/main" id="{29FD6ECE-827B-9E4B-AAF3-A70531426A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A22D88-ADB2-5B48-474B-BED1B633A049}"/>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64642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39B6-B077-5522-072F-16D4ACDC88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36A953-9451-58D3-2AE8-4DEF8C43BD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05A788-3C4A-289F-D8E9-AC87446FD703}"/>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5" name="Footer Placeholder 4">
            <a:extLst>
              <a:ext uri="{FF2B5EF4-FFF2-40B4-BE49-F238E27FC236}">
                <a16:creationId xmlns:a16="http://schemas.microsoft.com/office/drawing/2014/main" id="{980FABCF-D0C5-C442-3555-25F1F9EA84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E31FA-5541-266E-586C-448D582A6262}"/>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230200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17395-9715-3522-A02F-CFCD297493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063F793-210F-B0DA-CDD3-CF4ED39D78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CD11F6-57BE-6D99-7329-34F9E0F35068}"/>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5" name="Footer Placeholder 4">
            <a:extLst>
              <a:ext uri="{FF2B5EF4-FFF2-40B4-BE49-F238E27FC236}">
                <a16:creationId xmlns:a16="http://schemas.microsoft.com/office/drawing/2014/main" id="{4D7F91D5-9594-7E65-4840-0B757B1C1E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A6B247-A0B4-6968-CC5B-59DA94EE78A9}"/>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3929872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D5AFA-1D6A-AD0F-98E8-FBD83B8219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762889-4ECF-D02E-6CFF-DF0EF5E02F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F926EB6-A3D3-1B40-C15F-B98954A6C6D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CCB9524-0C09-54AA-FE97-5953579798F5}"/>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6" name="Footer Placeholder 5">
            <a:extLst>
              <a:ext uri="{FF2B5EF4-FFF2-40B4-BE49-F238E27FC236}">
                <a16:creationId xmlns:a16="http://schemas.microsoft.com/office/drawing/2014/main" id="{A25D8F28-9F0D-EC17-CD3D-0F07993A2B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631C46-5A5B-9504-4DC8-C33315937E6B}"/>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4290145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A0B09-9058-F8DF-2F43-2C564CFD282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697F58-80F9-68D3-6D22-8415126B8C9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247A94-4CDA-3021-899B-E0D248B104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AA869D5-7ACB-B40C-4C8D-610D3062A5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DCBF4E-B7B3-4B3A-92C1-5A6D93260C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5A3138-9D97-6692-16A0-A0A01AC9B2C7}"/>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8" name="Footer Placeholder 7">
            <a:extLst>
              <a:ext uri="{FF2B5EF4-FFF2-40B4-BE49-F238E27FC236}">
                <a16:creationId xmlns:a16="http://schemas.microsoft.com/office/drawing/2014/main" id="{4BAD342F-BE67-1A76-7C15-EB39E5668FA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4AF18B-A670-CF31-AEFD-3F1113D2F5F9}"/>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4191243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A244A-3597-5D2F-8C76-F96FE9212BC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A89A76-71E5-C666-1998-7B6AE9FCDF31}"/>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4" name="Footer Placeholder 3">
            <a:extLst>
              <a:ext uri="{FF2B5EF4-FFF2-40B4-BE49-F238E27FC236}">
                <a16:creationId xmlns:a16="http://schemas.microsoft.com/office/drawing/2014/main" id="{C04C150F-2D35-0295-893B-EF5868F76B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735806-F664-9898-0837-C340F8A86496}"/>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2266208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3BC3D1-D6A3-BEEC-9732-5A93A01009B6}"/>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3" name="Footer Placeholder 2">
            <a:extLst>
              <a:ext uri="{FF2B5EF4-FFF2-40B4-BE49-F238E27FC236}">
                <a16:creationId xmlns:a16="http://schemas.microsoft.com/office/drawing/2014/main" id="{15ADF94A-1000-64A3-47BD-B9C3B199DED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8CEE34-D55D-C0DA-29F5-63A9F3E24F27}"/>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705622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A73E-615D-85A2-73CF-7C32DC1BF6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0230DB8-45E2-217B-02F7-D12247246F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F1D361-3712-E292-E551-47D13FB7FF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09AF2B-679C-2365-5B0C-B84A7E776517}"/>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6" name="Footer Placeholder 5">
            <a:extLst>
              <a:ext uri="{FF2B5EF4-FFF2-40B4-BE49-F238E27FC236}">
                <a16:creationId xmlns:a16="http://schemas.microsoft.com/office/drawing/2014/main" id="{B172075E-6AB5-0BAB-3837-06EB95248B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4D7C6B-C4D3-E8AB-0E24-23818DF4B605}"/>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2197892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4C0CB-3E68-BB17-F63E-1072277CC6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15A5169-E5EE-5E7A-D600-C3E1EDBE23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F12188-3499-BF8A-B727-D41391FDED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2ABFA9-78A4-8E03-D243-A146513029A4}"/>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6" name="Footer Placeholder 5">
            <a:extLst>
              <a:ext uri="{FF2B5EF4-FFF2-40B4-BE49-F238E27FC236}">
                <a16:creationId xmlns:a16="http://schemas.microsoft.com/office/drawing/2014/main" id="{13877CF1-8516-0ED5-36D8-C36E68A5A3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212144-5450-9E48-4405-B4AB8363A7FB}"/>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2520114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9180B-61BA-5130-E28A-5F8B7C5FCA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D0488D-9C12-2B74-2F8A-A06F21F75B4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C2178B-8CC8-F710-1D14-DD97DAFC3849}"/>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5" name="Footer Placeholder 4">
            <a:extLst>
              <a:ext uri="{FF2B5EF4-FFF2-40B4-BE49-F238E27FC236}">
                <a16:creationId xmlns:a16="http://schemas.microsoft.com/office/drawing/2014/main" id="{ED9460CE-C5BA-0C56-B4FA-A736F9C943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28595B-01F9-3B8D-4C06-62EEF9614918}"/>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318836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8272E38-C66B-EDCA-9CEB-AE41B717DE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280CD8-5FF2-17DD-0999-BE3023E7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9BC4AA-3259-1AE6-2CAC-659BD3230A57}"/>
              </a:ext>
            </a:extLst>
          </p:cNvPr>
          <p:cNvSpPr>
            <a:spLocks noGrp="1"/>
          </p:cNvSpPr>
          <p:nvPr>
            <p:ph type="dt" sz="half" idx="10"/>
          </p:nvPr>
        </p:nvSpPr>
        <p:spPr/>
        <p:txBody>
          <a:bodyPr/>
          <a:lstStyle/>
          <a:p>
            <a:fld id="{5479B856-CF9A-4AF0-B43A-AB85F930E83E}" type="datetimeFigureOut">
              <a:rPr lang="en-GB" smtClean="0"/>
              <a:t>04/11/2024</a:t>
            </a:fld>
            <a:endParaRPr lang="en-GB"/>
          </a:p>
        </p:txBody>
      </p:sp>
      <p:sp>
        <p:nvSpPr>
          <p:cNvPr id="5" name="Footer Placeholder 4">
            <a:extLst>
              <a:ext uri="{FF2B5EF4-FFF2-40B4-BE49-F238E27FC236}">
                <a16:creationId xmlns:a16="http://schemas.microsoft.com/office/drawing/2014/main" id="{A64653BF-FC02-417A-7E4C-61B02611CE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04D0E1-FACE-2A70-0683-22C96D6D00B5}"/>
              </a:ext>
            </a:extLst>
          </p:cNvPr>
          <p:cNvSpPr>
            <a:spLocks noGrp="1"/>
          </p:cNvSpPr>
          <p:nvPr>
            <p:ph type="sldNum" sz="quarter" idx="12"/>
          </p:nvPr>
        </p:nvSpPr>
        <p:spPr/>
        <p:txBody>
          <a:bodyPr/>
          <a:lstStyle/>
          <a:p>
            <a:fld id="{E6B7DBAA-5161-4D8F-8021-F01EC12EE948}" type="slidenum">
              <a:rPr lang="en-GB" smtClean="0"/>
              <a:t>‹#›</a:t>
            </a:fld>
            <a:endParaRPr lang="en-GB"/>
          </a:p>
        </p:txBody>
      </p:sp>
    </p:spTree>
    <p:extLst>
      <p:ext uri="{BB962C8B-B14F-4D97-AF65-F5344CB8AC3E}">
        <p14:creationId xmlns:p14="http://schemas.microsoft.com/office/powerpoint/2010/main" val="2526888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64B8FD-F773-A3EB-16B8-CF2891B2AF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EA6BA7-3A2C-955F-327C-AA5DB70D74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9A821F-8C39-92C9-6B47-0617BF7188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79B856-CF9A-4AF0-B43A-AB85F930E83E}" type="datetimeFigureOut">
              <a:rPr lang="en-GB" smtClean="0"/>
              <a:t>04/11/2024</a:t>
            </a:fld>
            <a:endParaRPr lang="en-GB"/>
          </a:p>
        </p:txBody>
      </p:sp>
      <p:sp>
        <p:nvSpPr>
          <p:cNvPr id="5" name="Footer Placeholder 4">
            <a:extLst>
              <a:ext uri="{FF2B5EF4-FFF2-40B4-BE49-F238E27FC236}">
                <a16:creationId xmlns:a16="http://schemas.microsoft.com/office/drawing/2014/main" id="{828EC961-5FC4-87BC-1DF1-548200DFCE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D676C2-D3A6-AC68-CF2B-C2F4D58D5D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B7DBAA-5161-4D8F-8021-F01EC12EE948}" type="slidenum">
              <a:rPr lang="en-GB" smtClean="0"/>
              <a:t>‹#›</a:t>
            </a:fld>
            <a:endParaRPr lang="en-GB"/>
          </a:p>
        </p:txBody>
      </p:sp>
    </p:spTree>
    <p:extLst>
      <p:ext uri="{BB962C8B-B14F-4D97-AF65-F5344CB8AC3E}">
        <p14:creationId xmlns:p14="http://schemas.microsoft.com/office/powerpoint/2010/main" val="19946113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intarch.ac.uk/journal/issue14/4/recommendations.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historicengland.org.uk/research/support-and-collaboration/21st-century-challenges-archaeology/"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archaeologydataservice.ac.uk/library/browse/series.xhtml?recordId=9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edievalarchaeology.co.uk/wp-content/uploads/SMA-Monographs-house-style-22.pdf" TargetMode="External"/><Relationship Id="rId2" Type="http://schemas.openxmlformats.org/officeDocument/2006/relationships/hyperlink" Target="https://medievalarchaeology.co.uk/publications-2/monograph-series/" TargetMode="External"/><Relationship Id="rId1" Type="http://schemas.openxmlformats.org/officeDocument/2006/relationships/slideLayout" Target="../slideLayouts/slideLayout2.xml"/><Relationship Id="rId5" Type="http://schemas.openxmlformats.org/officeDocument/2006/relationships/image" Target="../media/image2.gif"/><Relationship Id="rId4" Type="http://schemas.openxmlformats.org/officeDocument/2006/relationships/hyperlink" Target="https://www.routledge.com/The-Society-for-Medieval-Archaeology-Monographs/book-series/SMA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medievalarchaeology.co.uk/publications-2/monograph-series/" TargetMode="External"/><Relationship Id="rId1" Type="http://schemas.openxmlformats.org/officeDocument/2006/relationships/slideLayout" Target="../slideLayouts/slideLayout2.xml"/><Relationship Id="rId4" Type="http://schemas.openxmlformats.org/officeDocument/2006/relationships/hyperlink" Target="https://www.taylorfrancis.com/books/9781003045663"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nauticalarchaeologysociety.org/monograph-serie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oxfordarchaeology.com/images/pdfs/OA_monograph_list.pdf" TargetMode="External"/><Relationship Id="rId2" Type="http://schemas.openxmlformats.org/officeDocument/2006/relationships/hyperlink" Target="https://oxfordarchaeology.com/research-publication/publication/monographs" TargetMode="Externa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hyperlink" Target="https://oxfordarchaeology.com/oalibrary" TargetMode="External"/><Relationship Id="rId4" Type="http://schemas.openxmlformats.org/officeDocument/2006/relationships/hyperlink" Target="http://www.oxbowbooks.com/oxbow/"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archaeologydataservice.ac.uk/archives/view/eh_monographs_2014/index.cfm" TargetMode="External"/><Relationship Id="rId2" Type="http://schemas.openxmlformats.org/officeDocument/2006/relationships/hyperlink" Target="https://historicengland.org.uk/images-books/publications/"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www.archaeopress.com/Archaeopress/Hom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archaeopress.com/Archaeopress/Home" TargetMode="External"/><Relationship Id="rId2" Type="http://schemas.openxmlformats.org/officeDocument/2006/relationships/hyperlink" Target="https://www.barpublishing.com/"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archaeopress.com/Archaeopress/Books/Browse-by-Imprint"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archaeopress.com/Archaeopress/Home" TargetMode="External"/><Relationship Id="rId2" Type="http://schemas.openxmlformats.org/officeDocument/2006/relationships/hyperlink" Target="https://www.oxbowbooks.com/oxbow/oxbow-books-imprint.html"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hyperlink" Target="https://www.archaeopress.com/Archaeopress/Home" TargetMode="External"/><Relationship Id="rId2" Type="http://schemas.openxmlformats.org/officeDocument/2006/relationships/hyperlink" Target="https://www.oxbowbooks.com/oxbow/open-access.html" TargetMode="External"/><Relationship Id="rId1" Type="http://schemas.openxmlformats.org/officeDocument/2006/relationships/slideLayout" Target="../slideLayouts/slideLayout2.xml"/><Relationship Id="rId6" Type="http://schemas.openxmlformats.org/officeDocument/2006/relationships/hyperlink" Target="https://archaeology.exeter.ac.uk/research/projects/place_in_time/theproject/introduction/" TargetMode="External"/><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hyperlink" Target="https://intarch.ac.uk/emonograph.html"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archaeologydataservice.ac.uk/library/"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3C5C4-F231-3C6F-1449-064ADEE3F0F3}"/>
              </a:ext>
            </a:extLst>
          </p:cNvPr>
          <p:cNvSpPr>
            <a:spLocks noGrp="1"/>
          </p:cNvSpPr>
          <p:nvPr>
            <p:ph type="ctrTitle"/>
          </p:nvPr>
        </p:nvSpPr>
        <p:spPr>
          <a:xfrm>
            <a:off x="628651" y="1122363"/>
            <a:ext cx="10754590" cy="4083482"/>
          </a:xfrm>
        </p:spPr>
        <p:txBody>
          <a:bodyPr>
            <a:normAutofit fontScale="90000"/>
          </a:bodyPr>
          <a:lstStyle/>
          <a:p>
            <a:r>
              <a:rPr lang="en-GB" b="0" i="1" dirty="0">
                <a:solidFill>
                  <a:srgbClr val="373A3C"/>
                </a:solidFill>
                <a:effectLst/>
                <a:latin typeface="-apple-system"/>
              </a:rPr>
              <a:t>HPAR7006: Archaeological Project Reporting</a:t>
            </a:r>
            <a:br>
              <a:rPr lang="en-GB" b="0" i="1" dirty="0">
                <a:solidFill>
                  <a:srgbClr val="373A3C"/>
                </a:solidFill>
                <a:effectLst/>
                <a:latin typeface="-apple-system"/>
              </a:rPr>
            </a:br>
            <a:br>
              <a:rPr lang="en-GB" b="0" i="1" dirty="0">
                <a:solidFill>
                  <a:srgbClr val="373A3C"/>
                </a:solidFill>
                <a:effectLst/>
                <a:latin typeface="-apple-system"/>
              </a:rPr>
            </a:br>
            <a:r>
              <a:rPr lang="en-GB" b="0" i="1">
                <a:solidFill>
                  <a:srgbClr val="373A3C"/>
                </a:solidFill>
                <a:effectLst/>
                <a:latin typeface="-apple-system"/>
              </a:rPr>
              <a:t>Session 5 </a:t>
            </a:r>
            <a:r>
              <a:rPr lang="en-GB" i="1">
                <a:solidFill>
                  <a:srgbClr val="373A3C"/>
                </a:solidFill>
                <a:latin typeface="-apple-system"/>
              </a:rPr>
              <a:t>6</a:t>
            </a:r>
            <a:r>
              <a:rPr lang="en-GB" b="0" i="1">
                <a:solidFill>
                  <a:srgbClr val="373A3C"/>
                </a:solidFill>
                <a:effectLst/>
                <a:latin typeface="-apple-system"/>
              </a:rPr>
              <a:t>/11/24</a:t>
            </a:r>
            <a:br>
              <a:rPr lang="en-GB" b="0" i="1" dirty="0">
                <a:solidFill>
                  <a:srgbClr val="373A3C"/>
                </a:solidFill>
                <a:effectLst/>
                <a:latin typeface="-apple-system"/>
              </a:rPr>
            </a:br>
            <a:br>
              <a:rPr lang="en-GB" b="0" i="1" dirty="0">
                <a:solidFill>
                  <a:srgbClr val="373A3C"/>
                </a:solidFill>
                <a:effectLst/>
                <a:latin typeface="-apple-system"/>
              </a:rPr>
            </a:br>
            <a:r>
              <a:rPr lang="en-GB" b="0" i="0" dirty="0">
                <a:solidFill>
                  <a:srgbClr val="373A3C"/>
                </a:solidFill>
                <a:effectLst/>
                <a:latin typeface="-apple-system"/>
              </a:rPr>
              <a:t>Monograph Publication</a:t>
            </a:r>
            <a:endParaRPr lang="en-GB" dirty="0"/>
          </a:p>
        </p:txBody>
      </p:sp>
    </p:spTree>
    <p:extLst>
      <p:ext uri="{BB962C8B-B14F-4D97-AF65-F5344CB8AC3E}">
        <p14:creationId xmlns:p14="http://schemas.microsoft.com/office/powerpoint/2010/main" val="3547899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2175A-7649-C479-67A6-2AE8F11D47A6}"/>
              </a:ext>
            </a:extLst>
          </p:cNvPr>
          <p:cNvSpPr>
            <a:spLocks noGrp="1"/>
          </p:cNvSpPr>
          <p:nvPr>
            <p:ph type="title"/>
          </p:nvPr>
        </p:nvSpPr>
        <p:spPr/>
        <p:txBody>
          <a:bodyPr/>
          <a:lstStyle/>
          <a:p>
            <a:r>
              <a:rPr lang="en-GB"/>
              <a:t>Outline</a:t>
            </a:r>
          </a:p>
        </p:txBody>
      </p:sp>
      <p:sp>
        <p:nvSpPr>
          <p:cNvPr id="3" name="Content Placeholder 2">
            <a:extLst>
              <a:ext uri="{FF2B5EF4-FFF2-40B4-BE49-F238E27FC236}">
                <a16:creationId xmlns:a16="http://schemas.microsoft.com/office/drawing/2014/main" id="{23847B9C-4313-CA8E-9E50-9A25CA3FDA1E}"/>
              </a:ext>
            </a:extLst>
          </p:cNvPr>
          <p:cNvSpPr>
            <a:spLocks noGrp="1"/>
          </p:cNvSpPr>
          <p:nvPr>
            <p:ph idx="1"/>
          </p:nvPr>
        </p:nvSpPr>
        <p:spPr>
          <a:xfrm>
            <a:off x="838200" y="1794453"/>
            <a:ext cx="10515600" cy="4351338"/>
          </a:xfrm>
        </p:spPr>
        <p:txBody>
          <a:bodyPr>
            <a:normAutofit fontScale="85000" lnSpcReduction="20000"/>
          </a:bodyPr>
          <a:lstStyle/>
          <a:p>
            <a:r>
              <a:rPr lang="en-GB"/>
              <a:t>Monograph publication</a:t>
            </a:r>
          </a:p>
          <a:p>
            <a:r>
              <a:rPr lang="en-GB"/>
              <a:t>Publication User Needs Survey</a:t>
            </a:r>
          </a:p>
          <a:p>
            <a:r>
              <a:rPr lang="en-GB"/>
              <a:t>Council for British Archaeology</a:t>
            </a:r>
          </a:p>
          <a:p>
            <a:r>
              <a:rPr lang="en-GB"/>
              <a:t>Society for Medieval Archaeology</a:t>
            </a:r>
          </a:p>
          <a:p>
            <a:r>
              <a:rPr lang="en-GB"/>
              <a:t>Oxford Archaeology</a:t>
            </a:r>
          </a:p>
          <a:p>
            <a:r>
              <a:rPr lang="en-GB"/>
              <a:t>BAR</a:t>
            </a:r>
          </a:p>
          <a:p>
            <a:r>
              <a:rPr lang="en-GB"/>
              <a:t>Oxbow</a:t>
            </a:r>
          </a:p>
          <a:p>
            <a:r>
              <a:rPr lang="en-GB"/>
              <a:t>Open access publishing</a:t>
            </a:r>
          </a:p>
          <a:p>
            <a:r>
              <a:rPr lang="en-GB"/>
              <a:t>Preparing a monograph</a:t>
            </a:r>
          </a:p>
          <a:p>
            <a:r>
              <a:rPr lang="en-GB"/>
              <a:t>Economics of monograph publication</a:t>
            </a:r>
          </a:p>
          <a:p>
            <a:r>
              <a:rPr lang="en-GB"/>
              <a:t>Impact</a:t>
            </a:r>
          </a:p>
          <a:p>
            <a:endParaRPr lang="en-GB"/>
          </a:p>
          <a:p>
            <a:endParaRPr lang="en-GB"/>
          </a:p>
        </p:txBody>
      </p:sp>
    </p:spTree>
    <p:extLst>
      <p:ext uri="{BB962C8B-B14F-4D97-AF65-F5344CB8AC3E}">
        <p14:creationId xmlns:p14="http://schemas.microsoft.com/office/powerpoint/2010/main" val="1484223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Module Description and KSBs</a:t>
            </a:r>
            <a:endParaRPr lang="en-GB" dirty="0"/>
          </a:p>
        </p:txBody>
      </p:sp>
      <p:graphicFrame>
        <p:nvGraphicFramePr>
          <p:cNvPr id="4" name="Table 3">
            <a:extLst>
              <a:ext uri="{FF2B5EF4-FFF2-40B4-BE49-F238E27FC236}">
                <a16:creationId xmlns:a16="http://schemas.microsoft.com/office/drawing/2014/main" id="{957EE074-0F73-BDBF-A4A9-FB840931A1F4}"/>
              </a:ext>
            </a:extLst>
          </p:cNvPr>
          <p:cNvGraphicFramePr>
            <a:graphicFrameLocks noGrp="1"/>
          </p:cNvGraphicFramePr>
          <p:nvPr>
            <p:extLst>
              <p:ext uri="{D42A27DB-BD31-4B8C-83A1-F6EECF244321}">
                <p14:modId xmlns:p14="http://schemas.microsoft.com/office/powerpoint/2010/main" val="3065042920"/>
              </p:ext>
            </p:extLst>
          </p:nvPr>
        </p:nvGraphicFramePr>
        <p:xfrm>
          <a:off x="838200" y="2825043"/>
          <a:ext cx="10515599" cy="1692187"/>
        </p:xfrm>
        <a:graphic>
          <a:graphicData uri="http://schemas.openxmlformats.org/drawingml/2006/table">
            <a:tbl>
              <a:tblPr/>
              <a:tblGrid>
                <a:gridCol w="748739">
                  <a:extLst>
                    <a:ext uri="{9D8B030D-6E8A-4147-A177-3AD203B41FA5}">
                      <a16:colId xmlns:a16="http://schemas.microsoft.com/office/drawing/2014/main" val="3436187582"/>
                    </a:ext>
                  </a:extLst>
                </a:gridCol>
                <a:gridCol w="9766860">
                  <a:extLst>
                    <a:ext uri="{9D8B030D-6E8A-4147-A177-3AD203B41FA5}">
                      <a16:colId xmlns:a16="http://schemas.microsoft.com/office/drawing/2014/main" val="3829806473"/>
                    </a:ext>
                  </a:extLst>
                </a:gridCol>
              </a:tblGrid>
              <a:tr h="725223">
                <a:tc>
                  <a:txBody>
                    <a:bodyPr/>
                    <a:lstStyle/>
                    <a:p>
                      <a:r>
                        <a:rPr lang="en-GB" sz="2400" dirty="0">
                          <a:effectLst/>
                        </a:rPr>
                        <a:t>K3</a:t>
                      </a:r>
                    </a:p>
                  </a:txBody>
                  <a:tcPr marL="0" marR="0" marT="0" marB="0">
                    <a:lnL>
                      <a:noFill/>
                    </a:lnL>
                    <a:lnR>
                      <a:noFill/>
                    </a:lnR>
                    <a:lnT>
                      <a:noFill/>
                    </a:lnT>
                    <a:lnB>
                      <a:noFill/>
                    </a:lnB>
                    <a:solidFill>
                      <a:srgbClr val="FFFFFF"/>
                    </a:solidFill>
                  </a:tcPr>
                </a:tc>
                <a:tc>
                  <a:txBody>
                    <a:bodyPr/>
                    <a:lstStyle/>
                    <a:p>
                      <a:r>
                        <a:rPr lang="en-GB" sz="2400" dirty="0">
                          <a:effectLst/>
                        </a:rPr>
                        <a:t>relevant primary and secondary data and sources relating to archaeology</a:t>
                      </a:r>
                    </a:p>
                  </a:txBody>
                  <a:tcPr marL="0" marR="0" marT="0" marB="0">
                    <a:lnL>
                      <a:noFill/>
                    </a:lnL>
                    <a:lnR>
                      <a:noFill/>
                    </a:lnR>
                    <a:lnT>
                      <a:noFill/>
                    </a:lnT>
                    <a:lnB>
                      <a:noFill/>
                    </a:lnB>
                    <a:solidFill>
                      <a:srgbClr val="FFFFFF"/>
                    </a:solidFill>
                  </a:tcPr>
                </a:tc>
                <a:extLst>
                  <a:ext uri="{0D108BD9-81ED-4DB2-BD59-A6C34878D82A}">
                    <a16:rowId xmlns:a16="http://schemas.microsoft.com/office/drawing/2014/main" val="36105920"/>
                  </a:ext>
                </a:extLst>
              </a:tr>
              <a:tr h="966964">
                <a:tc>
                  <a:txBody>
                    <a:bodyPr/>
                    <a:lstStyle/>
                    <a:p>
                      <a:r>
                        <a:rPr lang="en-GB" sz="2400">
                          <a:effectLst/>
                        </a:rPr>
                        <a:t>K6</a:t>
                      </a:r>
                    </a:p>
                  </a:txBody>
                  <a:tcPr marL="0" marR="0" marT="0" marB="0">
                    <a:lnL>
                      <a:noFill/>
                    </a:lnL>
                    <a:lnR>
                      <a:noFill/>
                    </a:lnR>
                    <a:lnT>
                      <a:noFill/>
                    </a:lnT>
                    <a:lnB>
                      <a:noFill/>
                    </a:lnB>
                    <a:solidFill>
                      <a:srgbClr val="FFFFFF"/>
                    </a:solidFill>
                  </a:tcPr>
                </a:tc>
                <a:tc>
                  <a:txBody>
                    <a:bodyPr/>
                    <a:lstStyle/>
                    <a:p>
                      <a:r>
                        <a:rPr lang="en-GB" sz="2400">
                          <a:effectLst/>
                        </a:rPr>
                        <a:t>requirements of formal publication, including standards for writing, editing and style</a:t>
                      </a:r>
                    </a:p>
                  </a:txBody>
                  <a:tcPr marL="0" marR="0" marT="0" marB="0">
                    <a:lnL>
                      <a:noFill/>
                    </a:lnL>
                    <a:lnR>
                      <a:noFill/>
                    </a:lnR>
                    <a:lnT>
                      <a:noFill/>
                    </a:lnT>
                    <a:lnB>
                      <a:noFill/>
                    </a:lnB>
                    <a:solidFill>
                      <a:srgbClr val="FFFFFF"/>
                    </a:solidFill>
                  </a:tcPr>
                </a:tc>
                <a:extLst>
                  <a:ext uri="{0D108BD9-81ED-4DB2-BD59-A6C34878D82A}">
                    <a16:rowId xmlns:a16="http://schemas.microsoft.com/office/drawing/2014/main" val="3476641526"/>
                  </a:ext>
                </a:extLst>
              </a:tr>
            </a:tbl>
          </a:graphicData>
        </a:graphic>
      </p:graphicFrame>
    </p:spTree>
    <p:extLst>
      <p:ext uri="{BB962C8B-B14F-4D97-AF65-F5344CB8AC3E}">
        <p14:creationId xmlns:p14="http://schemas.microsoft.com/office/powerpoint/2010/main" val="1003180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5CEC4-04DC-38A4-3BC2-071C9EB9C0FF}"/>
              </a:ext>
            </a:extLst>
          </p:cNvPr>
          <p:cNvSpPr>
            <a:spLocks noGrp="1"/>
          </p:cNvSpPr>
          <p:nvPr>
            <p:ph type="title"/>
          </p:nvPr>
        </p:nvSpPr>
        <p:spPr/>
        <p:txBody>
          <a:bodyPr/>
          <a:lstStyle/>
          <a:p>
            <a:r>
              <a:rPr lang="en-GB"/>
              <a:t>What we mean by a monograph</a:t>
            </a:r>
          </a:p>
        </p:txBody>
      </p:sp>
      <p:sp>
        <p:nvSpPr>
          <p:cNvPr id="3" name="Content Placeholder 2">
            <a:extLst>
              <a:ext uri="{FF2B5EF4-FFF2-40B4-BE49-F238E27FC236}">
                <a16:creationId xmlns:a16="http://schemas.microsoft.com/office/drawing/2014/main" id="{19BFBA28-F245-59C2-F63A-4A0EC24B05D5}"/>
              </a:ext>
            </a:extLst>
          </p:cNvPr>
          <p:cNvSpPr>
            <a:spLocks noGrp="1"/>
          </p:cNvSpPr>
          <p:nvPr>
            <p:ph idx="1"/>
          </p:nvPr>
        </p:nvSpPr>
        <p:spPr/>
        <p:txBody>
          <a:bodyPr/>
          <a:lstStyle/>
          <a:p>
            <a:r>
              <a:rPr lang="en-GB"/>
              <a:t>A one-off publication volume that addresses a single topic</a:t>
            </a:r>
          </a:p>
          <a:p>
            <a:r>
              <a:rPr lang="en-GB"/>
              <a:t>Not a journal</a:t>
            </a:r>
          </a:p>
          <a:p>
            <a:r>
              <a:rPr lang="en-GB"/>
              <a:t>Popular    &lt;   &gt;      Specialist</a:t>
            </a:r>
          </a:p>
          <a:p>
            <a:r>
              <a:rPr lang="en-GB"/>
              <a:t>Was standard way to share ‘type site’ </a:t>
            </a:r>
          </a:p>
          <a:p>
            <a:r>
              <a:rPr lang="en-GB"/>
              <a:t>Word count / page length unrestricted (?)</a:t>
            </a:r>
          </a:p>
          <a:p>
            <a:r>
              <a:rPr lang="en-GB"/>
              <a:t>Formatting and colour</a:t>
            </a:r>
          </a:p>
          <a:p>
            <a:r>
              <a:rPr lang="en-GB"/>
              <a:t>Editorial structure specific to the volume</a:t>
            </a:r>
          </a:p>
          <a:p>
            <a:endParaRPr lang="en-GB"/>
          </a:p>
        </p:txBody>
      </p:sp>
    </p:spTree>
    <p:extLst>
      <p:ext uri="{BB962C8B-B14F-4D97-AF65-F5344CB8AC3E}">
        <p14:creationId xmlns:p14="http://schemas.microsoft.com/office/powerpoint/2010/main" val="2447823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1AEE3-A6FC-50B8-F59C-CB084F2E5FD0}"/>
              </a:ext>
            </a:extLst>
          </p:cNvPr>
          <p:cNvSpPr>
            <a:spLocks noGrp="1"/>
          </p:cNvSpPr>
          <p:nvPr>
            <p:ph type="title"/>
          </p:nvPr>
        </p:nvSpPr>
        <p:spPr/>
        <p:txBody>
          <a:bodyPr>
            <a:normAutofit/>
          </a:bodyPr>
          <a:lstStyle/>
          <a:p>
            <a:r>
              <a:rPr lang="en-GB"/>
              <a:t>From the Ground Up. The Publication of Archaeological Projects: a user needs survey. </a:t>
            </a:r>
          </a:p>
        </p:txBody>
      </p:sp>
      <p:sp>
        <p:nvSpPr>
          <p:cNvPr id="3" name="Content Placeholder 2">
            <a:extLst>
              <a:ext uri="{FF2B5EF4-FFF2-40B4-BE49-F238E27FC236}">
                <a16:creationId xmlns:a16="http://schemas.microsoft.com/office/drawing/2014/main" id="{CE0A6D40-F1F3-D3AB-CBB2-8AD40B76DEEC}"/>
              </a:ext>
            </a:extLst>
          </p:cNvPr>
          <p:cNvSpPr>
            <a:spLocks noGrp="1"/>
          </p:cNvSpPr>
          <p:nvPr>
            <p:ph idx="1"/>
          </p:nvPr>
        </p:nvSpPr>
        <p:spPr>
          <a:xfrm>
            <a:off x="723900" y="1984664"/>
            <a:ext cx="10515600" cy="4763799"/>
          </a:xfrm>
        </p:spPr>
        <p:txBody>
          <a:bodyPr>
            <a:normAutofit fontScale="85000" lnSpcReduction="20000"/>
          </a:bodyPr>
          <a:lstStyle/>
          <a:p>
            <a:pPr marL="0" indent="0">
              <a:buNone/>
            </a:pPr>
            <a:r>
              <a:rPr lang="en-GB" sz="2400"/>
              <a:t>Council for British Archaeology commissioned by English Heritage to review archaeological publication</a:t>
            </a:r>
          </a:p>
          <a:p>
            <a:pPr marL="0" indent="0">
              <a:buNone/>
            </a:pPr>
            <a:r>
              <a:rPr lang="en-GB" sz="2400"/>
              <a:t>Since Cunliffe Report (1983):</a:t>
            </a:r>
          </a:p>
          <a:p>
            <a:r>
              <a:rPr lang="en-GB" sz="2400"/>
              <a:t>PPG16, commercial archaeology, grey literature</a:t>
            </a:r>
          </a:p>
          <a:p>
            <a:r>
              <a:rPr lang="en-GB" sz="2400"/>
              <a:t>Role of SMRs/HERs in research and dissemination</a:t>
            </a:r>
          </a:p>
          <a:p>
            <a:r>
              <a:rPr lang="en-GB" sz="2400"/>
              <a:t>Printing processes – word processing, duplication, BAR</a:t>
            </a:r>
          </a:p>
          <a:p>
            <a:r>
              <a:rPr lang="en-GB" sz="2400"/>
              <a:t>Internet</a:t>
            </a:r>
          </a:p>
          <a:p>
            <a:r>
              <a:rPr lang="en-GB" sz="2400"/>
              <a:t>Increasing design and print costs</a:t>
            </a:r>
          </a:p>
          <a:p>
            <a:r>
              <a:rPr lang="en-GB" sz="2400"/>
              <a:t>Increasing amount of data</a:t>
            </a:r>
          </a:p>
          <a:p>
            <a:r>
              <a:rPr lang="en-GB" sz="2400"/>
              <a:t>Low print runs</a:t>
            </a:r>
          </a:p>
          <a:p>
            <a:r>
              <a:rPr lang="en-GB" sz="2400"/>
              <a:t>County and national journals unable/unwilling to print many reports</a:t>
            </a:r>
          </a:p>
          <a:p>
            <a:endParaRPr lang="en-GB" sz="2400"/>
          </a:p>
          <a:p>
            <a:pPr marL="0" indent="0">
              <a:buNone/>
            </a:pPr>
            <a:r>
              <a:rPr lang="en-GB" sz="2400"/>
              <a:t>Mismatch between principle of full publication with economics and actual readership</a:t>
            </a:r>
          </a:p>
          <a:p>
            <a:pPr marL="0" indent="0">
              <a:buNone/>
            </a:pPr>
            <a:r>
              <a:rPr lang="en-GB" sz="2400"/>
              <a:t>   </a:t>
            </a:r>
          </a:p>
        </p:txBody>
      </p:sp>
    </p:spTree>
    <p:extLst>
      <p:ext uri="{BB962C8B-B14F-4D97-AF65-F5344CB8AC3E}">
        <p14:creationId xmlns:p14="http://schemas.microsoft.com/office/powerpoint/2010/main" val="1835453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1AEE3-A6FC-50B8-F59C-CB084F2E5FD0}"/>
              </a:ext>
            </a:extLst>
          </p:cNvPr>
          <p:cNvSpPr>
            <a:spLocks noGrp="1"/>
          </p:cNvSpPr>
          <p:nvPr>
            <p:ph type="title"/>
          </p:nvPr>
        </p:nvSpPr>
        <p:spPr/>
        <p:txBody>
          <a:bodyPr>
            <a:normAutofit fontScale="90000"/>
          </a:bodyPr>
          <a:lstStyle/>
          <a:p>
            <a:r>
              <a:rPr lang="en-GB"/>
              <a:t>From the Ground Up. The Publication of Archaeological Projects: a user needs survey. A summary 2004</a:t>
            </a:r>
          </a:p>
        </p:txBody>
      </p:sp>
      <p:sp>
        <p:nvSpPr>
          <p:cNvPr id="3" name="Content Placeholder 2">
            <a:extLst>
              <a:ext uri="{FF2B5EF4-FFF2-40B4-BE49-F238E27FC236}">
                <a16:creationId xmlns:a16="http://schemas.microsoft.com/office/drawing/2014/main" id="{CE0A6D40-F1F3-D3AB-CBB2-8AD40B76DEEC}"/>
              </a:ext>
            </a:extLst>
          </p:cNvPr>
          <p:cNvSpPr>
            <a:spLocks noGrp="1"/>
          </p:cNvSpPr>
          <p:nvPr>
            <p:ph idx="1"/>
          </p:nvPr>
        </p:nvSpPr>
        <p:spPr>
          <a:xfrm>
            <a:off x="723900" y="1984664"/>
            <a:ext cx="10515600" cy="4763799"/>
          </a:xfrm>
        </p:spPr>
        <p:txBody>
          <a:bodyPr>
            <a:normAutofit fontScale="85000" lnSpcReduction="20000"/>
          </a:bodyPr>
          <a:lstStyle/>
          <a:p>
            <a:pPr marL="0" indent="0">
              <a:buNone/>
            </a:pPr>
            <a:r>
              <a:rPr lang="en-GB" sz="2400"/>
              <a:t>Siân Jones, Ann MacSween, Stuart Jeffrey, Richard Morris, Mike Heyworth</a:t>
            </a:r>
          </a:p>
          <a:p>
            <a:pPr marL="0" indent="0">
              <a:buNone/>
            </a:pPr>
            <a:r>
              <a:rPr lang="en-GB" sz="2400">
                <a:hlinkClick r:id="rId2"/>
              </a:rPr>
              <a:t>https://intarch.ac.uk/journal/issue14/4/recommendations.html</a:t>
            </a:r>
            <a:endParaRPr lang="en-GB" sz="2400"/>
          </a:p>
          <a:p>
            <a:pPr marL="0" indent="0">
              <a:buNone/>
            </a:pPr>
            <a:endParaRPr lang="en-GB" sz="2400"/>
          </a:p>
          <a:p>
            <a:pPr marL="0" indent="0">
              <a:buNone/>
            </a:pPr>
            <a:r>
              <a:rPr lang="en-GB" sz="2400"/>
              <a:t>“Recommendations</a:t>
            </a:r>
          </a:p>
          <a:p>
            <a:pPr marL="0" indent="0">
              <a:buNone/>
            </a:pPr>
            <a:r>
              <a:rPr lang="en-GB" sz="2400"/>
              <a:t>2: The form and scale of publication should be governed by the significance and scale of results</a:t>
            </a:r>
          </a:p>
          <a:p>
            <a:endParaRPr lang="en-GB" sz="2400"/>
          </a:p>
          <a:p>
            <a:pPr marL="0" indent="0">
              <a:buNone/>
            </a:pPr>
            <a:r>
              <a:rPr lang="en-GB" sz="2400"/>
              <a:t>The report highlights </a:t>
            </a:r>
            <a:r>
              <a:rPr lang="en-GB" sz="2400">
                <a:highlight>
                  <a:srgbClr val="FFFF00"/>
                </a:highlight>
              </a:rPr>
              <a:t>the fallacy of 'preservation by record', </a:t>
            </a:r>
            <a:r>
              <a:rPr lang="en-GB" sz="2400"/>
              <a:t>whereby a printed report was expected to contain all information necessary to reconstruct the deposits or fabric which had been disaggregated. The survey also indicates that published reports are never going to provide enough detail to satisfy all needs [...]. Indeed, it emerges that </a:t>
            </a:r>
            <a:r>
              <a:rPr lang="en-GB" sz="2400">
                <a:highlight>
                  <a:srgbClr val="FFFF00"/>
                </a:highlight>
              </a:rPr>
              <a:t>many fieldwork publications provide too much detail for the general reader, and too little for the specialist.</a:t>
            </a:r>
            <a:r>
              <a:rPr lang="en-GB" sz="2400"/>
              <a:t> In the abstract, it is difficult to disagree with a conclusion of an important 1991 Society of Antiquaries report (Archaeological publication, archives and collections: towards a national policy) that print publication must be selective, and that selectivity should be based on the principle that </a:t>
            </a:r>
            <a:r>
              <a:rPr lang="en-GB" sz="2400">
                <a:highlight>
                  <a:srgbClr val="FFFF00"/>
                </a:highlight>
              </a:rPr>
              <a:t>'the form and scale of [a] publication should be commensurate with what the results have to offer rather than a mechanistic process which is applied regardless of the quality and potential of the data concerned.' </a:t>
            </a:r>
            <a:r>
              <a:rPr lang="en-GB" sz="2400"/>
              <a:t>We recommend that this be accepted. In practice this will require a more clear-cut, knowledgeable, and hence respected, peer-review system than always obtains at present.”</a:t>
            </a:r>
          </a:p>
        </p:txBody>
      </p:sp>
    </p:spTree>
    <p:extLst>
      <p:ext uri="{BB962C8B-B14F-4D97-AF65-F5344CB8AC3E}">
        <p14:creationId xmlns:p14="http://schemas.microsoft.com/office/powerpoint/2010/main" val="326500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9F8FA-EA38-695B-7696-59ED1D9DA7CF}"/>
              </a:ext>
            </a:extLst>
          </p:cNvPr>
          <p:cNvSpPr>
            <a:spLocks noGrp="1"/>
          </p:cNvSpPr>
          <p:nvPr>
            <p:ph type="title"/>
          </p:nvPr>
        </p:nvSpPr>
        <p:spPr/>
        <p:txBody>
          <a:bodyPr/>
          <a:lstStyle/>
          <a:p>
            <a:r>
              <a:rPr lang="en-GB"/>
              <a:t>Key results of PUNS</a:t>
            </a:r>
          </a:p>
        </p:txBody>
      </p:sp>
      <p:sp>
        <p:nvSpPr>
          <p:cNvPr id="3" name="Content Placeholder 2">
            <a:extLst>
              <a:ext uri="{FF2B5EF4-FFF2-40B4-BE49-F238E27FC236}">
                <a16:creationId xmlns:a16="http://schemas.microsoft.com/office/drawing/2014/main" id="{E74FE080-717A-BCDE-76B9-CF9D2F9A7BF6}"/>
              </a:ext>
            </a:extLst>
          </p:cNvPr>
          <p:cNvSpPr>
            <a:spLocks noGrp="1"/>
          </p:cNvSpPr>
          <p:nvPr>
            <p:ph idx="1"/>
          </p:nvPr>
        </p:nvSpPr>
        <p:spPr/>
        <p:txBody>
          <a:bodyPr/>
          <a:lstStyle/>
          <a:p>
            <a:r>
              <a:rPr lang="en-GB"/>
              <a:t>Grey literature OASIS &gt; ADS &gt; HER</a:t>
            </a:r>
          </a:p>
          <a:p>
            <a:r>
              <a:rPr lang="en-GB"/>
              <a:t>Publication more focused on intended audience</a:t>
            </a:r>
          </a:p>
          <a:p>
            <a:r>
              <a:rPr lang="en-GB"/>
              <a:t>ADS for datasets</a:t>
            </a:r>
          </a:p>
          <a:p>
            <a:r>
              <a:rPr lang="en-GB"/>
              <a:t>Online portals</a:t>
            </a:r>
          </a:p>
          <a:p>
            <a:pPr marL="0" indent="0">
              <a:buNone/>
            </a:pPr>
            <a:endParaRPr lang="en-GB"/>
          </a:p>
        </p:txBody>
      </p:sp>
    </p:spTree>
    <p:extLst>
      <p:ext uri="{BB962C8B-B14F-4D97-AF65-F5344CB8AC3E}">
        <p14:creationId xmlns:p14="http://schemas.microsoft.com/office/powerpoint/2010/main" val="601213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56E43-5CCD-871C-43EB-221FCD6CF766}"/>
              </a:ext>
            </a:extLst>
          </p:cNvPr>
          <p:cNvSpPr>
            <a:spLocks noGrp="1"/>
          </p:cNvSpPr>
          <p:nvPr>
            <p:ph type="title"/>
          </p:nvPr>
        </p:nvSpPr>
        <p:spPr>
          <a:xfrm>
            <a:off x="204355" y="365125"/>
            <a:ext cx="11828318" cy="1325563"/>
          </a:xfrm>
        </p:spPr>
        <p:txBody>
          <a:bodyPr/>
          <a:lstStyle/>
          <a:p>
            <a:r>
              <a:rPr lang="en-GB"/>
              <a:t>‘Trowel &amp; Error: Figuring out the past together through archaeology’.</a:t>
            </a:r>
          </a:p>
        </p:txBody>
      </p:sp>
      <p:sp>
        <p:nvSpPr>
          <p:cNvPr id="3" name="Content Placeholder 2">
            <a:extLst>
              <a:ext uri="{FF2B5EF4-FFF2-40B4-BE49-F238E27FC236}">
                <a16:creationId xmlns:a16="http://schemas.microsoft.com/office/drawing/2014/main" id="{2D9AFE93-5102-F6F3-BCE7-063980C4CE48}"/>
              </a:ext>
            </a:extLst>
          </p:cNvPr>
          <p:cNvSpPr>
            <a:spLocks noGrp="1"/>
          </p:cNvSpPr>
          <p:nvPr>
            <p:ph idx="1"/>
          </p:nvPr>
        </p:nvSpPr>
        <p:spPr/>
        <p:txBody>
          <a:bodyPr>
            <a:normAutofit fontScale="92500"/>
          </a:bodyPr>
          <a:lstStyle/>
          <a:p>
            <a:r>
              <a:rPr lang="en-GB"/>
              <a:t>PUNS2</a:t>
            </a:r>
          </a:p>
          <a:p>
            <a:r>
              <a:rPr lang="en-GB"/>
              <a:t>CBA/MOLA/ HE</a:t>
            </a:r>
          </a:p>
          <a:p>
            <a:endParaRPr lang="en-GB"/>
          </a:p>
          <a:p>
            <a:r>
              <a:rPr lang="en-GB"/>
              <a:t>“</a:t>
            </a:r>
            <a:r>
              <a:rPr lang="en-GB" b="0" i="0">
                <a:solidFill>
                  <a:srgbClr val="4C4C4C"/>
                </a:solidFill>
                <a:effectLst/>
                <a:latin typeface="proxima-nova"/>
              </a:rPr>
              <a:t>We will gather feedback from a diversified audience [...] with the aim of understanding how audiences currently engage, and want to engage, with archaeological outputs. [...] we will arrive at a set of recommendations to use as guidance for those who commission and/or generate archaeological outputs.”</a:t>
            </a:r>
          </a:p>
          <a:p>
            <a:endParaRPr lang="en-GB"/>
          </a:p>
          <a:p>
            <a:r>
              <a:rPr lang="en-GB"/>
              <a:t>https://www.archaeologyuk.org/our-work/projects/trowel-and-error.html</a:t>
            </a:r>
          </a:p>
          <a:p>
            <a:endParaRPr lang="en-GB"/>
          </a:p>
        </p:txBody>
      </p:sp>
    </p:spTree>
    <p:extLst>
      <p:ext uri="{BB962C8B-B14F-4D97-AF65-F5344CB8AC3E}">
        <p14:creationId xmlns:p14="http://schemas.microsoft.com/office/powerpoint/2010/main" val="2136768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87486-2DD5-D67D-C96B-E5970CF9FD14}"/>
              </a:ext>
            </a:extLst>
          </p:cNvPr>
          <p:cNvSpPr>
            <a:spLocks noGrp="1"/>
          </p:cNvSpPr>
          <p:nvPr>
            <p:ph type="title"/>
          </p:nvPr>
        </p:nvSpPr>
        <p:spPr/>
        <p:txBody>
          <a:bodyPr/>
          <a:lstStyle/>
          <a:p>
            <a:r>
              <a:rPr lang="en-GB"/>
              <a:t>Historic England- 21</a:t>
            </a:r>
            <a:r>
              <a:rPr lang="en-GB" baseline="30000"/>
              <a:t>st</a:t>
            </a:r>
            <a:r>
              <a:rPr lang="en-GB"/>
              <a:t> century challenges</a:t>
            </a:r>
          </a:p>
        </p:txBody>
      </p:sp>
      <p:sp>
        <p:nvSpPr>
          <p:cNvPr id="3" name="Content Placeholder 2">
            <a:extLst>
              <a:ext uri="{FF2B5EF4-FFF2-40B4-BE49-F238E27FC236}">
                <a16:creationId xmlns:a16="http://schemas.microsoft.com/office/drawing/2014/main" id="{6C63E08F-779C-1458-DD65-57DE0A4021D1}"/>
              </a:ext>
            </a:extLst>
          </p:cNvPr>
          <p:cNvSpPr>
            <a:spLocks noGrp="1"/>
          </p:cNvSpPr>
          <p:nvPr>
            <p:ph idx="1"/>
          </p:nvPr>
        </p:nvSpPr>
        <p:spPr/>
        <p:txBody>
          <a:bodyPr/>
          <a:lstStyle/>
          <a:p>
            <a:r>
              <a:rPr lang="en-GB">
                <a:hlinkClick r:id="rId2"/>
              </a:rPr>
              <a:t>https://historicengland.org.uk/research/support-and-collaboration/21st-century-challenges-archaeology/</a:t>
            </a:r>
            <a:endParaRPr lang="en-GB"/>
          </a:p>
          <a:p>
            <a:endParaRPr lang="en-GB"/>
          </a:p>
          <a:p>
            <a:r>
              <a:rPr lang="en-GB" b="1"/>
              <a:t>The Promotion of Archaeological Synthesis </a:t>
            </a:r>
          </a:p>
          <a:p>
            <a:r>
              <a:rPr lang="en-GB"/>
              <a:t>Stewart Bryant (Soc. Ants. of London), Christopher Evans &amp; Chris Gosden (British Academy)  and Vicki Cummings &amp; Andrew Gardner (University Archaeology UK) 2024</a:t>
            </a:r>
          </a:p>
          <a:p>
            <a:endParaRPr lang="en-GB"/>
          </a:p>
          <a:p>
            <a:r>
              <a:rPr lang="en-GB"/>
              <a:t>(file in Other documents tile)</a:t>
            </a:r>
          </a:p>
          <a:p>
            <a:endParaRPr lang="en-GB"/>
          </a:p>
        </p:txBody>
      </p:sp>
    </p:spTree>
    <p:extLst>
      <p:ext uri="{BB962C8B-B14F-4D97-AF65-F5344CB8AC3E}">
        <p14:creationId xmlns:p14="http://schemas.microsoft.com/office/powerpoint/2010/main" val="807817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Monograph Publication by Society</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Council for British Archaeology Research Reports</a:t>
            </a: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5" name="Picture 4">
            <a:extLst>
              <a:ext uri="{FF2B5EF4-FFF2-40B4-BE49-F238E27FC236}">
                <a16:creationId xmlns:a16="http://schemas.microsoft.com/office/drawing/2014/main" id="{EF5D891D-0DBF-1DFF-2A81-97EB039B1D6F}"/>
              </a:ext>
            </a:extLst>
          </p:cNvPr>
          <p:cNvPicPr>
            <a:picLocks noChangeAspect="1"/>
          </p:cNvPicPr>
          <p:nvPr/>
        </p:nvPicPr>
        <p:blipFill>
          <a:blip r:embed="rId3"/>
          <a:stretch>
            <a:fillRect/>
          </a:stretch>
        </p:blipFill>
        <p:spPr>
          <a:xfrm>
            <a:off x="971550" y="2361132"/>
            <a:ext cx="8229600" cy="4314857"/>
          </a:xfrm>
          <a:prstGeom prst="rect">
            <a:avLst/>
          </a:prstGeom>
        </p:spPr>
      </p:pic>
    </p:spTree>
    <p:extLst>
      <p:ext uri="{BB962C8B-B14F-4D97-AF65-F5344CB8AC3E}">
        <p14:creationId xmlns:p14="http://schemas.microsoft.com/office/powerpoint/2010/main" val="3311625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Monograph Publication by Society</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Society for Medieval Archaeology Monograph Series</a:t>
            </a:r>
            <a:endParaRPr lang="en-GB" dirty="0">
              <a:effectLst/>
              <a:latin typeface="Calibri" panose="020F0502020204030204" pitchFamily="34" charset="0"/>
              <a:ea typeface="Calibri" panose="020F0502020204030204" pitchFamily="34" charset="0"/>
            </a:endParaRPr>
          </a:p>
          <a:p>
            <a:pPr marL="0" indent="0">
              <a:buNone/>
            </a:pPr>
            <a:r>
              <a:rPr lang="en-GB" sz="1800" b="0" i="0" dirty="0">
                <a:solidFill>
                  <a:srgbClr val="666666"/>
                </a:solidFill>
              </a:rPr>
              <a:t>“T</a:t>
            </a:r>
            <a:r>
              <a:rPr lang="en-GB" sz="1800" b="0" i="0" dirty="0">
                <a:solidFill>
                  <a:srgbClr val="666666"/>
                </a:solidFill>
                <a:effectLst/>
              </a:rPr>
              <a:t>he Society has published a series of monographs for more than 50 years. It covers a full range of topics and site types including cemeteries and burials, rural settlement, towns, industry, religious and monastic sites, manors and moats together with more synthetic conference volumes on specific themes.”</a:t>
            </a:r>
          </a:p>
          <a:p>
            <a:pPr marL="0" indent="0">
              <a:buNone/>
            </a:pPr>
            <a:r>
              <a:rPr lang="en-GB" sz="1800" dirty="0">
                <a:solidFill>
                  <a:srgbClr val="666666"/>
                </a:solidFill>
                <a:ea typeface="Calibri" panose="020F0502020204030204" pitchFamily="34" charset="0"/>
                <a:hlinkClick r:id="rId3"/>
              </a:rPr>
              <a:t>House Style</a:t>
            </a:r>
            <a:endParaRPr lang="en-GB" sz="1800" dirty="0">
              <a:solidFill>
                <a:srgbClr val="666666"/>
              </a:solidFill>
              <a:ea typeface="Calibri" panose="020F0502020204030204" pitchFamily="34" charset="0"/>
            </a:endParaRPr>
          </a:p>
          <a:p>
            <a:pPr marL="0" indent="0">
              <a:buNone/>
            </a:pPr>
            <a:r>
              <a:rPr lang="en-GB" sz="1800" dirty="0">
                <a:solidFill>
                  <a:srgbClr val="666666"/>
                </a:solidFill>
                <a:effectLst/>
                <a:ea typeface="Calibri" panose="020F0502020204030204" pitchFamily="34" charset="0"/>
              </a:rPr>
              <a:t>Refereed</a:t>
            </a:r>
          </a:p>
          <a:p>
            <a:pPr marL="0" indent="0">
              <a:buNone/>
            </a:pPr>
            <a:r>
              <a:rPr lang="en-GB" sz="1800" dirty="0">
                <a:solidFill>
                  <a:srgbClr val="666666"/>
                </a:solidFill>
                <a:ea typeface="Calibri" panose="020F0502020204030204" pitchFamily="34" charset="0"/>
              </a:rPr>
              <a:t>Members Discount</a:t>
            </a:r>
          </a:p>
          <a:p>
            <a:pPr marL="0" indent="0">
              <a:buNone/>
            </a:pPr>
            <a:r>
              <a:rPr lang="en-GB" sz="1800" dirty="0">
                <a:solidFill>
                  <a:srgbClr val="666666"/>
                </a:solidFill>
                <a:ea typeface="Calibri" panose="020F0502020204030204" pitchFamily="34" charset="0"/>
              </a:rPr>
              <a:t>Published / Distributed by </a:t>
            </a:r>
            <a:r>
              <a:rPr lang="en-GB" sz="1800" dirty="0">
                <a:solidFill>
                  <a:srgbClr val="666666"/>
                </a:solidFill>
                <a:ea typeface="Calibri" panose="020F0502020204030204" pitchFamily="34" charset="0"/>
                <a:hlinkClick r:id="rId4"/>
              </a:rPr>
              <a:t>Routledge</a:t>
            </a:r>
            <a:endParaRPr lang="en-GB" sz="1800" dirty="0">
              <a:solidFill>
                <a:srgbClr val="666666"/>
              </a:solidFill>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1026" name="Picture 2" descr="Monograph Covers">
            <a:extLst>
              <a:ext uri="{FF2B5EF4-FFF2-40B4-BE49-F238E27FC236}">
                <a16:creationId xmlns:a16="http://schemas.microsoft.com/office/drawing/2014/main" id="{3057D456-910F-42B9-8C8B-EC50393E90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6587" y="4686734"/>
            <a:ext cx="5715000" cy="187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846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Monograph Publication by Society</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685800" y="1825624"/>
            <a:ext cx="10515600" cy="435133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Society for Medieval Archaeology Monograph Series</a:t>
            </a:r>
            <a:endParaRPr lang="en-GB"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2050" name="Picture 2">
            <a:extLst>
              <a:ext uri="{FF2B5EF4-FFF2-40B4-BE49-F238E27FC236}">
                <a16:creationId xmlns:a16="http://schemas.microsoft.com/office/drawing/2014/main" id="{BD546FA0-41E4-E219-8956-3BA7E8C2DE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4221" y="1303914"/>
            <a:ext cx="3333750" cy="4733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0CC48BA-A4F0-1B87-6EE1-CA62587BCDA1}"/>
              </a:ext>
            </a:extLst>
          </p:cNvPr>
          <p:cNvSpPr>
            <a:spLocks noChangeArrowheads="1"/>
          </p:cNvSpPr>
          <p:nvPr/>
        </p:nvSpPr>
        <p:spPr bwMode="auto">
          <a:xfrm>
            <a:off x="685800" y="2900911"/>
            <a:ext cx="7798377" cy="6924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0" u="none" strike="noStrike" cap="none" normalizeH="0" baseline="0" dirty="0">
                <a:ln>
                  <a:noFill/>
                </a:ln>
                <a:solidFill>
                  <a:srgbClr val="666666"/>
                </a:solidFill>
                <a:effectLst/>
                <a:latin typeface="Open Sans" panose="020B0606030504020204" pitchFamily="34" charset="0"/>
                <a:cs typeface="Open Sans" panose="020B0606030504020204" pitchFamily="34" charset="0"/>
              </a:rPr>
              <a:t>S Semple, A </a:t>
            </a:r>
            <a:r>
              <a:rPr kumimoji="0" lang="en-US" altLang="en-US" sz="1500" b="0" i="0" u="none" strike="noStrike" cap="none" normalizeH="0" baseline="0" dirty="0" err="1">
                <a:ln>
                  <a:noFill/>
                </a:ln>
                <a:solidFill>
                  <a:srgbClr val="666666"/>
                </a:solidFill>
                <a:effectLst/>
                <a:latin typeface="Open Sans" panose="020B0606030504020204" pitchFamily="34" charset="0"/>
                <a:cs typeface="Open Sans" panose="020B0606030504020204" pitchFamily="34" charset="0"/>
              </a:rPr>
              <a:t>Sanmark</a:t>
            </a:r>
            <a:r>
              <a:rPr kumimoji="0" lang="en-US" altLang="en-US" sz="1500" b="0" i="0" u="none" strike="noStrike" cap="none" normalizeH="0" baseline="0" dirty="0">
                <a:ln>
                  <a:noFill/>
                </a:ln>
                <a:solidFill>
                  <a:srgbClr val="666666"/>
                </a:solidFill>
                <a:effectLst/>
                <a:latin typeface="Open Sans" panose="020B0606030504020204" pitchFamily="34" charset="0"/>
                <a:cs typeface="Open Sans" panose="020B0606030504020204" pitchFamily="34" charset="0"/>
              </a:rPr>
              <a:t>, F Iversen and N </a:t>
            </a:r>
            <a:r>
              <a:rPr kumimoji="0" lang="en-US" altLang="en-US" sz="1500" b="0" i="0" u="none" strike="noStrike" cap="none" normalizeH="0" baseline="0" dirty="0" err="1">
                <a:ln>
                  <a:noFill/>
                </a:ln>
                <a:solidFill>
                  <a:srgbClr val="666666"/>
                </a:solidFill>
                <a:effectLst/>
                <a:latin typeface="Open Sans" panose="020B0606030504020204" pitchFamily="34" charset="0"/>
                <a:cs typeface="Open Sans" panose="020B0606030504020204" pitchFamily="34" charset="0"/>
              </a:rPr>
              <a:t>Mehler</a:t>
            </a:r>
            <a:r>
              <a:rPr kumimoji="0" lang="en-US" altLang="en-US" sz="1500" b="0" i="0" u="none" strike="noStrike" cap="none" normalizeH="0" baseline="0" dirty="0">
                <a:ln>
                  <a:noFill/>
                </a:ln>
                <a:solidFill>
                  <a:srgbClr val="666666"/>
                </a:solidFill>
                <a:effectLst/>
                <a:latin typeface="Open Sans" panose="020B0606030504020204" pitchFamily="34" charset="0"/>
                <a:cs typeface="Open Sans" panose="020B0606030504020204" pitchFamily="34" charset="0"/>
              </a:rPr>
              <a:t> (2020) </a:t>
            </a:r>
            <a:r>
              <a:rPr kumimoji="0" lang="en-US" altLang="en-US" sz="1500" b="0" i="1" u="none" strike="noStrike" cap="none" normalizeH="0" baseline="0" dirty="0">
                <a:ln>
                  <a:noFill/>
                </a:ln>
                <a:solidFill>
                  <a:srgbClr val="666666"/>
                </a:solidFill>
                <a:effectLst/>
                <a:latin typeface="Open Sans" panose="020B0606030504020204" pitchFamily="34" charset="0"/>
                <a:cs typeface="Open Sans" panose="020B0606030504020204" pitchFamily="34" charset="0"/>
              </a:rPr>
              <a:t>Negotiating the North: Meeting-Places in the Middle Ages in the North Sea Zone </a:t>
            </a:r>
            <a:r>
              <a:rPr kumimoji="0" lang="en-US" altLang="en-US" sz="1500" b="0" i="0" u="none" strike="noStrike" cap="none" normalizeH="0" baseline="0" dirty="0">
                <a:ln>
                  <a:noFill/>
                </a:ln>
                <a:solidFill>
                  <a:srgbClr val="666666"/>
                </a:solidFill>
                <a:effectLst/>
                <a:latin typeface="Open Sans" panose="020B0606030504020204" pitchFamily="34" charset="0"/>
                <a:cs typeface="Open Sans" panose="020B0606030504020204" pitchFamily="34" charset="0"/>
              </a:rPr>
              <a:t>[free and full open access from </a:t>
            </a:r>
            <a:r>
              <a:rPr kumimoji="0" lang="en-US" altLang="en-US" sz="1500" b="0" i="0" u="sng" strike="noStrike" cap="none" normalizeH="0" baseline="0" dirty="0">
                <a:ln>
                  <a:noFill/>
                </a:ln>
                <a:solidFill>
                  <a:srgbClr val="A10518"/>
                </a:solidFill>
                <a:effectLst/>
                <a:latin typeface="Open Sans" panose="020B0606030504020204" pitchFamily="34" charset="0"/>
                <a:cs typeface="Open Sans" panose="020B0606030504020204" pitchFamily="34" charset="0"/>
                <a:hlinkClick r:id="rId4"/>
              </a:rPr>
              <a:t>https://www.taylorfrancis.com/books/9781003045663</a:t>
            </a:r>
            <a:r>
              <a:rPr kumimoji="0" lang="en-US" altLang="en-US" sz="1500" b="0" i="0" u="none" strike="noStrike" cap="none" normalizeH="0" baseline="0" dirty="0">
                <a:ln>
                  <a:noFill/>
                </a:ln>
                <a:solidFill>
                  <a:srgbClr val="666666"/>
                </a:solidFill>
                <a:effectLst/>
                <a:latin typeface="Open Sans" panose="020B0606030504020204" pitchFamily="34" charset="0"/>
                <a:cs typeface="Open Sans" panose="020B0606030504020204" pitchFamily="34" charset="0"/>
              </a:rPr>
              <a:t>]</a:t>
            </a:r>
            <a:r>
              <a:rPr kumimoji="0" lang="en-US" altLang="en-US" sz="5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65616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Monograph Publication by Society</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2114550" y="1825625"/>
            <a:ext cx="9239250" cy="435133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Nautical Archaeology Society Monograph Series</a:t>
            </a: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5" name="Picture 4">
            <a:extLst>
              <a:ext uri="{FF2B5EF4-FFF2-40B4-BE49-F238E27FC236}">
                <a16:creationId xmlns:a16="http://schemas.microsoft.com/office/drawing/2014/main" id="{ED1F9D8D-25ED-540B-7E53-55F562ED1257}"/>
              </a:ext>
            </a:extLst>
          </p:cNvPr>
          <p:cNvPicPr>
            <a:picLocks noChangeAspect="1"/>
          </p:cNvPicPr>
          <p:nvPr/>
        </p:nvPicPr>
        <p:blipFill>
          <a:blip r:embed="rId3"/>
          <a:stretch>
            <a:fillRect/>
          </a:stretch>
        </p:blipFill>
        <p:spPr>
          <a:xfrm>
            <a:off x="2114550" y="2362349"/>
            <a:ext cx="8140700" cy="4495651"/>
          </a:xfrm>
          <a:prstGeom prst="rect">
            <a:avLst/>
          </a:prstGeom>
        </p:spPr>
      </p:pic>
    </p:spTree>
    <p:extLst>
      <p:ext uri="{BB962C8B-B14F-4D97-AF65-F5344CB8AC3E}">
        <p14:creationId xmlns:p14="http://schemas.microsoft.com/office/powerpoint/2010/main" val="2372440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Monograph Publication by Unit</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791441" y="1643784"/>
            <a:ext cx="10515600" cy="435133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Oxford Archaeology</a:t>
            </a:r>
            <a:endParaRPr lang="en-GB" dirty="0">
              <a:effectLst/>
              <a:latin typeface="Calibri" panose="020F0502020204030204" pitchFamily="34" charset="0"/>
              <a:ea typeface="Calibri" panose="020F0502020204030204" pitchFamily="34" charset="0"/>
            </a:endParaRPr>
          </a:p>
          <a:p>
            <a:pPr marL="0" indent="0">
              <a:buNone/>
            </a:pPr>
            <a:r>
              <a:rPr lang="en-GB" sz="1800" b="0" i="0" dirty="0">
                <a:solidFill>
                  <a:srgbClr val="666666"/>
                </a:solidFill>
              </a:rPr>
              <a:t>“</a:t>
            </a:r>
            <a:r>
              <a:rPr lang="en-GB" sz="1800" b="0" i="0" dirty="0">
                <a:solidFill>
                  <a:srgbClr val="333333"/>
                </a:solidFill>
                <a:effectLst/>
              </a:rPr>
              <a:t>OA has established itself as a major publisher of archaeological reports with the production of major monograph series, such as Thames Valley Landscapes and Lancaster Imprints, and contributions to other major series, including East Anglian Archaeology Reports. </a:t>
            </a:r>
            <a:r>
              <a:rPr lang="en-GB" sz="1800" b="0" i="0" u="none" strike="noStrike" dirty="0">
                <a:solidFill>
                  <a:srgbClr val="337AB7"/>
                </a:solidFill>
                <a:effectLst/>
                <a:hlinkClick r:id="rId3"/>
              </a:rPr>
              <a:t>Click here</a:t>
            </a:r>
            <a:r>
              <a:rPr lang="en-GB" sz="1800" b="0" i="0" dirty="0">
                <a:solidFill>
                  <a:srgbClr val="333333"/>
                </a:solidFill>
                <a:effectLst/>
              </a:rPr>
              <a:t> for the current list. While some of the earliest titles are now out of print, many of our publications are available from </a:t>
            </a:r>
            <a:r>
              <a:rPr lang="en-GB" sz="1800" b="0" i="0" u="none" strike="noStrike" dirty="0">
                <a:solidFill>
                  <a:srgbClr val="337AB7"/>
                </a:solidFill>
                <a:effectLst/>
                <a:hlinkClick r:id="rId4"/>
              </a:rPr>
              <a:t>Oxbow Books</a:t>
            </a:r>
            <a:r>
              <a:rPr lang="en-GB" sz="1800" b="0" i="0" dirty="0">
                <a:solidFill>
                  <a:srgbClr val="333333"/>
                </a:solidFill>
                <a:effectLst/>
              </a:rPr>
              <a:t>. A number of publications are also available to download, along with over 5000 grey literature reports, from </a:t>
            </a:r>
            <a:r>
              <a:rPr lang="en-GB" sz="1800" b="0" i="0" u="none" strike="noStrike" dirty="0">
                <a:solidFill>
                  <a:srgbClr val="337AB7"/>
                </a:solidFill>
                <a:effectLst/>
                <a:hlinkClick r:id="rId5"/>
              </a:rPr>
              <a:t>OA's digital library</a:t>
            </a:r>
            <a:r>
              <a:rPr lang="en-GB" sz="1800" b="0" i="0" dirty="0">
                <a:solidFill>
                  <a:srgbClr val="333333"/>
                </a:solidFill>
                <a:effectLst/>
              </a:rPr>
              <a:t>.</a:t>
            </a:r>
            <a:r>
              <a:rPr lang="en-GB" sz="1800" b="0" i="0" dirty="0">
                <a:solidFill>
                  <a:srgbClr val="666666"/>
                </a:solidFill>
                <a:effectLst/>
              </a:rPr>
              <a:t>”</a:t>
            </a:r>
          </a:p>
          <a:p>
            <a:pPr marL="0" indent="0">
              <a:buNone/>
            </a:pPr>
            <a:endParaRPr lang="en-GB" dirty="0">
              <a:effectLst/>
              <a:ea typeface="Calibri" panose="020F0502020204030204" pitchFamily="34" charset="0"/>
            </a:endParaRPr>
          </a:p>
        </p:txBody>
      </p:sp>
      <p:pic>
        <p:nvPicPr>
          <p:cNvPr id="3074" name="Picture 2">
            <a:extLst>
              <a:ext uri="{FF2B5EF4-FFF2-40B4-BE49-F238E27FC236}">
                <a16:creationId xmlns:a16="http://schemas.microsoft.com/office/drawing/2014/main" id="{B845B41E-D6BE-6A11-ED9F-577FAA480C3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31889"/>
          <a:stretch/>
        </p:blipFill>
        <p:spPr bwMode="auto">
          <a:xfrm>
            <a:off x="2800350" y="3589714"/>
            <a:ext cx="5079856" cy="3273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014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normAutofit/>
          </a:bodyPr>
          <a:lstStyle/>
          <a:p>
            <a:r>
              <a:rPr lang="en-GB" b="0" i="1" dirty="0">
                <a:solidFill>
                  <a:srgbClr val="373A3C"/>
                </a:solidFill>
                <a:effectLst/>
                <a:latin typeface="-apple-system"/>
              </a:rPr>
              <a:t>HPAR7006: Archaeological Project Reporting: Monograph Publication: Historic England</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1752600" y="1825624"/>
            <a:ext cx="9448800" cy="493885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Historic England Publications</a:t>
            </a:r>
            <a:r>
              <a:rPr lang="en-GB"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3"/>
              </a:rPr>
              <a:t>ADS EH Monographs</a:t>
            </a:r>
            <a:endParaRPr lang="en-GB" dirty="0">
              <a:effectLst/>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hlinkClick r:id="rId4"/>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5" name="Picture 4">
            <a:extLst>
              <a:ext uri="{FF2B5EF4-FFF2-40B4-BE49-F238E27FC236}">
                <a16:creationId xmlns:a16="http://schemas.microsoft.com/office/drawing/2014/main" id="{94360E67-0928-ECAD-03C7-91EA0E902FBF}"/>
              </a:ext>
            </a:extLst>
          </p:cNvPr>
          <p:cNvPicPr>
            <a:picLocks noChangeAspect="1"/>
          </p:cNvPicPr>
          <p:nvPr/>
        </p:nvPicPr>
        <p:blipFill>
          <a:blip r:embed="rId5"/>
          <a:stretch>
            <a:fillRect/>
          </a:stretch>
        </p:blipFill>
        <p:spPr>
          <a:xfrm>
            <a:off x="1825699" y="2354247"/>
            <a:ext cx="7705651" cy="4545171"/>
          </a:xfrm>
          <a:prstGeom prst="rect">
            <a:avLst/>
          </a:prstGeom>
        </p:spPr>
      </p:pic>
    </p:spTree>
    <p:extLst>
      <p:ext uri="{BB962C8B-B14F-4D97-AF65-F5344CB8AC3E}">
        <p14:creationId xmlns:p14="http://schemas.microsoft.com/office/powerpoint/2010/main" val="282753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normAutofit fontScale="90000"/>
          </a:bodyPr>
          <a:lstStyle/>
          <a:p>
            <a:r>
              <a:rPr lang="en-GB" b="0" i="1" dirty="0">
                <a:solidFill>
                  <a:srgbClr val="373A3C"/>
                </a:solidFill>
                <a:effectLst/>
                <a:latin typeface="-apple-system"/>
              </a:rPr>
              <a:t>HPAR7006: Archaeological Project Reporting: Monograph Publication: Archaeology Publishers</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685800" y="1825624"/>
            <a:ext cx="10515600" cy="4938858"/>
          </a:xfrm>
        </p:spPr>
        <p:txBody>
          <a:bodyPr>
            <a:normAutofit lnSpcReduction="10000"/>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BAR Publishing</a:t>
            </a:r>
            <a:endParaRPr lang="en-GB" dirty="0">
              <a:effectLst/>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hlinkClick r:id="rId3"/>
            </a:endParaRPr>
          </a:p>
          <a:p>
            <a:pPr marL="0" indent="0">
              <a:buNone/>
            </a:pPr>
            <a:r>
              <a:rPr lang="en-GB" dirty="0" err="1">
                <a:effectLst/>
                <a:latin typeface="Calibri" panose="020F0502020204030204" pitchFamily="34" charset="0"/>
                <a:ea typeface="Calibri" panose="020F0502020204030204" pitchFamily="34" charset="0"/>
                <a:hlinkClick r:id="rId3"/>
              </a:rPr>
              <a:t>Archaeopress</a:t>
            </a:r>
            <a:endParaRPr lang="en-GB" dirty="0">
              <a:effectLst/>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lgn="l" fontAlgn="base">
              <a:buNone/>
            </a:pPr>
            <a:r>
              <a:rPr lang="en-GB" sz="1800" dirty="0">
                <a:latin typeface="Calibri" panose="020F0502020204030204" pitchFamily="34" charset="0"/>
                <a:ea typeface="Calibri" panose="020F0502020204030204" pitchFamily="34" charset="0"/>
              </a:rPr>
              <a:t>“</a:t>
            </a:r>
            <a:r>
              <a:rPr lang="en-GB" sz="1800" b="0" i="0" dirty="0">
                <a:solidFill>
                  <a:srgbClr val="474747"/>
                </a:solidFill>
                <a:effectLst/>
                <a:latin typeface="Open Sans" panose="020B0606030504020204" pitchFamily="34" charset="0"/>
              </a:rPr>
              <a:t>BAR (British Archaeological Reports (Oxford) Ltd) was established in 1974 by Anthony Hands and David Walker. For 17 years BAR produced and published two Series (the BAR British Series, and BAR International Series).</a:t>
            </a:r>
          </a:p>
          <a:p>
            <a:pPr marL="0" indent="0" algn="l" fontAlgn="base">
              <a:buNone/>
            </a:pPr>
            <a:r>
              <a:rPr lang="en-GB" sz="1800" b="0" i="0" dirty="0">
                <a:solidFill>
                  <a:srgbClr val="474747"/>
                </a:solidFill>
                <a:effectLst/>
                <a:latin typeface="Open Sans" panose="020B0606030504020204" pitchFamily="34" charset="0"/>
              </a:rPr>
              <a:t> In 1991 </a:t>
            </a:r>
            <a:r>
              <a:rPr lang="en-GB" sz="1800" b="0" i="0" dirty="0" err="1">
                <a:solidFill>
                  <a:srgbClr val="474747"/>
                </a:solidFill>
                <a:effectLst/>
                <a:latin typeface="Open Sans" panose="020B0606030504020204" pitchFamily="34" charset="0"/>
              </a:rPr>
              <a:t>Tempvs</a:t>
            </a:r>
            <a:r>
              <a:rPr lang="en-GB" sz="1800" b="0" i="0" dirty="0">
                <a:solidFill>
                  <a:srgbClr val="474747"/>
                </a:solidFill>
                <a:effectLst/>
                <a:latin typeface="Open Sans" panose="020B0606030504020204" pitchFamily="34" charset="0"/>
              </a:rPr>
              <a:t> </a:t>
            </a:r>
            <a:r>
              <a:rPr lang="en-GB" sz="1800" b="0" i="0" dirty="0" err="1">
                <a:solidFill>
                  <a:srgbClr val="474747"/>
                </a:solidFill>
                <a:effectLst/>
                <a:latin typeface="Open Sans" panose="020B0606030504020204" pitchFamily="34" charset="0"/>
              </a:rPr>
              <a:t>Reparatvm</a:t>
            </a:r>
            <a:r>
              <a:rPr lang="en-GB" sz="1800" b="0" i="0" dirty="0">
                <a:solidFill>
                  <a:srgbClr val="474747"/>
                </a:solidFill>
                <a:effectLst/>
                <a:latin typeface="Open Sans" panose="020B0606030504020204" pitchFamily="34" charset="0"/>
              </a:rPr>
              <a:t> started publishing the BAR Series in conjunction with British Archaeological Reports (Oxford) Ltd/Hadrian Books Ltd, the Series principal publisher. In time </a:t>
            </a:r>
            <a:r>
              <a:rPr lang="en-GB" sz="1800" b="0" i="0" dirty="0" err="1">
                <a:solidFill>
                  <a:srgbClr val="474747"/>
                </a:solidFill>
                <a:effectLst/>
                <a:latin typeface="Open Sans" panose="020B0606030504020204" pitchFamily="34" charset="0"/>
              </a:rPr>
              <a:t>Tempvs</a:t>
            </a:r>
            <a:r>
              <a:rPr lang="en-GB" sz="1800" b="0" i="0" dirty="0">
                <a:solidFill>
                  <a:srgbClr val="474747"/>
                </a:solidFill>
                <a:effectLst/>
                <a:latin typeface="Open Sans" panose="020B0606030504020204" pitchFamily="34" charset="0"/>
              </a:rPr>
              <a:t> </a:t>
            </a:r>
            <a:r>
              <a:rPr lang="en-GB" sz="1800" b="0" i="0" dirty="0" err="1">
                <a:solidFill>
                  <a:srgbClr val="474747"/>
                </a:solidFill>
                <a:effectLst/>
                <a:latin typeface="Open Sans" panose="020B0606030504020204" pitchFamily="34" charset="0"/>
              </a:rPr>
              <a:t>Reparatvm</a:t>
            </a:r>
            <a:r>
              <a:rPr lang="en-GB" sz="1800" b="0" i="0" dirty="0">
                <a:solidFill>
                  <a:srgbClr val="474747"/>
                </a:solidFill>
                <a:effectLst/>
                <a:latin typeface="Open Sans" panose="020B0606030504020204" pitchFamily="34" charset="0"/>
              </a:rPr>
              <a:t> was succeeded by </a:t>
            </a:r>
            <a:r>
              <a:rPr lang="en-GB" sz="1800" b="0" i="0" dirty="0" err="1">
                <a:solidFill>
                  <a:srgbClr val="474747"/>
                </a:solidFill>
                <a:effectLst/>
                <a:latin typeface="Open Sans" panose="020B0606030504020204" pitchFamily="34" charset="0"/>
              </a:rPr>
              <a:t>Archaeopress</a:t>
            </a:r>
            <a:r>
              <a:rPr lang="en-GB" sz="1800" b="0" i="0" dirty="0">
                <a:solidFill>
                  <a:srgbClr val="474747"/>
                </a:solidFill>
                <a:effectLst/>
                <a:latin typeface="Open Sans" panose="020B0606030504020204" pitchFamily="34" charset="0"/>
              </a:rPr>
              <a:t> and John and Erica Hedges.</a:t>
            </a:r>
          </a:p>
          <a:p>
            <a:pPr marL="0" indent="0" algn="l" fontAlgn="base">
              <a:buNone/>
            </a:pPr>
            <a:r>
              <a:rPr lang="en-GB" sz="1800" b="0" i="0" dirty="0">
                <a:solidFill>
                  <a:srgbClr val="474747"/>
                </a:solidFill>
                <a:effectLst/>
                <a:latin typeface="Open Sans" panose="020B0606030504020204" pitchFamily="34" charset="0"/>
              </a:rPr>
              <a:t> For the next 18 years </a:t>
            </a:r>
            <a:r>
              <a:rPr lang="en-GB" sz="1800" b="0" i="0" dirty="0" err="1">
                <a:solidFill>
                  <a:srgbClr val="474747"/>
                </a:solidFill>
                <a:effectLst/>
                <a:latin typeface="Open Sans" panose="020B0606030504020204" pitchFamily="34" charset="0"/>
              </a:rPr>
              <a:t>Archaeopress</a:t>
            </a:r>
            <a:r>
              <a:rPr lang="en-GB" sz="1800" b="0" i="0" dirty="0">
                <a:solidFill>
                  <a:srgbClr val="474747"/>
                </a:solidFill>
                <a:effectLst/>
                <a:latin typeface="Open Sans" panose="020B0606030504020204" pitchFamily="34" charset="0"/>
              </a:rPr>
              <a:t> and Hedges successfully grew the output of the two Series by over 2400 titles.</a:t>
            </a:r>
          </a:p>
          <a:p>
            <a:pPr marL="0" indent="0" algn="l" fontAlgn="base">
              <a:buNone/>
            </a:pPr>
            <a:r>
              <a:rPr lang="en-GB" sz="1800" b="0" i="0" dirty="0">
                <a:solidFill>
                  <a:srgbClr val="474747"/>
                </a:solidFill>
                <a:effectLst/>
                <a:latin typeface="Open Sans" panose="020B0606030504020204" pitchFamily="34" charset="0"/>
              </a:rPr>
              <a:t> In 2015 British Archaeological Reports (Oxford) Ltd and </a:t>
            </a:r>
            <a:r>
              <a:rPr lang="en-GB" sz="1800" b="0" i="0" dirty="0" err="1">
                <a:solidFill>
                  <a:srgbClr val="474747"/>
                </a:solidFill>
                <a:effectLst/>
                <a:latin typeface="Open Sans" panose="020B0606030504020204" pitchFamily="34" charset="0"/>
              </a:rPr>
              <a:t>Archaeopress</a:t>
            </a:r>
            <a:r>
              <a:rPr lang="en-GB" sz="1800" b="0" i="0" dirty="0">
                <a:solidFill>
                  <a:srgbClr val="474747"/>
                </a:solidFill>
                <a:effectLst/>
                <a:latin typeface="Open Sans" panose="020B0606030504020204" pitchFamily="34" charset="0"/>
              </a:rPr>
              <a:t> parted company (the Hedges having retired earlier) with </a:t>
            </a:r>
            <a:r>
              <a:rPr lang="en-GB" sz="1800" b="0" i="0" dirty="0" err="1">
                <a:solidFill>
                  <a:srgbClr val="474747"/>
                </a:solidFill>
                <a:effectLst/>
                <a:latin typeface="Open Sans" panose="020B0606030504020204" pitchFamily="34" charset="0"/>
              </a:rPr>
              <a:t>Archaeopress</a:t>
            </a:r>
            <a:r>
              <a:rPr lang="en-GB" sz="1800" b="0" i="0" dirty="0">
                <a:solidFill>
                  <a:srgbClr val="474747"/>
                </a:solidFill>
                <a:effectLst/>
                <a:latin typeface="Open Sans" panose="020B0606030504020204" pitchFamily="34" charset="0"/>
              </a:rPr>
              <a:t> concentrating on its own range of </a:t>
            </a:r>
            <a:r>
              <a:rPr lang="en-GB" sz="1800" b="1" i="0" u="none" strike="noStrike" dirty="0">
                <a:solidFill>
                  <a:srgbClr val="DC5F32"/>
                </a:solidFill>
                <a:effectLst/>
                <a:latin typeface="inherit"/>
                <a:hlinkClick r:id="rId4"/>
              </a:rPr>
              <a:t>imprints</a:t>
            </a:r>
            <a:r>
              <a:rPr lang="en-GB" sz="1800" b="0" i="0" dirty="0">
                <a:solidFill>
                  <a:srgbClr val="474747"/>
                </a:solidFill>
                <a:effectLst/>
                <a:latin typeface="Open Sans" panose="020B0606030504020204" pitchFamily="34" charset="0"/>
              </a:rPr>
              <a:t>.”</a:t>
            </a: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6" name="Picture 5">
            <a:extLst>
              <a:ext uri="{FF2B5EF4-FFF2-40B4-BE49-F238E27FC236}">
                <a16:creationId xmlns:a16="http://schemas.microsoft.com/office/drawing/2014/main" id="{C189FAA0-E8D9-3D3B-9DF6-C293C293E8F7}"/>
              </a:ext>
            </a:extLst>
          </p:cNvPr>
          <p:cNvPicPr>
            <a:picLocks noChangeAspect="1"/>
          </p:cNvPicPr>
          <p:nvPr/>
        </p:nvPicPr>
        <p:blipFill>
          <a:blip r:embed="rId5"/>
          <a:stretch>
            <a:fillRect/>
          </a:stretch>
        </p:blipFill>
        <p:spPr>
          <a:xfrm>
            <a:off x="6213042" y="2526001"/>
            <a:ext cx="4906963" cy="1072441"/>
          </a:xfrm>
          <a:prstGeom prst="rect">
            <a:avLst/>
          </a:prstGeom>
        </p:spPr>
      </p:pic>
      <p:pic>
        <p:nvPicPr>
          <p:cNvPr id="8" name="Picture 7">
            <a:extLst>
              <a:ext uri="{FF2B5EF4-FFF2-40B4-BE49-F238E27FC236}">
                <a16:creationId xmlns:a16="http://schemas.microsoft.com/office/drawing/2014/main" id="{4778F391-8C32-6E15-E617-517309524A25}"/>
              </a:ext>
            </a:extLst>
          </p:cNvPr>
          <p:cNvPicPr>
            <a:picLocks noChangeAspect="1"/>
          </p:cNvPicPr>
          <p:nvPr/>
        </p:nvPicPr>
        <p:blipFill>
          <a:blip r:embed="rId6"/>
          <a:stretch>
            <a:fillRect/>
          </a:stretch>
        </p:blipFill>
        <p:spPr>
          <a:xfrm>
            <a:off x="7708303" y="1599943"/>
            <a:ext cx="2172297" cy="1016257"/>
          </a:xfrm>
          <a:prstGeom prst="rect">
            <a:avLst/>
          </a:prstGeom>
        </p:spPr>
      </p:pic>
    </p:spTree>
    <p:extLst>
      <p:ext uri="{BB962C8B-B14F-4D97-AF65-F5344CB8AC3E}">
        <p14:creationId xmlns:p14="http://schemas.microsoft.com/office/powerpoint/2010/main" val="747729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normAutofit fontScale="90000"/>
          </a:bodyPr>
          <a:lstStyle/>
          <a:p>
            <a:r>
              <a:rPr lang="en-GB" b="0" i="1" dirty="0">
                <a:solidFill>
                  <a:srgbClr val="373A3C"/>
                </a:solidFill>
                <a:effectLst/>
                <a:latin typeface="-apple-system"/>
              </a:rPr>
              <a:t>HPAR7006: Archaeological Project Reporting: Monograph Publication: Archaeology Publishers</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685800" y="1825624"/>
            <a:ext cx="10515600" cy="493885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Oxbow Books Imprint</a:t>
            </a:r>
            <a:endParaRPr lang="en-GB" dirty="0">
              <a:effectLst/>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hlinkClick r:id="rId3"/>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5" name="Picture 4">
            <a:extLst>
              <a:ext uri="{FF2B5EF4-FFF2-40B4-BE49-F238E27FC236}">
                <a16:creationId xmlns:a16="http://schemas.microsoft.com/office/drawing/2014/main" id="{A317D25B-8449-8D6A-A95D-A2E79A77A4E8}"/>
              </a:ext>
            </a:extLst>
          </p:cNvPr>
          <p:cNvPicPr>
            <a:picLocks noChangeAspect="1"/>
          </p:cNvPicPr>
          <p:nvPr/>
        </p:nvPicPr>
        <p:blipFill>
          <a:blip r:embed="rId4"/>
          <a:stretch>
            <a:fillRect/>
          </a:stretch>
        </p:blipFill>
        <p:spPr>
          <a:xfrm>
            <a:off x="1847849" y="2407708"/>
            <a:ext cx="9322049" cy="4247092"/>
          </a:xfrm>
          <a:prstGeom prst="rect">
            <a:avLst/>
          </a:prstGeom>
        </p:spPr>
      </p:pic>
    </p:spTree>
    <p:extLst>
      <p:ext uri="{BB962C8B-B14F-4D97-AF65-F5344CB8AC3E}">
        <p14:creationId xmlns:p14="http://schemas.microsoft.com/office/powerpoint/2010/main" val="715225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normAutofit fontScale="90000"/>
          </a:bodyPr>
          <a:lstStyle/>
          <a:p>
            <a:r>
              <a:rPr lang="en-GB" b="0" i="1" dirty="0">
                <a:solidFill>
                  <a:srgbClr val="373A3C"/>
                </a:solidFill>
                <a:effectLst/>
                <a:latin typeface="-apple-system"/>
              </a:rPr>
              <a:t>HPAR7006: Archaeological Project Reporting: Monograph Publication: Archaeology Publishers</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685800" y="1825624"/>
            <a:ext cx="10515600" cy="493885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Oxbow Books Open Access</a:t>
            </a:r>
            <a:endParaRPr lang="en-GB" dirty="0">
              <a:effectLst/>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hlinkClick r:id="rId3"/>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6" name="Picture 5">
            <a:extLst>
              <a:ext uri="{FF2B5EF4-FFF2-40B4-BE49-F238E27FC236}">
                <a16:creationId xmlns:a16="http://schemas.microsoft.com/office/drawing/2014/main" id="{1C87466A-F8E8-FAF9-E1FE-70ED18AF4216}"/>
              </a:ext>
            </a:extLst>
          </p:cNvPr>
          <p:cNvPicPr>
            <a:picLocks noChangeAspect="1"/>
          </p:cNvPicPr>
          <p:nvPr/>
        </p:nvPicPr>
        <p:blipFill>
          <a:blip r:embed="rId4"/>
          <a:stretch>
            <a:fillRect/>
          </a:stretch>
        </p:blipFill>
        <p:spPr>
          <a:xfrm>
            <a:off x="0" y="2386851"/>
            <a:ext cx="7485811" cy="3816403"/>
          </a:xfrm>
          <a:prstGeom prst="rect">
            <a:avLst/>
          </a:prstGeom>
        </p:spPr>
      </p:pic>
      <p:pic>
        <p:nvPicPr>
          <p:cNvPr id="8" name="Picture 7">
            <a:extLst>
              <a:ext uri="{FF2B5EF4-FFF2-40B4-BE49-F238E27FC236}">
                <a16:creationId xmlns:a16="http://schemas.microsoft.com/office/drawing/2014/main" id="{5533F15D-4694-3D1F-AAD5-9A87686D89AB}"/>
              </a:ext>
            </a:extLst>
          </p:cNvPr>
          <p:cNvPicPr>
            <a:picLocks noChangeAspect="1"/>
          </p:cNvPicPr>
          <p:nvPr/>
        </p:nvPicPr>
        <p:blipFill rotWithShape="1">
          <a:blip r:embed="rId5"/>
          <a:srcRect r="25171"/>
          <a:stretch/>
        </p:blipFill>
        <p:spPr>
          <a:xfrm>
            <a:off x="7613230" y="1690688"/>
            <a:ext cx="4350170" cy="3206404"/>
          </a:xfrm>
          <a:prstGeom prst="rect">
            <a:avLst/>
          </a:prstGeom>
        </p:spPr>
      </p:pic>
      <p:sp>
        <p:nvSpPr>
          <p:cNvPr id="9" name="TextBox 8">
            <a:extLst>
              <a:ext uri="{FF2B5EF4-FFF2-40B4-BE49-F238E27FC236}">
                <a16:creationId xmlns:a16="http://schemas.microsoft.com/office/drawing/2014/main" id="{5389873B-E80D-3244-4104-AEA3215DC2A3}"/>
              </a:ext>
            </a:extLst>
          </p:cNvPr>
          <p:cNvSpPr txBox="1"/>
          <p:nvPr/>
        </p:nvSpPr>
        <p:spPr>
          <a:xfrm>
            <a:off x="7753350" y="5187950"/>
            <a:ext cx="3752850" cy="369332"/>
          </a:xfrm>
          <a:prstGeom prst="rect">
            <a:avLst/>
          </a:prstGeom>
          <a:noFill/>
        </p:spPr>
        <p:txBody>
          <a:bodyPr wrap="square" rtlCol="0">
            <a:spAutoFit/>
          </a:bodyPr>
          <a:lstStyle/>
          <a:p>
            <a:r>
              <a:rPr lang="en-GB" dirty="0">
                <a:hlinkClick r:id="rId6"/>
              </a:rPr>
              <a:t>Exeter, A Place in Time</a:t>
            </a:r>
            <a:endParaRPr lang="en-GB" dirty="0"/>
          </a:p>
        </p:txBody>
      </p:sp>
    </p:spTree>
    <p:extLst>
      <p:ext uri="{BB962C8B-B14F-4D97-AF65-F5344CB8AC3E}">
        <p14:creationId xmlns:p14="http://schemas.microsoft.com/office/powerpoint/2010/main" val="56812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normAutofit fontScale="90000"/>
          </a:bodyPr>
          <a:lstStyle/>
          <a:p>
            <a:r>
              <a:rPr lang="en-GB" b="0" i="1" dirty="0">
                <a:solidFill>
                  <a:srgbClr val="373A3C"/>
                </a:solidFill>
                <a:effectLst/>
                <a:latin typeface="-apple-system"/>
              </a:rPr>
              <a:t>HPAR7006: Archaeological Project Reporting: Monograph Publication: Digital Born Monographs</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a:xfrm>
            <a:off x="1059873" y="1830674"/>
            <a:ext cx="9907732" cy="4351338"/>
          </a:xfrm>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dirty="0">
                <a:effectLst/>
                <a:latin typeface="Calibri" panose="020F0502020204030204" pitchFamily="34" charset="0"/>
                <a:ea typeface="Calibri" panose="020F0502020204030204" pitchFamily="34" charset="0"/>
                <a:hlinkClick r:id="rId2"/>
              </a:rPr>
              <a:t>Internet Archaeology Digital Monograph Series</a:t>
            </a:r>
            <a:endParaRPr lang="en-GB" dirty="0">
              <a:effectLst/>
              <a:latin typeface="Calibri" panose="020F0502020204030204" pitchFamily="34" charset="0"/>
              <a:ea typeface="Calibri" panose="020F0502020204030204" pitchFamily="34" charset="0"/>
            </a:endParaRPr>
          </a:p>
          <a:p>
            <a:pPr marL="0" indent="0">
              <a:buNone/>
            </a:pPr>
            <a:endParaRPr lang="en-GB" dirty="0">
              <a:latin typeface="Calibri" panose="020F0502020204030204" pitchFamily="34" charset="0"/>
              <a:ea typeface="Calibri" panose="020F0502020204030204" pitchFamily="34" charset="0"/>
            </a:endParaRPr>
          </a:p>
          <a:p>
            <a:pPr marL="0" indent="0">
              <a:buNone/>
            </a:pPr>
            <a:endParaRPr lang="en-GB"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1026" name="Picture 2" descr="[Internet Archaeology]">
            <a:extLst>
              <a:ext uri="{FF2B5EF4-FFF2-40B4-BE49-F238E27FC236}">
                <a16:creationId xmlns:a16="http://schemas.microsoft.com/office/drawing/2014/main" id="{A91223C0-65C4-F533-BBF9-A3D5E91172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5637" y="1600200"/>
            <a:ext cx="38100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4757F57-BD39-9361-E61B-EA4114C51348}"/>
              </a:ext>
            </a:extLst>
          </p:cNvPr>
          <p:cNvPicPr>
            <a:picLocks noChangeAspect="1"/>
          </p:cNvPicPr>
          <p:nvPr/>
        </p:nvPicPr>
        <p:blipFill>
          <a:blip r:embed="rId4"/>
          <a:stretch>
            <a:fillRect/>
          </a:stretch>
        </p:blipFill>
        <p:spPr>
          <a:xfrm>
            <a:off x="1402772" y="2997486"/>
            <a:ext cx="7473950" cy="3408567"/>
          </a:xfrm>
          <a:prstGeom prst="rect">
            <a:avLst/>
          </a:prstGeom>
        </p:spPr>
      </p:pic>
    </p:spTree>
    <p:extLst>
      <p:ext uri="{BB962C8B-B14F-4D97-AF65-F5344CB8AC3E}">
        <p14:creationId xmlns:p14="http://schemas.microsoft.com/office/powerpoint/2010/main" val="2376858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a:t>
            </a:r>
            <a:r>
              <a:rPr lang="en-GB" b="0" i="1" dirty="0">
                <a:solidFill>
                  <a:srgbClr val="373A3C"/>
                </a:solidFill>
                <a:effectLst/>
                <a:latin typeface="-apple-system"/>
                <a:hlinkClick r:id="rId2"/>
              </a:rPr>
              <a:t>ADS Library</a:t>
            </a:r>
            <a:endParaRPr lang="en-GB" dirty="0"/>
          </a:p>
        </p:txBody>
      </p:sp>
      <p:pic>
        <p:nvPicPr>
          <p:cNvPr id="7" name="Picture 6">
            <a:extLst>
              <a:ext uri="{FF2B5EF4-FFF2-40B4-BE49-F238E27FC236}">
                <a16:creationId xmlns:a16="http://schemas.microsoft.com/office/drawing/2014/main" id="{C70650F5-5CC4-2589-DD68-5A9F64F0AF76}"/>
              </a:ext>
            </a:extLst>
          </p:cNvPr>
          <p:cNvPicPr>
            <a:picLocks noChangeAspect="1"/>
          </p:cNvPicPr>
          <p:nvPr/>
        </p:nvPicPr>
        <p:blipFill>
          <a:blip r:embed="rId3"/>
          <a:stretch>
            <a:fillRect/>
          </a:stretch>
        </p:blipFill>
        <p:spPr>
          <a:xfrm>
            <a:off x="1295457" y="1598033"/>
            <a:ext cx="9321743" cy="5259967"/>
          </a:xfrm>
          <a:prstGeom prst="rect">
            <a:avLst/>
          </a:prstGeom>
        </p:spPr>
      </p:pic>
    </p:spTree>
    <p:extLst>
      <p:ext uri="{BB962C8B-B14F-4D97-AF65-F5344CB8AC3E}">
        <p14:creationId xmlns:p14="http://schemas.microsoft.com/office/powerpoint/2010/main" val="15209203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Monograph Publication</a:t>
            </a:r>
            <a:endParaRPr lang="en-GB" dirty="0"/>
          </a:p>
        </p:txBody>
      </p:sp>
      <p:sp>
        <p:nvSpPr>
          <p:cNvPr id="3" name="Content Placeholder 2">
            <a:extLst>
              <a:ext uri="{FF2B5EF4-FFF2-40B4-BE49-F238E27FC236}">
                <a16:creationId xmlns:a16="http://schemas.microsoft.com/office/drawing/2014/main" id="{B19F171A-FCD0-B8D5-2307-7E9A91D9EC85}"/>
              </a:ext>
            </a:extLst>
          </p:cNvPr>
          <p:cNvSpPr>
            <a:spLocks noGrp="1"/>
          </p:cNvSpPr>
          <p:nvPr>
            <p:ph idx="1"/>
          </p:nvPr>
        </p:nvSpPr>
        <p:spPr/>
        <p:txBody>
          <a:bodyPr>
            <a:normAutofit/>
          </a:bodyPr>
          <a:lstStyle/>
          <a:p>
            <a:pPr marL="0" indent="0">
              <a:buNone/>
            </a:pPr>
            <a:r>
              <a:rPr lang="en-GB" sz="1800" dirty="0">
                <a:effectLst/>
                <a:latin typeface="Calibri" panose="020F0502020204030204" pitchFamily="34" charset="0"/>
                <a:ea typeface="Calibri" panose="020F0502020204030204" pitchFamily="34" charset="0"/>
              </a:rPr>
              <a:t> </a:t>
            </a:r>
            <a:r>
              <a:rPr lang="en-GB" sz="2400" dirty="0">
                <a:effectLst/>
                <a:latin typeface="Calibri" panose="020F0502020204030204" pitchFamily="34" charset="0"/>
                <a:ea typeface="Calibri" panose="020F0502020204030204" pitchFamily="34" charset="0"/>
              </a:rPr>
              <a:t>Recurrent Features / Issues</a:t>
            </a:r>
            <a:endParaRPr lang="en-GB" sz="1800" dirty="0">
              <a:effectLst/>
              <a:latin typeface="Calibri" panose="020F0502020204030204" pitchFamily="34" charset="0"/>
              <a:ea typeface="Calibri" panose="020F0502020204030204" pitchFamily="34" charset="0"/>
            </a:endParaRPr>
          </a:p>
          <a:p>
            <a:pPr marL="0" indent="0">
              <a:buNone/>
            </a:pPr>
            <a:r>
              <a:rPr lang="en-GB" sz="1800" dirty="0">
                <a:latin typeface="Calibri" panose="020F0502020204030204" pitchFamily="34" charset="0"/>
                <a:ea typeface="Calibri" panose="020F0502020204030204" pitchFamily="34" charset="0"/>
              </a:rPr>
              <a:t>Publication Inception – Proposals, Editorial Boards/Committees</a:t>
            </a:r>
          </a:p>
          <a:p>
            <a:pPr marL="0" indent="0">
              <a:buNone/>
            </a:pPr>
            <a:r>
              <a:rPr lang="en-GB" sz="1800" dirty="0">
                <a:effectLst/>
                <a:latin typeface="Calibri" panose="020F0502020204030204" pitchFamily="34" charset="0"/>
                <a:ea typeface="Calibri" panose="020F0502020204030204" pitchFamily="34" charset="0"/>
              </a:rPr>
              <a:t>Monograph Series Editor(s) / House Style</a:t>
            </a:r>
          </a:p>
          <a:p>
            <a:pPr marL="0" indent="0">
              <a:buNone/>
            </a:pPr>
            <a:r>
              <a:rPr lang="en-GB" sz="1800" dirty="0">
                <a:latin typeface="Calibri" panose="020F0502020204030204" pitchFamily="34" charset="0"/>
                <a:ea typeface="Calibri" panose="020F0502020204030204" pitchFamily="34" charset="0"/>
              </a:rPr>
              <a:t>Monograph Editor and Authorship</a:t>
            </a:r>
          </a:p>
          <a:p>
            <a:pPr marL="0" indent="0">
              <a:buNone/>
            </a:pPr>
            <a:r>
              <a:rPr lang="en-GB" sz="1800" dirty="0">
                <a:latin typeface="Calibri" panose="020F0502020204030204" pitchFamily="34" charset="0"/>
                <a:ea typeface="Calibri" panose="020F0502020204030204" pitchFamily="34" charset="0"/>
              </a:rPr>
              <a:t>Copyright – Publisher and Authors? Creative Commons. Illustrations</a:t>
            </a:r>
          </a:p>
          <a:p>
            <a:pPr marL="0" indent="0">
              <a:buNone/>
            </a:pPr>
            <a:r>
              <a:rPr lang="en-GB" sz="1800" dirty="0">
                <a:latin typeface="Calibri" panose="020F0502020204030204" pitchFamily="34" charset="0"/>
                <a:ea typeface="Calibri" panose="020F0502020204030204" pitchFamily="34" charset="0"/>
              </a:rPr>
              <a:t>Distribution and Marketing</a:t>
            </a:r>
          </a:p>
          <a:p>
            <a:pPr marL="0" indent="0">
              <a:buNone/>
            </a:pPr>
            <a:r>
              <a:rPr lang="en-GB" sz="1800" dirty="0">
                <a:latin typeface="Calibri" panose="020F0502020204030204" pitchFamily="34" charset="0"/>
                <a:ea typeface="Calibri" panose="020F0502020204030204" pitchFamily="34" charset="0"/>
              </a:rPr>
              <a:t>Digital Publication</a:t>
            </a:r>
          </a:p>
          <a:p>
            <a:pPr marL="0" indent="0">
              <a:buNone/>
            </a:pPr>
            <a:r>
              <a:rPr lang="en-GB" sz="1800" dirty="0">
                <a:latin typeface="Calibri" panose="020F0502020204030204" pitchFamily="34" charset="0"/>
                <a:ea typeface="Calibri" panose="020F0502020204030204" pitchFamily="34" charset="0"/>
              </a:rPr>
              <a:t>Illustrations</a:t>
            </a:r>
          </a:p>
          <a:p>
            <a:pPr marL="0" indent="0">
              <a:buNone/>
            </a:pPr>
            <a:r>
              <a:rPr lang="en-GB" sz="1800" dirty="0">
                <a:latin typeface="Calibri" panose="020F0502020204030204" pitchFamily="34" charset="0"/>
                <a:ea typeface="Calibri" panose="020F0502020204030204" pitchFamily="34" charset="0"/>
              </a:rPr>
              <a:t>Presentation of Data – Digital Links</a:t>
            </a:r>
          </a:p>
          <a:p>
            <a:pPr marL="0" indent="0">
              <a:buNone/>
            </a:pPr>
            <a:endParaRPr lang="en-GB" sz="1800" dirty="0">
              <a:effectLst/>
              <a:latin typeface="Calibri" panose="020F0502020204030204" pitchFamily="34" charset="0"/>
              <a:ea typeface="Calibri" panose="020F0502020204030204" pitchFamily="34" charset="0"/>
            </a:endParaRPr>
          </a:p>
          <a:p>
            <a:pPr marL="0" indent="0">
              <a:buNone/>
            </a:pPr>
            <a:endParaRPr lang="en-GB" dirty="0">
              <a:effectLst/>
              <a:ea typeface="Calibri" panose="020F0502020204030204" pitchFamily="34" charset="0"/>
            </a:endParaRPr>
          </a:p>
        </p:txBody>
      </p:sp>
      <p:pic>
        <p:nvPicPr>
          <p:cNvPr id="1026" name="Picture 2" descr="Monograph Covers">
            <a:extLst>
              <a:ext uri="{FF2B5EF4-FFF2-40B4-BE49-F238E27FC236}">
                <a16:creationId xmlns:a16="http://schemas.microsoft.com/office/drawing/2014/main" id="{3057D456-910F-42B9-8C8B-EC50393E9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338" y="4435475"/>
            <a:ext cx="5715000" cy="1876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0548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C05CE-83B5-C0EC-74E6-BCCAB7084D9F}"/>
              </a:ext>
            </a:extLst>
          </p:cNvPr>
          <p:cNvSpPr>
            <a:spLocks noGrp="1"/>
          </p:cNvSpPr>
          <p:nvPr>
            <p:ph type="title"/>
          </p:nvPr>
        </p:nvSpPr>
        <p:spPr/>
        <p:txBody>
          <a:bodyPr/>
          <a:lstStyle/>
          <a:p>
            <a:r>
              <a:rPr lang="en-GB"/>
              <a:t>Preparing a monograph</a:t>
            </a:r>
          </a:p>
        </p:txBody>
      </p:sp>
      <p:sp>
        <p:nvSpPr>
          <p:cNvPr id="3" name="Content Placeholder 2">
            <a:extLst>
              <a:ext uri="{FF2B5EF4-FFF2-40B4-BE49-F238E27FC236}">
                <a16:creationId xmlns:a16="http://schemas.microsoft.com/office/drawing/2014/main" id="{F4C050F1-EEAA-AB24-65C6-C5D637694650}"/>
              </a:ext>
            </a:extLst>
          </p:cNvPr>
          <p:cNvSpPr>
            <a:spLocks noGrp="1"/>
          </p:cNvSpPr>
          <p:nvPr>
            <p:ph idx="1"/>
          </p:nvPr>
        </p:nvSpPr>
        <p:spPr/>
        <p:txBody>
          <a:bodyPr>
            <a:normAutofit fontScale="77500" lnSpcReduction="20000"/>
          </a:bodyPr>
          <a:lstStyle/>
          <a:p>
            <a:r>
              <a:rPr lang="en-GB"/>
              <a:t>Budget</a:t>
            </a:r>
          </a:p>
          <a:p>
            <a:r>
              <a:rPr lang="en-GB"/>
              <a:t>Timeline</a:t>
            </a:r>
          </a:p>
          <a:p>
            <a:r>
              <a:rPr lang="en-GB"/>
              <a:t>Contributors</a:t>
            </a:r>
          </a:p>
          <a:p>
            <a:r>
              <a:rPr lang="en-GB"/>
              <a:t>Contributor brief – word count, images, house style</a:t>
            </a:r>
          </a:p>
          <a:p>
            <a:r>
              <a:rPr lang="en-GB"/>
              <a:t>Progress meetings?</a:t>
            </a:r>
          </a:p>
          <a:p>
            <a:r>
              <a:rPr lang="en-GB"/>
              <a:t>Editing/ peer review</a:t>
            </a:r>
          </a:p>
          <a:p>
            <a:r>
              <a:rPr lang="en-GB"/>
              <a:t>Proofing</a:t>
            </a:r>
          </a:p>
          <a:p>
            <a:r>
              <a:rPr lang="en-GB"/>
              <a:t>Index</a:t>
            </a:r>
          </a:p>
          <a:p>
            <a:r>
              <a:rPr lang="en-GB"/>
              <a:t>ISBN / Legal deposit</a:t>
            </a:r>
          </a:p>
          <a:p>
            <a:r>
              <a:rPr lang="en-GB"/>
              <a:t>Data archive</a:t>
            </a:r>
          </a:p>
          <a:p>
            <a:r>
              <a:rPr lang="en-GB"/>
              <a:t>Production and distribution </a:t>
            </a:r>
          </a:p>
          <a:p>
            <a:r>
              <a:rPr lang="en-GB"/>
              <a:t>Marketing</a:t>
            </a:r>
          </a:p>
        </p:txBody>
      </p:sp>
    </p:spTree>
    <p:extLst>
      <p:ext uri="{BB962C8B-B14F-4D97-AF65-F5344CB8AC3E}">
        <p14:creationId xmlns:p14="http://schemas.microsoft.com/office/powerpoint/2010/main" val="2190018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DD07B-ACCD-75C6-D441-6E9CA0D0BEE9}"/>
              </a:ext>
            </a:extLst>
          </p:cNvPr>
          <p:cNvSpPr>
            <a:spLocks noGrp="1"/>
          </p:cNvSpPr>
          <p:nvPr>
            <p:ph type="title"/>
          </p:nvPr>
        </p:nvSpPr>
        <p:spPr/>
        <p:txBody>
          <a:bodyPr/>
          <a:lstStyle/>
          <a:p>
            <a:r>
              <a:rPr lang="en-GB"/>
              <a:t>Economics of monograph publication</a:t>
            </a:r>
          </a:p>
        </p:txBody>
      </p:sp>
      <p:sp>
        <p:nvSpPr>
          <p:cNvPr id="3" name="Content Placeholder 2">
            <a:extLst>
              <a:ext uri="{FF2B5EF4-FFF2-40B4-BE49-F238E27FC236}">
                <a16:creationId xmlns:a16="http://schemas.microsoft.com/office/drawing/2014/main" id="{A3EDC1AE-DB35-BD0B-40C0-FE2EE8CFEB09}"/>
              </a:ext>
            </a:extLst>
          </p:cNvPr>
          <p:cNvSpPr>
            <a:spLocks noGrp="1"/>
          </p:cNvSpPr>
          <p:nvPr>
            <p:ph idx="1"/>
          </p:nvPr>
        </p:nvSpPr>
        <p:spPr/>
        <p:txBody>
          <a:bodyPr>
            <a:normAutofit fontScale="55000" lnSpcReduction="20000"/>
          </a:bodyPr>
          <a:lstStyle/>
          <a:p>
            <a:r>
              <a:rPr lang="en-GB"/>
              <a:t>Authors</a:t>
            </a:r>
          </a:p>
          <a:p>
            <a:r>
              <a:rPr lang="en-GB"/>
              <a:t>Illustrators</a:t>
            </a:r>
          </a:p>
          <a:p>
            <a:r>
              <a:rPr lang="en-GB"/>
              <a:t>Editors</a:t>
            </a:r>
          </a:p>
          <a:p>
            <a:r>
              <a:rPr lang="en-GB"/>
              <a:t>Design</a:t>
            </a:r>
          </a:p>
          <a:p>
            <a:r>
              <a:rPr lang="en-GB"/>
              <a:t>Printing</a:t>
            </a:r>
          </a:p>
          <a:p>
            <a:r>
              <a:rPr lang="en-GB"/>
              <a:t>Marketing</a:t>
            </a:r>
          </a:p>
          <a:p>
            <a:r>
              <a:rPr lang="en-GB"/>
              <a:t>Distribution</a:t>
            </a:r>
          </a:p>
          <a:p>
            <a:endParaRPr lang="en-GB"/>
          </a:p>
          <a:p>
            <a:pPr marL="0" indent="0">
              <a:buNone/>
            </a:pPr>
            <a:r>
              <a:rPr lang="en-GB"/>
              <a:t>Income</a:t>
            </a:r>
          </a:p>
          <a:p>
            <a:r>
              <a:rPr lang="en-GB"/>
              <a:t>Book sales</a:t>
            </a:r>
          </a:p>
          <a:p>
            <a:r>
              <a:rPr lang="en-GB"/>
              <a:t>Grants-   developer, other bodies</a:t>
            </a:r>
          </a:p>
          <a:p>
            <a:r>
              <a:rPr lang="en-GB"/>
              <a:t>Subscribers </a:t>
            </a:r>
          </a:p>
          <a:p>
            <a:endParaRPr lang="en-GB"/>
          </a:p>
          <a:p>
            <a:r>
              <a:rPr lang="en-GB"/>
              <a:t>Treatment in accounts</a:t>
            </a:r>
          </a:p>
        </p:txBody>
      </p:sp>
    </p:spTree>
    <p:extLst>
      <p:ext uri="{BB962C8B-B14F-4D97-AF65-F5344CB8AC3E}">
        <p14:creationId xmlns:p14="http://schemas.microsoft.com/office/powerpoint/2010/main" val="2006171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0DA1B-2CCB-5CFC-58BA-970AC8A9429D}"/>
              </a:ext>
            </a:extLst>
          </p:cNvPr>
          <p:cNvSpPr>
            <a:spLocks noGrp="1"/>
          </p:cNvSpPr>
          <p:nvPr>
            <p:ph type="title"/>
          </p:nvPr>
        </p:nvSpPr>
        <p:spPr/>
        <p:txBody>
          <a:bodyPr/>
          <a:lstStyle/>
          <a:p>
            <a:r>
              <a:rPr lang="en-GB"/>
              <a:t>Impact of publication</a:t>
            </a:r>
          </a:p>
        </p:txBody>
      </p:sp>
      <p:sp>
        <p:nvSpPr>
          <p:cNvPr id="3" name="Content Placeholder 2">
            <a:extLst>
              <a:ext uri="{FF2B5EF4-FFF2-40B4-BE49-F238E27FC236}">
                <a16:creationId xmlns:a16="http://schemas.microsoft.com/office/drawing/2014/main" id="{0F1E2CAE-F737-9D57-B6FA-2BFC05028BE3}"/>
              </a:ext>
            </a:extLst>
          </p:cNvPr>
          <p:cNvSpPr>
            <a:spLocks noGrp="1"/>
          </p:cNvSpPr>
          <p:nvPr>
            <p:ph idx="1"/>
          </p:nvPr>
        </p:nvSpPr>
        <p:spPr/>
        <p:txBody>
          <a:bodyPr/>
          <a:lstStyle/>
          <a:p>
            <a:r>
              <a:rPr lang="en-GB"/>
              <a:t>Launch event</a:t>
            </a:r>
          </a:p>
          <a:p>
            <a:r>
              <a:rPr lang="en-GB"/>
              <a:t>Distribution and sales</a:t>
            </a:r>
          </a:p>
          <a:p>
            <a:r>
              <a:rPr lang="en-GB"/>
              <a:t>Citations and discourse</a:t>
            </a:r>
          </a:p>
          <a:p>
            <a:r>
              <a:rPr lang="en-GB"/>
              <a:t>Long tail</a:t>
            </a:r>
          </a:p>
          <a:p>
            <a:endParaRPr lang="en-GB"/>
          </a:p>
          <a:p>
            <a:endParaRPr lang="en-GB"/>
          </a:p>
        </p:txBody>
      </p:sp>
    </p:spTree>
    <p:extLst>
      <p:ext uri="{BB962C8B-B14F-4D97-AF65-F5344CB8AC3E}">
        <p14:creationId xmlns:p14="http://schemas.microsoft.com/office/powerpoint/2010/main" val="30496425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7BF84-6A81-B0F6-8F95-AC1482448AE9}"/>
              </a:ext>
            </a:extLst>
          </p:cNvPr>
          <p:cNvSpPr>
            <a:spLocks noGrp="1"/>
          </p:cNvSpPr>
          <p:nvPr>
            <p:ph type="title"/>
          </p:nvPr>
        </p:nvSpPr>
        <p:spPr/>
        <p:txBody>
          <a:bodyPr/>
          <a:lstStyle/>
          <a:p>
            <a:r>
              <a:rPr lang="en-GB" b="0" i="1" dirty="0">
                <a:solidFill>
                  <a:srgbClr val="373A3C"/>
                </a:solidFill>
                <a:effectLst/>
                <a:latin typeface="-apple-system"/>
              </a:rPr>
              <a:t>HPAR7006: Archaeological Project Reporting: Module Description and KSBs</a:t>
            </a:r>
            <a:endParaRPr lang="en-GB" dirty="0"/>
          </a:p>
        </p:txBody>
      </p:sp>
      <p:graphicFrame>
        <p:nvGraphicFramePr>
          <p:cNvPr id="4" name="Table 3">
            <a:extLst>
              <a:ext uri="{FF2B5EF4-FFF2-40B4-BE49-F238E27FC236}">
                <a16:creationId xmlns:a16="http://schemas.microsoft.com/office/drawing/2014/main" id="{957EE074-0F73-BDBF-A4A9-FB840931A1F4}"/>
              </a:ext>
            </a:extLst>
          </p:cNvPr>
          <p:cNvGraphicFramePr>
            <a:graphicFrameLocks noGrp="1"/>
          </p:cNvGraphicFramePr>
          <p:nvPr/>
        </p:nvGraphicFramePr>
        <p:xfrm>
          <a:off x="838200" y="2825043"/>
          <a:ext cx="10515599" cy="1692187"/>
        </p:xfrm>
        <a:graphic>
          <a:graphicData uri="http://schemas.openxmlformats.org/drawingml/2006/table">
            <a:tbl>
              <a:tblPr/>
              <a:tblGrid>
                <a:gridCol w="748739">
                  <a:extLst>
                    <a:ext uri="{9D8B030D-6E8A-4147-A177-3AD203B41FA5}">
                      <a16:colId xmlns:a16="http://schemas.microsoft.com/office/drawing/2014/main" val="3436187582"/>
                    </a:ext>
                  </a:extLst>
                </a:gridCol>
                <a:gridCol w="9766860">
                  <a:extLst>
                    <a:ext uri="{9D8B030D-6E8A-4147-A177-3AD203B41FA5}">
                      <a16:colId xmlns:a16="http://schemas.microsoft.com/office/drawing/2014/main" val="3829806473"/>
                    </a:ext>
                  </a:extLst>
                </a:gridCol>
              </a:tblGrid>
              <a:tr h="725223">
                <a:tc>
                  <a:txBody>
                    <a:bodyPr/>
                    <a:lstStyle/>
                    <a:p>
                      <a:r>
                        <a:rPr lang="en-GB" sz="2400" dirty="0">
                          <a:effectLst/>
                        </a:rPr>
                        <a:t>K3</a:t>
                      </a:r>
                    </a:p>
                  </a:txBody>
                  <a:tcPr marL="0" marR="0" marT="0" marB="0">
                    <a:lnL>
                      <a:noFill/>
                    </a:lnL>
                    <a:lnR>
                      <a:noFill/>
                    </a:lnR>
                    <a:lnT>
                      <a:noFill/>
                    </a:lnT>
                    <a:lnB>
                      <a:noFill/>
                    </a:lnB>
                    <a:solidFill>
                      <a:srgbClr val="FFFFFF"/>
                    </a:solidFill>
                  </a:tcPr>
                </a:tc>
                <a:tc>
                  <a:txBody>
                    <a:bodyPr/>
                    <a:lstStyle/>
                    <a:p>
                      <a:r>
                        <a:rPr lang="en-GB" sz="2400" dirty="0">
                          <a:effectLst/>
                        </a:rPr>
                        <a:t>relevant primary and secondary data and sources relating to archaeology</a:t>
                      </a:r>
                    </a:p>
                  </a:txBody>
                  <a:tcPr marL="0" marR="0" marT="0" marB="0">
                    <a:lnL>
                      <a:noFill/>
                    </a:lnL>
                    <a:lnR>
                      <a:noFill/>
                    </a:lnR>
                    <a:lnT>
                      <a:noFill/>
                    </a:lnT>
                    <a:lnB>
                      <a:noFill/>
                    </a:lnB>
                    <a:solidFill>
                      <a:srgbClr val="FFFFFF"/>
                    </a:solidFill>
                  </a:tcPr>
                </a:tc>
                <a:extLst>
                  <a:ext uri="{0D108BD9-81ED-4DB2-BD59-A6C34878D82A}">
                    <a16:rowId xmlns:a16="http://schemas.microsoft.com/office/drawing/2014/main" val="36105920"/>
                  </a:ext>
                </a:extLst>
              </a:tr>
              <a:tr h="966964">
                <a:tc>
                  <a:txBody>
                    <a:bodyPr/>
                    <a:lstStyle/>
                    <a:p>
                      <a:r>
                        <a:rPr lang="en-GB" sz="2400">
                          <a:effectLst/>
                        </a:rPr>
                        <a:t>K6</a:t>
                      </a:r>
                    </a:p>
                  </a:txBody>
                  <a:tcPr marL="0" marR="0" marT="0" marB="0">
                    <a:lnL>
                      <a:noFill/>
                    </a:lnL>
                    <a:lnR>
                      <a:noFill/>
                    </a:lnR>
                    <a:lnT>
                      <a:noFill/>
                    </a:lnT>
                    <a:lnB>
                      <a:noFill/>
                    </a:lnB>
                    <a:solidFill>
                      <a:srgbClr val="FFFFFF"/>
                    </a:solidFill>
                  </a:tcPr>
                </a:tc>
                <a:tc>
                  <a:txBody>
                    <a:bodyPr/>
                    <a:lstStyle/>
                    <a:p>
                      <a:r>
                        <a:rPr lang="en-GB" sz="2400">
                          <a:effectLst/>
                        </a:rPr>
                        <a:t>requirements of formal publication, including standards for writing, editing and style</a:t>
                      </a:r>
                    </a:p>
                  </a:txBody>
                  <a:tcPr marL="0" marR="0" marT="0" marB="0">
                    <a:lnL>
                      <a:noFill/>
                    </a:lnL>
                    <a:lnR>
                      <a:noFill/>
                    </a:lnR>
                    <a:lnT>
                      <a:noFill/>
                    </a:lnT>
                    <a:lnB>
                      <a:noFill/>
                    </a:lnB>
                    <a:solidFill>
                      <a:srgbClr val="FFFFFF"/>
                    </a:solidFill>
                  </a:tcPr>
                </a:tc>
                <a:extLst>
                  <a:ext uri="{0D108BD9-81ED-4DB2-BD59-A6C34878D82A}">
                    <a16:rowId xmlns:a16="http://schemas.microsoft.com/office/drawing/2014/main" val="3476641526"/>
                  </a:ext>
                </a:extLst>
              </a:tr>
            </a:tbl>
          </a:graphicData>
        </a:graphic>
      </p:graphicFrame>
    </p:spTree>
    <p:extLst>
      <p:ext uri="{BB962C8B-B14F-4D97-AF65-F5344CB8AC3E}">
        <p14:creationId xmlns:p14="http://schemas.microsoft.com/office/powerpoint/2010/main" val="25332858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7" ma:contentTypeDescription="Create a new document." ma:contentTypeScope="" ma:versionID="e92c77b3b7a92c44e00fbeb3e4ab2a70">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5dc4a7d4f82f6b2036c06aab4ed0c6" ns2:_="" ns3:_="">
    <xsd:import namespace="92c24619-d6d5-42cf-b618-23d930ad9f20"/>
    <xsd:import namespace="8ee9550b-f5f4-4dde-bce5-39f4ba45c2f1"/>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SearchProperties" minOccurs="0"/>
                <xsd:element ref="ns2:MediaServiceObjectDetectorVersion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ServiceOCR" ma:index="33" nillable="true" ma:displayName="Extracted Text" ma:internalName="MediaServiceOCR" ma:readOnly="true">
      <xsd:simpleType>
        <xsd:restriction base="dms:Note">
          <xsd:maxLength value="255"/>
        </xsd:restriction>
      </xsd:simpleType>
    </xsd:element>
    <xsd:element name="MediaServiceGenerationTime" ma:index="34" nillable="true" ma:displayName="MediaServiceGenerationTime" ma:hidden="true" ma:internalName="MediaServiceGenerationTime" ma:readOnly="true">
      <xsd:simpleType>
        <xsd:restriction base="dms:Text"/>
      </xsd:simpleType>
    </xsd:element>
    <xsd:element name="MediaServiceEventHashCode" ma:index="35" nillable="true" ma:displayName="MediaServiceEventHashCode" ma:hidden="true" ma:internalName="MediaServiceEventHashCode"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1" nillable="true" ma:displayName="MediaServiceSearchProperties" ma:hidden="true" ma:internalName="MediaServiceSearchProperties" ma:readOnly="true">
      <xsd:simpleType>
        <xsd:restriction base="dms:Note"/>
      </xsd:simpleType>
    </xsd:element>
    <xsd:element name="MediaServiceObjectDetectorVersions" ma:index="42" nillable="true" ma:displayName="MediaServiceObjectDetectorVersions" ma:hidden="true" ma:indexed="true" ma:internalName="MediaServiceObjectDetectorVersions" ma:readOnly="true">
      <xsd:simpleType>
        <xsd:restriction base="dms:Text"/>
      </xsd:simpleType>
    </xsd:element>
    <xsd:element name="MediaLengthInSeconds" ma:index="4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TaxCatchAll" ma:index="38" nillable="true" ma:displayName="Taxonomy Catch All Column" ma:hidden="true" ma:list="{a5513ad2-1f13-4aa5-bf0c-e8efd5c58722}"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element name="SharedWithUsers" ma:index="3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4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Math_Settings xmlns="92c24619-d6d5-42cf-b618-23d930ad9f20" xsi:nil="true"/>
    <NotebookType xmlns="92c24619-d6d5-42cf-b618-23d930ad9f20" xsi:nil="true"/>
    <Distribution_Groups xmlns="92c24619-d6d5-42cf-b618-23d930ad9f20" xsi:nil="true"/>
    <DefaultSectionNames xmlns="92c24619-d6d5-42cf-b618-23d930ad9f20" xsi:nil="true"/>
    <Invited_Members xmlns="92c24619-d6d5-42cf-b618-23d930ad9f20" xsi:nil="true"/>
    <FolderType xmlns="92c24619-d6d5-42cf-b618-23d930ad9f20" xsi:nil="true"/>
    <Owner xmlns="92c24619-d6d5-42cf-b618-23d930ad9f20">
      <UserInfo>
        <DisplayName/>
        <AccountId xsi:nil="true"/>
        <AccountType/>
      </UserInfo>
    </Owner>
    <TaxCatchAll xmlns="8ee9550b-f5f4-4dde-bce5-39f4ba45c2f1" xsi:nil="true"/>
    <Is_Collaboration_Space_Locked xmlns="92c24619-d6d5-42cf-b618-23d930ad9f20" xsi:nil="true"/>
    <Templates xmlns="92c24619-d6d5-42cf-b618-23d930ad9f20" xsi:nil="true"/>
    <Has_Leaders_Only_SectionGroup xmlns="92c24619-d6d5-42cf-b618-23d930ad9f20" xsi:nil="true"/>
    <Leaders xmlns="92c24619-d6d5-42cf-b618-23d930ad9f20">
      <UserInfo>
        <DisplayName/>
        <AccountId xsi:nil="true"/>
        <AccountType/>
      </UserInfo>
    </Leader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Member_Groups xmlns="92c24619-d6d5-42cf-b618-23d930ad9f20">
      <UserInfo>
        <DisplayName/>
        <AccountId xsi:nil="true"/>
        <AccountType/>
      </UserInfo>
    </Member_Groups>
    <Self_Registration_Enabled xmlns="92c24619-d6d5-42cf-b618-23d930ad9f20" xsi:nil="true"/>
    <CultureName xmlns="92c24619-d6d5-42cf-b618-23d930ad9f20" xsi:nil="true"/>
    <AppVersion xmlns="92c24619-d6d5-42cf-b618-23d930ad9f20" xsi:nil="true"/>
    <Invited_Leaders xmlns="92c24619-d6d5-42cf-b618-23d930ad9f20" xsi:nil="true"/>
    <Members xmlns="92c24619-d6d5-42cf-b618-23d930ad9f20">
      <UserInfo>
        <DisplayName/>
        <AccountId xsi:nil="true"/>
        <AccountType/>
      </UserInfo>
    </Memb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4C3BC6-E106-4D95-B408-0F6DFA2D6E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1B708F-F3BB-4E16-8887-6E702F407201}">
  <ds:schemaRefs>
    <ds:schemaRef ds:uri="http://schemas.microsoft.com/office/2006/metadata/properties"/>
    <ds:schemaRef ds:uri="http://schemas.microsoft.com/office/infopath/2007/PartnerControls"/>
    <ds:schemaRef ds:uri="92c24619-d6d5-42cf-b618-23d930ad9f20"/>
    <ds:schemaRef ds:uri="8ee9550b-f5f4-4dde-bce5-39f4ba45c2f1"/>
  </ds:schemaRefs>
</ds:datastoreItem>
</file>

<file path=customXml/itemProps3.xml><?xml version="1.0" encoding="utf-8"?>
<ds:datastoreItem xmlns:ds="http://schemas.openxmlformats.org/officeDocument/2006/customXml" ds:itemID="{BA505098-22C0-4C1F-AE1C-9AD3AF1211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3259</TotalTime>
  <Words>1337</Words>
  <Application>Microsoft Office PowerPoint</Application>
  <PresentationFormat>Widescreen</PresentationFormat>
  <Paragraphs>164</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-apple-system</vt:lpstr>
      <vt:lpstr>inherit</vt:lpstr>
      <vt:lpstr>proxima-nova</vt:lpstr>
      <vt:lpstr>Arial</vt:lpstr>
      <vt:lpstr>Calibri</vt:lpstr>
      <vt:lpstr>Calibri Light</vt:lpstr>
      <vt:lpstr>Open Sans</vt:lpstr>
      <vt:lpstr>Office Theme</vt:lpstr>
      <vt:lpstr>HPAR7006: Archaeological Project Reporting  Session 5 6/11/24  Monograph Publication</vt:lpstr>
      <vt:lpstr>Outline</vt:lpstr>
      <vt:lpstr>HPAR7006: Archaeological Project Reporting: Module Description and KSBs</vt:lpstr>
      <vt:lpstr>What we mean by a monograph</vt:lpstr>
      <vt:lpstr>From the Ground Up. The Publication of Archaeological Projects: a user needs survey. </vt:lpstr>
      <vt:lpstr>From the Ground Up. The Publication of Archaeological Projects: a user needs survey. A summary 2004</vt:lpstr>
      <vt:lpstr>Key results of PUNS</vt:lpstr>
      <vt:lpstr>‘Trowel &amp; Error: Figuring out the past together through archaeology’.</vt:lpstr>
      <vt:lpstr>Historic England- 21st century challenges</vt:lpstr>
      <vt:lpstr>HPAR7006: Archaeological Project Reporting: Monograph Publication by Society</vt:lpstr>
      <vt:lpstr>HPAR7006: Archaeological Project Reporting: Monograph Publication by Society</vt:lpstr>
      <vt:lpstr>HPAR7006: Archaeological Project Reporting: Monograph Publication by Society</vt:lpstr>
      <vt:lpstr>HPAR7006: Archaeological Project Reporting: Monograph Publication by Society</vt:lpstr>
      <vt:lpstr>HPAR7006: Archaeological Project Reporting: Monograph Publication by Unit</vt:lpstr>
      <vt:lpstr>HPAR7006: Archaeological Project Reporting: Monograph Publication: Historic England</vt:lpstr>
      <vt:lpstr>HPAR7006: Archaeological Project Reporting: Monograph Publication: Archaeology Publishers</vt:lpstr>
      <vt:lpstr>HPAR7006: Archaeological Project Reporting: Monograph Publication: Archaeology Publishers</vt:lpstr>
      <vt:lpstr>HPAR7006: Archaeological Project Reporting: Monograph Publication: Archaeology Publishers</vt:lpstr>
      <vt:lpstr>HPAR7006: Archaeological Project Reporting: Monograph Publication: Digital Born Monographs</vt:lpstr>
      <vt:lpstr>HPAR7006: Archaeological Project Reporting: ADS Library</vt:lpstr>
      <vt:lpstr>HPAR7006: Archaeological Project Reporting: Monograph Publication</vt:lpstr>
      <vt:lpstr>Preparing a monograph</vt:lpstr>
      <vt:lpstr>Economics of monograph publication</vt:lpstr>
      <vt:lpstr>Impact of publication</vt:lpstr>
      <vt:lpstr>HPAR7006: Archaeological Project Reporting: Module Description and KSBs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Nigel Nayling</dc:creator>
  <cp:lastModifiedBy>Martin Locock</cp:lastModifiedBy>
  <cp:revision>27</cp:revision>
  <dcterms:created xsi:type="dcterms:W3CDTF">2022-09-28T07:04:25Z</dcterms:created>
  <dcterms:modified xsi:type="dcterms:W3CDTF">2024-11-04T10:50:00Z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