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7"/>
  </p:notesMasterIdLst>
  <p:handoutMasterIdLst>
    <p:handoutMasterId r:id="rId28"/>
  </p:handoutMasterIdLst>
  <p:sldIdLst>
    <p:sldId id="256" r:id="rId6"/>
    <p:sldId id="259" r:id="rId7"/>
    <p:sldId id="295" r:id="rId8"/>
    <p:sldId id="320" r:id="rId9"/>
    <p:sldId id="296" r:id="rId10"/>
    <p:sldId id="309" r:id="rId11"/>
    <p:sldId id="310" r:id="rId12"/>
    <p:sldId id="322" r:id="rId13"/>
    <p:sldId id="323" r:id="rId14"/>
    <p:sldId id="325" r:id="rId15"/>
    <p:sldId id="324" r:id="rId16"/>
    <p:sldId id="311" r:id="rId17"/>
    <p:sldId id="312" r:id="rId18"/>
    <p:sldId id="313" r:id="rId19"/>
    <p:sldId id="314" r:id="rId20"/>
    <p:sldId id="315" r:id="rId21"/>
    <p:sldId id="316" r:id="rId22"/>
    <p:sldId id="321" r:id="rId23"/>
    <p:sldId id="317" r:id="rId24"/>
    <p:sldId id="319" r:id="rId25"/>
    <p:sldId id="258"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848"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15/11/2019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394B5-B766-49B3-B28D-8C9742D89BC2}" type="datetimeFigureOut">
              <a:rPr lang="en-GB" smtClean="0"/>
              <a:t>15/11/2019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7DB7A-1335-4F65-ACD9-92464B093211}" type="slidenum">
              <a:rPr lang="en-GB" smtClean="0"/>
              <a:t>‹#›</a:t>
            </a:fld>
            <a:endParaRPr lang="en-GB"/>
          </a:p>
        </p:txBody>
      </p:sp>
    </p:spTree>
    <p:extLst>
      <p:ext uri="{BB962C8B-B14F-4D97-AF65-F5344CB8AC3E}">
        <p14:creationId xmlns:p14="http://schemas.microsoft.com/office/powerpoint/2010/main" val="669805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15/11/2019</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34498418"/>
      </p:ext>
    </p:extLst>
  </p:cSld>
  <p:clrMapOvr>
    <a:masterClrMapping/>
  </p:clrMapOvr>
  <p:transition spd="slow" advTm="10000">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4335458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0462653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6315192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9444358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2021037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28514860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3784072"/>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2521302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9542893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1628319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074787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emf"/><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700" b="1" i="0" dirty="0" smtClean="0">
                <a:ea typeface="Verdana" panose="020B0604030504040204" pitchFamily="34" charset="0"/>
                <a:cs typeface="Verdana" panose="020B0604030504040204" pitchFamily="34" charset="0"/>
              </a:rPr>
              <a:t>Copyright © 2016, 2013, 2010 Pearson Education, Inc. All Rights Reserved</a:t>
            </a:r>
          </a:p>
        </p:txBody>
      </p:sp>
      <p:pic>
        <p:nvPicPr>
          <p:cNvPr id="4" name="Picture 3" descr="Pearson Logo"/>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10025609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uwtsd.ac.uk/face/logistics-transport/" TargetMode="External"/><Relationship Id="rId2" Type="http://schemas.openxmlformats.org/officeDocument/2006/relationships/hyperlink" Target="http://uwtsd.ac.uk/staff/irina-neaga/" TargetMode="External"/><Relationship Id="rId1" Type="http://schemas.openxmlformats.org/officeDocument/2006/relationships/slideLayout" Target="../slideLayouts/slideLayout1.xml"/><Relationship Id="rId5" Type="http://schemas.openxmlformats.org/officeDocument/2006/relationships/hyperlink" Target="mailto:Irina.neaga@uwtsd.ac.uk" TargetMode="External"/><Relationship Id="rId4" Type="http://schemas.openxmlformats.org/officeDocument/2006/relationships/hyperlink" Target="http://www.uwtsd.ac.uk/"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hyperlink" Target="https://www.strategyand.pwc.com/media/file/Industry4.0.pdf"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hyperlink" Target="https://www.siemens.com/global/en/home/company/topic-areas/future-of-manufacturing/digital-enterprise.html" TargetMode="External"/><Relationship Id="rId2" Type="http://schemas.openxmlformats.org/officeDocument/2006/relationships/hyperlink" Target="https://www.youtube.com/watch?v=KEC5DQqCykI"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hyperlink" Target="https://www.strategyand.pwc.com/media/file/Industry4.0.pdf"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7756" y="1397631"/>
            <a:ext cx="7992888" cy="1470025"/>
          </a:xfrm>
        </p:spPr>
        <p:txBody>
          <a:bodyPr>
            <a:normAutofit fontScale="90000"/>
          </a:bodyPr>
          <a:lstStyle/>
          <a:p>
            <a:r>
              <a:rPr lang="en-GB" i="1" dirty="0" smtClean="0">
                <a:solidFill>
                  <a:schemeClr val="bg1"/>
                </a:solidFill>
              </a:rPr>
              <a:t/>
            </a:r>
            <a:br>
              <a:rPr lang="en-GB" i="1" dirty="0" smtClean="0">
                <a:solidFill>
                  <a:schemeClr val="bg1"/>
                </a:solidFill>
              </a:rPr>
            </a:br>
            <a:r>
              <a:rPr lang="en-GB" i="1" dirty="0" smtClean="0">
                <a:solidFill>
                  <a:schemeClr val="bg1"/>
                </a:solidFill>
              </a:rPr>
              <a:t/>
            </a:r>
            <a:br>
              <a:rPr lang="en-GB" i="1" dirty="0" smtClean="0">
                <a:solidFill>
                  <a:schemeClr val="bg1"/>
                </a:solidFill>
              </a:rPr>
            </a:br>
            <a:endParaRPr lang="en-GB" dirty="0">
              <a:solidFill>
                <a:schemeClr val="bg1"/>
              </a:solidFill>
            </a:endParaRPr>
          </a:p>
        </p:txBody>
      </p:sp>
      <p:grpSp>
        <p:nvGrpSpPr>
          <p:cNvPr id="4" name="Group 4"/>
          <p:cNvGrpSpPr>
            <a:grpSpLocks noChangeAspect="1"/>
          </p:cNvGrpSpPr>
          <p:nvPr/>
        </p:nvGrpSpPr>
        <p:grpSpPr bwMode="auto">
          <a:xfrm>
            <a:off x="-252256" y="1294618"/>
            <a:ext cx="9144928" cy="6759098"/>
            <a:chOff x="-3371" y="614"/>
            <a:chExt cx="9582" cy="4589"/>
          </a:xfrm>
        </p:grpSpPr>
        <p:sp>
          <p:nvSpPr>
            <p:cNvPr id="5" name="AutoShape 3"/>
            <p:cNvSpPr>
              <a:spLocks noChangeAspect="1" noChangeArrowheads="1" noTextEdit="1"/>
            </p:cNvSpPr>
            <p:nvPr/>
          </p:nvSpPr>
          <p:spPr bwMode="auto">
            <a:xfrm>
              <a:off x="567" y="1344"/>
              <a:ext cx="4119" cy="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a:spLocks noChangeArrowheads="1"/>
            </p:cNvSpPr>
            <p:nvPr/>
          </p:nvSpPr>
          <p:spPr bwMode="auto">
            <a:xfrm>
              <a:off x="-2390" y="614"/>
              <a:ext cx="8601" cy="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endParaRPr lang="en-US" altLang="en-US" sz="4400" b="1" dirty="0">
                <a:effectLst>
                  <a:outerShdw blurRad="38100" dist="38100" dir="2700000" algn="tl">
                    <a:srgbClr val="000000">
                      <a:alpha val="43137"/>
                    </a:srgbClr>
                  </a:outerShdw>
                </a:effectLst>
              </a:endParaRPr>
            </a:p>
          </p:txBody>
        </p:sp>
        <p:sp>
          <p:nvSpPr>
            <p:cNvPr id="7" name="Rectangle 6"/>
            <p:cNvSpPr>
              <a:spLocks noChangeArrowheads="1"/>
            </p:cNvSpPr>
            <p:nvPr/>
          </p:nvSpPr>
          <p:spPr bwMode="auto">
            <a:xfrm>
              <a:off x="-3371" y="2601"/>
              <a:ext cx="8603" cy="2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r"/>
              <a:r>
                <a:rPr lang="en-GB" b="1" dirty="0" err="1" smtClean="0">
                  <a:solidFill>
                    <a:srgbClr val="FFFF00"/>
                  </a:solidFill>
                  <a:effectLst>
                    <a:outerShdw blurRad="38100" dist="38100" dir="2700000" algn="tl">
                      <a:srgbClr val="000000">
                        <a:alpha val="43137"/>
                      </a:srgbClr>
                    </a:outerShdw>
                  </a:effectLst>
                  <a:uFill>
                    <a:solidFill>
                      <a:schemeClr val="bg1"/>
                    </a:solidFill>
                  </a:uFill>
                  <a:hlinkClick r:id="rId2"/>
                </a:rPr>
                <a:t>Dr.</a:t>
              </a:r>
              <a:r>
                <a:rPr lang="en-GB" b="1" dirty="0" smtClean="0">
                  <a:solidFill>
                    <a:srgbClr val="FFFF00"/>
                  </a:solidFill>
                  <a:effectLst>
                    <a:outerShdw blurRad="38100" dist="38100" dir="2700000" algn="tl">
                      <a:srgbClr val="000000">
                        <a:alpha val="43137"/>
                      </a:srgbClr>
                    </a:outerShdw>
                  </a:effectLst>
                  <a:uFill>
                    <a:solidFill>
                      <a:schemeClr val="bg1"/>
                    </a:solidFill>
                  </a:uFill>
                  <a:hlinkClick r:id="rId2"/>
                </a:rPr>
                <a:t> </a:t>
              </a:r>
              <a:r>
                <a:rPr lang="en-GB" b="1" dirty="0">
                  <a:solidFill>
                    <a:srgbClr val="FFFF00"/>
                  </a:solidFill>
                  <a:effectLst>
                    <a:outerShdw blurRad="38100" dist="38100" dir="2700000" algn="tl">
                      <a:srgbClr val="000000">
                        <a:alpha val="43137"/>
                      </a:srgbClr>
                    </a:outerShdw>
                  </a:effectLst>
                  <a:uFill>
                    <a:solidFill>
                      <a:schemeClr val="bg1"/>
                    </a:solidFill>
                  </a:uFill>
                  <a:hlinkClick r:id="rId2"/>
                </a:rPr>
                <a:t>Irina Neaga</a:t>
              </a:r>
              <a:endParaRPr lang="en-GB" b="1" dirty="0">
                <a:solidFill>
                  <a:srgbClr val="FFFF00"/>
                </a:solidFill>
                <a:effectLst>
                  <a:outerShdw blurRad="38100" dist="38100" dir="2700000" algn="tl">
                    <a:srgbClr val="000000">
                      <a:alpha val="43137"/>
                    </a:srgbClr>
                  </a:outerShdw>
                </a:effectLst>
                <a:uFill>
                  <a:solidFill>
                    <a:schemeClr val="bg1"/>
                  </a:solidFill>
                </a:uFill>
              </a:endParaRPr>
            </a:p>
            <a:p>
              <a:pPr algn="r"/>
              <a:r>
                <a:rPr lang="en-GB" sz="1200" dirty="0"/>
                <a:t>Senior Lecturer in Logistics</a:t>
              </a:r>
            </a:p>
            <a:p>
              <a:pPr algn="r"/>
              <a:r>
                <a:rPr lang="en-GB" sz="1200" b="1" dirty="0">
                  <a:solidFill>
                    <a:schemeClr val="bg1"/>
                  </a:solidFill>
                  <a:latin typeface="Arial Narrow" panose="020B0606020202030204" pitchFamily="34" charset="0"/>
                </a:rPr>
                <a:t>School of Engineering, </a:t>
              </a:r>
              <a:r>
                <a:rPr lang="en-GB" sz="1200" b="1" u="sng" dirty="0">
                  <a:solidFill>
                    <a:schemeClr val="bg1"/>
                  </a:solidFill>
                  <a:latin typeface="Arial Narrow" panose="020B0606020202030204" pitchFamily="34" charset="0"/>
                  <a:hlinkClick r:id="rId3"/>
                </a:rPr>
                <a:t>Logistics and Transport</a:t>
              </a:r>
              <a:endParaRPr lang="en-GB" sz="1200" dirty="0">
                <a:solidFill>
                  <a:schemeClr val="bg1"/>
                </a:solidFill>
                <a:latin typeface="Arial Narrow" panose="020B0606020202030204" pitchFamily="34" charset="0"/>
              </a:endParaRPr>
            </a:p>
            <a:p>
              <a:pPr algn="r"/>
              <a:r>
                <a:rPr lang="en-GB" sz="1200" dirty="0" smtClean="0">
                  <a:solidFill>
                    <a:schemeClr val="bg1"/>
                  </a:solidFill>
                  <a:latin typeface="Arial Narrow" panose="020B0606020202030204" pitchFamily="34" charset="0"/>
                </a:rPr>
                <a:t>	</a:t>
              </a:r>
              <a:endParaRPr lang="en-GB" sz="1200" dirty="0">
                <a:solidFill>
                  <a:schemeClr val="bg1"/>
                </a:solidFill>
                <a:latin typeface="Arial Narrow" panose="020B0606020202030204" pitchFamily="34" charset="0"/>
              </a:endParaRPr>
            </a:p>
            <a:p>
              <a:pPr algn="r"/>
              <a:r>
                <a:rPr lang="en-GB" sz="1200" dirty="0" err="1">
                  <a:solidFill>
                    <a:schemeClr val="bg1"/>
                  </a:solidFill>
                  <a:latin typeface="Arial Narrow" panose="020B0606020202030204" pitchFamily="34" charset="0"/>
                </a:rPr>
                <a:t>Prifysgol</a:t>
              </a:r>
              <a:r>
                <a:rPr lang="en-GB" sz="1200" dirty="0">
                  <a:solidFill>
                    <a:schemeClr val="bg1"/>
                  </a:solidFill>
                  <a:latin typeface="Arial Narrow" panose="020B0606020202030204" pitchFamily="34" charset="0"/>
                </a:rPr>
                <a:t> </a:t>
              </a:r>
              <a:r>
                <a:rPr lang="en-GB" sz="1200" dirty="0" err="1">
                  <a:solidFill>
                    <a:schemeClr val="bg1"/>
                  </a:solidFill>
                  <a:latin typeface="Arial Narrow" panose="020B0606020202030204" pitchFamily="34" charset="0"/>
                </a:rPr>
                <a:t>Cymru</a:t>
              </a:r>
              <a:r>
                <a:rPr lang="en-GB" sz="1200" dirty="0">
                  <a:solidFill>
                    <a:schemeClr val="bg1"/>
                  </a:solidFill>
                  <a:latin typeface="Arial Narrow" panose="020B0606020202030204" pitchFamily="34" charset="0"/>
                </a:rPr>
                <a:t> Y </a:t>
              </a:r>
              <a:r>
                <a:rPr lang="en-GB" sz="1200" dirty="0" err="1">
                  <a:solidFill>
                    <a:schemeClr val="bg1"/>
                  </a:solidFill>
                  <a:latin typeface="Arial Narrow" panose="020B0606020202030204" pitchFamily="34" charset="0"/>
                </a:rPr>
                <a:t>Drindod</a:t>
              </a:r>
              <a:r>
                <a:rPr lang="en-GB" sz="1200" dirty="0">
                  <a:solidFill>
                    <a:schemeClr val="bg1"/>
                  </a:solidFill>
                  <a:latin typeface="Arial Narrow" panose="020B0606020202030204" pitchFamily="34" charset="0"/>
                </a:rPr>
                <a:t> </a:t>
              </a:r>
              <a:r>
                <a:rPr lang="en-GB" sz="1200" dirty="0" err="1">
                  <a:solidFill>
                    <a:schemeClr val="bg1"/>
                  </a:solidFill>
                  <a:latin typeface="Arial Narrow" panose="020B0606020202030204" pitchFamily="34" charset="0"/>
                </a:rPr>
                <a:t>Dewi</a:t>
              </a:r>
              <a:r>
                <a:rPr lang="en-GB" sz="1200" dirty="0">
                  <a:solidFill>
                    <a:schemeClr val="bg1"/>
                  </a:solidFill>
                  <a:latin typeface="Arial Narrow" panose="020B0606020202030204" pitchFamily="34" charset="0"/>
                </a:rPr>
                <a:t> </a:t>
              </a:r>
              <a:r>
                <a:rPr lang="en-GB" sz="1200" dirty="0" err="1">
                  <a:solidFill>
                    <a:schemeClr val="bg1"/>
                  </a:solidFill>
                  <a:latin typeface="Arial Narrow" panose="020B0606020202030204" pitchFamily="34" charset="0"/>
                </a:rPr>
                <a:t>Sant</a:t>
              </a:r>
              <a:r>
                <a:rPr lang="en-GB" sz="1200" dirty="0">
                  <a:solidFill>
                    <a:schemeClr val="bg1"/>
                  </a:solidFill>
                  <a:latin typeface="Arial Narrow" panose="020B0606020202030204" pitchFamily="34" charset="0"/>
                </a:rPr>
                <a:t> | </a:t>
              </a:r>
              <a:r>
                <a:rPr lang="en-GB" sz="1200" b="1" u="sng" dirty="0">
                  <a:solidFill>
                    <a:schemeClr val="bg1"/>
                  </a:solidFill>
                  <a:latin typeface="Arial Narrow" panose="020B0606020202030204" pitchFamily="34" charset="0"/>
                  <a:hlinkClick r:id="rId4"/>
                </a:rPr>
                <a:t>University of Wales Trinity St David</a:t>
              </a:r>
              <a:endParaRPr lang="en-GB" sz="1200" dirty="0">
                <a:solidFill>
                  <a:schemeClr val="bg1"/>
                </a:solidFill>
                <a:latin typeface="Arial Narrow" panose="020B0606020202030204" pitchFamily="34" charset="0"/>
              </a:endParaRPr>
            </a:p>
            <a:p>
              <a:pPr algn="r"/>
              <a:r>
                <a:rPr lang="en-GB" sz="1200" b="1" dirty="0" smtClean="0">
                  <a:solidFill>
                    <a:schemeClr val="bg1"/>
                  </a:solidFill>
                  <a:latin typeface="Arial Narrow" panose="020B0606020202030204" pitchFamily="34" charset="0"/>
                </a:rPr>
                <a:t>Swansea</a:t>
              </a:r>
              <a:r>
                <a:rPr lang="en-GB" sz="1200" b="1" dirty="0">
                  <a:solidFill>
                    <a:schemeClr val="bg1"/>
                  </a:solidFill>
                  <a:latin typeface="Arial Narrow" panose="020B0606020202030204" pitchFamily="34" charset="0"/>
                </a:rPr>
                <a:t>, </a:t>
              </a:r>
              <a:r>
                <a:rPr lang="en-GB" sz="1200" b="1" dirty="0" smtClean="0">
                  <a:solidFill>
                    <a:schemeClr val="bg1"/>
                  </a:solidFill>
                  <a:latin typeface="Arial Narrow" panose="020B0606020202030204" pitchFamily="34" charset="0"/>
                </a:rPr>
                <a:t>United Kingdom</a:t>
              </a:r>
            </a:p>
            <a:p>
              <a:pPr algn="r"/>
              <a:r>
                <a:rPr lang="en-GB" sz="1200" dirty="0">
                  <a:solidFill>
                    <a:schemeClr val="bg1"/>
                  </a:solidFill>
                  <a:latin typeface="Arial Narrow" panose="020B0606020202030204" pitchFamily="34" charset="0"/>
                </a:rPr>
                <a:t> </a:t>
              </a:r>
              <a:r>
                <a:rPr lang="en-GB" sz="1200" b="1" dirty="0">
                  <a:solidFill>
                    <a:schemeClr val="bg1"/>
                  </a:solidFill>
                  <a:latin typeface="Arial Narrow" panose="020B0606020202030204" pitchFamily="34" charset="0"/>
                </a:rPr>
                <a:t>Email: </a:t>
              </a:r>
              <a:r>
                <a:rPr lang="en-GB" sz="1200" b="1" u="sng" dirty="0">
                  <a:solidFill>
                    <a:schemeClr val="bg1"/>
                  </a:solidFill>
                  <a:latin typeface="Arial Narrow" panose="020B0606020202030204" pitchFamily="34" charset="0"/>
                  <a:hlinkClick r:id="rId5"/>
                </a:rPr>
                <a:t>Irina.neaga@uwtsd.ac.uk</a:t>
              </a:r>
              <a:endParaRPr lang="en-GB" sz="1200" dirty="0">
                <a:solidFill>
                  <a:schemeClr val="bg1"/>
                </a:solidFill>
                <a:latin typeface="Arial Narrow" panose="020B0606020202030204" pitchFamily="34" charset="0"/>
              </a:endParaRPr>
            </a:p>
            <a:p>
              <a:pPr algn="r"/>
              <a:r>
                <a:rPr lang="en-GB" sz="1200" dirty="0" smtClean="0">
                  <a:solidFill>
                    <a:schemeClr val="bg1"/>
                  </a:solidFill>
                  <a:latin typeface="Arial Narrow" panose="020B060602020203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700" b="0" i="0" u="none" strike="noStrike" cap="none" normalizeH="0" baseline="0" dirty="0" smtClean="0">
                  <a:ln>
                    <a:noFill/>
                  </a:ln>
                  <a:solidFill>
                    <a:srgbClr val="000000"/>
                  </a:solidFill>
                  <a:effectLst/>
                  <a:latin typeface="Times New Roman" panose="02020603050405020304" pitchFamily="18" charset="0"/>
                </a:rPr>
                <a:t> </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grpSp>
      <p:sp>
        <p:nvSpPr>
          <p:cNvPr id="3" name="Rectangle 2"/>
          <p:cNvSpPr/>
          <p:nvPr/>
        </p:nvSpPr>
        <p:spPr>
          <a:xfrm>
            <a:off x="395728" y="2055753"/>
            <a:ext cx="8496944" cy="1569660"/>
          </a:xfrm>
          <a:prstGeom prst="rect">
            <a:avLst/>
          </a:prstGeom>
        </p:spPr>
        <p:txBody>
          <a:bodyPr wrap="square">
            <a:spAutoFit/>
          </a:bodyPr>
          <a:lstStyle/>
          <a:p>
            <a:pPr algn="ctr">
              <a:spcAft>
                <a:spcPts val="0"/>
              </a:spcAft>
            </a:pPr>
            <a:r>
              <a:rPr lang="en-GB" sz="3200" b="1" dirty="0">
                <a:solidFill>
                  <a:schemeClr val="tx2">
                    <a:lumMod val="75000"/>
                  </a:schemeClr>
                </a:solidFill>
                <a:effectLst>
                  <a:outerShdw blurRad="38100" dist="38100" dir="2700000" algn="tl">
                    <a:srgbClr val="000000">
                      <a:alpha val="43137"/>
                    </a:srgbClr>
                  </a:outerShdw>
                </a:effectLst>
                <a:ea typeface="Yu Gothic UI Semilight" panose="020B0400000000000000" pitchFamily="34" charset="-128"/>
                <a:cs typeface="Calibri Light" panose="020F0302020204030204" pitchFamily="34" charset="0"/>
              </a:rPr>
              <a:t>Inventory and Warehouse </a:t>
            </a:r>
            <a:r>
              <a:rPr lang="en-GB" sz="3200" b="1" dirty="0">
                <a:solidFill>
                  <a:schemeClr val="tx2">
                    <a:lumMod val="40000"/>
                    <a:lumOff val="60000"/>
                  </a:schemeClr>
                </a:solidFill>
                <a:effectLst>
                  <a:outerShdw blurRad="38100" dist="38100" dir="2700000" algn="tl">
                    <a:srgbClr val="000000">
                      <a:alpha val="43137"/>
                    </a:srgbClr>
                  </a:outerShdw>
                </a:effectLst>
                <a:ea typeface="Yu Gothic UI Semilight" panose="020B0400000000000000" pitchFamily="34" charset="-128"/>
                <a:cs typeface="Calibri Light" panose="020F0302020204030204" pitchFamily="34" charset="0"/>
              </a:rPr>
              <a:t>Management within Digital Supply Chains: </a:t>
            </a:r>
            <a:endParaRPr lang="en-GB" sz="3200" b="1" dirty="0" smtClean="0">
              <a:solidFill>
                <a:schemeClr val="tx2">
                  <a:lumMod val="40000"/>
                  <a:lumOff val="60000"/>
                </a:schemeClr>
              </a:solidFill>
              <a:effectLst>
                <a:outerShdw blurRad="38100" dist="38100" dir="2700000" algn="tl">
                  <a:srgbClr val="000000">
                    <a:alpha val="43137"/>
                  </a:srgbClr>
                </a:outerShdw>
              </a:effectLst>
              <a:ea typeface="Yu Gothic UI Semilight" panose="020B0400000000000000" pitchFamily="34" charset="-128"/>
              <a:cs typeface="Calibri Light" panose="020F0302020204030204" pitchFamily="34" charset="0"/>
            </a:endParaRPr>
          </a:p>
          <a:p>
            <a:pPr algn="ctr">
              <a:spcAft>
                <a:spcPts val="0"/>
              </a:spcAft>
            </a:pPr>
            <a:r>
              <a:rPr lang="en-GB" sz="3200" b="1" dirty="0" smtClean="0">
                <a:solidFill>
                  <a:schemeClr val="tx2">
                    <a:lumMod val="40000"/>
                    <a:lumOff val="60000"/>
                  </a:schemeClr>
                </a:solidFill>
                <a:effectLst>
                  <a:outerShdw blurRad="38100" dist="38100" dir="2700000" algn="tl">
                    <a:srgbClr val="000000">
                      <a:alpha val="43137"/>
                    </a:srgbClr>
                  </a:outerShdw>
                </a:effectLst>
                <a:ea typeface="Yu Gothic UI Semilight" panose="020B0400000000000000" pitchFamily="34" charset="-128"/>
                <a:cs typeface="Calibri Light" panose="020F0302020204030204" pitchFamily="34" charset="0"/>
              </a:rPr>
              <a:t>Opportunities </a:t>
            </a:r>
            <a:r>
              <a:rPr lang="en-GB" sz="3200" b="1" dirty="0">
                <a:solidFill>
                  <a:schemeClr val="tx2">
                    <a:lumMod val="40000"/>
                    <a:lumOff val="60000"/>
                  </a:schemeClr>
                </a:solidFill>
                <a:effectLst>
                  <a:outerShdw blurRad="38100" dist="38100" dir="2700000" algn="tl">
                    <a:srgbClr val="000000">
                      <a:alpha val="43137"/>
                    </a:srgbClr>
                  </a:outerShdw>
                </a:effectLst>
                <a:ea typeface="Yu Gothic UI Semilight" panose="020B0400000000000000" pitchFamily="34" charset="-128"/>
                <a:cs typeface="Calibri Light" panose="020F0302020204030204" pitchFamily="34" charset="0"/>
              </a:rPr>
              <a:t>and Challenges</a:t>
            </a:r>
            <a:endParaRPr lang="en-GB" sz="3200" dirty="0">
              <a:solidFill>
                <a:schemeClr val="tx2">
                  <a:lumMod val="40000"/>
                  <a:lumOff val="60000"/>
                </a:schemeClr>
              </a:solidFill>
              <a:effectLst>
                <a:outerShdw blurRad="38100" dist="38100" dir="2700000" algn="tl">
                  <a:srgbClr val="000000">
                    <a:alpha val="43137"/>
                  </a:srgbClr>
                </a:outerShdw>
              </a:effectLst>
              <a:ea typeface="Yu Gothic UI Semilight" panose="020B0400000000000000" pitchFamily="34" charset="-128"/>
              <a:cs typeface="Calibri Light" panose="020F030202020403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a:bodyPr>
          <a:lstStyle/>
          <a:p>
            <a:pPr eaLnBrk="1" hangingPunct="1">
              <a:defRPr/>
            </a:pPr>
            <a:r>
              <a:rPr lang="en-US" altLang="en-US" sz="3600" b="1" dirty="0" smtClean="0">
                <a:solidFill>
                  <a:schemeClr val="tx2"/>
                </a:solidFill>
                <a:effectLst>
                  <a:outerShdw blurRad="38100" dist="38100" dir="2700000" algn="tl">
                    <a:srgbClr val="000000">
                      <a:alpha val="43137"/>
                    </a:srgbClr>
                  </a:outerShdw>
                </a:effectLst>
              </a:rPr>
              <a:t>Content</a:t>
            </a:r>
          </a:p>
        </p:txBody>
      </p:sp>
      <p:sp>
        <p:nvSpPr>
          <p:cNvPr id="16387" name="Content Placeholder 2"/>
          <p:cNvSpPr>
            <a:spLocks noGrp="1"/>
          </p:cNvSpPr>
          <p:nvPr>
            <p:ph idx="1"/>
          </p:nvPr>
        </p:nvSpPr>
        <p:spPr>
          <a:xfrm>
            <a:off x="457200" y="1772816"/>
            <a:ext cx="8507412" cy="2520280"/>
          </a:xfrm>
        </p:spPr>
        <p:txBody>
          <a:bodyPr>
            <a:normAutofit fontScale="92500" lnSpcReduction="10000"/>
          </a:bodyPr>
          <a:lstStyle/>
          <a:p>
            <a:pPr marL="457200" indent="-457200" eaLnBrk="1" hangingPunct="1">
              <a:lnSpc>
                <a:spcPct val="90000"/>
              </a:lnSpc>
              <a:buFont typeface="+mj-lt"/>
              <a:buAutoNum type="arabicPeriod"/>
            </a:pPr>
            <a:r>
              <a:rPr lang="en-US" altLang="en-US" sz="2400" dirty="0" smtClean="0">
                <a:latin typeface="Arial" panose="020B0604020202020204" pitchFamily="34" charset="0"/>
                <a:cs typeface="Arial" panose="020B0604020202020204" pitchFamily="34" charset="0"/>
              </a:rPr>
              <a:t>Industry 4.0 </a:t>
            </a:r>
          </a:p>
          <a:p>
            <a:pPr marL="457200" indent="-457200" eaLnBrk="1" hangingPunct="1">
              <a:lnSpc>
                <a:spcPct val="90000"/>
              </a:lnSpc>
              <a:buFont typeface="+mj-lt"/>
              <a:buAutoNum type="arabicPeriod"/>
            </a:pPr>
            <a:r>
              <a:rPr lang="en-US" altLang="en-US" sz="2400" dirty="0" smtClean="0">
                <a:latin typeface="Arial" panose="020B0604020202020204" pitchFamily="34" charset="0"/>
                <a:cs typeface="Arial" panose="020B0604020202020204" pitchFamily="34" charset="0"/>
              </a:rPr>
              <a:t>Historical R&amp;D and </a:t>
            </a:r>
          </a:p>
          <a:p>
            <a:pPr marL="457200" indent="-457200" eaLnBrk="1" hangingPunct="1">
              <a:lnSpc>
                <a:spcPct val="90000"/>
              </a:lnSpc>
              <a:buFont typeface="+mj-lt"/>
              <a:buAutoNum type="arabicPeriod"/>
            </a:pPr>
            <a:r>
              <a:rPr lang="en-US" altLang="en-US" sz="2400" dirty="0" smtClean="0">
                <a:latin typeface="Arial" panose="020B0604020202020204" pitchFamily="34" charset="0"/>
                <a:cs typeface="Arial" panose="020B0604020202020204" pitchFamily="34" charset="0"/>
              </a:rPr>
              <a:t>Examples: Success Stories</a:t>
            </a:r>
          </a:p>
          <a:p>
            <a:pPr marL="457200" indent="-457200" eaLnBrk="1" hangingPunct="1">
              <a:lnSpc>
                <a:spcPct val="90000"/>
              </a:lnSpc>
              <a:buFont typeface="+mj-lt"/>
              <a:buAutoNum type="arabicPeriod"/>
            </a:pPr>
            <a:r>
              <a:rPr lang="en-US" altLang="en-US" sz="2400" dirty="0" smtClean="0">
                <a:latin typeface="Arial" panose="020B0604020202020204" pitchFamily="34" charset="0"/>
                <a:cs typeface="Arial" panose="020B0604020202020204" pitchFamily="34" charset="0"/>
              </a:rPr>
              <a:t>Big Data Driven Logistics Services</a:t>
            </a:r>
          </a:p>
          <a:p>
            <a:pPr marL="457200" indent="-457200" eaLnBrk="1" hangingPunct="1">
              <a:lnSpc>
                <a:spcPct val="90000"/>
              </a:lnSpc>
              <a:buFont typeface="+mj-lt"/>
              <a:buAutoNum type="arabicPeriod"/>
            </a:pPr>
            <a:r>
              <a:rPr lang="en-US" altLang="en-US" sz="2400" dirty="0" smtClean="0">
                <a:latin typeface="Arial" panose="020B0604020202020204" pitchFamily="34" charset="0"/>
                <a:cs typeface="Arial" panose="020B0604020202020204" pitchFamily="34" charset="0"/>
              </a:rPr>
              <a:t>Using the Cloud</a:t>
            </a:r>
          </a:p>
          <a:p>
            <a:pPr marL="457200" indent="-457200" eaLnBrk="1" hangingPunct="1">
              <a:lnSpc>
                <a:spcPct val="90000"/>
              </a:lnSpc>
              <a:buFont typeface="+mj-lt"/>
              <a:buAutoNum type="arabicPeriod"/>
            </a:pPr>
            <a:r>
              <a:rPr lang="en-US" altLang="en-US" sz="2400" dirty="0" smtClean="0">
                <a:latin typeface="Arial" panose="020B0604020202020204" pitchFamily="34" charset="0"/>
                <a:cs typeface="Arial" panose="020B0604020202020204" pitchFamily="34" charset="0"/>
              </a:rPr>
              <a:t>Opportunities and Challenges</a:t>
            </a:r>
          </a:p>
          <a:p>
            <a:pPr marL="457200" indent="-457200" eaLnBrk="1" hangingPunct="1">
              <a:lnSpc>
                <a:spcPct val="90000"/>
              </a:lnSpc>
              <a:buFont typeface="+mj-lt"/>
              <a:buAutoNum type="arabicPeriod"/>
            </a:pPr>
            <a:r>
              <a:rPr lang="en-US" altLang="en-US" sz="2400" dirty="0" smtClean="0">
                <a:latin typeface="Arial" panose="020B0604020202020204" pitchFamily="34" charset="0"/>
                <a:cs typeface="Arial" panose="020B0604020202020204" pitchFamily="34" charset="0"/>
              </a:rPr>
              <a:t>Roadmap</a:t>
            </a:r>
          </a:p>
          <a:p>
            <a:pPr eaLnBrk="1" hangingPunct="1">
              <a:lnSpc>
                <a:spcPct val="90000"/>
              </a:lnSpc>
            </a:pPr>
            <a:endParaRPr lang="en-US" altLang="en-US" sz="2400" dirty="0" smtClean="0">
              <a:latin typeface="Arial" panose="020B0604020202020204" pitchFamily="34" charset="0"/>
              <a:cs typeface="Arial" panose="020B0604020202020204" pitchFamily="34" charset="0"/>
            </a:endParaRPr>
          </a:p>
          <a:p>
            <a:pPr eaLnBrk="1" hangingPunct="1">
              <a:lnSpc>
                <a:spcPct val="90000"/>
              </a:lnSpc>
            </a:pPr>
            <a:endParaRPr lang="en-US" altLang="en-US"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58963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600" b="1" dirty="0" smtClean="0">
                <a:solidFill>
                  <a:schemeClr val="tx2"/>
                </a:solidFill>
                <a:effectLst>
                  <a:outerShdw blurRad="38100" dist="38100" dir="2700000" algn="tl">
                    <a:srgbClr val="000000">
                      <a:alpha val="43137"/>
                    </a:srgbClr>
                  </a:outerShdw>
                </a:effectLst>
              </a:rPr>
              <a:t>Industry 4.0 Framework</a:t>
            </a:r>
            <a:endParaRPr lang="en-GB" sz="3600" b="1" dirty="0">
              <a:solidFill>
                <a:schemeClr val="tx2"/>
              </a:solidFill>
              <a:effectLst>
                <a:outerShdw blurRad="38100" dist="38100" dir="2700000" algn="tl">
                  <a:srgbClr val="000000">
                    <a:alpha val="43137"/>
                  </a:srgbClr>
                </a:outerShdw>
              </a:effectLst>
            </a:endParaRPr>
          </a:p>
        </p:txBody>
      </p:sp>
      <p:pic>
        <p:nvPicPr>
          <p:cNvPr id="5" name="Content Placeholder 4"/>
          <p:cNvPicPr>
            <a:picLocks noGrp="1"/>
          </p:cNvPicPr>
          <p:nvPr>
            <p:ph idx="4294967295"/>
          </p:nvPr>
        </p:nvPicPr>
        <p:blipFill rotWithShape="1">
          <a:blip r:embed="rId2"/>
          <a:srcRect l="3318" t="20996" r="56541" b="5176"/>
          <a:stretch/>
        </p:blipFill>
        <p:spPr bwMode="auto">
          <a:xfrm>
            <a:off x="827584" y="1196752"/>
            <a:ext cx="7200949" cy="4248150"/>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033287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80168"/>
            <a:ext cx="8229600" cy="540866"/>
          </a:xfrm>
        </p:spPr>
        <p:txBody>
          <a:bodyPr>
            <a:normAutofit fontScale="90000"/>
          </a:bodyPr>
          <a:lstStyle/>
          <a:p>
            <a:r>
              <a:rPr lang="en-GB" sz="3600" b="1" dirty="0" smtClean="0">
                <a:solidFill>
                  <a:schemeClr val="tx2"/>
                </a:solidFill>
                <a:effectLst>
                  <a:outerShdw blurRad="38100" dist="38100" dir="2700000" algn="tl">
                    <a:srgbClr val="000000">
                      <a:alpha val="43137"/>
                    </a:srgbClr>
                  </a:outerShdw>
                </a:effectLst>
                <a:hlinkClick r:id="rId2"/>
              </a:rPr>
              <a:t>Roadmap</a:t>
            </a:r>
            <a:endParaRPr lang="en-GB" sz="3600" b="1" dirty="0">
              <a:solidFill>
                <a:schemeClr val="tx2"/>
              </a:solidFill>
              <a:effectLst>
                <a:outerShdw blurRad="38100" dist="38100" dir="2700000" algn="tl">
                  <a:srgbClr val="000000">
                    <a:alpha val="43137"/>
                  </a:srgbClr>
                </a:outerShdw>
              </a:effectLst>
            </a:endParaRPr>
          </a:p>
        </p:txBody>
      </p:sp>
      <p:pic>
        <p:nvPicPr>
          <p:cNvPr id="3" name="Picture 2"/>
          <p:cNvPicPr>
            <a:picLocks noChangeAspect="1"/>
          </p:cNvPicPr>
          <p:nvPr/>
        </p:nvPicPr>
        <p:blipFill rotWithShape="1">
          <a:blip r:embed="rId3"/>
          <a:srcRect t="6502" b="14025"/>
          <a:stretch/>
        </p:blipFill>
        <p:spPr>
          <a:xfrm>
            <a:off x="395536" y="842754"/>
            <a:ext cx="8424937" cy="4896544"/>
          </a:xfrm>
          <a:prstGeom prst="rect">
            <a:avLst/>
          </a:prstGeom>
        </p:spPr>
      </p:pic>
    </p:spTree>
    <p:extLst>
      <p:ext uri="{BB962C8B-B14F-4D97-AF65-F5344CB8AC3E}">
        <p14:creationId xmlns:p14="http://schemas.microsoft.com/office/powerpoint/2010/main" val="20646609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0688"/>
            <a:ext cx="8229600" cy="1143000"/>
          </a:xfrm>
        </p:spPr>
        <p:txBody>
          <a:bodyPr>
            <a:normAutofit/>
          </a:bodyPr>
          <a:lstStyle/>
          <a:p>
            <a:r>
              <a:rPr lang="en-GB" sz="3600" b="1" dirty="0" smtClean="0">
                <a:solidFill>
                  <a:schemeClr val="tx2"/>
                </a:solidFill>
                <a:effectLst>
                  <a:outerShdw blurRad="38100" dist="38100" dir="2700000" algn="tl">
                    <a:srgbClr val="000000">
                      <a:alpha val="43137"/>
                    </a:srgbClr>
                  </a:outerShdw>
                </a:effectLst>
              </a:rPr>
              <a:t>Examples</a:t>
            </a:r>
            <a:endParaRPr lang="en-GB" sz="3600" b="1" dirty="0">
              <a:solidFill>
                <a:schemeClr val="tx2"/>
              </a:solidFill>
              <a:effectLst>
                <a:outerShdw blurRad="38100" dist="38100" dir="2700000" algn="tl">
                  <a:srgbClr val="000000">
                    <a:alpha val="43137"/>
                  </a:srgbClr>
                </a:outerShdw>
              </a:effectLst>
            </a:endParaRPr>
          </a:p>
        </p:txBody>
      </p:sp>
      <p:sp>
        <p:nvSpPr>
          <p:cNvPr id="4" name="Content Placeholder 3"/>
          <p:cNvSpPr>
            <a:spLocks noGrp="1"/>
          </p:cNvSpPr>
          <p:nvPr>
            <p:ph idx="1"/>
          </p:nvPr>
        </p:nvSpPr>
        <p:spPr>
          <a:xfrm>
            <a:off x="457200" y="1844824"/>
            <a:ext cx="8229600" cy="2116831"/>
          </a:xfrm>
        </p:spPr>
        <p:txBody>
          <a:bodyPr>
            <a:normAutofit lnSpcReduction="10000"/>
          </a:bodyPr>
          <a:lstStyle/>
          <a:p>
            <a:pPr marL="0" indent="0" algn="ctr">
              <a:buNone/>
            </a:pPr>
            <a:r>
              <a:rPr lang="en-GB" dirty="0">
                <a:hlinkClick r:id="rId2"/>
              </a:rPr>
              <a:t>Maersk Line: Using the Internet of Things, Data Analytics </a:t>
            </a:r>
            <a:endParaRPr lang="en-GB" dirty="0" smtClean="0"/>
          </a:p>
          <a:p>
            <a:pPr marL="0" indent="0" algn="ctr">
              <a:buNone/>
            </a:pPr>
            <a:endParaRPr lang="en-GB" dirty="0"/>
          </a:p>
          <a:p>
            <a:pPr marL="0" indent="0" algn="ctr">
              <a:buNone/>
            </a:pPr>
            <a:r>
              <a:rPr lang="en-GB" dirty="0" smtClean="0">
                <a:hlinkClick r:id="rId3"/>
              </a:rPr>
              <a:t>Siemens: Digital Transformation</a:t>
            </a:r>
            <a:endParaRPr lang="en-GB" dirty="0"/>
          </a:p>
        </p:txBody>
      </p:sp>
    </p:spTree>
    <p:extLst>
      <p:ext uri="{BB962C8B-B14F-4D97-AF65-F5344CB8AC3E}">
        <p14:creationId xmlns:p14="http://schemas.microsoft.com/office/powerpoint/2010/main" val="3030515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835025" y="250825"/>
            <a:ext cx="7797800" cy="1143000"/>
          </a:xfrm>
        </p:spPr>
        <p:txBody>
          <a:bodyPr/>
          <a:lstStyle/>
          <a:p>
            <a:pPr>
              <a:defRPr/>
            </a:pPr>
            <a:r>
              <a:rPr lang="en-US" altLang="en-US" sz="3600" b="1" dirty="0" smtClean="0">
                <a:effectLst>
                  <a:outerShdw blurRad="38100" dist="38100" dir="2700000" algn="tl">
                    <a:srgbClr val="FFFFFF"/>
                  </a:outerShdw>
                </a:effectLst>
              </a:rPr>
              <a:t>Big Data 3V’s Model</a:t>
            </a:r>
          </a:p>
        </p:txBody>
      </p:sp>
      <p:pic>
        <p:nvPicPr>
          <p:cNvPr id="13315"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16590" y="1121715"/>
            <a:ext cx="5527675" cy="557863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2" name="Picture 4" descr="Screen shot 2013-01-13 at 4.45.17 PM.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0825" y="565150"/>
            <a:ext cx="1801813" cy="237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7950" y="3381375"/>
            <a:ext cx="3063875" cy="200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05540444"/>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83568" y="116632"/>
            <a:ext cx="7797800" cy="759420"/>
          </a:xfrm>
        </p:spPr>
        <p:txBody>
          <a:bodyPr/>
          <a:lstStyle/>
          <a:p>
            <a:pPr>
              <a:defRPr/>
            </a:pPr>
            <a:r>
              <a:rPr lang="en-US" altLang="en-US" sz="3600" b="1" dirty="0" smtClean="0">
                <a:solidFill>
                  <a:srgbClr val="17375E"/>
                </a:solidFill>
                <a:effectLst>
                  <a:outerShdw blurRad="38100" dist="38100" dir="2700000" algn="tl">
                    <a:srgbClr val="000000"/>
                  </a:outerShdw>
                </a:effectLst>
              </a:rPr>
              <a:t>Big Data: 5V’s Model</a:t>
            </a:r>
          </a:p>
        </p:txBody>
      </p:sp>
      <p:pic>
        <p:nvPicPr>
          <p:cNvPr id="5" name="Picture 4"/>
          <p:cNvPicPr>
            <a:picLocks noChangeAspect="1"/>
          </p:cNvPicPr>
          <p:nvPr/>
        </p:nvPicPr>
        <p:blipFill>
          <a:blip r:embed="rId2"/>
          <a:stretch>
            <a:fillRect/>
          </a:stretch>
        </p:blipFill>
        <p:spPr>
          <a:xfrm>
            <a:off x="1475656" y="1052736"/>
            <a:ext cx="6661150" cy="494347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38564856"/>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476672"/>
            <a:ext cx="7797800" cy="487362"/>
          </a:xfrm>
        </p:spPr>
        <p:txBody>
          <a:bodyPr>
            <a:normAutofit fontScale="90000"/>
          </a:bodyPr>
          <a:lstStyle/>
          <a:p>
            <a:pPr>
              <a:defRPr/>
            </a:pPr>
            <a:r>
              <a:rPr lang="en-US" sz="3600" b="1" dirty="0">
                <a:solidFill>
                  <a:schemeClr val="tx2"/>
                </a:solidFill>
                <a:effectLst>
                  <a:outerShdw blurRad="38100" dist="38100" dir="2700000" algn="tl">
                    <a:srgbClr val="000000">
                      <a:alpha val="43137"/>
                    </a:srgbClr>
                  </a:outerShdw>
                </a:effectLst>
              </a:rPr>
              <a:t>Supply Chain Big Data Sources</a:t>
            </a:r>
            <a:r>
              <a:rPr lang="en-US" sz="3600" b="1" dirty="0">
                <a:effectLst>
                  <a:outerShdw blurRad="38100" dist="38100" dir="2700000" algn="tl">
                    <a:srgbClr val="000000">
                      <a:alpha val="43137"/>
                    </a:srgbClr>
                  </a:outerShdw>
                </a:effectLst>
              </a:rPr>
              <a:t/>
            </a:r>
            <a:br>
              <a:rPr lang="en-US" sz="3600" b="1" dirty="0">
                <a:effectLst>
                  <a:outerShdw blurRad="38100" dist="38100" dir="2700000" algn="tl">
                    <a:srgbClr val="000000">
                      <a:alpha val="43137"/>
                    </a:srgbClr>
                  </a:outerShdw>
                </a:effectLst>
              </a:rPr>
            </a:br>
            <a:endParaRPr lang="en-US" sz="2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31413543"/>
              </p:ext>
            </p:extLst>
          </p:nvPr>
        </p:nvGraphicFramePr>
        <p:xfrm>
          <a:off x="179512" y="1268760"/>
          <a:ext cx="8715374" cy="3619501"/>
        </p:xfrm>
        <a:graphic>
          <a:graphicData uri="http://schemas.openxmlformats.org/drawingml/2006/table">
            <a:tbl>
              <a:tblPr bandRow="1">
                <a:tableStyleId>{5C22544A-7EE6-4342-B048-85BDC9FD1C3A}</a:tableStyleId>
              </a:tblPr>
              <a:tblGrid>
                <a:gridCol w="1414593">
                  <a:extLst>
                    <a:ext uri="{9D8B030D-6E8A-4147-A177-3AD203B41FA5}">
                      <a16:colId xmlns:a16="http://schemas.microsoft.com/office/drawing/2014/main" val="20000"/>
                    </a:ext>
                  </a:extLst>
                </a:gridCol>
                <a:gridCol w="2279561">
                  <a:extLst>
                    <a:ext uri="{9D8B030D-6E8A-4147-A177-3AD203B41FA5}">
                      <a16:colId xmlns:a16="http://schemas.microsoft.com/office/drawing/2014/main" val="20001"/>
                    </a:ext>
                  </a:extLst>
                </a:gridCol>
                <a:gridCol w="2266682">
                  <a:extLst>
                    <a:ext uri="{9D8B030D-6E8A-4147-A177-3AD203B41FA5}">
                      <a16:colId xmlns:a16="http://schemas.microsoft.com/office/drawing/2014/main" val="20002"/>
                    </a:ext>
                  </a:extLst>
                </a:gridCol>
                <a:gridCol w="2754538">
                  <a:extLst>
                    <a:ext uri="{9D8B030D-6E8A-4147-A177-3AD203B41FA5}">
                      <a16:colId xmlns:a16="http://schemas.microsoft.com/office/drawing/2014/main" val="20003"/>
                    </a:ext>
                  </a:extLst>
                </a:gridCol>
              </a:tblGrid>
              <a:tr h="362026">
                <a:tc>
                  <a:txBody>
                    <a:bodyPr/>
                    <a:lstStyle/>
                    <a:p>
                      <a:pPr algn="ctr"/>
                      <a:r>
                        <a:rPr lang="en-US" sz="1800" b="1" dirty="0" smtClean="0"/>
                        <a:t>Data Type</a:t>
                      </a:r>
                      <a:endParaRPr lang="en-US" sz="1800" b="1" dirty="0"/>
                    </a:p>
                  </a:txBody>
                  <a:tcPr marL="68585" marR="68585" marT="34282" marB="34282"/>
                </a:tc>
                <a:tc>
                  <a:txBody>
                    <a:bodyPr/>
                    <a:lstStyle/>
                    <a:p>
                      <a:pPr algn="ctr"/>
                      <a:r>
                        <a:rPr lang="en-US" sz="1800" b="1" dirty="0" smtClean="0">
                          <a:solidFill>
                            <a:schemeClr val="accent2">
                              <a:lumMod val="50000"/>
                            </a:schemeClr>
                          </a:solidFill>
                          <a:effectLst>
                            <a:outerShdw blurRad="38100" dist="38100" dir="2700000" algn="tl">
                              <a:srgbClr val="000000">
                                <a:alpha val="43137"/>
                              </a:srgbClr>
                            </a:outerShdw>
                          </a:effectLst>
                        </a:rPr>
                        <a:t>Volume</a:t>
                      </a:r>
                      <a:endParaRPr lang="en-US" sz="1800" b="1" dirty="0">
                        <a:solidFill>
                          <a:schemeClr val="accent2">
                            <a:lumMod val="50000"/>
                          </a:schemeClr>
                        </a:solidFill>
                        <a:effectLst>
                          <a:outerShdw blurRad="38100" dist="38100" dir="2700000" algn="tl">
                            <a:srgbClr val="000000">
                              <a:alpha val="43137"/>
                            </a:srgbClr>
                          </a:outerShdw>
                        </a:effectLst>
                      </a:endParaRPr>
                    </a:p>
                  </a:txBody>
                  <a:tcPr marL="68585" marR="68585" marT="34282" marB="34282"/>
                </a:tc>
                <a:tc>
                  <a:txBody>
                    <a:bodyPr/>
                    <a:lstStyle/>
                    <a:p>
                      <a:pPr algn="ctr"/>
                      <a:r>
                        <a:rPr lang="en-US" sz="1800" b="1" dirty="0" smtClean="0">
                          <a:solidFill>
                            <a:schemeClr val="accent2">
                              <a:lumMod val="50000"/>
                            </a:schemeClr>
                          </a:solidFill>
                          <a:effectLst>
                            <a:outerShdw blurRad="38100" dist="38100" dir="2700000" algn="tl">
                              <a:srgbClr val="000000">
                                <a:alpha val="43137"/>
                              </a:srgbClr>
                            </a:outerShdw>
                          </a:effectLst>
                        </a:rPr>
                        <a:t>Velocity</a:t>
                      </a:r>
                      <a:endParaRPr lang="en-US" sz="1800" b="1" dirty="0">
                        <a:solidFill>
                          <a:schemeClr val="accent2">
                            <a:lumMod val="50000"/>
                          </a:schemeClr>
                        </a:solidFill>
                        <a:effectLst>
                          <a:outerShdw blurRad="38100" dist="38100" dir="2700000" algn="tl">
                            <a:srgbClr val="000000">
                              <a:alpha val="43137"/>
                            </a:srgbClr>
                          </a:outerShdw>
                        </a:effectLst>
                      </a:endParaRPr>
                    </a:p>
                  </a:txBody>
                  <a:tcPr marL="68585" marR="68585" marT="34282" marB="34282"/>
                </a:tc>
                <a:tc>
                  <a:txBody>
                    <a:bodyPr/>
                    <a:lstStyle/>
                    <a:p>
                      <a:pPr algn="ctr"/>
                      <a:r>
                        <a:rPr lang="en-US" sz="1800" b="1" dirty="0" smtClean="0">
                          <a:solidFill>
                            <a:schemeClr val="accent2">
                              <a:lumMod val="50000"/>
                            </a:schemeClr>
                          </a:solidFill>
                          <a:effectLst>
                            <a:outerShdw blurRad="38100" dist="38100" dir="2700000" algn="tl">
                              <a:srgbClr val="000000">
                                <a:alpha val="43137"/>
                              </a:srgbClr>
                            </a:outerShdw>
                          </a:effectLst>
                        </a:rPr>
                        <a:t>Variety</a:t>
                      </a:r>
                      <a:endParaRPr lang="en-US" sz="1800" b="1" dirty="0">
                        <a:solidFill>
                          <a:schemeClr val="accent2">
                            <a:lumMod val="50000"/>
                          </a:schemeClr>
                        </a:solidFill>
                        <a:effectLst>
                          <a:outerShdw blurRad="38100" dist="38100" dir="2700000" algn="tl">
                            <a:srgbClr val="000000">
                              <a:alpha val="43137"/>
                            </a:srgbClr>
                          </a:outerShdw>
                        </a:effectLst>
                      </a:endParaRPr>
                    </a:p>
                  </a:txBody>
                  <a:tcPr marL="68585" marR="68585" marT="34282" marB="34282"/>
                </a:tc>
                <a:extLst>
                  <a:ext uri="{0D108BD9-81ED-4DB2-BD59-A6C34878D82A}">
                    <a16:rowId xmlns:a16="http://schemas.microsoft.com/office/drawing/2014/main" val="10000"/>
                  </a:ext>
                </a:extLst>
              </a:tr>
              <a:tr h="990140">
                <a:tc>
                  <a:txBody>
                    <a:bodyPr/>
                    <a:lstStyle/>
                    <a:p>
                      <a:pPr algn="ctr"/>
                      <a:r>
                        <a:rPr lang="en-US" sz="1500" b="1" dirty="0" smtClean="0">
                          <a:solidFill>
                            <a:srgbClr val="0070C0"/>
                          </a:solidFill>
                          <a:effectLst>
                            <a:outerShdw blurRad="38100" dist="38100" dir="2700000" algn="tl">
                              <a:srgbClr val="000000">
                                <a:alpha val="43137"/>
                              </a:srgbClr>
                            </a:outerShdw>
                          </a:effectLst>
                        </a:rPr>
                        <a:t>Sales</a:t>
                      </a:r>
                      <a:endParaRPr lang="en-US" sz="1500" b="1" dirty="0">
                        <a:solidFill>
                          <a:srgbClr val="0070C0"/>
                        </a:solidFill>
                        <a:effectLst>
                          <a:outerShdw blurRad="38100" dist="38100" dir="2700000" algn="tl">
                            <a:srgbClr val="000000">
                              <a:alpha val="43137"/>
                            </a:srgbClr>
                          </a:outerShdw>
                        </a:effectLst>
                      </a:endParaRPr>
                    </a:p>
                  </a:txBody>
                  <a:tcPr marL="68585" marR="68585" marT="34282" marB="34282"/>
                </a:tc>
                <a:tc>
                  <a:txBody>
                    <a:bodyPr/>
                    <a:lstStyle/>
                    <a:p>
                      <a:r>
                        <a:rPr lang="en-US" sz="1500" i="1" dirty="0" smtClean="0">
                          <a:latin typeface="Arial Narrow" panose="020B0606020202030204" pitchFamily="34" charset="0"/>
                        </a:rPr>
                        <a:t>Detail records</a:t>
                      </a:r>
                      <a:r>
                        <a:rPr lang="en-US" sz="1500" i="1" baseline="0" dirty="0" smtClean="0">
                          <a:latin typeface="Arial Narrow" panose="020B0606020202030204" pitchFamily="34" charset="0"/>
                        </a:rPr>
                        <a:t> on</a:t>
                      </a:r>
                      <a:r>
                        <a:rPr lang="en-US" sz="1500" i="1" dirty="0" smtClean="0">
                          <a:latin typeface="Arial Narrow" panose="020B0606020202030204" pitchFamily="34" charset="0"/>
                        </a:rPr>
                        <a:t> price, quantity,</a:t>
                      </a:r>
                      <a:r>
                        <a:rPr lang="en-US" sz="1500" i="1" baseline="0" dirty="0" smtClean="0">
                          <a:latin typeface="Arial Narrow" panose="020B0606020202030204" pitchFamily="34" charset="0"/>
                        </a:rPr>
                        <a:t> items, time of day, date, customer</a:t>
                      </a:r>
                      <a:endParaRPr lang="en-US" sz="1500" i="1" dirty="0">
                        <a:latin typeface="Arial Narrow" panose="020B0606020202030204" pitchFamily="34" charset="0"/>
                      </a:endParaRPr>
                    </a:p>
                  </a:txBody>
                  <a:tcPr marL="68585" marR="68585" marT="34282" marB="34282"/>
                </a:tc>
                <a:tc>
                  <a:txBody>
                    <a:bodyPr/>
                    <a:lstStyle/>
                    <a:p>
                      <a:r>
                        <a:rPr lang="en-US" sz="1500" i="1" dirty="0" smtClean="0">
                          <a:latin typeface="Arial Narrow" panose="020B0606020202030204" pitchFamily="34" charset="0"/>
                        </a:rPr>
                        <a:t>From monthly &amp; weekly to daily</a:t>
                      </a:r>
                      <a:r>
                        <a:rPr lang="en-US" sz="1500" i="1" baseline="0" dirty="0" smtClean="0">
                          <a:latin typeface="Arial Narrow" panose="020B0606020202030204" pitchFamily="34" charset="0"/>
                        </a:rPr>
                        <a:t> &amp; hourly</a:t>
                      </a:r>
                      <a:endParaRPr lang="en-US" sz="1500" i="1" dirty="0">
                        <a:latin typeface="Arial Narrow" panose="020B0606020202030204" pitchFamily="34" charset="0"/>
                      </a:endParaRPr>
                    </a:p>
                  </a:txBody>
                  <a:tcPr marL="68585" marR="68585" marT="34282" marB="34282"/>
                </a:tc>
                <a:tc>
                  <a:txBody>
                    <a:bodyPr/>
                    <a:lstStyle/>
                    <a:p>
                      <a:r>
                        <a:rPr lang="en-US" sz="1500" i="1" dirty="0" smtClean="0">
                          <a:latin typeface="Arial Narrow" panose="020B0606020202030204" pitchFamily="34" charset="0"/>
                        </a:rPr>
                        <a:t>Direct sales, Distributor</a:t>
                      </a:r>
                      <a:r>
                        <a:rPr lang="en-US" sz="1500" i="1" baseline="0" dirty="0" smtClean="0">
                          <a:latin typeface="Arial Narrow" panose="020B0606020202030204" pitchFamily="34" charset="0"/>
                        </a:rPr>
                        <a:t> sales, Internet sales, international sales, competitor sales</a:t>
                      </a:r>
                      <a:endParaRPr lang="en-US" sz="1500" i="1" dirty="0">
                        <a:latin typeface="Arial Narrow" panose="020B0606020202030204" pitchFamily="34" charset="0"/>
                      </a:endParaRPr>
                    </a:p>
                  </a:txBody>
                  <a:tcPr marL="68585" marR="68585" marT="34282" marB="34282"/>
                </a:tc>
                <a:extLst>
                  <a:ext uri="{0D108BD9-81ED-4DB2-BD59-A6C34878D82A}">
                    <a16:rowId xmlns:a16="http://schemas.microsoft.com/office/drawing/2014/main" val="10001"/>
                  </a:ext>
                </a:extLst>
              </a:tr>
              <a:tr h="838437">
                <a:tc>
                  <a:txBody>
                    <a:bodyPr/>
                    <a:lstStyle/>
                    <a:p>
                      <a:pPr algn="ctr"/>
                      <a:r>
                        <a:rPr lang="en-US" sz="1500" b="1" dirty="0" smtClean="0">
                          <a:solidFill>
                            <a:srgbClr val="0070C0"/>
                          </a:solidFill>
                          <a:effectLst>
                            <a:outerShdw blurRad="38100" dist="38100" dir="2700000" algn="tl">
                              <a:srgbClr val="000000">
                                <a:alpha val="43137"/>
                              </a:srgbClr>
                            </a:outerShdw>
                          </a:effectLst>
                        </a:rPr>
                        <a:t>Consumer</a:t>
                      </a:r>
                      <a:endParaRPr lang="en-US" sz="1500" b="1" dirty="0">
                        <a:solidFill>
                          <a:srgbClr val="0070C0"/>
                        </a:solidFill>
                        <a:effectLst>
                          <a:outerShdw blurRad="38100" dist="38100" dir="2700000" algn="tl">
                            <a:srgbClr val="000000">
                              <a:alpha val="43137"/>
                            </a:srgbClr>
                          </a:outerShdw>
                        </a:effectLst>
                      </a:endParaRPr>
                    </a:p>
                  </a:txBody>
                  <a:tcPr marL="68585" marR="68585" marT="34282" marB="34282"/>
                </a:tc>
                <a:tc>
                  <a:txBody>
                    <a:bodyPr/>
                    <a:lstStyle/>
                    <a:p>
                      <a:r>
                        <a:rPr lang="en-US" sz="1500" i="1" dirty="0" smtClean="0">
                          <a:latin typeface="Arial Narrow" panose="020B0606020202030204" pitchFamily="34" charset="0"/>
                        </a:rPr>
                        <a:t>Detail records</a:t>
                      </a:r>
                      <a:r>
                        <a:rPr lang="en-US" sz="1500" i="1" baseline="0" dirty="0" smtClean="0">
                          <a:latin typeface="Arial Narrow" panose="020B0606020202030204" pitchFamily="34" charset="0"/>
                        </a:rPr>
                        <a:t> of</a:t>
                      </a:r>
                      <a:r>
                        <a:rPr lang="en-US" sz="1500" i="1" dirty="0" smtClean="0">
                          <a:latin typeface="Arial Narrow" panose="020B0606020202030204" pitchFamily="34" charset="0"/>
                        </a:rPr>
                        <a:t> items browsed &amp; bought, frequency, value, timing </a:t>
                      </a:r>
                      <a:endParaRPr lang="en-US" sz="1500" i="1" dirty="0">
                        <a:latin typeface="Arial Narrow" panose="020B0606020202030204" pitchFamily="34" charset="0"/>
                      </a:endParaRPr>
                    </a:p>
                  </a:txBody>
                  <a:tcPr marL="68585" marR="68585" marT="34282" marB="34282"/>
                </a:tc>
                <a:tc>
                  <a:txBody>
                    <a:bodyPr/>
                    <a:lstStyle/>
                    <a:p>
                      <a:r>
                        <a:rPr lang="en-US" sz="1500" i="1" dirty="0" smtClean="0">
                          <a:latin typeface="Arial Narrow" panose="020B0606020202030204" pitchFamily="34" charset="0"/>
                        </a:rPr>
                        <a:t>From click through to card usage</a:t>
                      </a:r>
                      <a:endParaRPr lang="en-US" sz="1500" i="1" dirty="0">
                        <a:latin typeface="Arial Narrow" panose="020B0606020202030204" pitchFamily="34" charset="0"/>
                      </a:endParaRPr>
                    </a:p>
                  </a:txBody>
                  <a:tcPr marL="68585" marR="68585" marT="34282" marB="34282"/>
                </a:tc>
                <a:tc>
                  <a:txBody>
                    <a:bodyPr/>
                    <a:lstStyle/>
                    <a:p>
                      <a:r>
                        <a:rPr lang="en-US" sz="1500" i="1" dirty="0" smtClean="0">
                          <a:latin typeface="Arial Narrow" panose="020B0606020202030204" pitchFamily="34" charset="0"/>
                        </a:rPr>
                        <a:t>Shopper</a:t>
                      </a:r>
                      <a:r>
                        <a:rPr lang="en-US" sz="1500" i="1" baseline="0" dirty="0" smtClean="0">
                          <a:latin typeface="Arial Narrow" panose="020B0606020202030204" pitchFamily="34" charset="0"/>
                        </a:rPr>
                        <a:t> identification, emotion detection, “Likes”, “Tweets”, product reviews</a:t>
                      </a:r>
                      <a:endParaRPr lang="en-US" sz="1500" i="1" dirty="0">
                        <a:latin typeface="Arial Narrow" panose="020B0606020202030204" pitchFamily="34" charset="0"/>
                      </a:endParaRPr>
                    </a:p>
                  </a:txBody>
                  <a:tcPr marL="68585" marR="68585" marT="34282" marB="34282"/>
                </a:tc>
                <a:extLst>
                  <a:ext uri="{0D108BD9-81ED-4DB2-BD59-A6C34878D82A}">
                    <a16:rowId xmlns:a16="http://schemas.microsoft.com/office/drawing/2014/main" val="10002"/>
                  </a:ext>
                </a:extLst>
              </a:tr>
              <a:tr h="558959">
                <a:tc>
                  <a:txBody>
                    <a:bodyPr/>
                    <a:lstStyle/>
                    <a:p>
                      <a:pPr algn="ctr"/>
                      <a:r>
                        <a:rPr lang="en-US" sz="1500" b="1" dirty="0" smtClean="0">
                          <a:solidFill>
                            <a:srgbClr val="0070C0"/>
                          </a:solidFill>
                          <a:effectLst>
                            <a:outerShdw blurRad="38100" dist="38100" dir="2700000" algn="tl">
                              <a:srgbClr val="000000">
                                <a:alpha val="43137"/>
                              </a:srgbClr>
                            </a:outerShdw>
                          </a:effectLst>
                        </a:rPr>
                        <a:t>Inventory</a:t>
                      </a:r>
                      <a:endParaRPr lang="en-US" sz="1500" b="1" dirty="0">
                        <a:solidFill>
                          <a:srgbClr val="0070C0"/>
                        </a:solidFill>
                        <a:effectLst>
                          <a:outerShdw blurRad="38100" dist="38100" dir="2700000" algn="tl">
                            <a:srgbClr val="000000">
                              <a:alpha val="43137"/>
                            </a:srgbClr>
                          </a:outerShdw>
                        </a:effectLst>
                      </a:endParaRPr>
                    </a:p>
                  </a:txBody>
                  <a:tcPr marL="68585" marR="68585" marT="34282" marB="34282"/>
                </a:tc>
                <a:tc>
                  <a:txBody>
                    <a:bodyPr/>
                    <a:lstStyle/>
                    <a:p>
                      <a:r>
                        <a:rPr lang="en-US" sz="1500" i="1" dirty="0" smtClean="0">
                          <a:latin typeface="Arial Narrow" panose="020B0606020202030204" pitchFamily="34" charset="0"/>
                        </a:rPr>
                        <a:t>Perpetual inventory by style,</a:t>
                      </a:r>
                      <a:r>
                        <a:rPr lang="en-US" sz="1500" i="1" baseline="0" dirty="0" smtClean="0">
                          <a:latin typeface="Arial Narrow" panose="020B0606020202030204" pitchFamily="34" charset="0"/>
                        </a:rPr>
                        <a:t> color, size</a:t>
                      </a:r>
                      <a:endParaRPr lang="en-US" sz="1500" i="1" dirty="0">
                        <a:latin typeface="Arial Narrow" panose="020B0606020202030204" pitchFamily="34" charset="0"/>
                      </a:endParaRPr>
                    </a:p>
                  </a:txBody>
                  <a:tcPr marL="68585" marR="68585" marT="34282" marB="34282"/>
                </a:tc>
                <a:tc>
                  <a:txBody>
                    <a:bodyPr/>
                    <a:lstStyle/>
                    <a:p>
                      <a:r>
                        <a:rPr lang="en-US" sz="1500" i="1" dirty="0" smtClean="0">
                          <a:latin typeface="Arial Narrow" panose="020B0606020202030204" pitchFamily="34" charset="0"/>
                        </a:rPr>
                        <a:t>From monthly updates to hourly updates</a:t>
                      </a:r>
                      <a:endParaRPr lang="en-US" sz="1500" i="1" dirty="0">
                        <a:latin typeface="Arial Narrow" panose="020B0606020202030204" pitchFamily="34" charset="0"/>
                      </a:endParaRPr>
                    </a:p>
                  </a:txBody>
                  <a:tcPr marL="68585" marR="68585" marT="34282" marB="34282"/>
                </a:tc>
                <a:tc>
                  <a:txBody>
                    <a:bodyPr/>
                    <a:lstStyle/>
                    <a:p>
                      <a:r>
                        <a:rPr lang="en-US" sz="1500" i="1" dirty="0" smtClean="0">
                          <a:latin typeface="Arial Narrow" panose="020B0606020202030204" pitchFamily="34" charset="0"/>
                        </a:rPr>
                        <a:t>Warehouse, store, Internet store, vendor inventories</a:t>
                      </a:r>
                      <a:endParaRPr lang="en-US" sz="1500" i="1" dirty="0">
                        <a:latin typeface="Arial Narrow" panose="020B0606020202030204" pitchFamily="34" charset="0"/>
                      </a:endParaRPr>
                    </a:p>
                  </a:txBody>
                  <a:tcPr marL="68585" marR="68585" marT="34282" marB="34282"/>
                </a:tc>
                <a:extLst>
                  <a:ext uri="{0D108BD9-81ED-4DB2-BD59-A6C34878D82A}">
                    <a16:rowId xmlns:a16="http://schemas.microsoft.com/office/drawing/2014/main" val="10003"/>
                  </a:ext>
                </a:extLst>
              </a:tr>
              <a:tr h="869939">
                <a:tc>
                  <a:txBody>
                    <a:bodyPr/>
                    <a:lstStyle/>
                    <a:p>
                      <a:pPr algn="ctr"/>
                      <a:r>
                        <a:rPr lang="en-US" sz="1500" b="1" dirty="0" smtClean="0">
                          <a:solidFill>
                            <a:srgbClr val="0070C0"/>
                          </a:solidFill>
                          <a:effectLst>
                            <a:outerShdw blurRad="38100" dist="38100" dir="2700000" algn="tl">
                              <a:srgbClr val="000000">
                                <a:alpha val="43137"/>
                              </a:srgbClr>
                            </a:outerShdw>
                          </a:effectLst>
                        </a:rPr>
                        <a:t>Location / Time</a:t>
                      </a:r>
                      <a:endParaRPr lang="en-US" sz="1500" b="1" dirty="0">
                        <a:solidFill>
                          <a:srgbClr val="0070C0"/>
                        </a:solidFill>
                        <a:effectLst>
                          <a:outerShdw blurRad="38100" dist="38100" dir="2700000" algn="tl">
                            <a:srgbClr val="000000">
                              <a:alpha val="43137"/>
                            </a:srgbClr>
                          </a:outerShdw>
                        </a:effectLst>
                      </a:endParaRPr>
                    </a:p>
                  </a:txBody>
                  <a:tcPr marL="68585" marR="68585" marT="34282" marB="34282"/>
                </a:tc>
                <a:tc>
                  <a:txBody>
                    <a:bodyPr/>
                    <a:lstStyle/>
                    <a:p>
                      <a:r>
                        <a:rPr lang="en-US" sz="1500" i="1" dirty="0" smtClean="0">
                          <a:latin typeface="Arial Narrow" panose="020B0606020202030204" pitchFamily="34" charset="0"/>
                        </a:rPr>
                        <a:t>Sensor</a:t>
                      </a:r>
                      <a:r>
                        <a:rPr lang="en-US" sz="1500" i="1" baseline="0" dirty="0" smtClean="0">
                          <a:latin typeface="Arial Narrow" panose="020B0606020202030204" pitchFamily="34" charset="0"/>
                        </a:rPr>
                        <a:t> data to detect location, better inventory control</a:t>
                      </a:r>
                      <a:endParaRPr lang="en-US" sz="1500" i="1" dirty="0">
                        <a:latin typeface="Arial Narrow" panose="020B0606020202030204" pitchFamily="34" charset="0"/>
                      </a:endParaRPr>
                    </a:p>
                  </a:txBody>
                  <a:tcPr marL="68585" marR="68585" marT="34282" marB="34282"/>
                </a:tc>
                <a:tc>
                  <a:txBody>
                    <a:bodyPr/>
                    <a:lstStyle/>
                    <a:p>
                      <a:r>
                        <a:rPr lang="en-US" sz="1500" i="1" dirty="0" smtClean="0">
                          <a:latin typeface="Arial Narrow" panose="020B0606020202030204" pitchFamily="34" charset="0"/>
                        </a:rPr>
                        <a:t>Frequent updates</a:t>
                      </a:r>
                      <a:r>
                        <a:rPr lang="en-US" sz="1500" i="1" baseline="0" dirty="0" smtClean="0">
                          <a:latin typeface="Arial Narrow" panose="020B0606020202030204" pitchFamily="34" charset="0"/>
                        </a:rPr>
                        <a:t> within store and in transit</a:t>
                      </a:r>
                      <a:endParaRPr lang="en-US" sz="1500" i="1" dirty="0">
                        <a:latin typeface="Arial Narrow" panose="020B0606020202030204" pitchFamily="34" charset="0"/>
                      </a:endParaRPr>
                    </a:p>
                  </a:txBody>
                  <a:tcPr marL="68585" marR="68585" marT="34282" marB="34282"/>
                </a:tc>
                <a:tc>
                  <a:txBody>
                    <a:bodyPr/>
                    <a:lstStyle/>
                    <a:p>
                      <a:r>
                        <a:rPr lang="en-US" sz="1500" i="1" dirty="0" smtClean="0">
                          <a:latin typeface="Arial Narrow" panose="020B0606020202030204" pitchFamily="34" charset="0"/>
                        </a:rPr>
                        <a:t>Not only where, but what is close, who moved it, path, future path, mobile device</a:t>
                      </a:r>
                      <a:r>
                        <a:rPr lang="en-US" sz="1500" i="1" baseline="0" dirty="0" smtClean="0">
                          <a:latin typeface="Arial Narrow" panose="020B0606020202030204" pitchFamily="34" charset="0"/>
                        </a:rPr>
                        <a:t> evidence</a:t>
                      </a:r>
                      <a:endParaRPr lang="en-US" sz="1500" i="1" dirty="0">
                        <a:latin typeface="Arial Narrow" panose="020B0606020202030204" pitchFamily="34" charset="0"/>
                      </a:endParaRPr>
                    </a:p>
                  </a:txBody>
                  <a:tcPr marL="68585" marR="68585" marT="34282" marB="34282"/>
                </a:tc>
                <a:extLst>
                  <a:ext uri="{0D108BD9-81ED-4DB2-BD59-A6C34878D82A}">
                    <a16:rowId xmlns:a16="http://schemas.microsoft.com/office/drawing/2014/main" val="10004"/>
                  </a:ext>
                </a:extLst>
              </a:tr>
            </a:tbl>
          </a:graphicData>
        </a:graphic>
      </p:graphicFrame>
      <p:sp>
        <p:nvSpPr>
          <p:cNvPr id="16419" name="TextBox 2"/>
          <p:cNvSpPr txBox="1">
            <a:spLocks noChangeArrowheads="1"/>
          </p:cNvSpPr>
          <p:nvPr/>
        </p:nvSpPr>
        <p:spPr bwMode="auto">
          <a:xfrm>
            <a:off x="3911724" y="5038999"/>
            <a:ext cx="49831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dirty="0"/>
              <a:t>Source: </a:t>
            </a:r>
            <a:r>
              <a:rPr lang="en-US" altLang="en-US" sz="1400" dirty="0"/>
              <a:t>Waller and Fawcett (2013a) </a:t>
            </a:r>
            <a:r>
              <a:rPr lang="en-US" altLang="en-US" sz="1400" i="1" dirty="0"/>
              <a:t>Journal of Business Logistics</a:t>
            </a:r>
            <a:endParaRPr lang="en-GB" altLang="en-US" sz="1400" dirty="0"/>
          </a:p>
        </p:txBody>
      </p:sp>
    </p:spTree>
    <p:extLst>
      <p:ext uri="{BB962C8B-B14F-4D97-AF65-F5344CB8AC3E}">
        <p14:creationId xmlns:p14="http://schemas.microsoft.com/office/powerpoint/2010/main" val="1424139682"/>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395536" y="548680"/>
            <a:ext cx="8229600" cy="438150"/>
          </a:xfrm>
        </p:spPr>
        <p:txBody>
          <a:bodyPr>
            <a:normAutofit fontScale="90000"/>
          </a:bodyPr>
          <a:lstStyle/>
          <a:p>
            <a:r>
              <a:rPr lang="en-US" altLang="en-US" sz="3600" b="1" dirty="0" smtClean="0"/>
              <a:t>(</a:t>
            </a:r>
            <a:r>
              <a:rPr lang="en-US" altLang="en-US" sz="3600" b="1" dirty="0" smtClean="0">
                <a:solidFill>
                  <a:schemeClr val="tx2"/>
                </a:solidFill>
                <a:effectLst>
                  <a:outerShdw blurRad="38100" dist="38100" dir="2700000" algn="tl">
                    <a:srgbClr val="000000">
                      <a:alpha val="43137"/>
                    </a:srgbClr>
                  </a:outerShdw>
                </a:effectLst>
              </a:rPr>
              <a:t>Big) Data Mining Applications for Inventory Management and Warehousing</a:t>
            </a:r>
            <a:r>
              <a:rPr lang="en-US" altLang="en-US" b="1" dirty="0" smtClean="0"/>
              <a:t/>
            </a:r>
            <a:br>
              <a:rPr lang="en-US" altLang="en-US" b="1" dirty="0" smtClean="0"/>
            </a:br>
            <a:endParaRPr lang="en-US" altLang="en-US" sz="2400" dirty="0"/>
          </a:p>
        </p:txBody>
      </p:sp>
      <p:sp>
        <p:nvSpPr>
          <p:cNvPr id="3" name="Content Placeholder 2"/>
          <p:cNvSpPr>
            <a:spLocks noGrp="1"/>
          </p:cNvSpPr>
          <p:nvPr>
            <p:ph sz="half" idx="1"/>
          </p:nvPr>
        </p:nvSpPr>
        <p:spPr>
          <a:xfrm>
            <a:off x="200025" y="1693864"/>
            <a:ext cx="4038600" cy="3876675"/>
          </a:xfrm>
        </p:spPr>
        <p:txBody>
          <a:bodyPr>
            <a:normAutofit fontScale="40000" lnSpcReduction="20000"/>
          </a:bodyPr>
          <a:lstStyle/>
          <a:p>
            <a:pPr marL="0" indent="0">
              <a:buNone/>
              <a:defRPr/>
            </a:pPr>
            <a:r>
              <a:rPr lang="en-US" sz="4600" b="1" dirty="0">
                <a:solidFill>
                  <a:srgbClr val="0070C0"/>
                </a:solidFill>
                <a:effectLst>
                  <a:outerShdw blurRad="38100" dist="38100" dir="2700000" algn="tl">
                    <a:srgbClr val="000000">
                      <a:alpha val="43137"/>
                    </a:srgbClr>
                  </a:outerShdw>
                </a:effectLst>
              </a:rPr>
              <a:t>Demand forecasting</a:t>
            </a:r>
          </a:p>
          <a:p>
            <a:pPr marL="457200" lvl="1" indent="0">
              <a:lnSpc>
                <a:spcPct val="120000"/>
              </a:lnSpc>
              <a:spcBef>
                <a:spcPts val="600"/>
              </a:spcBef>
              <a:buNone/>
              <a:defRPr/>
            </a:pPr>
            <a:r>
              <a:rPr lang="en-US" sz="3300" dirty="0"/>
              <a:t>Linking real-time sensors to machine learning and mining algorithms and tools</a:t>
            </a:r>
          </a:p>
          <a:p>
            <a:pPr marL="457200" lvl="1" indent="0">
              <a:lnSpc>
                <a:spcPct val="120000"/>
              </a:lnSpc>
              <a:spcBef>
                <a:spcPts val="600"/>
              </a:spcBef>
              <a:buNone/>
              <a:defRPr/>
            </a:pPr>
            <a:r>
              <a:rPr lang="en-US" sz="3300" dirty="0"/>
              <a:t>Bar-coded checkout &amp; Wal-Mart RFID chips </a:t>
            </a:r>
          </a:p>
          <a:p>
            <a:pPr marL="457200" lvl="1" indent="0">
              <a:lnSpc>
                <a:spcPct val="120000"/>
              </a:lnSpc>
              <a:spcBef>
                <a:spcPts val="600"/>
              </a:spcBef>
              <a:buNone/>
              <a:defRPr/>
            </a:pPr>
            <a:r>
              <a:rPr lang="en-US" sz="3300" dirty="0"/>
              <a:t>Enabling real-time response</a:t>
            </a:r>
          </a:p>
          <a:p>
            <a:pPr marL="0" indent="0">
              <a:buNone/>
              <a:defRPr/>
            </a:pPr>
            <a:r>
              <a:rPr lang="en-US" sz="4200" b="1" dirty="0">
                <a:solidFill>
                  <a:srgbClr val="0070C0"/>
                </a:solidFill>
                <a:effectLst>
                  <a:outerShdw blurRad="38100" dist="38100" dir="2700000" algn="tl">
                    <a:srgbClr val="000000">
                      <a:alpha val="43137"/>
                    </a:srgbClr>
                  </a:outerShdw>
                </a:effectLst>
              </a:rPr>
              <a:t>Warehouse design &amp; location</a:t>
            </a:r>
          </a:p>
          <a:p>
            <a:pPr marL="457200" lvl="1" indent="0">
              <a:lnSpc>
                <a:spcPct val="120000"/>
              </a:lnSpc>
              <a:spcBef>
                <a:spcPts val="600"/>
              </a:spcBef>
              <a:buNone/>
              <a:defRPr/>
            </a:pPr>
            <a:r>
              <a:rPr lang="en-US" sz="3800" dirty="0"/>
              <a:t>System design for optimality</a:t>
            </a:r>
          </a:p>
          <a:p>
            <a:pPr marL="457200" lvl="1" indent="0">
              <a:lnSpc>
                <a:spcPct val="120000"/>
              </a:lnSpc>
              <a:spcBef>
                <a:spcPts val="600"/>
              </a:spcBef>
              <a:buNone/>
              <a:defRPr/>
            </a:pPr>
            <a:r>
              <a:rPr lang="en-US" sz="3800" dirty="0"/>
              <a:t>A classical operations research problem</a:t>
            </a:r>
          </a:p>
          <a:p>
            <a:pPr marL="457200" lvl="1" indent="0">
              <a:lnSpc>
                <a:spcPct val="120000"/>
              </a:lnSpc>
              <a:spcBef>
                <a:spcPts val="600"/>
              </a:spcBef>
              <a:buNone/>
              <a:defRPr/>
            </a:pPr>
            <a:r>
              <a:rPr lang="en-US" sz="3800" dirty="0"/>
              <a:t>Using network analysis to improve the design and location planning</a:t>
            </a:r>
          </a:p>
        </p:txBody>
      </p:sp>
      <p:sp>
        <p:nvSpPr>
          <p:cNvPr id="2" name="Content Placeholder 1"/>
          <p:cNvSpPr>
            <a:spLocks noGrp="1"/>
          </p:cNvSpPr>
          <p:nvPr>
            <p:ph sz="half" idx="2"/>
          </p:nvPr>
        </p:nvSpPr>
        <p:spPr>
          <a:xfrm>
            <a:off x="4355976" y="1691600"/>
            <a:ext cx="4546600" cy="3825875"/>
          </a:xfrm>
        </p:spPr>
        <p:txBody>
          <a:bodyPr>
            <a:normAutofit fontScale="40000" lnSpcReduction="20000"/>
          </a:bodyPr>
          <a:lstStyle/>
          <a:p>
            <a:pPr marL="0" indent="0">
              <a:buNone/>
              <a:defRPr/>
            </a:pPr>
            <a:r>
              <a:rPr lang="en-US" sz="5000" b="1" dirty="0">
                <a:solidFill>
                  <a:srgbClr val="0070C0"/>
                </a:solidFill>
                <a:effectLst>
                  <a:outerShdw blurRad="38100" dist="38100" dir="2700000" algn="tl">
                    <a:srgbClr val="000000">
                      <a:alpha val="43137"/>
                    </a:srgbClr>
                  </a:outerShdw>
                </a:effectLst>
              </a:rPr>
              <a:t>Supplier evaluation &amp; selection</a:t>
            </a:r>
          </a:p>
          <a:p>
            <a:pPr marL="0" indent="0">
              <a:buNone/>
              <a:defRPr/>
            </a:pPr>
            <a:r>
              <a:rPr lang="en-US" sz="5000" dirty="0"/>
              <a:t>Probably the most commonly researched supply chain function</a:t>
            </a:r>
          </a:p>
          <a:p>
            <a:pPr marL="0" indent="0">
              <a:buNone/>
              <a:defRPr/>
            </a:pPr>
            <a:r>
              <a:rPr lang="en-US" sz="5000" dirty="0"/>
              <a:t>Can consider more factors, more up-to-date data</a:t>
            </a:r>
          </a:p>
          <a:p>
            <a:pPr marL="0" indent="0">
              <a:buNone/>
              <a:defRPr/>
            </a:pPr>
            <a:r>
              <a:rPr lang="en-US" sz="5000" b="1" dirty="0">
                <a:solidFill>
                  <a:srgbClr val="0070C0"/>
                </a:solidFill>
                <a:effectLst>
                  <a:outerShdw blurRad="38100" dist="38100" dir="2700000" algn="tl">
                    <a:srgbClr val="000000">
                      <a:alpha val="43137"/>
                    </a:srgbClr>
                  </a:outerShdw>
                </a:effectLst>
              </a:rPr>
              <a:t>Selection of transportation nodes  and routes</a:t>
            </a:r>
          </a:p>
          <a:p>
            <a:pPr marL="0" indent="0">
              <a:buNone/>
              <a:defRPr/>
            </a:pPr>
            <a:r>
              <a:rPr lang="en-US" sz="5000" dirty="0"/>
              <a:t>Real-time truck/rail assig</a:t>
            </a:r>
            <a:r>
              <a:rPr lang="en-US" sz="6000" dirty="0"/>
              <a:t>nment</a:t>
            </a:r>
          </a:p>
          <a:p>
            <a:pPr>
              <a:buFont typeface="Arial" charset="0"/>
              <a:buChar char="•"/>
              <a:defRPr/>
            </a:pPr>
            <a:endParaRPr lang="en-GB" dirty="0"/>
          </a:p>
        </p:txBody>
      </p:sp>
      <p:sp>
        <p:nvSpPr>
          <p:cNvPr id="17413" name="TextBox 3"/>
          <p:cNvSpPr txBox="1">
            <a:spLocks noChangeArrowheads="1"/>
          </p:cNvSpPr>
          <p:nvPr/>
        </p:nvSpPr>
        <p:spPr bwMode="auto">
          <a:xfrm>
            <a:off x="3918620" y="5013176"/>
            <a:ext cx="542131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dirty="0"/>
              <a:t>Source: </a:t>
            </a:r>
            <a:r>
              <a:rPr lang="en-US" altLang="en-US" sz="1400" dirty="0"/>
              <a:t>Waller and Fawcett (2013a) </a:t>
            </a:r>
            <a:r>
              <a:rPr lang="en-US" altLang="en-US" sz="1400" i="1" dirty="0"/>
              <a:t>Journal of Business Logistics</a:t>
            </a:r>
            <a:endParaRPr lang="en-GB" altLang="en-US" sz="2400" dirty="0">
              <a:latin typeface="Times" panose="02020603050405020304" pitchFamily="18" charset="0"/>
            </a:endParaRPr>
          </a:p>
        </p:txBody>
      </p:sp>
    </p:spTree>
    <p:extLst>
      <p:ext uri="{BB962C8B-B14F-4D97-AF65-F5344CB8AC3E}">
        <p14:creationId xmlns:p14="http://schemas.microsoft.com/office/powerpoint/2010/main" val="2527835179"/>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l="7474" t="21895" r="48750" b="6667"/>
          <a:stretch>
            <a:fillRect/>
          </a:stretch>
        </p:blipFill>
        <p:spPr bwMode="auto">
          <a:xfrm>
            <a:off x="128104" y="476672"/>
            <a:ext cx="8762592" cy="5112568"/>
          </a:xfrm>
          <a:prstGeom prst="rect">
            <a:avLst/>
          </a:prstGeom>
          <a:noFill/>
          <a:ln>
            <a:noFill/>
          </a:ln>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6208462"/>
      </p:ext>
    </p:extLst>
  </p:cSld>
  <p:clrMapOvr>
    <a:masterClrMapping/>
  </p:clrMapOvr>
  <p:transition spd="slow" advTm="10000">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5" name="Picture 7"/>
          <p:cNvPicPr>
            <a:picLocks noChangeAspect="1" noChangeArrowheads="1"/>
          </p:cNvPicPr>
          <p:nvPr/>
        </p:nvPicPr>
        <p:blipFill>
          <a:blip r:embed="rId2">
            <a:extLst>
              <a:ext uri="{28A0092B-C50C-407E-A947-70E740481C1C}">
                <a14:useLocalDpi xmlns:a14="http://schemas.microsoft.com/office/drawing/2010/main" val="0"/>
              </a:ext>
            </a:extLst>
          </a:blip>
          <a:srcRect l="7675" t="18239" r="48438" b="16426"/>
          <a:stretch>
            <a:fillRect/>
          </a:stretch>
        </p:blipFill>
        <p:spPr bwMode="auto">
          <a:xfrm>
            <a:off x="0" y="188640"/>
            <a:ext cx="8831263" cy="5544616"/>
          </a:xfrm>
          <a:prstGeom prst="rect">
            <a:avLst/>
          </a:prstGeom>
          <a:noFill/>
          <a:ln>
            <a:noFill/>
          </a:ln>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88493834"/>
      </p:ext>
    </p:extLst>
  </p:cSld>
  <p:clrMapOvr>
    <a:masterClrMapping/>
  </p:clrMapOvr>
  <p:transition spd="slow" advTm="10000">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20688" y="0"/>
            <a:ext cx="8229600" cy="1143000"/>
          </a:xfrm>
        </p:spPr>
        <p:txBody>
          <a:bodyPr/>
          <a:lstStyle/>
          <a:p>
            <a:pPr>
              <a:defRPr/>
            </a:pPr>
            <a:r>
              <a:rPr lang="en-GB" sz="3600" b="1" dirty="0" smtClean="0">
                <a:solidFill>
                  <a:schemeClr val="tx2"/>
                </a:solidFill>
                <a:effectLst>
                  <a:outerShdw blurRad="38100" dist="38100" dir="2700000" algn="tl">
                    <a:srgbClr val="000000">
                      <a:alpha val="43137"/>
                    </a:srgbClr>
                  </a:outerShdw>
                </a:effectLst>
              </a:rPr>
              <a:t>Enterprise Big Data Systems</a:t>
            </a:r>
            <a:endParaRPr lang="en-GB" sz="3600" b="1" dirty="0">
              <a:solidFill>
                <a:schemeClr val="tx2"/>
              </a:solidFill>
              <a:effectLst>
                <a:outerShdw blurRad="38100" dist="38100" dir="2700000" algn="tl">
                  <a:srgbClr val="000000">
                    <a:alpha val="43137"/>
                  </a:srgbClr>
                </a:outerShdw>
              </a:effectLst>
            </a:endParaRPr>
          </a:p>
        </p:txBody>
      </p:sp>
      <p:sp>
        <p:nvSpPr>
          <p:cNvPr id="26627" name="Content Placeholder 4"/>
          <p:cNvSpPr>
            <a:spLocks noGrp="1"/>
          </p:cNvSpPr>
          <p:nvPr>
            <p:ph idx="1"/>
          </p:nvPr>
        </p:nvSpPr>
        <p:spPr>
          <a:xfrm>
            <a:off x="430213" y="1538288"/>
            <a:ext cx="8229600" cy="4194968"/>
          </a:xfrm>
        </p:spPr>
        <p:txBody>
          <a:bodyPr/>
          <a:lstStyle/>
          <a:p>
            <a:pPr>
              <a:buFont typeface="Arial" charset="0"/>
              <a:buChar char="•"/>
              <a:defRPr/>
            </a:pPr>
            <a:r>
              <a:rPr lang="en-GB" altLang="en-US" dirty="0" smtClean="0"/>
              <a:t>‘</a:t>
            </a:r>
          </a:p>
          <a:p>
            <a:pPr>
              <a:buFont typeface="Arial" charset="0"/>
              <a:buChar char="•"/>
              <a:defRPr/>
            </a:pPr>
            <a:endParaRPr lang="en-GB" altLang="en-US" dirty="0" smtClean="0"/>
          </a:p>
          <a:p>
            <a:pPr>
              <a:buFont typeface="Arial" charset="0"/>
              <a:buChar char="•"/>
              <a:defRPr/>
            </a:pPr>
            <a:endParaRPr lang="en-GB" altLang="en-US" dirty="0" smtClean="0"/>
          </a:p>
          <a:p>
            <a:pPr>
              <a:buFont typeface="Arial" charset="0"/>
              <a:buChar char="•"/>
              <a:defRPr/>
            </a:pPr>
            <a:endParaRPr lang="en-GB" altLang="en-US" dirty="0" smtClean="0"/>
          </a:p>
          <a:p>
            <a:pPr>
              <a:buFont typeface="Arial" charset="0"/>
              <a:buChar char="•"/>
              <a:defRPr/>
            </a:pPr>
            <a:endParaRPr lang="en-GB" altLang="en-US" dirty="0" smtClean="0"/>
          </a:p>
          <a:p>
            <a:pPr>
              <a:buFont typeface="Arial" charset="0"/>
              <a:buChar char="•"/>
              <a:defRPr/>
            </a:pPr>
            <a:endParaRPr lang="en-GB" altLang="en-US" dirty="0" smtClean="0"/>
          </a:p>
          <a:p>
            <a:pPr>
              <a:buFont typeface="Arial" charset="0"/>
              <a:buChar char="•"/>
              <a:defRPr/>
            </a:pPr>
            <a:endParaRPr lang="en-GB" altLang="en-US" sz="2000" dirty="0" smtClean="0"/>
          </a:p>
          <a:p>
            <a:pPr marL="0" indent="0" algn="r">
              <a:buFont typeface="Arial" charset="0"/>
              <a:buNone/>
              <a:defRPr/>
            </a:pPr>
            <a:r>
              <a:rPr lang="en-GB" altLang="en-US" sz="1400" dirty="0" smtClean="0"/>
              <a:t>Source: </a:t>
            </a:r>
            <a:r>
              <a:rPr lang="en-GB" altLang="en-US" sz="1400" dirty="0" err="1" smtClean="0"/>
              <a:t>Demirkan</a:t>
            </a:r>
            <a:r>
              <a:rPr lang="en-GB" altLang="en-US" sz="1400" dirty="0" smtClean="0"/>
              <a:t>, H. and </a:t>
            </a:r>
            <a:r>
              <a:rPr lang="en-GB" altLang="en-US" sz="1400" dirty="0" err="1" smtClean="0"/>
              <a:t>Delen</a:t>
            </a:r>
            <a:r>
              <a:rPr lang="en-GB" altLang="en-US" sz="1400" dirty="0" smtClean="0"/>
              <a:t>, D. Decision Support Systems, 2012</a:t>
            </a:r>
          </a:p>
          <a:p>
            <a:pPr algn="r">
              <a:buFont typeface="Arial" charset="0"/>
              <a:buChar char="•"/>
              <a:defRPr/>
            </a:pPr>
            <a:endParaRPr lang="en-GB" altLang="en-US" sz="2000" dirty="0" smtClean="0"/>
          </a:p>
        </p:txBody>
      </p:sp>
      <p:pic>
        <p:nvPicPr>
          <p:cNvPr id="26628" name="Picture 2"/>
          <p:cNvPicPr>
            <a:picLocks noChangeAspect="1" noChangeArrowheads="1"/>
          </p:cNvPicPr>
          <p:nvPr/>
        </p:nvPicPr>
        <p:blipFill rotWithShape="1">
          <a:blip r:embed="rId2"/>
          <a:srcRect l="1867" t="4019" r="2502" b="2546"/>
          <a:stretch/>
        </p:blipFill>
        <p:spPr bwMode="auto">
          <a:xfrm>
            <a:off x="470694" y="908720"/>
            <a:ext cx="8129587" cy="442912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6008903"/>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65125" y="149225"/>
            <a:ext cx="8229600" cy="1143000"/>
          </a:xfrm>
        </p:spPr>
        <p:txBody>
          <a:bodyPr/>
          <a:lstStyle/>
          <a:p>
            <a:pPr>
              <a:defRPr/>
            </a:pPr>
            <a:r>
              <a:rPr lang="en-US" sz="3200" b="1" dirty="0">
                <a:effectLst>
                  <a:outerShdw blurRad="38100" dist="38100" dir="2700000" algn="tl">
                    <a:srgbClr val="000000">
                      <a:alpha val="43137"/>
                    </a:srgbClr>
                  </a:outerShdw>
                </a:effectLst>
              </a:rPr>
              <a:t>Cloud computing model and services architecture </a:t>
            </a:r>
            <a:endParaRPr lang="en-GB" sz="3200" b="1" dirty="0">
              <a:effectLst>
                <a:outerShdw blurRad="38100" dist="38100" dir="2700000" algn="tl">
                  <a:srgbClr val="000000">
                    <a:alpha val="43137"/>
                  </a:srgbClr>
                </a:outerShdw>
              </a:effectLst>
            </a:endParaRPr>
          </a:p>
        </p:txBody>
      </p:sp>
      <p:sp>
        <p:nvSpPr>
          <p:cNvPr id="26627" name="Content Placeholder 4"/>
          <p:cNvSpPr>
            <a:spLocks noGrp="1"/>
          </p:cNvSpPr>
          <p:nvPr>
            <p:ph idx="1"/>
          </p:nvPr>
        </p:nvSpPr>
        <p:spPr>
          <a:xfrm>
            <a:off x="430213" y="1538288"/>
            <a:ext cx="8229600" cy="4525962"/>
          </a:xfrm>
        </p:spPr>
        <p:txBody>
          <a:bodyPr/>
          <a:lstStyle/>
          <a:p>
            <a:pPr marL="0" indent="0">
              <a:buFont typeface="Arial" charset="0"/>
              <a:buNone/>
              <a:defRPr/>
            </a:pPr>
            <a:endParaRPr lang="en-GB" altLang="en-US" dirty="0" smtClean="0"/>
          </a:p>
          <a:p>
            <a:pPr>
              <a:buFont typeface="Arial" charset="0"/>
              <a:buChar char="•"/>
              <a:defRPr/>
            </a:pPr>
            <a:endParaRPr lang="en-GB" altLang="en-US" dirty="0" smtClean="0"/>
          </a:p>
          <a:p>
            <a:pPr>
              <a:buFont typeface="Arial" charset="0"/>
              <a:buChar char="•"/>
              <a:defRPr/>
            </a:pPr>
            <a:endParaRPr lang="en-GB" altLang="en-US" dirty="0" smtClean="0"/>
          </a:p>
          <a:p>
            <a:pPr>
              <a:buFont typeface="Arial" charset="0"/>
              <a:buChar char="•"/>
              <a:defRPr/>
            </a:pPr>
            <a:endParaRPr lang="en-GB" altLang="en-US" dirty="0" smtClean="0"/>
          </a:p>
          <a:p>
            <a:pPr>
              <a:buFont typeface="Arial" charset="0"/>
              <a:buChar char="•"/>
              <a:defRPr/>
            </a:pPr>
            <a:endParaRPr lang="en-GB" altLang="en-US" dirty="0" smtClean="0"/>
          </a:p>
          <a:p>
            <a:pPr>
              <a:buFont typeface="Arial" charset="0"/>
              <a:buChar char="•"/>
              <a:defRPr/>
            </a:pPr>
            <a:endParaRPr lang="en-GB" altLang="en-US" dirty="0" smtClean="0"/>
          </a:p>
          <a:p>
            <a:pPr>
              <a:buFont typeface="Arial" charset="0"/>
              <a:buChar char="•"/>
              <a:defRPr/>
            </a:pPr>
            <a:endParaRPr lang="en-GB" altLang="en-US" dirty="0" smtClean="0"/>
          </a:p>
          <a:p>
            <a:pPr algn="r">
              <a:buFont typeface="Arial" charset="0"/>
              <a:buChar char="•"/>
              <a:defRPr/>
            </a:pPr>
            <a:endParaRPr lang="en-GB" altLang="en-US" sz="2000" dirty="0" smtClean="0"/>
          </a:p>
        </p:txBody>
      </p:sp>
      <p:sp>
        <p:nvSpPr>
          <p:cNvPr id="3" name="TextBox 2"/>
          <p:cNvSpPr txBox="1"/>
          <p:nvPr/>
        </p:nvSpPr>
        <p:spPr>
          <a:xfrm>
            <a:off x="4814888" y="1558925"/>
            <a:ext cx="4552950" cy="4584700"/>
          </a:xfrm>
          <a:prstGeom prst="rect">
            <a:avLst/>
          </a:prstGeom>
          <a:noFill/>
        </p:spPr>
        <p:txBody>
          <a:bodyPr>
            <a:spAutoFit/>
          </a:bodyPr>
          <a:lstStyle/>
          <a:p>
            <a:pPr>
              <a:defRPr/>
            </a:pPr>
            <a:r>
              <a:rPr lang="en-US" b="1" i="1" dirty="0">
                <a:latin typeface="+mn-lt"/>
              </a:rPr>
              <a:t>Software as a Service</a:t>
            </a:r>
            <a:r>
              <a:rPr lang="en-US" b="1" dirty="0">
                <a:latin typeface="+mn-lt"/>
              </a:rPr>
              <a:t> (SaaS) </a:t>
            </a:r>
            <a:r>
              <a:rPr lang="en-US" sz="2000" dirty="0">
                <a:latin typeface="+mn-lt"/>
              </a:rPr>
              <a:t>provides applications hosting and online delivery; </a:t>
            </a:r>
            <a:endParaRPr lang="en-GB" sz="2000" dirty="0">
              <a:latin typeface="+mn-lt"/>
            </a:endParaRPr>
          </a:p>
          <a:p>
            <a:pPr>
              <a:defRPr/>
            </a:pPr>
            <a:r>
              <a:rPr lang="en-US" b="1" i="1" dirty="0">
                <a:latin typeface="+mn-lt"/>
              </a:rPr>
              <a:t>Platform as a Service</a:t>
            </a:r>
            <a:r>
              <a:rPr lang="en-US" b="1" dirty="0">
                <a:latin typeface="+mn-lt"/>
              </a:rPr>
              <a:t> (</a:t>
            </a:r>
            <a:r>
              <a:rPr lang="en-US" b="1" dirty="0" err="1">
                <a:latin typeface="+mn-lt"/>
              </a:rPr>
              <a:t>PaaS</a:t>
            </a:r>
            <a:r>
              <a:rPr lang="en-US" sz="2000" b="1" dirty="0">
                <a:latin typeface="+mn-lt"/>
              </a:rPr>
              <a:t>) </a:t>
            </a:r>
            <a:r>
              <a:rPr lang="en-US" sz="2000" dirty="0">
                <a:latin typeface="+mn-lt"/>
              </a:rPr>
              <a:t>provides the software platform for systems (as opposed to just software)</a:t>
            </a:r>
            <a:endParaRPr lang="en-GB" sz="2000" dirty="0">
              <a:latin typeface="+mn-lt"/>
            </a:endParaRPr>
          </a:p>
          <a:p>
            <a:pPr>
              <a:defRPr/>
            </a:pPr>
            <a:r>
              <a:rPr lang="en-US" b="1" i="1" dirty="0">
                <a:latin typeface="+mn-lt"/>
              </a:rPr>
              <a:t>Infrastructure as a Service</a:t>
            </a:r>
            <a:r>
              <a:rPr lang="en-US" b="1" dirty="0">
                <a:latin typeface="+mn-lt"/>
              </a:rPr>
              <a:t> (</a:t>
            </a:r>
            <a:r>
              <a:rPr lang="en-US" b="1" dirty="0" err="1">
                <a:latin typeface="+mn-lt"/>
              </a:rPr>
              <a:t>IaaS</a:t>
            </a:r>
            <a:r>
              <a:rPr lang="en-US" b="1" dirty="0">
                <a:latin typeface="+mn-lt"/>
              </a:rPr>
              <a:t>) </a:t>
            </a:r>
            <a:r>
              <a:rPr lang="en-US" sz="2000" dirty="0">
                <a:latin typeface="+mn-lt"/>
              </a:rPr>
              <a:t>provides virtual computing resources, such as storage and computing services that are hosted in the cloud; </a:t>
            </a:r>
          </a:p>
          <a:p>
            <a:pPr>
              <a:defRPr/>
            </a:pPr>
            <a:r>
              <a:rPr lang="en-US" sz="2000" dirty="0">
                <a:latin typeface="+mn-lt"/>
              </a:rPr>
              <a:t>customers deploy and run only their own applications for obtaining the needed services.  </a:t>
            </a:r>
            <a:endParaRPr lang="en-GB" sz="2000" dirty="0">
              <a:latin typeface="+mn-lt"/>
            </a:endParaRPr>
          </a:p>
          <a:p>
            <a:pPr>
              <a:defRPr/>
            </a:pPr>
            <a:endParaRPr lang="en-GB" sz="2000" dirty="0">
              <a:latin typeface="+mn-lt"/>
            </a:endParaRPr>
          </a:p>
        </p:txBody>
      </p:sp>
      <p:pic>
        <p:nvPicPr>
          <p:cNvPr id="5" name="Picture 4"/>
          <p:cNvPicPr>
            <a:picLocks noChangeAspect="1"/>
          </p:cNvPicPr>
          <p:nvPr/>
        </p:nvPicPr>
        <p:blipFill>
          <a:blip r:embed="rId2"/>
          <a:stretch>
            <a:fillRect/>
          </a:stretch>
        </p:blipFill>
        <p:spPr>
          <a:xfrm>
            <a:off x="106363" y="1441450"/>
            <a:ext cx="4633912" cy="43338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50409088"/>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363" y="0"/>
            <a:ext cx="7797800" cy="1143000"/>
          </a:xfrm>
        </p:spPr>
        <p:txBody>
          <a:bodyPr/>
          <a:lstStyle/>
          <a:p>
            <a:pPr>
              <a:defRPr/>
            </a:pPr>
            <a:r>
              <a:rPr lang="en-GB" sz="3600" b="1" dirty="0" smtClean="0">
                <a:effectLst>
                  <a:outerShdw blurRad="38100" dist="38100" dir="2700000" algn="tl">
                    <a:srgbClr val="000000">
                      <a:alpha val="43137"/>
                    </a:srgbClr>
                  </a:outerShdw>
                </a:effectLst>
              </a:rPr>
              <a:t>Big Data Analytics in the Cloud</a:t>
            </a:r>
            <a:endParaRPr lang="en-GB" sz="3600" b="1" dirty="0">
              <a:effectLst>
                <a:outerShdw blurRad="38100" dist="38100" dir="2700000" algn="tl">
                  <a:srgbClr val="000000">
                    <a:alpha val="43137"/>
                  </a:srgbClr>
                </a:outerShdw>
              </a:effectLst>
            </a:endParaRPr>
          </a:p>
        </p:txBody>
      </p:sp>
      <p:pic>
        <p:nvPicPr>
          <p:cNvPr id="26627" name="Picture 2"/>
          <p:cNvPicPr>
            <a:picLocks noGrp="1" noChangeAspect="1" noChangeArrowheads="1"/>
          </p:cNvPicPr>
          <p:nvPr>
            <p:ph idx="1"/>
          </p:nvPr>
        </p:nvPicPr>
        <p:blipFill>
          <a:blip r:embed="rId2"/>
          <a:srcRect l="-768" t="3766" r="4575" b="299"/>
          <a:stretch>
            <a:fillRect/>
          </a:stretch>
        </p:blipFill>
        <p:spPr>
          <a:xfrm>
            <a:off x="463550" y="1052513"/>
            <a:ext cx="7943850" cy="4652962"/>
          </a:xfrm>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cap="flat" cmpd="sng">
                <a:solidFill>
                  <a:schemeClr val="tx1"/>
                </a:solidFill>
                <a:prstDash val="solid"/>
                <a:miter lim="800000"/>
                <a:headEnd/>
                <a:tailEnd/>
              </a14:hiddenLine>
            </a:ext>
          </a:extLst>
        </p:spPr>
      </p:pic>
      <p:sp>
        <p:nvSpPr>
          <p:cNvPr id="26628" name="TextBox 4"/>
          <p:cNvSpPr txBox="1">
            <a:spLocks noChangeArrowheads="1"/>
          </p:cNvSpPr>
          <p:nvPr/>
        </p:nvSpPr>
        <p:spPr bwMode="auto">
          <a:xfrm>
            <a:off x="5148064" y="5373217"/>
            <a:ext cx="325933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spcBef>
                <a:spcPct val="0"/>
              </a:spcBef>
              <a:buFontTx/>
              <a:buNone/>
              <a:defRPr/>
            </a:pPr>
            <a:r>
              <a:rPr lang="en-GB" altLang="en-US" sz="1400" dirty="0" smtClean="0">
                <a:latin typeface="+mn-lt"/>
              </a:rPr>
              <a:t>Source: Hashem, T  et al., 2015 </a:t>
            </a:r>
          </a:p>
        </p:txBody>
      </p:sp>
    </p:spTree>
    <p:extLst>
      <p:ext uri="{BB962C8B-B14F-4D97-AF65-F5344CB8AC3E}">
        <p14:creationId xmlns:p14="http://schemas.microsoft.com/office/powerpoint/2010/main" val="2742145426"/>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800" y="265113"/>
            <a:ext cx="7797800" cy="1143000"/>
          </a:xfrm>
        </p:spPr>
        <p:txBody>
          <a:bodyPr/>
          <a:lstStyle/>
          <a:p>
            <a:pPr>
              <a:defRPr/>
            </a:pPr>
            <a:r>
              <a:rPr lang="en-GB" sz="3600" b="1" dirty="0" smtClean="0">
                <a:effectLst>
                  <a:outerShdw blurRad="38100" dist="38100" dir="2700000" algn="tl">
                    <a:srgbClr val="000000">
                      <a:alpha val="43137"/>
                    </a:srgbClr>
                  </a:outerShdw>
                </a:effectLst>
              </a:rPr>
              <a:t>Big Data Cloud Platforms</a:t>
            </a:r>
            <a:endParaRPr lang="en-GB" sz="3600" b="1" dirty="0">
              <a:effectLst>
                <a:outerShdw blurRad="38100" dist="38100" dir="2700000" algn="tl">
                  <a:srgbClr val="000000">
                    <a:alpha val="43137"/>
                  </a:srgbClr>
                </a:outerShdw>
              </a:effectLst>
            </a:endParaRPr>
          </a:p>
        </p:txBody>
      </p:sp>
      <p:pic>
        <p:nvPicPr>
          <p:cNvPr id="17411"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6395" b="7268"/>
          <a:stretch>
            <a:fillRect/>
          </a:stretch>
        </p:blipFill>
        <p:spPr>
          <a:xfrm>
            <a:off x="200025" y="1354138"/>
            <a:ext cx="8629650" cy="4243387"/>
          </a:xfrm>
          <a:noFill/>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cap="flat" cmpd="sng">
                <a:solidFill>
                  <a:schemeClr val="tx1"/>
                </a:solidFill>
                <a:prstDash val="solid"/>
                <a:miter lim="800000"/>
                <a:headEnd/>
                <a:tailEnd/>
              </a14:hiddenLine>
            </a:ext>
          </a:extLst>
        </p:spPr>
      </p:pic>
      <p:sp>
        <p:nvSpPr>
          <p:cNvPr id="27652" name="TextBox 4"/>
          <p:cNvSpPr txBox="1">
            <a:spLocks noChangeArrowheads="1"/>
          </p:cNvSpPr>
          <p:nvPr/>
        </p:nvSpPr>
        <p:spPr bwMode="auto">
          <a:xfrm>
            <a:off x="5149850" y="5673725"/>
            <a:ext cx="3614738"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spcBef>
                <a:spcPct val="0"/>
              </a:spcBef>
              <a:buFontTx/>
              <a:buNone/>
              <a:defRPr/>
            </a:pPr>
            <a:r>
              <a:rPr lang="en-GB" altLang="en-US" sz="1600" dirty="0" smtClean="0">
                <a:latin typeface="+mn-lt"/>
              </a:rPr>
              <a:t>Source: </a:t>
            </a:r>
            <a:r>
              <a:rPr lang="en-GB" altLang="en-US" sz="1600" dirty="0" err="1" smtClean="0">
                <a:latin typeface="+mn-lt"/>
              </a:rPr>
              <a:t>Hashem,T</a:t>
            </a:r>
            <a:r>
              <a:rPr lang="en-GB" altLang="en-US" sz="1600" dirty="0" smtClean="0">
                <a:latin typeface="+mn-lt"/>
              </a:rPr>
              <a:t>.  et al. ,2015 </a:t>
            </a:r>
          </a:p>
        </p:txBody>
      </p:sp>
    </p:spTree>
    <p:extLst>
      <p:ext uri="{BB962C8B-B14F-4D97-AF65-F5344CB8AC3E}">
        <p14:creationId xmlns:p14="http://schemas.microsoft.com/office/powerpoint/2010/main" val="4159371466"/>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76213" y="0"/>
            <a:ext cx="7797800" cy="1143000"/>
          </a:xfrm>
        </p:spPr>
        <p:txBody>
          <a:bodyPr/>
          <a:lstStyle/>
          <a:p>
            <a:pPr>
              <a:defRPr/>
            </a:pPr>
            <a:r>
              <a:rPr lang="en-GB" altLang="en-US" sz="3600" b="1" dirty="0" smtClean="0">
                <a:effectLst>
                  <a:outerShdw blurRad="38100" dist="38100" dir="2700000" algn="tl">
                    <a:srgbClr val="000000">
                      <a:alpha val="43137"/>
                    </a:srgbClr>
                  </a:outerShdw>
                </a:effectLst>
              </a:rPr>
              <a:t>Big Data Driven Logistics Services</a:t>
            </a:r>
          </a:p>
        </p:txBody>
      </p:sp>
      <p:pic>
        <p:nvPicPr>
          <p:cNvPr id="1843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92100" y="944563"/>
            <a:ext cx="8729663" cy="5773737"/>
          </a:xfrm>
        </p:spPr>
      </p:pic>
    </p:spTree>
    <p:extLst>
      <p:ext uri="{BB962C8B-B14F-4D97-AF65-F5344CB8AC3E}">
        <p14:creationId xmlns:p14="http://schemas.microsoft.com/office/powerpoint/2010/main" val="2390047529"/>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11560" y="404664"/>
            <a:ext cx="8229600" cy="490026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472409677"/>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800" y="125413"/>
            <a:ext cx="7797800" cy="1143000"/>
          </a:xfrm>
        </p:spPr>
        <p:txBody>
          <a:bodyPr/>
          <a:lstStyle/>
          <a:p>
            <a:pPr>
              <a:defRPr/>
            </a:pPr>
            <a:r>
              <a:rPr lang="en-GB" sz="3600" b="1" dirty="0" smtClean="0">
                <a:solidFill>
                  <a:schemeClr val="tx2"/>
                </a:solidFill>
                <a:effectLst>
                  <a:outerShdw blurRad="38100" dist="38100" dir="2700000" algn="tl">
                    <a:srgbClr val="000000">
                      <a:alpha val="43137"/>
                    </a:srgbClr>
                  </a:outerShdw>
                </a:effectLst>
              </a:rPr>
              <a:t>Opportunities</a:t>
            </a:r>
            <a:endParaRPr lang="en-GB" sz="3600" b="1" dirty="0">
              <a:solidFill>
                <a:schemeClr val="tx2"/>
              </a:solidFill>
              <a:effectLst>
                <a:outerShdw blurRad="38100" dist="38100" dir="2700000" algn="tl">
                  <a:srgbClr val="000000">
                    <a:alpha val="43137"/>
                  </a:srgbClr>
                </a:outerShdw>
              </a:effectLst>
            </a:endParaRPr>
          </a:p>
        </p:txBody>
      </p:sp>
      <p:sp>
        <p:nvSpPr>
          <p:cNvPr id="21507" name="Content Placeholder 3"/>
          <p:cNvSpPr>
            <a:spLocks noGrp="1"/>
          </p:cNvSpPr>
          <p:nvPr>
            <p:ph idx="1"/>
          </p:nvPr>
        </p:nvSpPr>
        <p:spPr>
          <a:xfrm>
            <a:off x="431800" y="1270725"/>
            <a:ext cx="8229600" cy="3971925"/>
          </a:xfrm>
        </p:spPr>
        <p:txBody>
          <a:bodyPr>
            <a:normAutofit lnSpcReduction="10000"/>
          </a:bodyPr>
          <a:lstStyle/>
          <a:p>
            <a:r>
              <a:rPr lang="en-US" altLang="en-US" sz="2400" dirty="0" smtClean="0"/>
              <a:t>The main outcome of this ongoing research is the definition of an architectural framework and the research and development agenda for the application of cloud computing for the development and deployment of a Big Data Logistics Business Platform (BDLBP) for supply chain network management services.</a:t>
            </a:r>
          </a:p>
          <a:p>
            <a:r>
              <a:rPr lang="en-US" altLang="en-US" sz="2400" dirty="0" smtClean="0"/>
              <a:t>Big data systems developed in the cloud are empowering modern logistics services through fostering synergies among 3/4PL in order to establish inclusive, integrated and sustainable logistics supply chain systems. </a:t>
            </a:r>
          </a:p>
          <a:p>
            <a:endParaRPr lang="en-GB" altLang="en-US" sz="2400" dirty="0" smtClean="0"/>
          </a:p>
          <a:p>
            <a:endParaRPr lang="en-GB" altLang="en-US" dirty="0" smtClean="0"/>
          </a:p>
        </p:txBody>
      </p:sp>
    </p:spTree>
    <p:extLst>
      <p:ext uri="{BB962C8B-B14F-4D97-AF65-F5344CB8AC3E}">
        <p14:creationId xmlns:p14="http://schemas.microsoft.com/office/powerpoint/2010/main" val="2553372791"/>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7797800" cy="758641"/>
          </a:xfrm>
        </p:spPr>
        <p:txBody>
          <a:bodyPr>
            <a:normAutofit/>
          </a:bodyPr>
          <a:lstStyle/>
          <a:p>
            <a:pPr>
              <a:defRPr/>
            </a:pPr>
            <a:r>
              <a:rPr lang="en-GB" sz="3600" b="1" dirty="0" smtClean="0">
                <a:solidFill>
                  <a:schemeClr val="tx2"/>
                </a:solidFill>
                <a:effectLst>
                  <a:outerShdw blurRad="38100" dist="38100" dir="2700000" algn="tl">
                    <a:srgbClr val="000000">
                      <a:alpha val="43137"/>
                    </a:srgbClr>
                  </a:outerShdw>
                </a:effectLst>
              </a:rPr>
              <a:t>Challenges</a:t>
            </a:r>
            <a:endParaRPr lang="en-GB" sz="3600" b="1" dirty="0">
              <a:solidFill>
                <a:schemeClr val="tx2"/>
              </a:solidFill>
              <a:effectLst>
                <a:outerShdw blurRad="38100" dist="38100" dir="2700000" algn="tl">
                  <a:srgbClr val="000000">
                    <a:alpha val="43137"/>
                  </a:srgbClr>
                </a:outerShdw>
              </a:effectLst>
            </a:endParaRPr>
          </a:p>
        </p:txBody>
      </p:sp>
      <p:sp>
        <p:nvSpPr>
          <p:cNvPr id="20483" name="Content Placeholder 2"/>
          <p:cNvSpPr>
            <a:spLocks noGrp="1"/>
          </p:cNvSpPr>
          <p:nvPr>
            <p:ph idx="1"/>
          </p:nvPr>
        </p:nvSpPr>
        <p:spPr>
          <a:xfrm>
            <a:off x="179512" y="803265"/>
            <a:ext cx="8640960" cy="4425935"/>
          </a:xfrm>
        </p:spPr>
        <p:txBody>
          <a:bodyPr>
            <a:noAutofit/>
          </a:bodyPr>
          <a:lstStyle/>
          <a:p>
            <a:r>
              <a:rPr lang="en-GB" altLang="en-US" sz="2200" dirty="0" smtClean="0"/>
              <a:t>Supply chain networks information integration aims to unify various sources and types of data/information provided by users of different backgrounds (e.g., even non-IT savvy user) defining a consistent integrated information source.</a:t>
            </a:r>
          </a:p>
          <a:p>
            <a:r>
              <a:rPr lang="en-GB" altLang="en-US" sz="2200" dirty="0" smtClean="0"/>
              <a:t>Service infrastructure aims to provide an infrastructure towards integration and provision of logistics related information processing systems as services. </a:t>
            </a:r>
          </a:p>
          <a:p>
            <a:pPr>
              <a:spcBef>
                <a:spcPts val="0"/>
              </a:spcBef>
            </a:pPr>
            <a:r>
              <a:rPr lang="en-GB" altLang="en-US" sz="2200" dirty="0"/>
              <a:t>A standardised data model aims to develop a unify description language for logistics data and information to enable the integration and delivery of logistics data in a unified </a:t>
            </a:r>
            <a:r>
              <a:rPr lang="en-GB" altLang="en-US" sz="2200" dirty="0" smtClean="0"/>
              <a:t>manner to support inventory management .  </a:t>
            </a:r>
          </a:p>
          <a:p>
            <a:pPr>
              <a:spcBef>
                <a:spcPts val="0"/>
              </a:spcBef>
            </a:pPr>
            <a:r>
              <a:rPr lang="en-GB" altLang="en-US" sz="2200" dirty="0"/>
              <a:t>The interoperability should support different data proprietary, legacy and existing solutions through open standards for logistics information systems.</a:t>
            </a:r>
          </a:p>
          <a:p>
            <a:pPr>
              <a:spcBef>
                <a:spcPts val="0"/>
              </a:spcBef>
            </a:pPr>
            <a:endParaRPr lang="en-GB" altLang="en-US" sz="2200" dirty="0"/>
          </a:p>
          <a:p>
            <a:pPr>
              <a:spcBef>
                <a:spcPts val="0"/>
              </a:spcBef>
            </a:pPr>
            <a:endParaRPr lang="en-GB" altLang="en-US" sz="2400" dirty="0" smtClean="0"/>
          </a:p>
        </p:txBody>
      </p:sp>
    </p:spTree>
    <p:extLst>
      <p:ext uri="{BB962C8B-B14F-4D97-AF65-F5344CB8AC3E}">
        <p14:creationId xmlns:p14="http://schemas.microsoft.com/office/powerpoint/2010/main" val="1821530187"/>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80168"/>
            <a:ext cx="8229600" cy="540866"/>
          </a:xfrm>
        </p:spPr>
        <p:txBody>
          <a:bodyPr>
            <a:normAutofit fontScale="90000"/>
          </a:bodyPr>
          <a:lstStyle/>
          <a:p>
            <a:r>
              <a:rPr lang="en-GB" sz="3600" b="1" dirty="0" smtClean="0">
                <a:solidFill>
                  <a:schemeClr val="tx2"/>
                </a:solidFill>
                <a:effectLst>
                  <a:outerShdw blurRad="38100" dist="38100" dir="2700000" algn="tl">
                    <a:srgbClr val="000000">
                      <a:alpha val="43137"/>
                    </a:srgbClr>
                  </a:outerShdw>
                </a:effectLst>
                <a:hlinkClick r:id="rId2"/>
              </a:rPr>
              <a:t>Roadmap</a:t>
            </a:r>
            <a:endParaRPr lang="en-GB" sz="3600" b="1" dirty="0">
              <a:solidFill>
                <a:schemeClr val="tx2"/>
              </a:solidFill>
              <a:effectLst>
                <a:outerShdw blurRad="38100" dist="38100" dir="2700000" algn="tl">
                  <a:srgbClr val="000000">
                    <a:alpha val="43137"/>
                  </a:srgbClr>
                </a:outerShdw>
              </a:effectLst>
            </a:endParaRPr>
          </a:p>
        </p:txBody>
      </p:sp>
      <p:pic>
        <p:nvPicPr>
          <p:cNvPr id="3" name="Picture 2"/>
          <p:cNvPicPr>
            <a:picLocks noChangeAspect="1"/>
          </p:cNvPicPr>
          <p:nvPr/>
        </p:nvPicPr>
        <p:blipFill rotWithShape="1">
          <a:blip r:embed="rId3"/>
          <a:srcRect t="6502" b="14025"/>
          <a:stretch/>
        </p:blipFill>
        <p:spPr>
          <a:xfrm>
            <a:off x="395536" y="842754"/>
            <a:ext cx="8424937" cy="4896544"/>
          </a:xfrm>
          <a:prstGeom prst="rect">
            <a:avLst/>
          </a:prstGeom>
        </p:spPr>
      </p:pic>
    </p:spTree>
    <p:extLst>
      <p:ext uri="{BB962C8B-B14F-4D97-AF65-F5344CB8AC3E}">
        <p14:creationId xmlns:p14="http://schemas.microsoft.com/office/powerpoint/2010/main" val="11788834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idx="1"/>
          </p:nvPr>
        </p:nvPicPr>
        <p:blipFill>
          <a:blip r:embed="rId2"/>
          <a:stretch>
            <a:fillRect/>
          </a:stretch>
        </p:blipFill>
        <p:spPr>
          <a:xfrm>
            <a:off x="1619672" y="1988840"/>
            <a:ext cx="5759031" cy="1394982"/>
          </a:xfrm>
          <a:prstGeom prst="rect">
            <a:avLst/>
          </a:prstGeom>
        </p:spPr>
      </p:pic>
    </p:spTree>
    <p:extLst>
      <p:ext uri="{BB962C8B-B14F-4D97-AF65-F5344CB8AC3E}">
        <p14:creationId xmlns:p14="http://schemas.microsoft.com/office/powerpoint/2010/main" val="422838942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7534e9c7-d8a7-4ffa-a350-0e66096719e3"/>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714</TotalTime>
  <Words>650</Words>
  <Application>Microsoft Office PowerPoint</Application>
  <PresentationFormat>On-screen Show (4:3)</PresentationFormat>
  <Paragraphs>99</Paragraphs>
  <Slides>21</Slides>
  <Notes>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21</vt:i4>
      </vt:variant>
    </vt:vector>
  </HeadingPairs>
  <TitlesOfParts>
    <vt:vector size="32" baseType="lpstr">
      <vt:lpstr>Yu Gothic UI Semilight</vt:lpstr>
      <vt:lpstr>Arial</vt:lpstr>
      <vt:lpstr>Arial Narrow</vt:lpstr>
      <vt:lpstr>Calibri</vt:lpstr>
      <vt:lpstr>Calibri Light</vt:lpstr>
      <vt:lpstr>Myriad Pro</vt:lpstr>
      <vt:lpstr>Times</vt:lpstr>
      <vt:lpstr>Times New Roman</vt:lpstr>
      <vt:lpstr>Verdana</vt:lpstr>
      <vt:lpstr>20140311PresentationUWTSDTemplate</vt:lpstr>
      <vt:lpstr>Default Design</vt:lpstr>
      <vt:lpstr>  </vt:lpstr>
      <vt:lpstr>Content</vt:lpstr>
      <vt:lpstr>Industry 4.0 Framework</vt:lpstr>
      <vt:lpstr>Roadmap</vt:lpstr>
      <vt:lpstr>Examples</vt:lpstr>
      <vt:lpstr>Big Data 3V’s Model</vt:lpstr>
      <vt:lpstr>Big Data: 5V’s Model</vt:lpstr>
      <vt:lpstr>Supply Chain Big Data Sources </vt:lpstr>
      <vt:lpstr>(Big) Data Mining Applications for Inventory Management and Warehousing </vt:lpstr>
      <vt:lpstr>PowerPoint Presentation</vt:lpstr>
      <vt:lpstr>PowerPoint Presentation</vt:lpstr>
      <vt:lpstr>Enterprise Big Data Systems</vt:lpstr>
      <vt:lpstr>Cloud computing model and services architecture </vt:lpstr>
      <vt:lpstr>Big Data Analytics in the Cloud</vt:lpstr>
      <vt:lpstr>Big Data Cloud Platforms</vt:lpstr>
      <vt:lpstr>Big Data Driven Logistics Services</vt:lpstr>
      <vt:lpstr>PowerPoint Presentation</vt:lpstr>
      <vt:lpstr>Opportunities</vt:lpstr>
      <vt:lpstr>Challenges</vt:lpstr>
      <vt:lpstr>Roadmap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Irina Neaga</cp:lastModifiedBy>
  <cp:revision>51</cp:revision>
  <dcterms:created xsi:type="dcterms:W3CDTF">2015-04-14T15:21:28Z</dcterms:created>
  <dcterms:modified xsi:type="dcterms:W3CDTF">2019-11-15T09:44:52Z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