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9"/>
  </p:notesMasterIdLst>
  <p:sldIdLst>
    <p:sldId id="257" r:id="rId2"/>
    <p:sldId id="266" r:id="rId3"/>
    <p:sldId id="272" r:id="rId4"/>
    <p:sldId id="273" r:id="rId5"/>
    <p:sldId id="267" r:id="rId6"/>
    <p:sldId id="268" r:id="rId7"/>
    <p:sldId id="271"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251FA8F-6A8F-C38B-33C6-1B28EF5C9065}" v="8" dt="2025-05-13T19:31:04.6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ara Pearce (2404323)" userId="S::2404323@student.uwtsd.ac.uk::b8d00017-bc26-4d40-bb48-51e0d624e9e0" providerId="AD" clId="Web-{5251FA8F-6A8F-C38B-33C6-1B28EF5C9065}"/>
    <pc:docChg chg="addSld delSld">
      <pc:chgData name="Zara Pearce (2404323)" userId="S::2404323@student.uwtsd.ac.uk::b8d00017-bc26-4d40-bb48-51e0d624e9e0" providerId="AD" clId="Web-{5251FA8F-6A8F-C38B-33C6-1B28EF5C9065}" dt="2025-05-13T19:31:04.646" v="7"/>
      <pc:docMkLst>
        <pc:docMk/>
      </pc:docMkLst>
      <pc:sldChg chg="del">
        <pc:chgData name="Zara Pearce (2404323)" userId="S::2404323@student.uwtsd.ac.uk::b8d00017-bc26-4d40-bb48-51e0d624e9e0" providerId="AD" clId="Web-{5251FA8F-6A8F-C38B-33C6-1B28EF5C9065}" dt="2025-05-13T19:29:58.614" v="3"/>
        <pc:sldMkLst>
          <pc:docMk/>
          <pc:sldMk cId="109857222" sldId="256"/>
        </pc:sldMkLst>
      </pc:sldChg>
      <pc:sldChg chg="add">
        <pc:chgData name="Zara Pearce (2404323)" userId="S::2404323@student.uwtsd.ac.uk::b8d00017-bc26-4d40-bb48-51e0d624e9e0" providerId="AD" clId="Web-{5251FA8F-6A8F-C38B-33C6-1B28EF5C9065}" dt="2025-05-13T19:29:04.410" v="0"/>
        <pc:sldMkLst>
          <pc:docMk/>
          <pc:sldMk cId="678439213" sldId="257"/>
        </pc:sldMkLst>
      </pc:sldChg>
      <pc:sldChg chg="add">
        <pc:chgData name="Zara Pearce (2404323)" userId="S::2404323@student.uwtsd.ac.uk::b8d00017-bc26-4d40-bb48-51e0d624e9e0" providerId="AD" clId="Web-{5251FA8F-6A8F-C38B-33C6-1B28EF5C9065}" dt="2025-05-13T19:29:23.051" v="1"/>
        <pc:sldMkLst>
          <pc:docMk/>
          <pc:sldMk cId="1297887594" sldId="266"/>
        </pc:sldMkLst>
      </pc:sldChg>
      <pc:sldChg chg="add">
        <pc:chgData name="Zara Pearce (2404323)" userId="S::2404323@student.uwtsd.ac.uk::b8d00017-bc26-4d40-bb48-51e0d624e9e0" providerId="AD" clId="Web-{5251FA8F-6A8F-C38B-33C6-1B28EF5C9065}" dt="2025-05-13T19:30:30.114" v="5"/>
        <pc:sldMkLst>
          <pc:docMk/>
          <pc:sldMk cId="280119004" sldId="267"/>
        </pc:sldMkLst>
      </pc:sldChg>
      <pc:sldChg chg="add">
        <pc:chgData name="Zara Pearce (2404323)" userId="S::2404323@student.uwtsd.ac.uk::b8d00017-bc26-4d40-bb48-51e0d624e9e0" providerId="AD" clId="Web-{5251FA8F-6A8F-C38B-33C6-1B28EF5C9065}" dt="2025-05-13T19:30:49.209" v="6"/>
        <pc:sldMkLst>
          <pc:docMk/>
          <pc:sldMk cId="2889747103" sldId="268"/>
        </pc:sldMkLst>
      </pc:sldChg>
      <pc:sldChg chg="add">
        <pc:chgData name="Zara Pearce (2404323)" userId="S::2404323@student.uwtsd.ac.uk::b8d00017-bc26-4d40-bb48-51e0d624e9e0" providerId="AD" clId="Web-{5251FA8F-6A8F-C38B-33C6-1B28EF5C9065}" dt="2025-05-13T19:31:04.646" v="7"/>
        <pc:sldMkLst>
          <pc:docMk/>
          <pc:sldMk cId="379974398" sldId="271"/>
        </pc:sldMkLst>
      </pc:sldChg>
      <pc:sldChg chg="add">
        <pc:chgData name="Zara Pearce (2404323)" userId="S::2404323@student.uwtsd.ac.uk::b8d00017-bc26-4d40-bb48-51e0d624e9e0" providerId="AD" clId="Web-{5251FA8F-6A8F-C38B-33C6-1B28EF5C9065}" dt="2025-05-13T19:29:43.973" v="2"/>
        <pc:sldMkLst>
          <pc:docMk/>
          <pc:sldMk cId="2815809608" sldId="272"/>
        </pc:sldMkLst>
      </pc:sldChg>
      <pc:sldChg chg="add">
        <pc:chgData name="Zara Pearce (2404323)" userId="S::2404323@student.uwtsd.ac.uk::b8d00017-bc26-4d40-bb48-51e0d624e9e0" providerId="AD" clId="Web-{5251FA8F-6A8F-C38B-33C6-1B28EF5C9065}" dt="2025-05-13T19:30:19.552" v="4"/>
        <pc:sldMkLst>
          <pc:docMk/>
          <pc:sldMk cId="997960643" sldId="273"/>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8A61889-A586-4B02-B5A0-54FB49DD9830}" type="datetimeFigureOut">
              <a:t>13/05/2025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0A666B7-513A-4D77-BBDE-3A7C390FC055}" type="slidenum">
              <a:t>‹#›</a:t>
            </a:fld>
            <a:endParaRPr lang="en-GB"/>
          </a:p>
        </p:txBody>
      </p:sp>
    </p:spTree>
    <p:extLst>
      <p:ext uri="{BB962C8B-B14F-4D97-AF65-F5344CB8AC3E}">
        <p14:creationId xmlns:p14="http://schemas.microsoft.com/office/powerpoint/2010/main" val="11026542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Manor Mumbles In the hospitality sector, a five-star hotel is the epitome of luxury and service.  The hotel offers Free Wi-Fi, a health and wellbeing spa and gym facilities, onsite restaurant with Welsh culture food, as well as a fine dining experiences as well as an app for guests to make bookings and check in and find what is to offer around the location of the hotel, spa treatments. The vibe and feel for Mumbles Manor as a hotel we have gone for classy and elegant and also a </a:t>
            </a:r>
            <a:r>
              <a:rPr lang="en-GB" dirty="0" err="1"/>
              <a:t>similary</a:t>
            </a:r>
            <a:r>
              <a:rPr lang="en-GB" dirty="0"/>
              <a:t> feel as if the guests were staying at the Hilton Hotel location . As the Hilton hotel gives  Hilton is well known for its emphasis on innovation and the visitor experience. Hilton has established itself as a pioneer in digital hospitality via to technological innovations including digital key access, smartphone check-in, and personalised booking through the Hilton Honours reward program (Law, Leung &amp; </a:t>
            </a:r>
            <a:r>
              <a:rPr lang="en-GB" dirty="0" err="1"/>
              <a:t>Buhalis</a:t>
            </a:r>
            <a:r>
              <a:rPr lang="en-GB" dirty="0"/>
              <a:t>, 2015). Through training initiatives and brand standards created to guarantee uniformity throughout its international network, the corporation places a strong emphasis on service quality. </a:t>
            </a:r>
            <a:endParaRPr lang="en-GB" dirty="0">
              <a:ea typeface="Calibri"/>
              <a:cs typeface="Calibri"/>
            </a:endParaRPr>
          </a:p>
        </p:txBody>
      </p:sp>
      <p:sp>
        <p:nvSpPr>
          <p:cNvPr id="4" name="Slide Number Placeholder 3"/>
          <p:cNvSpPr>
            <a:spLocks noGrp="1"/>
          </p:cNvSpPr>
          <p:nvPr>
            <p:ph type="sldNum" sz="quarter" idx="5"/>
          </p:nvPr>
        </p:nvSpPr>
        <p:spPr/>
        <p:txBody>
          <a:bodyPr/>
          <a:lstStyle/>
          <a:p>
            <a:fld id="{46548238-570E-46EC-ADE3-D856A2B928A7}" type="slidenum">
              <a:rPr lang="en-GB"/>
              <a:t>3</a:t>
            </a:fld>
            <a:endParaRPr lang="en-GB"/>
          </a:p>
        </p:txBody>
      </p:sp>
    </p:spTree>
    <p:extLst>
      <p:ext uri="{BB962C8B-B14F-4D97-AF65-F5344CB8AC3E}">
        <p14:creationId xmlns:p14="http://schemas.microsoft.com/office/powerpoint/2010/main" val="40815173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The hotel is located in a well loved area of Swansea in Mumbles, which marks the beginning to the Gower coastline </a:t>
            </a:r>
            <a:r>
              <a:rPr lang="en-US" dirty="0"/>
              <a:t>(Visit Swansea Bay, 2025). The area draws both local and foreign tourists all year round because of its breathtaking beaches, shoreline, and picturesque walking trails. Mumbles is conveniently located for those who wish to </a:t>
            </a:r>
            <a:r>
              <a:rPr lang="en-US" dirty="0" err="1"/>
              <a:t>utilise</a:t>
            </a:r>
            <a:r>
              <a:rPr lang="en-US" dirty="0"/>
              <a:t> public transport while visiting the hotel. Train companies such as Transport for Wales offer connections from major cities including London, Manchester, Birmingham and many more to Swansea. Concierge will meet and collect visitors upon their arrival at Swansea (</a:t>
            </a:r>
            <a:r>
              <a:rPr lang="en-US" dirty="0" err="1"/>
              <a:t>Tfw.wales</a:t>
            </a:r>
            <a:r>
              <a:rPr lang="en-US" dirty="0"/>
              <a:t>, 2025). Mumbles offers for tourists restaurants, retail and interpreted shops, costal paths and much more to explore (Davies, 2024).  </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46548238-570E-46EC-ADE3-D856A2B928A7}" type="slidenum">
              <a:rPr lang="en-GB"/>
              <a:t>4</a:t>
            </a:fld>
            <a:endParaRPr lang="en-GB"/>
          </a:p>
        </p:txBody>
      </p:sp>
    </p:spTree>
    <p:extLst>
      <p:ext uri="{BB962C8B-B14F-4D97-AF65-F5344CB8AC3E}">
        <p14:creationId xmlns:p14="http://schemas.microsoft.com/office/powerpoint/2010/main" val="42880567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From looking at Similar Web studies show from the Visit Wales website that links to Mumbles as a location gives our hotel Mumbles Manor hotel that the demographics show ages 25-34 with the highest percentage that our clientele for our hotel is the ages whom come and stay. As a hotel our clientele for guests show as girls group whom have come away from a chilled weekend, As well as couples aged between 45-54 whom may be in second marriages who have come to Mumbles Manor as there second honeymoon. </a:t>
            </a:r>
          </a:p>
        </p:txBody>
      </p:sp>
      <p:sp>
        <p:nvSpPr>
          <p:cNvPr id="4" name="Slide Number Placeholder 3"/>
          <p:cNvSpPr>
            <a:spLocks noGrp="1"/>
          </p:cNvSpPr>
          <p:nvPr>
            <p:ph type="sldNum" sz="quarter" idx="5"/>
          </p:nvPr>
        </p:nvSpPr>
        <p:spPr/>
        <p:txBody>
          <a:bodyPr/>
          <a:lstStyle/>
          <a:p>
            <a:fld id="{46548238-570E-46EC-ADE3-D856A2B928A7}" type="slidenum">
              <a:t>4</a:t>
            </a:fld>
            <a:endParaRPr lang="en-GB"/>
          </a:p>
        </p:txBody>
      </p:sp>
    </p:spTree>
    <p:extLst>
      <p:ext uri="{BB962C8B-B14F-4D97-AF65-F5344CB8AC3E}">
        <p14:creationId xmlns:p14="http://schemas.microsoft.com/office/powerpoint/2010/main" val="5065635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At Mumbles Manor we thrive on clarity that our employees know and understand the needs that as a hotel we expect you deliver at a 5-star hotel that Mumbles Manor is. Employees need clear, polite, timely, multilingual, professional, consistent, non-verbal, and technology-supported communication (Robbins &amp; Judge, 2019; Guffey &amp; Loewy, 2014). At the Hilton  hotel we aim to follow and stick to the same way as a hotel they follow for clear communication that there employes use which is providing helpful information about the hotel and the surrounding area of the location of the hotel, quickly fixing and accommodating to guest requests and mainly being </a:t>
            </a:r>
            <a:r>
              <a:rPr lang="en-US" err="1"/>
              <a:t>poliet</a:t>
            </a:r>
            <a:r>
              <a:rPr lang="en-US"/>
              <a:t>, friendly and making the guest experiences enjoyable (Boley, 2020). As well as training manual guides which will be used and needed to be completed before your first shift working at the Mumbles Manor. </a:t>
            </a:r>
          </a:p>
        </p:txBody>
      </p:sp>
      <p:sp>
        <p:nvSpPr>
          <p:cNvPr id="4" name="Slide Number Placeholder 3"/>
          <p:cNvSpPr>
            <a:spLocks noGrp="1"/>
          </p:cNvSpPr>
          <p:nvPr>
            <p:ph type="sldNum" sz="quarter" idx="5"/>
          </p:nvPr>
        </p:nvSpPr>
        <p:spPr/>
        <p:txBody>
          <a:bodyPr/>
          <a:lstStyle/>
          <a:p>
            <a:fld id="{46548238-570E-46EC-ADE3-D856A2B928A7}" type="slidenum">
              <a:rPr lang="en-GB"/>
              <a:t>5</a:t>
            </a:fld>
            <a:endParaRPr lang="en-GB"/>
          </a:p>
        </p:txBody>
      </p:sp>
    </p:spTree>
    <p:extLst>
      <p:ext uri="{BB962C8B-B14F-4D97-AF65-F5344CB8AC3E}">
        <p14:creationId xmlns:p14="http://schemas.microsoft.com/office/powerpoint/2010/main" val="7943067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With support from Training Modules </a:t>
            </a:r>
            <a:r>
              <a:rPr lang="en-US" dirty="0"/>
              <a:t>Teamwork in a 5-star hotel ensures smooth operations, guest satisfaction, and high service standards through collaboration, communication, and mutual support (Robbins &amp; Judge, 2019; Gannon et al., 2020). Also running a team smoothly there are 5 essential key elements which are clear </a:t>
            </a:r>
            <a:r>
              <a:rPr lang="en-US" dirty="0" err="1"/>
              <a:t>comminication</a:t>
            </a:r>
            <a:r>
              <a:rPr lang="en-US" dirty="0"/>
              <a:t>, Defined Roles and Responsibilities, Mutual Respect and Trust, Strong Leadership, Ongoing Training and Development. </a:t>
            </a:r>
            <a:endParaRPr lang="en-US" dirty="0">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46548238-570E-46EC-ADE3-D856A2B928A7}" type="slidenum">
              <a:rPr lang="en-GB"/>
              <a:t>6</a:t>
            </a:fld>
            <a:endParaRPr lang="en-GB"/>
          </a:p>
        </p:txBody>
      </p:sp>
    </p:spTree>
    <p:extLst>
      <p:ext uri="{BB962C8B-B14F-4D97-AF65-F5344CB8AC3E}">
        <p14:creationId xmlns:p14="http://schemas.microsoft.com/office/powerpoint/2010/main" val="18060000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13/05/2025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13/05/2025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13/05/2025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13/05/2025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13/05/2025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13/05/2025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13/05/2025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13/05/2025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13/05/2025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13/05/2025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13/05/2025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13/05/2025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6.xml"/><Relationship Id="rId5" Type="http://schemas.openxmlformats.org/officeDocument/2006/relationships/image" Target="../media/image4.jpe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6.xml"/><Relationship Id="rId5" Type="http://schemas.openxmlformats.org/officeDocument/2006/relationships/image" Target="../media/image7.jpeg"/><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6.xml"/><Relationship Id="rId5" Type="http://schemas.openxmlformats.org/officeDocument/2006/relationships/image" Target="../media/image10.jpeg"/><Relationship Id="rId4" Type="http://schemas.openxmlformats.org/officeDocument/2006/relationships/image" Target="../media/image9.jpeg"/></Relationships>
</file>

<file path=ppt/slides/_rels/slide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4.xml"/><Relationship Id="rId1" Type="http://schemas.openxmlformats.org/officeDocument/2006/relationships/slideLayout" Target="../slideLayouts/slideLayout6.xml"/><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8" Type="http://schemas.openxmlformats.org/officeDocument/2006/relationships/hyperlink" Target="https://www.visitwales.com/destinations/west-wales/swansea-bay/fantastic-sights-and-things-do-mumbles" TargetMode="External"/><Relationship Id="rId3" Type="http://schemas.openxmlformats.org/officeDocument/2006/relationships/hyperlink" Target="https://www.cvent.com/en/blog/hospitality/hotel-guest-communication-tips" TargetMode="External"/><Relationship Id="rId7" Type="http://schemas.openxmlformats.org/officeDocument/2006/relationships/hyperlink" Target="https://www.visitswanseabay.com/destinations/mumbles/" TargetMode="External"/><Relationship Id="rId2" Type="http://schemas.openxmlformats.org/officeDocument/2006/relationships/hyperlink" Target="http://www.cvent.com" TargetMode="External"/><Relationship Id="rId1" Type="http://schemas.openxmlformats.org/officeDocument/2006/relationships/slideLayout" Target="../slideLayouts/slideLayout2.xml"/><Relationship Id="rId6" Type="http://schemas.openxmlformats.org/officeDocument/2006/relationships/hyperlink" Target="https://tfw.wales/places/destinations/swansea" TargetMode="External"/><Relationship Id="rId5" Type="http://schemas.openxmlformats.org/officeDocument/2006/relationships/hyperlink" Target="https://pro.similarweb.com/#/digitalsuite/websiteanalysis/audience-demographics/" TargetMode="External"/><Relationship Id="rId4" Type="http://schemas.openxmlformats.org/officeDocument/2006/relationships/hyperlink" Target="https://www.belvoir.co.uk/swansea-estate-agents/articles/discover-why-mumbles-is-one-of-the-best-places-to-live-by-the-se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fillRect t="-108000" b="-108000"/>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6784392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erson in a suit holding luggage on stairs&#10;&#10;AI-generated content may be incorrect.">
            <a:extLst>
              <a:ext uri="{FF2B5EF4-FFF2-40B4-BE49-F238E27FC236}">
                <a16:creationId xmlns:a16="http://schemas.microsoft.com/office/drawing/2014/main" id="{8C6EDA9A-1C64-B2A1-E756-67876E5151CF}"/>
              </a:ext>
            </a:extLst>
          </p:cNvPr>
          <p:cNvPicPr>
            <a:picLocks noChangeAspect="1"/>
          </p:cNvPicPr>
          <p:nvPr/>
        </p:nvPicPr>
        <p:blipFill>
          <a:blip r:embed="rId3"/>
          <a:srcRect l="14687" r="13439" b="1"/>
          <a:stretch/>
        </p:blipFill>
        <p:spPr>
          <a:xfrm>
            <a:off x="8529321" y="10"/>
            <a:ext cx="3662680" cy="3401558"/>
          </a:xfrm>
          <a:custGeom>
            <a:avLst/>
            <a:gdLst/>
            <a:ahLst/>
            <a:cxnLst/>
            <a:rect l="l" t="t" r="r" b="b"/>
            <a:pathLst>
              <a:path w="3662680" h="3401568">
                <a:moveTo>
                  <a:pt x="0" y="0"/>
                </a:moveTo>
                <a:lnTo>
                  <a:pt x="3662680" y="0"/>
                </a:lnTo>
                <a:lnTo>
                  <a:pt x="3662680" y="3401568"/>
                </a:lnTo>
                <a:lnTo>
                  <a:pt x="774527" y="3401568"/>
                </a:lnTo>
                <a:lnTo>
                  <a:pt x="769892" y="3133175"/>
                </a:lnTo>
                <a:cubicBezTo>
                  <a:pt x="732577" y="2055441"/>
                  <a:pt x="492520" y="1056020"/>
                  <a:pt x="104445" y="215033"/>
                </a:cubicBezTo>
                <a:close/>
              </a:path>
            </a:pathLst>
          </a:custGeom>
        </p:spPr>
      </p:pic>
      <p:pic>
        <p:nvPicPr>
          <p:cNvPr id="3" name="Picture 2" descr="A room with beds and a hot tub&#10;&#10;AI-generated content may be incorrect.">
            <a:extLst>
              <a:ext uri="{FF2B5EF4-FFF2-40B4-BE49-F238E27FC236}">
                <a16:creationId xmlns:a16="http://schemas.microsoft.com/office/drawing/2014/main" id="{8FD298C7-4BBE-98F6-E40A-485024897AB2}"/>
              </a:ext>
            </a:extLst>
          </p:cNvPr>
          <p:cNvPicPr>
            <a:picLocks noChangeAspect="1"/>
          </p:cNvPicPr>
          <p:nvPr/>
        </p:nvPicPr>
        <p:blipFill>
          <a:blip r:embed="rId4"/>
          <a:srcRect t="5024" r="-3" b="12374"/>
          <a:stretch/>
        </p:blipFill>
        <p:spPr>
          <a:xfrm>
            <a:off x="5115314" y="10"/>
            <a:ext cx="4118110" cy="3401558"/>
          </a:xfrm>
          <a:custGeom>
            <a:avLst/>
            <a:gdLst/>
            <a:ahLst/>
            <a:cxnLst/>
            <a:rect l="l" t="t" r="r" b="b"/>
            <a:pathLst>
              <a:path w="4118110" h="3401568">
                <a:moveTo>
                  <a:pt x="0" y="0"/>
                </a:moveTo>
                <a:lnTo>
                  <a:pt x="3343575" y="0"/>
                </a:lnTo>
                <a:lnTo>
                  <a:pt x="3448028" y="215050"/>
                </a:lnTo>
                <a:cubicBezTo>
                  <a:pt x="3836103" y="1056037"/>
                  <a:pt x="4076161" y="2055458"/>
                  <a:pt x="4113475" y="3133192"/>
                </a:cubicBezTo>
                <a:lnTo>
                  <a:pt x="4118110" y="3401568"/>
                </a:lnTo>
                <a:lnTo>
                  <a:pt x="801224" y="3401568"/>
                </a:lnTo>
                <a:lnTo>
                  <a:pt x="797493" y="3185579"/>
                </a:lnTo>
                <a:cubicBezTo>
                  <a:pt x="756786" y="2009870"/>
                  <a:pt x="474799" y="927359"/>
                  <a:pt x="22579" y="42066"/>
                </a:cubicBezTo>
                <a:close/>
              </a:path>
            </a:pathLst>
          </a:custGeom>
        </p:spPr>
      </p:pic>
      <p:pic>
        <p:nvPicPr>
          <p:cNvPr id="5" name="Picture 4" descr="A lobby with a reception desk and chairs&#10;&#10;AI-generated content may be incorrect.">
            <a:extLst>
              <a:ext uri="{FF2B5EF4-FFF2-40B4-BE49-F238E27FC236}">
                <a16:creationId xmlns:a16="http://schemas.microsoft.com/office/drawing/2014/main" id="{C5A83120-E89F-53D8-0443-F459D3E8508E}"/>
              </a:ext>
            </a:extLst>
          </p:cNvPr>
          <p:cNvPicPr>
            <a:picLocks noChangeAspect="1"/>
          </p:cNvPicPr>
          <p:nvPr/>
        </p:nvPicPr>
        <p:blipFill>
          <a:blip r:embed="rId5"/>
          <a:srcRect t="13902" r="-1" b="-1"/>
          <a:stretch/>
        </p:blipFill>
        <p:spPr>
          <a:xfrm>
            <a:off x="5168353" y="3456432"/>
            <a:ext cx="7023646" cy="3401568"/>
          </a:xfrm>
          <a:custGeom>
            <a:avLst/>
            <a:gdLst/>
            <a:ahLst/>
            <a:cxnLst/>
            <a:rect l="l" t="t" r="r" b="b"/>
            <a:pathLst>
              <a:path w="7023646" h="3401568">
                <a:moveTo>
                  <a:pt x="749132" y="0"/>
                </a:moveTo>
                <a:lnTo>
                  <a:pt x="7023646" y="0"/>
                </a:lnTo>
                <a:lnTo>
                  <a:pt x="7023646" y="3401568"/>
                </a:lnTo>
                <a:lnTo>
                  <a:pt x="0" y="3401568"/>
                </a:lnTo>
                <a:lnTo>
                  <a:pt x="79008" y="3238906"/>
                </a:lnTo>
                <a:cubicBezTo>
                  <a:pt x="502362" y="2321466"/>
                  <a:pt x="749563" y="1215476"/>
                  <a:pt x="749563" y="24956"/>
                </a:cubicBezTo>
                <a:close/>
              </a:path>
            </a:pathLst>
          </a:custGeom>
        </p:spPr>
      </p:pic>
      <p:sp>
        <p:nvSpPr>
          <p:cNvPr id="2" name="Title 1">
            <a:extLst>
              <a:ext uri="{FF2B5EF4-FFF2-40B4-BE49-F238E27FC236}">
                <a16:creationId xmlns:a16="http://schemas.microsoft.com/office/drawing/2014/main" id="{6D483F7C-A17D-1B92-0131-93F038D6DE6F}"/>
              </a:ext>
            </a:extLst>
          </p:cNvPr>
          <p:cNvSpPr>
            <a:spLocks noGrp="1"/>
          </p:cNvSpPr>
          <p:nvPr>
            <p:ph type="title"/>
          </p:nvPr>
        </p:nvSpPr>
        <p:spPr>
          <a:xfrm>
            <a:off x="438912" y="1527048"/>
            <a:ext cx="5020056" cy="2770632"/>
          </a:xfrm>
        </p:spPr>
        <p:txBody>
          <a:bodyPr vert="horz" lIns="91440" tIns="45720" rIns="91440" bIns="45720" rtlCol="0" anchor="b">
            <a:normAutofit fontScale="90000"/>
          </a:bodyPr>
          <a:lstStyle/>
          <a:p>
            <a:r>
              <a:rPr lang="en-US" sz="5400" kern="1200">
                <a:latin typeface="Century Gothic"/>
              </a:rPr>
              <a:t>What does Mumbles Manor have to offer?</a:t>
            </a:r>
          </a:p>
        </p:txBody>
      </p:sp>
      <p:sp>
        <p:nvSpPr>
          <p:cNvPr id="6" name="TextBox 5">
            <a:extLst>
              <a:ext uri="{FF2B5EF4-FFF2-40B4-BE49-F238E27FC236}">
                <a16:creationId xmlns:a16="http://schemas.microsoft.com/office/drawing/2014/main" id="{C610C4FB-16EF-07AD-B7FD-5377FF135677}"/>
              </a:ext>
            </a:extLst>
          </p:cNvPr>
          <p:cNvSpPr txBox="1"/>
          <p:nvPr/>
        </p:nvSpPr>
        <p:spPr>
          <a:xfrm>
            <a:off x="224117" y="5946588"/>
            <a:ext cx="445247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Century Gothic"/>
                <a:ea typeface="Calibri"/>
                <a:cs typeface="Calibri"/>
              </a:rPr>
              <a:t>(Law, Leung &amp; </a:t>
            </a:r>
            <a:r>
              <a:rPr lang="en-GB" sz="2000" err="1">
                <a:latin typeface="Century Gothic"/>
                <a:ea typeface="Calibri"/>
                <a:cs typeface="Calibri"/>
              </a:rPr>
              <a:t>Buhalis</a:t>
            </a:r>
            <a:r>
              <a:rPr lang="en-GB" sz="2000">
                <a:latin typeface="Century Gothic"/>
                <a:ea typeface="Calibri"/>
                <a:cs typeface="Calibri"/>
              </a:rPr>
              <a:t>, 2015)</a:t>
            </a:r>
            <a:endParaRPr lang="en-US" sz="2000">
              <a:latin typeface="Century Gothic"/>
            </a:endParaRPr>
          </a:p>
        </p:txBody>
      </p:sp>
    </p:spTree>
    <p:extLst>
      <p:ext uri="{BB962C8B-B14F-4D97-AF65-F5344CB8AC3E}">
        <p14:creationId xmlns:p14="http://schemas.microsoft.com/office/powerpoint/2010/main" val="12978875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9FDF34-B50C-99F3-DAD1-2571050E9BD7}"/>
              </a:ext>
            </a:extLst>
          </p:cNvPr>
          <p:cNvSpPr>
            <a:spLocks noGrp="1"/>
          </p:cNvSpPr>
          <p:nvPr>
            <p:ph type="title"/>
          </p:nvPr>
        </p:nvSpPr>
        <p:spPr/>
        <p:txBody>
          <a:bodyPr/>
          <a:lstStyle/>
          <a:p>
            <a:pPr algn="ctr"/>
            <a:r>
              <a:rPr lang="en-GB">
                <a:latin typeface="Century Gothic"/>
              </a:rPr>
              <a:t>The location </a:t>
            </a:r>
            <a:endParaRPr lang="en-US"/>
          </a:p>
        </p:txBody>
      </p:sp>
      <p:pic>
        <p:nvPicPr>
          <p:cNvPr id="3" name="Picture 2" descr="A screenshot of a computer&#10;&#10;AI-generated content may be incorrect.">
            <a:extLst>
              <a:ext uri="{FF2B5EF4-FFF2-40B4-BE49-F238E27FC236}">
                <a16:creationId xmlns:a16="http://schemas.microsoft.com/office/drawing/2014/main" id="{E6324D0B-5276-4377-4BC6-25CB804DF335}"/>
              </a:ext>
            </a:extLst>
          </p:cNvPr>
          <p:cNvPicPr>
            <a:picLocks noChangeAspect="1"/>
          </p:cNvPicPr>
          <p:nvPr/>
        </p:nvPicPr>
        <p:blipFill>
          <a:blip r:embed="rId3"/>
          <a:srcRect l="31289" t="22440" r="16780" b="36165"/>
          <a:stretch/>
        </p:blipFill>
        <p:spPr>
          <a:xfrm>
            <a:off x="2008648" y="1307671"/>
            <a:ext cx="5819923" cy="3055483"/>
          </a:xfrm>
          <a:prstGeom prst="rect">
            <a:avLst/>
          </a:prstGeom>
        </p:spPr>
      </p:pic>
      <p:pic>
        <p:nvPicPr>
          <p:cNvPr id="4" name="Picture 3" descr="PREZZO ITALIAN RESTAURANT MUMBLES - 2025 Reviews &amp; Info">
            <a:extLst>
              <a:ext uri="{FF2B5EF4-FFF2-40B4-BE49-F238E27FC236}">
                <a16:creationId xmlns:a16="http://schemas.microsoft.com/office/drawing/2014/main" id="{016E5CCC-7359-0446-FDF1-4051D5A45729}"/>
              </a:ext>
            </a:extLst>
          </p:cNvPr>
          <p:cNvPicPr>
            <a:picLocks noChangeAspect="1"/>
          </p:cNvPicPr>
          <p:nvPr/>
        </p:nvPicPr>
        <p:blipFill>
          <a:blip r:embed="rId4"/>
          <a:stretch>
            <a:fillRect/>
          </a:stretch>
        </p:blipFill>
        <p:spPr>
          <a:xfrm>
            <a:off x="234577" y="4525504"/>
            <a:ext cx="3535082" cy="2050287"/>
          </a:xfrm>
          <a:prstGeom prst="rect">
            <a:avLst/>
          </a:prstGeom>
        </p:spPr>
      </p:pic>
      <p:pic>
        <p:nvPicPr>
          <p:cNvPr id="5" name="Picture 4" descr="Prezzo Mumbles - Picture of Prezzo Italian Restaurant Mumbles - Tripadvisor">
            <a:extLst>
              <a:ext uri="{FF2B5EF4-FFF2-40B4-BE49-F238E27FC236}">
                <a16:creationId xmlns:a16="http://schemas.microsoft.com/office/drawing/2014/main" id="{8099490F-6491-B4D2-CC80-FC982B5B98BC}"/>
              </a:ext>
            </a:extLst>
          </p:cNvPr>
          <p:cNvPicPr>
            <a:picLocks noChangeAspect="1"/>
          </p:cNvPicPr>
          <p:nvPr/>
        </p:nvPicPr>
        <p:blipFill>
          <a:blip r:embed="rId5"/>
          <a:stretch>
            <a:fillRect/>
          </a:stretch>
        </p:blipFill>
        <p:spPr>
          <a:xfrm>
            <a:off x="8243047" y="555810"/>
            <a:ext cx="3826434" cy="3804023"/>
          </a:xfrm>
          <a:prstGeom prst="rect">
            <a:avLst/>
          </a:prstGeom>
        </p:spPr>
      </p:pic>
      <p:sp>
        <p:nvSpPr>
          <p:cNvPr id="6" name="TextBox 5">
            <a:extLst>
              <a:ext uri="{FF2B5EF4-FFF2-40B4-BE49-F238E27FC236}">
                <a16:creationId xmlns:a16="http://schemas.microsoft.com/office/drawing/2014/main" id="{16E99B73-AD61-251D-5720-C024460C2738}"/>
              </a:ext>
            </a:extLst>
          </p:cNvPr>
          <p:cNvSpPr txBox="1"/>
          <p:nvPr/>
        </p:nvSpPr>
        <p:spPr>
          <a:xfrm>
            <a:off x="8262470" y="5640293"/>
            <a:ext cx="3810000"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Century Gothic"/>
                <a:ea typeface="Calibri"/>
                <a:cs typeface="Calibri"/>
              </a:rPr>
              <a:t>(Visit Swansea Bay, 2025)</a:t>
            </a:r>
          </a:p>
          <a:p>
            <a:r>
              <a:rPr lang="en-US" sz="2000">
                <a:latin typeface="Century Gothic"/>
                <a:ea typeface="Calibri"/>
                <a:cs typeface="Calibri"/>
              </a:rPr>
              <a:t>(</a:t>
            </a:r>
            <a:r>
              <a:rPr lang="en-US" sz="2000" err="1">
                <a:latin typeface="Century Gothic"/>
                <a:ea typeface="Calibri"/>
                <a:cs typeface="Calibri"/>
              </a:rPr>
              <a:t>VisitWales</a:t>
            </a:r>
            <a:r>
              <a:rPr lang="en-US" sz="2000">
                <a:latin typeface="Century Gothic"/>
                <a:ea typeface="Calibri"/>
                <a:cs typeface="Calibri"/>
              </a:rPr>
              <a:t>, 2025)</a:t>
            </a:r>
          </a:p>
          <a:p>
            <a:r>
              <a:rPr lang="en-US" sz="2000">
                <a:latin typeface="Century Gothic"/>
                <a:ea typeface="Calibri"/>
                <a:cs typeface="Times New Roman"/>
              </a:rPr>
              <a:t>(</a:t>
            </a:r>
            <a:r>
              <a:rPr lang="en-US" sz="2000" err="1">
                <a:latin typeface="Century Gothic"/>
                <a:ea typeface="Calibri"/>
                <a:cs typeface="Times New Roman"/>
              </a:rPr>
              <a:t>Tfw.wales</a:t>
            </a:r>
            <a:r>
              <a:rPr lang="en-US" sz="2000">
                <a:latin typeface="Century Gothic"/>
                <a:ea typeface="Calibri"/>
                <a:cs typeface="Times New Roman"/>
              </a:rPr>
              <a:t>, 2025)</a:t>
            </a:r>
          </a:p>
          <a:p>
            <a:r>
              <a:rPr lang="en-US" sz="2000">
                <a:latin typeface="Century Gothic"/>
                <a:ea typeface="Calibri"/>
                <a:cs typeface="Calibri"/>
              </a:rPr>
              <a:t>(Davies, 2024)</a:t>
            </a:r>
            <a:endParaRPr lang="en-US" sz="1400">
              <a:latin typeface="Century Gothic"/>
            </a:endParaRPr>
          </a:p>
        </p:txBody>
      </p:sp>
      <p:sp>
        <p:nvSpPr>
          <p:cNvPr id="7" name="TextBox 6">
            <a:extLst>
              <a:ext uri="{FF2B5EF4-FFF2-40B4-BE49-F238E27FC236}">
                <a16:creationId xmlns:a16="http://schemas.microsoft.com/office/drawing/2014/main" id="{5DB262F4-EFDC-5FF2-8223-24C7759D8E22}"/>
              </a:ext>
            </a:extLst>
          </p:cNvPr>
          <p:cNvSpPr txBox="1"/>
          <p:nvPr/>
        </p:nvSpPr>
        <p:spPr>
          <a:xfrm>
            <a:off x="4572000" y="4811059"/>
            <a:ext cx="4527175" cy="830997"/>
          </a:xfrm>
          <a:prstGeom prst="rect">
            <a:avLst/>
          </a:prstGeom>
          <a:solidFill>
            <a:srgbClr val="ED7D3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entury Gothic"/>
              </a:rPr>
              <a:t>Awarded with </a:t>
            </a:r>
            <a:r>
              <a:rPr lang="en-GB" sz="2400">
                <a:latin typeface="Century Gothic"/>
                <a:ea typeface="+mn-lt"/>
                <a:cs typeface="+mn-lt"/>
              </a:rPr>
              <a:t>Area of Outstanding Natural Beauty </a:t>
            </a:r>
            <a:endParaRPr lang="en-GB">
              <a:latin typeface="Century Gothic"/>
            </a:endParaRPr>
          </a:p>
        </p:txBody>
      </p:sp>
    </p:spTree>
    <p:extLst>
      <p:ext uri="{BB962C8B-B14F-4D97-AF65-F5344CB8AC3E}">
        <p14:creationId xmlns:p14="http://schemas.microsoft.com/office/powerpoint/2010/main" val="28158096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0EDBB4-76E8-B2FA-C8F1-C867403672B0}"/>
              </a:ext>
            </a:extLst>
          </p:cNvPr>
          <p:cNvSpPr>
            <a:spLocks noGrp="1"/>
          </p:cNvSpPr>
          <p:nvPr>
            <p:ph type="title"/>
          </p:nvPr>
        </p:nvSpPr>
        <p:spPr/>
        <p:txBody>
          <a:bodyPr/>
          <a:lstStyle/>
          <a:p>
            <a:pPr algn="ctr"/>
            <a:r>
              <a:rPr lang="en-GB">
                <a:latin typeface="Century Gothic"/>
              </a:rPr>
              <a:t>Visitor typology </a:t>
            </a:r>
            <a:endParaRPr lang="en-US"/>
          </a:p>
        </p:txBody>
      </p:sp>
      <p:pic>
        <p:nvPicPr>
          <p:cNvPr id="3" name="Picture 2" descr="A screenshot of a computer&#10;&#10;AI-generated content may be incorrect.">
            <a:extLst>
              <a:ext uri="{FF2B5EF4-FFF2-40B4-BE49-F238E27FC236}">
                <a16:creationId xmlns:a16="http://schemas.microsoft.com/office/drawing/2014/main" id="{176ADB41-99E3-6247-8CFE-DD5CE63BF1FF}"/>
              </a:ext>
            </a:extLst>
          </p:cNvPr>
          <p:cNvPicPr>
            <a:picLocks noChangeAspect="1"/>
          </p:cNvPicPr>
          <p:nvPr/>
        </p:nvPicPr>
        <p:blipFill>
          <a:blip r:embed="rId3"/>
          <a:srcRect l="19477" t="24584" r="3455" b="23089"/>
          <a:stretch/>
        </p:blipFill>
        <p:spPr>
          <a:xfrm>
            <a:off x="218055" y="1534663"/>
            <a:ext cx="8127036" cy="3588580"/>
          </a:xfrm>
          <a:prstGeom prst="rect">
            <a:avLst/>
          </a:prstGeom>
        </p:spPr>
      </p:pic>
      <p:sp>
        <p:nvSpPr>
          <p:cNvPr id="4" name="TextBox 3">
            <a:extLst>
              <a:ext uri="{FF2B5EF4-FFF2-40B4-BE49-F238E27FC236}">
                <a16:creationId xmlns:a16="http://schemas.microsoft.com/office/drawing/2014/main" id="{7C798B0F-5B1B-0D20-1CB4-C43B66A571EB}"/>
              </a:ext>
            </a:extLst>
          </p:cNvPr>
          <p:cNvSpPr txBox="1"/>
          <p:nvPr/>
        </p:nvSpPr>
        <p:spPr>
          <a:xfrm>
            <a:off x="8816248" y="6352543"/>
            <a:ext cx="3376705"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Century Gothic"/>
                <a:cs typeface="Times New Roman"/>
              </a:rPr>
              <a:t>(</a:t>
            </a:r>
            <a:r>
              <a:rPr lang="en-GB" sz="2000" err="1">
                <a:latin typeface="Century Gothic"/>
                <a:cs typeface="Times New Roman"/>
              </a:rPr>
              <a:t>SimilarWeb</a:t>
            </a:r>
            <a:r>
              <a:rPr lang="en-GB" sz="2000">
                <a:latin typeface="Century Gothic"/>
                <a:cs typeface="Times New Roman"/>
              </a:rPr>
              <a:t>, 2025)</a:t>
            </a:r>
            <a:endParaRPr lang="en-US" sz="2000">
              <a:latin typeface="Century Gothic"/>
            </a:endParaRPr>
          </a:p>
        </p:txBody>
      </p:sp>
      <p:pic>
        <p:nvPicPr>
          <p:cNvPr id="5" name="Picture 4" descr="A group of women sitting in a pool&#10;&#10;AI-generated content may be incorrect.">
            <a:extLst>
              <a:ext uri="{FF2B5EF4-FFF2-40B4-BE49-F238E27FC236}">
                <a16:creationId xmlns:a16="http://schemas.microsoft.com/office/drawing/2014/main" id="{402F27F5-FCA0-C0DD-9006-60378BD52737}"/>
              </a:ext>
            </a:extLst>
          </p:cNvPr>
          <p:cNvPicPr>
            <a:picLocks noChangeAspect="1"/>
          </p:cNvPicPr>
          <p:nvPr/>
        </p:nvPicPr>
        <p:blipFill>
          <a:blip r:embed="rId4"/>
          <a:stretch>
            <a:fillRect/>
          </a:stretch>
        </p:blipFill>
        <p:spPr>
          <a:xfrm>
            <a:off x="8979648" y="642472"/>
            <a:ext cx="2375648" cy="1785472"/>
          </a:xfrm>
          <a:prstGeom prst="rect">
            <a:avLst/>
          </a:prstGeom>
        </p:spPr>
      </p:pic>
      <p:pic>
        <p:nvPicPr>
          <p:cNvPr id="6" name="Picture 5" descr="A person and person sitting at a table with food&#10;&#10;AI-generated content may be incorrect.">
            <a:extLst>
              <a:ext uri="{FF2B5EF4-FFF2-40B4-BE49-F238E27FC236}">
                <a16:creationId xmlns:a16="http://schemas.microsoft.com/office/drawing/2014/main" id="{36AEFA5D-01F8-AFBE-DE84-81BC18BF608D}"/>
              </a:ext>
            </a:extLst>
          </p:cNvPr>
          <p:cNvPicPr>
            <a:picLocks noChangeAspect="1"/>
          </p:cNvPicPr>
          <p:nvPr/>
        </p:nvPicPr>
        <p:blipFill>
          <a:blip r:embed="rId5"/>
          <a:stretch>
            <a:fillRect/>
          </a:stretch>
        </p:blipFill>
        <p:spPr>
          <a:xfrm>
            <a:off x="9516408" y="2740957"/>
            <a:ext cx="2527301" cy="1659967"/>
          </a:xfrm>
          <a:prstGeom prst="rect">
            <a:avLst/>
          </a:prstGeom>
        </p:spPr>
      </p:pic>
    </p:spTree>
    <p:extLst>
      <p:ext uri="{BB962C8B-B14F-4D97-AF65-F5344CB8AC3E}">
        <p14:creationId xmlns:p14="http://schemas.microsoft.com/office/powerpoint/2010/main" val="9979606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79DD1A-5B2E-E1F4-F594-1B12DF54CC42}"/>
              </a:ext>
            </a:extLst>
          </p:cNvPr>
          <p:cNvSpPr>
            <a:spLocks noGrp="1"/>
          </p:cNvSpPr>
          <p:nvPr>
            <p:ph type="title"/>
          </p:nvPr>
        </p:nvSpPr>
        <p:spPr/>
        <p:txBody>
          <a:bodyPr/>
          <a:lstStyle/>
          <a:p>
            <a:pPr algn="ctr"/>
            <a:r>
              <a:rPr lang="en-GB">
                <a:latin typeface="Century Gothic"/>
              </a:rPr>
              <a:t>Communication clearly </a:t>
            </a:r>
            <a:endParaRPr lang="en-US"/>
          </a:p>
        </p:txBody>
      </p:sp>
      <p:sp>
        <p:nvSpPr>
          <p:cNvPr id="4" name="TextBox 3">
            <a:extLst>
              <a:ext uri="{FF2B5EF4-FFF2-40B4-BE49-F238E27FC236}">
                <a16:creationId xmlns:a16="http://schemas.microsoft.com/office/drawing/2014/main" id="{DCEB1904-7EE9-6B1A-E773-42A833C31955}"/>
              </a:ext>
            </a:extLst>
          </p:cNvPr>
          <p:cNvSpPr txBox="1"/>
          <p:nvPr/>
        </p:nvSpPr>
        <p:spPr>
          <a:xfrm>
            <a:off x="7560235" y="5707529"/>
            <a:ext cx="4482352"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Century Gothic"/>
                <a:cs typeface="Times New Roman"/>
              </a:rPr>
              <a:t>(Boley, 2020)</a:t>
            </a:r>
          </a:p>
          <a:p>
            <a:r>
              <a:rPr lang="en-GB" sz="2000">
                <a:latin typeface="Century Gothic"/>
                <a:ea typeface="Calibri"/>
                <a:cs typeface="Calibri"/>
              </a:rPr>
              <a:t>(Robbins &amp; Judge, 2019; Guffey &amp; Loewy, 2014)</a:t>
            </a:r>
            <a:endParaRPr lang="en-GB" sz="2000">
              <a:latin typeface="Century Gothic"/>
            </a:endParaRPr>
          </a:p>
        </p:txBody>
      </p:sp>
      <p:pic>
        <p:nvPicPr>
          <p:cNvPr id="3" name="Picture 2" descr="A drawing of two people with lines connected to their heads&#10;&#10;AI-generated content may be incorrect.">
            <a:extLst>
              <a:ext uri="{FF2B5EF4-FFF2-40B4-BE49-F238E27FC236}">
                <a16:creationId xmlns:a16="http://schemas.microsoft.com/office/drawing/2014/main" id="{C753D0B8-7415-C665-62D9-3175A84015E8}"/>
              </a:ext>
            </a:extLst>
          </p:cNvPr>
          <p:cNvPicPr>
            <a:picLocks noChangeAspect="1"/>
          </p:cNvPicPr>
          <p:nvPr/>
        </p:nvPicPr>
        <p:blipFill>
          <a:blip r:embed="rId3"/>
          <a:stretch>
            <a:fillRect/>
          </a:stretch>
        </p:blipFill>
        <p:spPr>
          <a:xfrm>
            <a:off x="6096468" y="1304365"/>
            <a:ext cx="5631890" cy="2949389"/>
          </a:xfrm>
          <a:prstGeom prst="rect">
            <a:avLst/>
          </a:prstGeom>
        </p:spPr>
      </p:pic>
      <p:pic>
        <p:nvPicPr>
          <p:cNvPr id="5" name="Picture 4" descr="A person handing a card to a person at a reception">
            <a:extLst>
              <a:ext uri="{FF2B5EF4-FFF2-40B4-BE49-F238E27FC236}">
                <a16:creationId xmlns:a16="http://schemas.microsoft.com/office/drawing/2014/main" id="{4ADBCFE1-58A4-9196-BB0D-FC892F4510DE}"/>
              </a:ext>
            </a:extLst>
          </p:cNvPr>
          <p:cNvPicPr>
            <a:picLocks noChangeAspect="1"/>
          </p:cNvPicPr>
          <p:nvPr/>
        </p:nvPicPr>
        <p:blipFill>
          <a:blip r:embed="rId4"/>
          <a:stretch>
            <a:fillRect/>
          </a:stretch>
        </p:blipFill>
        <p:spPr>
          <a:xfrm>
            <a:off x="180681" y="3157979"/>
            <a:ext cx="5737412" cy="3204883"/>
          </a:xfrm>
          <a:prstGeom prst="rect">
            <a:avLst/>
          </a:prstGeom>
        </p:spPr>
      </p:pic>
    </p:spTree>
    <p:extLst>
      <p:ext uri="{BB962C8B-B14F-4D97-AF65-F5344CB8AC3E}">
        <p14:creationId xmlns:p14="http://schemas.microsoft.com/office/powerpoint/2010/main" val="2801190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60E33E-0215-F301-A3FC-E6AFD865E583}"/>
              </a:ext>
            </a:extLst>
          </p:cNvPr>
          <p:cNvSpPr>
            <a:spLocks noGrp="1"/>
          </p:cNvSpPr>
          <p:nvPr>
            <p:ph type="title"/>
          </p:nvPr>
        </p:nvSpPr>
        <p:spPr/>
        <p:txBody>
          <a:bodyPr/>
          <a:lstStyle/>
          <a:p>
            <a:r>
              <a:rPr lang="en-GB">
                <a:latin typeface="Century Gothic"/>
              </a:rPr>
              <a:t>Teamwork</a:t>
            </a:r>
            <a:r>
              <a:rPr lang="en-GB"/>
              <a:t> </a:t>
            </a:r>
          </a:p>
        </p:txBody>
      </p:sp>
      <p:sp>
        <p:nvSpPr>
          <p:cNvPr id="3" name="TextBox 2">
            <a:extLst>
              <a:ext uri="{FF2B5EF4-FFF2-40B4-BE49-F238E27FC236}">
                <a16:creationId xmlns:a16="http://schemas.microsoft.com/office/drawing/2014/main" id="{62E6288D-E3FC-57D3-48FB-2421DB388CF2}"/>
              </a:ext>
            </a:extLst>
          </p:cNvPr>
          <p:cNvSpPr txBox="1"/>
          <p:nvPr/>
        </p:nvSpPr>
        <p:spPr>
          <a:xfrm>
            <a:off x="672353" y="2136588"/>
            <a:ext cx="7306234" cy="32932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latin typeface="Century Gothic"/>
              </a:rPr>
              <a:t>5 KEY ELEMENTS FOR TEAMWORK:</a:t>
            </a:r>
          </a:p>
          <a:p>
            <a:endParaRPr lang="en-GB"/>
          </a:p>
          <a:p>
            <a:r>
              <a:rPr lang="en-GB"/>
              <a:t>. Clear communication</a:t>
            </a:r>
          </a:p>
          <a:p>
            <a:endParaRPr lang="en-GB"/>
          </a:p>
          <a:p>
            <a:r>
              <a:rPr lang="en-GB"/>
              <a:t>. Defined Roles and Responsibilities </a:t>
            </a:r>
          </a:p>
          <a:p>
            <a:endParaRPr lang="en-GB"/>
          </a:p>
          <a:p>
            <a:r>
              <a:rPr lang="en-GB"/>
              <a:t>. Mutual Respect and Trust, </a:t>
            </a:r>
          </a:p>
          <a:p>
            <a:endParaRPr lang="en-GB"/>
          </a:p>
          <a:p>
            <a:r>
              <a:rPr lang="en-GB"/>
              <a:t>. Strong Leadership</a:t>
            </a:r>
          </a:p>
          <a:p>
            <a:endParaRPr lang="en-GB"/>
          </a:p>
          <a:p>
            <a:r>
              <a:rPr lang="en-GB"/>
              <a:t>. Ongoing Training and Devlopment </a:t>
            </a:r>
          </a:p>
        </p:txBody>
      </p:sp>
      <p:sp>
        <p:nvSpPr>
          <p:cNvPr id="4" name="TextBox 3">
            <a:extLst>
              <a:ext uri="{FF2B5EF4-FFF2-40B4-BE49-F238E27FC236}">
                <a16:creationId xmlns:a16="http://schemas.microsoft.com/office/drawing/2014/main" id="{EDC29646-E142-7106-8726-C0C6A98F817F}"/>
              </a:ext>
            </a:extLst>
          </p:cNvPr>
          <p:cNvSpPr txBox="1"/>
          <p:nvPr/>
        </p:nvSpPr>
        <p:spPr>
          <a:xfrm>
            <a:off x="8650941" y="6148294"/>
            <a:ext cx="3287058"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Century Gothic"/>
                <a:ea typeface="Calibri"/>
                <a:cs typeface="Calibri"/>
              </a:rPr>
              <a:t>(Robbins &amp; Judge, 2019; Gannon et al., 2020)</a:t>
            </a:r>
            <a:endParaRPr lang="en-US" sz="2000">
              <a:latin typeface="Century Gothic"/>
            </a:endParaRPr>
          </a:p>
        </p:txBody>
      </p:sp>
      <p:pic>
        <p:nvPicPr>
          <p:cNvPr id="5" name="Picture 4" descr="A group of people holding their fists together&#10;&#10;AI-generated content may be incorrect.">
            <a:extLst>
              <a:ext uri="{FF2B5EF4-FFF2-40B4-BE49-F238E27FC236}">
                <a16:creationId xmlns:a16="http://schemas.microsoft.com/office/drawing/2014/main" id="{5E189379-2675-FEEC-0D21-73D4F921782B}"/>
              </a:ext>
            </a:extLst>
          </p:cNvPr>
          <p:cNvPicPr>
            <a:picLocks noChangeAspect="1"/>
          </p:cNvPicPr>
          <p:nvPr/>
        </p:nvPicPr>
        <p:blipFill>
          <a:blip r:embed="rId3"/>
          <a:stretch>
            <a:fillRect/>
          </a:stretch>
        </p:blipFill>
        <p:spPr>
          <a:xfrm>
            <a:off x="7140481" y="1416984"/>
            <a:ext cx="4537448" cy="3814855"/>
          </a:xfrm>
          <a:prstGeom prst="rect">
            <a:avLst/>
          </a:prstGeom>
        </p:spPr>
      </p:pic>
    </p:spTree>
    <p:extLst>
      <p:ext uri="{BB962C8B-B14F-4D97-AF65-F5344CB8AC3E}">
        <p14:creationId xmlns:p14="http://schemas.microsoft.com/office/powerpoint/2010/main" val="28897471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4F9C4-F049-D60B-8153-CAC2E8573BAA}"/>
              </a:ext>
            </a:extLst>
          </p:cNvPr>
          <p:cNvSpPr>
            <a:spLocks noGrp="1"/>
          </p:cNvSpPr>
          <p:nvPr>
            <p:ph type="title"/>
          </p:nvPr>
        </p:nvSpPr>
        <p:spPr/>
        <p:txBody>
          <a:bodyPr/>
          <a:lstStyle/>
          <a:p>
            <a:r>
              <a:rPr lang="en-GB">
                <a:latin typeface="Century Gothic"/>
              </a:rPr>
              <a:t>Zara References </a:t>
            </a:r>
          </a:p>
        </p:txBody>
      </p:sp>
      <p:sp>
        <p:nvSpPr>
          <p:cNvPr id="3" name="Content Placeholder 2">
            <a:extLst>
              <a:ext uri="{FF2B5EF4-FFF2-40B4-BE49-F238E27FC236}">
                <a16:creationId xmlns:a16="http://schemas.microsoft.com/office/drawing/2014/main" id="{83098DC3-13A1-822C-B75E-6B63F99BA76A}"/>
              </a:ext>
            </a:extLst>
          </p:cNvPr>
          <p:cNvSpPr>
            <a:spLocks noGrp="1"/>
          </p:cNvSpPr>
          <p:nvPr>
            <p:ph idx="1"/>
          </p:nvPr>
        </p:nvSpPr>
        <p:spPr>
          <a:xfrm>
            <a:off x="494553" y="1571625"/>
            <a:ext cx="10515600" cy="4351338"/>
          </a:xfrm>
        </p:spPr>
        <p:txBody>
          <a:bodyPr vert="horz" lIns="91440" tIns="45720" rIns="91440" bIns="45720" rtlCol="0" anchor="t">
            <a:noAutofit/>
          </a:bodyPr>
          <a:lstStyle/>
          <a:p>
            <a:r>
              <a:rPr lang="en-US" sz="1600">
                <a:latin typeface="Century Gothic"/>
                <a:cs typeface="Times New Roman"/>
              </a:rPr>
              <a:t>Boley, M. (2020). </a:t>
            </a:r>
            <a:r>
              <a:rPr lang="en-US" sz="1600" i="1">
                <a:latin typeface="Century Gothic"/>
                <a:cs typeface="Times New Roman"/>
              </a:rPr>
              <a:t>8 Hotel Guest Communication Tips Every Hotelier Should Know | Cvent Blog</a:t>
            </a:r>
            <a:r>
              <a:rPr lang="en-US" sz="1600">
                <a:latin typeface="Century Gothic"/>
                <a:cs typeface="Times New Roman"/>
              </a:rPr>
              <a:t>. [online] </a:t>
            </a:r>
            <a:r>
              <a:rPr lang="en-US" sz="1600">
                <a:latin typeface="Century Gothic"/>
                <a:cs typeface="Times New Roman"/>
                <a:hlinkClick r:id="rId2"/>
              </a:rPr>
              <a:t>www.cvent.com</a:t>
            </a:r>
            <a:r>
              <a:rPr lang="en-US" sz="1600">
                <a:latin typeface="Century Gothic"/>
                <a:cs typeface="Times New Roman"/>
              </a:rPr>
              <a:t>. Available at: </a:t>
            </a:r>
            <a:r>
              <a:rPr lang="en-US" sz="1600">
                <a:latin typeface="Century Gothic"/>
                <a:cs typeface="Times New Roman"/>
                <a:hlinkClick r:id="rId3"/>
              </a:rPr>
              <a:t>https://www.cvent.com/en/blog/hospitality/hotel-guest-communication-tips</a:t>
            </a:r>
            <a:r>
              <a:rPr lang="en-US" sz="1600">
                <a:latin typeface="Century Gothic"/>
                <a:cs typeface="Times New Roman"/>
              </a:rPr>
              <a:t>.</a:t>
            </a:r>
            <a:endParaRPr lang="en-US" sz="1600">
              <a:latin typeface="Century Gothic"/>
            </a:endParaRPr>
          </a:p>
          <a:p>
            <a:r>
              <a:rPr lang="en-US" sz="1600">
                <a:latin typeface="Century Gothic"/>
                <a:cs typeface="Times New Roman"/>
              </a:rPr>
              <a:t>Davies, B. (2024). </a:t>
            </a:r>
            <a:r>
              <a:rPr lang="en-US" sz="1600" i="1">
                <a:latin typeface="Century Gothic"/>
                <a:cs typeface="Times New Roman"/>
              </a:rPr>
              <a:t>Discover Why Mumbles is One of the Best Places to Live by the Sea</a:t>
            </a:r>
            <a:r>
              <a:rPr lang="en-US" sz="1600">
                <a:latin typeface="Century Gothic"/>
                <a:cs typeface="Times New Roman"/>
              </a:rPr>
              <a:t>. [online] Swansea. Available at: </a:t>
            </a:r>
            <a:r>
              <a:rPr lang="en-US" sz="1600">
                <a:latin typeface="Century Gothic"/>
                <a:cs typeface="Times New Roman"/>
                <a:hlinkClick r:id="rId4"/>
              </a:rPr>
              <a:t>https://www.belvoir.co.uk/swansea-estate-agents/articles/discover-why-mumbles-is-one-of-the-best-places-to-live-by-the-sea/</a:t>
            </a:r>
            <a:r>
              <a:rPr lang="en-US" sz="1600">
                <a:latin typeface="Century Gothic"/>
                <a:cs typeface="Times New Roman"/>
              </a:rPr>
              <a:t> [Accessed 12 May 2025].</a:t>
            </a:r>
            <a:endParaRPr lang="en-US" sz="1600">
              <a:latin typeface="Century Gothic"/>
            </a:endParaRPr>
          </a:p>
          <a:p>
            <a:r>
              <a:rPr lang="en-US" sz="1600" err="1">
                <a:latin typeface="Century Gothic"/>
                <a:cs typeface="Times New Roman"/>
              </a:rPr>
              <a:t>Iis</a:t>
            </a:r>
            <a:r>
              <a:rPr lang="en-US" sz="1600">
                <a:latin typeface="Century Gothic"/>
                <a:cs typeface="Times New Roman"/>
              </a:rPr>
              <a:t> </a:t>
            </a:r>
            <a:r>
              <a:rPr lang="en-US" sz="1600" err="1">
                <a:latin typeface="Century Gothic"/>
                <a:cs typeface="Times New Roman"/>
              </a:rPr>
              <a:t>Tussyadiah</a:t>
            </a:r>
            <a:r>
              <a:rPr lang="en-US" sz="1600">
                <a:latin typeface="Century Gothic"/>
                <a:cs typeface="Times New Roman"/>
              </a:rPr>
              <a:t> and Alessandro </a:t>
            </a:r>
            <a:r>
              <a:rPr lang="en-US" sz="1600" err="1">
                <a:latin typeface="Century Gothic"/>
                <a:cs typeface="Times New Roman"/>
              </a:rPr>
              <a:t>Inversini</a:t>
            </a:r>
            <a:r>
              <a:rPr lang="en-US" sz="1600">
                <a:latin typeface="Century Gothic"/>
                <a:cs typeface="Times New Roman"/>
              </a:rPr>
              <a:t> (2015). </a:t>
            </a:r>
            <a:r>
              <a:rPr lang="en-US" sz="1600" i="1">
                <a:latin typeface="Century Gothic"/>
                <a:cs typeface="Times New Roman"/>
              </a:rPr>
              <a:t>Information and Communication Technologies in Tourism 2015 : Proceedings of the International Conference in Lugano, Switzerland, February 3 - 6, 2015</a:t>
            </a:r>
            <a:r>
              <a:rPr lang="en-US" sz="1600">
                <a:latin typeface="Century Gothic"/>
                <a:cs typeface="Times New Roman"/>
              </a:rPr>
              <a:t>. Cham: Springer International Publishing.</a:t>
            </a:r>
            <a:endParaRPr lang="en-US" sz="1600">
              <a:latin typeface="Century Gothic"/>
            </a:endParaRPr>
          </a:p>
          <a:p>
            <a:r>
              <a:rPr lang="en-US" sz="1600" err="1">
                <a:latin typeface="Century Gothic"/>
                <a:cs typeface="Times New Roman"/>
              </a:rPr>
              <a:t>SimilarWeb</a:t>
            </a:r>
            <a:r>
              <a:rPr lang="en-US" sz="1600">
                <a:latin typeface="Century Gothic"/>
                <a:cs typeface="Times New Roman"/>
              </a:rPr>
              <a:t> (2025). </a:t>
            </a:r>
            <a:r>
              <a:rPr lang="en-US" sz="1600" i="1">
                <a:latin typeface="Century Gothic"/>
                <a:cs typeface="Times New Roman"/>
              </a:rPr>
              <a:t>Demographics</a:t>
            </a:r>
            <a:r>
              <a:rPr lang="en-US" sz="1600">
                <a:latin typeface="Century Gothic"/>
                <a:cs typeface="Times New Roman"/>
              </a:rPr>
              <a:t>. [online] </a:t>
            </a:r>
            <a:r>
              <a:rPr lang="en-US" sz="1600" err="1">
                <a:latin typeface="Century Gothic"/>
                <a:cs typeface="Times New Roman"/>
              </a:rPr>
              <a:t>Similarweb</a:t>
            </a:r>
            <a:r>
              <a:rPr lang="en-US" sz="1600">
                <a:latin typeface="Century Gothic"/>
                <a:cs typeface="Times New Roman"/>
              </a:rPr>
              <a:t>. Available at: </a:t>
            </a:r>
            <a:r>
              <a:rPr lang="en-US" sz="1600">
                <a:latin typeface="Century Gothic"/>
                <a:cs typeface="Times New Roman"/>
                <a:hlinkClick r:id="rId5"/>
              </a:rPr>
              <a:t>https://pro.similarweb.com/#/digitalsuite/websiteanalysis/audience-demographics/</a:t>
            </a:r>
            <a:r>
              <a:rPr lang="en-US" sz="1600">
                <a:latin typeface="Century Gothic"/>
                <a:cs typeface="Times New Roman"/>
              </a:rPr>
              <a:t>.</a:t>
            </a:r>
            <a:endParaRPr lang="en-US" sz="1600">
              <a:latin typeface="Century Gothic"/>
            </a:endParaRPr>
          </a:p>
          <a:p>
            <a:r>
              <a:rPr lang="en-US" sz="1600" err="1">
                <a:latin typeface="Century Gothic"/>
                <a:cs typeface="Times New Roman"/>
              </a:rPr>
              <a:t>Tfw.wales</a:t>
            </a:r>
            <a:r>
              <a:rPr lang="en-US" sz="1600">
                <a:latin typeface="Century Gothic"/>
                <a:cs typeface="Times New Roman"/>
              </a:rPr>
              <a:t>. (2025). </a:t>
            </a:r>
            <a:r>
              <a:rPr lang="en-US" sz="1600" i="1">
                <a:latin typeface="Century Gothic"/>
                <a:cs typeface="Times New Roman"/>
              </a:rPr>
              <a:t>Swansea | Transport for Wales</a:t>
            </a:r>
            <a:r>
              <a:rPr lang="en-US" sz="1600">
                <a:latin typeface="Century Gothic"/>
                <a:cs typeface="Times New Roman"/>
              </a:rPr>
              <a:t>. [online] Available at: </a:t>
            </a:r>
            <a:r>
              <a:rPr lang="en-US" sz="1600">
                <a:latin typeface="Century Gothic"/>
                <a:cs typeface="Times New Roman"/>
                <a:hlinkClick r:id="rId6"/>
              </a:rPr>
              <a:t>https://tfw.wales/places/destinations/swansea</a:t>
            </a:r>
            <a:r>
              <a:rPr lang="en-US" sz="1600">
                <a:latin typeface="Century Gothic"/>
                <a:cs typeface="Times New Roman"/>
              </a:rPr>
              <a:t> [Accessed 12 May 2025].</a:t>
            </a:r>
            <a:endParaRPr lang="en-US" sz="1600">
              <a:latin typeface="Century Gothic"/>
            </a:endParaRPr>
          </a:p>
          <a:p>
            <a:r>
              <a:rPr lang="en-US" sz="1600">
                <a:latin typeface="Century Gothic"/>
                <a:cs typeface="Times New Roman"/>
              </a:rPr>
              <a:t>Visit Swansea Bay. (2025). </a:t>
            </a:r>
            <a:r>
              <a:rPr lang="en-US" sz="1600" i="1">
                <a:latin typeface="Century Gothic"/>
                <a:cs typeface="Times New Roman"/>
              </a:rPr>
              <a:t>Mumbles</a:t>
            </a:r>
            <a:r>
              <a:rPr lang="en-US" sz="1600">
                <a:latin typeface="Century Gothic"/>
                <a:cs typeface="Times New Roman"/>
              </a:rPr>
              <a:t>. [online] Available at: </a:t>
            </a:r>
            <a:r>
              <a:rPr lang="en-US" sz="1600">
                <a:latin typeface="Century Gothic"/>
                <a:cs typeface="Times New Roman"/>
                <a:hlinkClick r:id="rId7"/>
              </a:rPr>
              <a:t>https://www.visitswanseabay.com/destinations/mumbles/</a:t>
            </a:r>
            <a:r>
              <a:rPr lang="en-US" sz="1600">
                <a:latin typeface="Century Gothic"/>
                <a:cs typeface="Times New Roman"/>
              </a:rPr>
              <a:t>.</a:t>
            </a:r>
            <a:endParaRPr lang="en-US" sz="1600">
              <a:latin typeface="Century Gothic"/>
            </a:endParaRPr>
          </a:p>
          <a:p>
            <a:r>
              <a:rPr lang="en-US" sz="1600" err="1">
                <a:latin typeface="Century Gothic"/>
                <a:cs typeface="Times New Roman"/>
              </a:rPr>
              <a:t>VisitWales</a:t>
            </a:r>
            <a:r>
              <a:rPr lang="en-US" sz="1600">
                <a:latin typeface="Century Gothic"/>
                <a:cs typeface="Times New Roman"/>
              </a:rPr>
              <a:t>. (2025). </a:t>
            </a:r>
            <a:r>
              <a:rPr lang="en-US" sz="1600" i="1">
                <a:latin typeface="Century Gothic"/>
                <a:cs typeface="Times New Roman"/>
              </a:rPr>
              <a:t>Fantastic sights and things to do in Mumbles</a:t>
            </a:r>
            <a:r>
              <a:rPr lang="en-US" sz="1600">
                <a:latin typeface="Century Gothic"/>
                <a:cs typeface="Times New Roman"/>
              </a:rPr>
              <a:t>. [online] Available at: </a:t>
            </a:r>
            <a:r>
              <a:rPr lang="en-US" sz="1600">
                <a:latin typeface="Century Gothic"/>
                <a:cs typeface="Times New Roman"/>
                <a:hlinkClick r:id="rId8"/>
              </a:rPr>
              <a:t>https://www.visitwales.com/destinations/west-wales/swansea-bay/fantastic-sights-and-things-do-mumbles</a:t>
            </a:r>
            <a:r>
              <a:rPr lang="en-US" sz="1600">
                <a:latin typeface="Century Gothic"/>
                <a:cs typeface="Times New Roman"/>
              </a:rPr>
              <a:t> [Accessed 12 May 2025].</a:t>
            </a:r>
            <a:endParaRPr lang="en-US" sz="1600">
              <a:latin typeface="Century Gothic"/>
            </a:endParaRPr>
          </a:p>
          <a:p>
            <a:endParaRPr lang="en-US" sz="3600">
              <a:latin typeface="Century Gothic"/>
            </a:endParaRPr>
          </a:p>
        </p:txBody>
      </p:sp>
    </p:spTree>
    <p:extLst>
      <p:ext uri="{BB962C8B-B14F-4D97-AF65-F5344CB8AC3E}">
        <p14:creationId xmlns:p14="http://schemas.microsoft.com/office/powerpoint/2010/main" val="37997439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7</Slides>
  <Notes>5</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PowerPoint Presentation</vt:lpstr>
      <vt:lpstr>What does Mumbles Manor have to offer?</vt:lpstr>
      <vt:lpstr>The location </vt:lpstr>
      <vt:lpstr>Visitor typology </vt:lpstr>
      <vt:lpstr>Communication clearly </vt:lpstr>
      <vt:lpstr>Teamwork </vt:lpstr>
      <vt:lpstr>Zara 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9</cp:revision>
  <dcterms:created xsi:type="dcterms:W3CDTF">2025-05-13T19:28:45Z</dcterms:created>
  <dcterms:modified xsi:type="dcterms:W3CDTF">2025-05-13T19:31:04Z</dcterms:modified>
</cp:coreProperties>
</file>