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8" r:id="rId3"/>
    <p:sldId id="259" r:id="rId4"/>
    <p:sldId id="261" r:id="rId5"/>
    <p:sldId id="263"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yaa Iqbal (2506503)" userId="2be35478-da17-48b6-a151-ca9c0ff29a84" providerId="ADAL" clId="{7ABF202F-2451-41E9-94A3-BCE3596D4FB6}"/>
    <pc:docChg chg="undo redo custSel addSld delSld modSld sldOrd">
      <pc:chgData name="Mariyaa Iqbal (2506503)" userId="2be35478-da17-48b6-a151-ca9c0ff29a84" providerId="ADAL" clId="{7ABF202F-2451-41E9-94A3-BCE3596D4FB6}" dt="2026-06-18T10:59:08.249" v="543" actId="20577"/>
      <pc:docMkLst>
        <pc:docMk/>
      </pc:docMkLst>
      <pc:sldChg chg="addSp delSp modSp add del mod setClrOvrMap">
        <pc:chgData name="Mariyaa Iqbal (2506503)" userId="2be35478-da17-48b6-a151-ca9c0ff29a84" providerId="ADAL" clId="{7ABF202F-2451-41E9-94A3-BCE3596D4FB6}" dt="2026-06-18T10:55:52.064" v="512" actId="21"/>
        <pc:sldMkLst>
          <pc:docMk/>
          <pc:sldMk cId="3359030333" sldId="257"/>
        </pc:sldMkLst>
        <pc:spChg chg="mod">
          <ac:chgData name="Mariyaa Iqbal (2506503)" userId="2be35478-da17-48b6-a151-ca9c0ff29a84" providerId="ADAL" clId="{7ABF202F-2451-41E9-94A3-BCE3596D4FB6}" dt="2026-06-18T10:55:18.856" v="505" actId="21"/>
          <ac:spMkLst>
            <pc:docMk/>
            <pc:sldMk cId="3359030333" sldId="257"/>
            <ac:spMk id="2" creationId="{9327B876-35E8-F3AB-5174-82ED58029004}"/>
          </ac:spMkLst>
        </pc:spChg>
        <pc:spChg chg="del">
          <ac:chgData name="Mariyaa Iqbal (2506503)" userId="2be35478-da17-48b6-a151-ca9c0ff29a84" providerId="ADAL" clId="{7ABF202F-2451-41E9-94A3-BCE3596D4FB6}" dt="2026-06-18T10:54:37.329" v="500" actId="26606"/>
          <ac:spMkLst>
            <pc:docMk/>
            <pc:sldMk cId="3359030333" sldId="257"/>
            <ac:spMk id="9" creationId="{E20BB609-EF92-42DB-836C-0699A590B5CF}"/>
          </ac:spMkLst>
        </pc:spChg>
        <pc:spChg chg="del">
          <ac:chgData name="Mariyaa Iqbal (2506503)" userId="2be35478-da17-48b6-a151-ca9c0ff29a84" providerId="ADAL" clId="{7ABF202F-2451-41E9-94A3-BCE3596D4FB6}" dt="2026-06-18T10:54:37.329" v="500" actId="26606"/>
          <ac:spMkLst>
            <pc:docMk/>
            <pc:sldMk cId="3359030333" sldId="257"/>
            <ac:spMk id="11" creationId="{67B3E2DB-180D-4752-BBB6-987822D6BC7D}"/>
          </ac:spMkLst>
        </pc:spChg>
        <pc:spChg chg="del">
          <ac:chgData name="Mariyaa Iqbal (2506503)" userId="2be35478-da17-48b6-a151-ca9c0ff29a84" providerId="ADAL" clId="{7ABF202F-2451-41E9-94A3-BCE3596D4FB6}" dt="2026-06-18T10:54:37.329" v="500" actId="26606"/>
          <ac:spMkLst>
            <pc:docMk/>
            <pc:sldMk cId="3359030333" sldId="257"/>
            <ac:spMk id="13" creationId="{B2C335F7-F61C-4EB4-80F2-4B1438FE66BB}"/>
          </ac:spMkLst>
        </pc:spChg>
        <pc:spChg chg="add del">
          <ac:chgData name="Mariyaa Iqbal (2506503)" userId="2be35478-da17-48b6-a151-ca9c0ff29a84" providerId="ADAL" clId="{7ABF202F-2451-41E9-94A3-BCE3596D4FB6}" dt="2026-06-18T10:54:46.908" v="502" actId="26606"/>
          <ac:spMkLst>
            <pc:docMk/>
            <pc:sldMk cId="3359030333" sldId="257"/>
            <ac:spMk id="18" creationId="{FAF3766F-DEF3-4802-BB0D-7A18EDD9704F}"/>
          </ac:spMkLst>
        </pc:spChg>
        <pc:spChg chg="add del">
          <ac:chgData name="Mariyaa Iqbal (2506503)" userId="2be35478-da17-48b6-a151-ca9c0ff29a84" providerId="ADAL" clId="{7ABF202F-2451-41E9-94A3-BCE3596D4FB6}" dt="2026-06-18T10:54:46.908" v="502" actId="26606"/>
          <ac:spMkLst>
            <pc:docMk/>
            <pc:sldMk cId="3359030333" sldId="257"/>
            <ac:spMk id="20" creationId="{BD0C058D-27D4-3139-E199-E2C11099B62C}"/>
          </ac:spMkLst>
        </pc:spChg>
        <pc:spChg chg="add del">
          <ac:chgData name="Mariyaa Iqbal (2506503)" userId="2be35478-da17-48b6-a151-ca9c0ff29a84" providerId="ADAL" clId="{7ABF202F-2451-41E9-94A3-BCE3596D4FB6}" dt="2026-06-18T10:54:46.908" v="502" actId="26606"/>
          <ac:spMkLst>
            <pc:docMk/>
            <pc:sldMk cId="3359030333" sldId="257"/>
            <ac:spMk id="22" creationId="{E94E0531-D614-3CB6-996E-FF0184A33A54}"/>
          </ac:spMkLst>
        </pc:spChg>
        <pc:spChg chg="add">
          <ac:chgData name="Mariyaa Iqbal (2506503)" userId="2be35478-da17-48b6-a151-ca9c0ff29a84" providerId="ADAL" clId="{7ABF202F-2451-41E9-94A3-BCE3596D4FB6}" dt="2026-06-18T10:54:46.908" v="502" actId="26606"/>
          <ac:spMkLst>
            <pc:docMk/>
            <pc:sldMk cId="3359030333" sldId="257"/>
            <ac:spMk id="27" creationId="{E20BB609-EF92-42DB-836C-0699A590B5CF}"/>
          </ac:spMkLst>
        </pc:spChg>
        <pc:spChg chg="add">
          <ac:chgData name="Mariyaa Iqbal (2506503)" userId="2be35478-da17-48b6-a151-ca9c0ff29a84" providerId="ADAL" clId="{7ABF202F-2451-41E9-94A3-BCE3596D4FB6}" dt="2026-06-18T10:54:46.908" v="502" actId="26606"/>
          <ac:spMkLst>
            <pc:docMk/>
            <pc:sldMk cId="3359030333" sldId="257"/>
            <ac:spMk id="29" creationId="{B2C335F7-F61C-4EB4-80F2-4B1438FE66BB}"/>
          </ac:spMkLst>
        </pc:spChg>
        <pc:spChg chg="add">
          <ac:chgData name="Mariyaa Iqbal (2506503)" userId="2be35478-da17-48b6-a151-ca9c0ff29a84" providerId="ADAL" clId="{7ABF202F-2451-41E9-94A3-BCE3596D4FB6}" dt="2026-06-18T10:54:46.908" v="502" actId="26606"/>
          <ac:spMkLst>
            <pc:docMk/>
            <pc:sldMk cId="3359030333" sldId="257"/>
            <ac:spMk id="31" creationId="{20011C4F-7FF0-7357-C559-B7679DC27621}"/>
          </ac:spMkLst>
        </pc:spChg>
        <pc:picChg chg="del mod ord">
          <ac:chgData name="Mariyaa Iqbal (2506503)" userId="2be35478-da17-48b6-a151-ca9c0ff29a84" providerId="ADAL" clId="{7ABF202F-2451-41E9-94A3-BCE3596D4FB6}" dt="2026-06-18T10:54:42.170" v="501" actId="21"/>
          <ac:picMkLst>
            <pc:docMk/>
            <pc:sldMk cId="3359030333" sldId="257"/>
            <ac:picMk id="5" creationId="{61D11DFE-0F41-8ED3-E3BB-79F4C02755EA}"/>
          </ac:picMkLst>
        </pc:picChg>
      </pc:sldChg>
      <pc:sldChg chg="modSp add del mod">
        <pc:chgData name="Mariyaa Iqbal (2506503)" userId="2be35478-da17-48b6-a151-ca9c0ff29a84" providerId="ADAL" clId="{7ABF202F-2451-41E9-94A3-BCE3596D4FB6}" dt="2026-06-18T10:59:08.249" v="543" actId="20577"/>
        <pc:sldMkLst>
          <pc:docMk/>
          <pc:sldMk cId="2658004924" sldId="258"/>
        </pc:sldMkLst>
        <pc:spChg chg="mod">
          <ac:chgData name="Mariyaa Iqbal (2506503)" userId="2be35478-da17-48b6-a151-ca9c0ff29a84" providerId="ADAL" clId="{7ABF202F-2451-41E9-94A3-BCE3596D4FB6}" dt="2026-06-18T10:59:08.249" v="543" actId="20577"/>
          <ac:spMkLst>
            <pc:docMk/>
            <pc:sldMk cId="2658004924" sldId="258"/>
            <ac:spMk id="2" creationId="{3A714581-9B4E-BB36-A341-E0E4119FF18C}"/>
          </ac:spMkLst>
        </pc:spChg>
        <pc:spChg chg="mod">
          <ac:chgData name="Mariyaa Iqbal (2506503)" userId="2be35478-da17-48b6-a151-ca9c0ff29a84" providerId="ADAL" clId="{7ABF202F-2451-41E9-94A3-BCE3596D4FB6}" dt="2026-06-18T10:56:52.457" v="519" actId="113"/>
          <ac:spMkLst>
            <pc:docMk/>
            <pc:sldMk cId="2658004924" sldId="258"/>
            <ac:spMk id="4" creationId="{E6C7D2C6-1F41-A22F-5D23-088DE9D853F4}"/>
          </ac:spMkLst>
        </pc:spChg>
      </pc:sldChg>
      <pc:sldChg chg="addSp delSp modSp mod">
        <pc:chgData name="Mariyaa Iqbal (2506503)" userId="2be35478-da17-48b6-a151-ca9c0ff29a84" providerId="ADAL" clId="{7ABF202F-2451-41E9-94A3-BCE3596D4FB6}" dt="2026-06-18T10:56:20.210" v="517" actId="255"/>
        <pc:sldMkLst>
          <pc:docMk/>
          <pc:sldMk cId="1458306306" sldId="259"/>
        </pc:sldMkLst>
        <pc:spChg chg="mod">
          <ac:chgData name="Mariyaa Iqbal (2506503)" userId="2be35478-da17-48b6-a151-ca9c0ff29a84" providerId="ADAL" clId="{7ABF202F-2451-41E9-94A3-BCE3596D4FB6}" dt="2026-06-18T10:56:20.210" v="517" actId="255"/>
          <ac:spMkLst>
            <pc:docMk/>
            <pc:sldMk cId="1458306306" sldId="259"/>
            <ac:spMk id="2" creationId="{75A0F2EB-946D-7942-2944-5BA888AE8A15}"/>
          </ac:spMkLst>
        </pc:spChg>
        <pc:spChg chg="del mod">
          <ac:chgData name="Mariyaa Iqbal (2506503)" userId="2be35478-da17-48b6-a151-ca9c0ff29a84" providerId="ADAL" clId="{7ABF202F-2451-41E9-94A3-BCE3596D4FB6}" dt="2026-06-18T10:30:05.986" v="115" actId="21"/>
          <ac:spMkLst>
            <pc:docMk/>
            <pc:sldMk cId="1458306306" sldId="259"/>
            <ac:spMk id="3" creationId="{7B0850C8-7DAC-496B-2637-33B06E1DC8CB}"/>
          </ac:spMkLst>
        </pc:spChg>
        <pc:spChg chg="add del">
          <ac:chgData name="Mariyaa Iqbal (2506503)" userId="2be35478-da17-48b6-a151-ca9c0ff29a84" providerId="ADAL" clId="{7ABF202F-2451-41E9-94A3-BCE3596D4FB6}" dt="2026-06-18T10:23:22.441" v="74" actId="22"/>
          <ac:spMkLst>
            <pc:docMk/>
            <pc:sldMk cId="1458306306" sldId="259"/>
            <ac:spMk id="7" creationId="{8CB3A8F9-CF3A-2E7C-6CA9-67379FA6F4FB}"/>
          </ac:spMkLst>
        </pc:spChg>
      </pc:sldChg>
      <pc:sldChg chg="modSp new del mod ord">
        <pc:chgData name="Mariyaa Iqbal (2506503)" userId="2be35478-da17-48b6-a151-ca9c0ff29a84" providerId="ADAL" clId="{7ABF202F-2451-41E9-94A3-BCE3596D4FB6}" dt="2026-06-18T10:39:01.439" v="329" actId="21"/>
        <pc:sldMkLst>
          <pc:docMk/>
          <pc:sldMk cId="2270884716" sldId="260"/>
        </pc:sldMkLst>
        <pc:spChg chg="mod">
          <ac:chgData name="Mariyaa Iqbal (2506503)" userId="2be35478-da17-48b6-a151-ca9c0ff29a84" providerId="ADAL" clId="{7ABF202F-2451-41E9-94A3-BCE3596D4FB6}" dt="2026-06-18T10:27:52.834" v="94" actId="20577"/>
          <ac:spMkLst>
            <pc:docMk/>
            <pc:sldMk cId="2270884716" sldId="260"/>
            <ac:spMk id="2" creationId="{30746292-3283-907E-4B43-CA23154F2664}"/>
          </ac:spMkLst>
        </pc:spChg>
      </pc:sldChg>
      <pc:sldChg chg="delSp modSp new mod">
        <pc:chgData name="Mariyaa Iqbal (2506503)" userId="2be35478-da17-48b6-a151-ca9c0ff29a84" providerId="ADAL" clId="{7ABF202F-2451-41E9-94A3-BCE3596D4FB6}" dt="2026-06-18T10:53:27.209" v="489" actId="21"/>
        <pc:sldMkLst>
          <pc:docMk/>
          <pc:sldMk cId="3288447216" sldId="261"/>
        </pc:sldMkLst>
        <pc:spChg chg="mod">
          <ac:chgData name="Mariyaa Iqbal (2506503)" userId="2be35478-da17-48b6-a151-ca9c0ff29a84" providerId="ADAL" clId="{7ABF202F-2451-41E9-94A3-BCE3596D4FB6}" dt="2026-06-18T10:53:19.661" v="488" actId="2710"/>
          <ac:spMkLst>
            <pc:docMk/>
            <pc:sldMk cId="3288447216" sldId="261"/>
            <ac:spMk id="2" creationId="{95448F5E-C384-D008-404F-927E972E1B3A}"/>
          </ac:spMkLst>
        </pc:spChg>
        <pc:spChg chg="del">
          <ac:chgData name="Mariyaa Iqbal (2506503)" userId="2be35478-da17-48b6-a151-ca9c0ff29a84" providerId="ADAL" clId="{7ABF202F-2451-41E9-94A3-BCE3596D4FB6}" dt="2026-06-18T10:53:27.209" v="489" actId="21"/>
          <ac:spMkLst>
            <pc:docMk/>
            <pc:sldMk cId="3288447216" sldId="261"/>
            <ac:spMk id="3" creationId="{447D28BB-B905-2AD7-6123-3CFC1C5C8C9A}"/>
          </ac:spMkLst>
        </pc:spChg>
      </pc:sldChg>
      <pc:sldChg chg="delSp modSp add mod">
        <pc:chgData name="Mariyaa Iqbal (2506503)" userId="2be35478-da17-48b6-a151-ca9c0ff29a84" providerId="ADAL" clId="{7ABF202F-2451-41E9-94A3-BCE3596D4FB6}" dt="2026-06-18T10:52:07.565" v="481" actId="20577"/>
        <pc:sldMkLst>
          <pc:docMk/>
          <pc:sldMk cId="677002842" sldId="262"/>
        </pc:sldMkLst>
        <pc:spChg chg="mod">
          <ac:chgData name="Mariyaa Iqbal (2506503)" userId="2be35478-da17-48b6-a151-ca9c0ff29a84" providerId="ADAL" clId="{7ABF202F-2451-41E9-94A3-BCE3596D4FB6}" dt="2026-06-18T10:52:07.565" v="481" actId="20577"/>
          <ac:spMkLst>
            <pc:docMk/>
            <pc:sldMk cId="677002842" sldId="262"/>
            <ac:spMk id="2" creationId="{30746292-3283-907E-4B43-CA23154F2664}"/>
          </ac:spMkLst>
        </pc:spChg>
        <pc:spChg chg="del">
          <ac:chgData name="Mariyaa Iqbal (2506503)" userId="2be35478-da17-48b6-a151-ca9c0ff29a84" providerId="ADAL" clId="{7ABF202F-2451-41E9-94A3-BCE3596D4FB6}" dt="2026-06-18T10:42:15.600" v="344" actId="21"/>
          <ac:spMkLst>
            <pc:docMk/>
            <pc:sldMk cId="677002842" sldId="262"/>
            <ac:spMk id="3" creationId="{F85D1E10-81B3-AD07-CAC3-02D462CD06A3}"/>
          </ac:spMkLst>
        </pc:spChg>
      </pc:sldChg>
      <pc:sldChg chg="delSp modSp new mod">
        <pc:chgData name="Mariyaa Iqbal (2506503)" userId="2be35478-da17-48b6-a151-ca9c0ff29a84" providerId="ADAL" clId="{7ABF202F-2451-41E9-94A3-BCE3596D4FB6}" dt="2026-06-18T10:52:58.138" v="486" actId="1076"/>
        <pc:sldMkLst>
          <pc:docMk/>
          <pc:sldMk cId="959390514" sldId="263"/>
        </pc:sldMkLst>
        <pc:spChg chg="mod">
          <ac:chgData name="Mariyaa Iqbal (2506503)" userId="2be35478-da17-48b6-a151-ca9c0ff29a84" providerId="ADAL" clId="{7ABF202F-2451-41E9-94A3-BCE3596D4FB6}" dt="2026-06-18T10:52:58.138" v="486" actId="1076"/>
          <ac:spMkLst>
            <pc:docMk/>
            <pc:sldMk cId="959390514" sldId="263"/>
            <ac:spMk id="2" creationId="{5F82D939-C37E-64D4-F46B-3370AC49234A}"/>
          </ac:spMkLst>
        </pc:spChg>
        <pc:spChg chg="del">
          <ac:chgData name="Mariyaa Iqbal (2506503)" userId="2be35478-da17-48b6-a151-ca9c0ff29a84" providerId="ADAL" clId="{7ABF202F-2451-41E9-94A3-BCE3596D4FB6}" dt="2026-06-18T10:44:49.533" v="410" actId="21"/>
          <ac:spMkLst>
            <pc:docMk/>
            <pc:sldMk cId="959390514" sldId="263"/>
            <ac:spMk id="3" creationId="{C35E06A3-D0D0-E257-9649-691A7453C1E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6/18/26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93927598"/>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6/18/26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20806452"/>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1.xml"/><Relationship Id="rId5" Type="http://schemas.openxmlformats.org/officeDocument/2006/relationships/hyperlink" Target="https://www.who.int/" TargetMode="External"/><Relationship Id="rId4" Type="http://schemas.openxmlformats.org/officeDocument/2006/relationships/hyperlink" Target="https://www.hcpc-uk.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2DDE066E-15F4-3E8D-7FBA-B5EAF102790A}"/>
              </a:ext>
            </a:extLst>
          </p:cNvPr>
          <p:cNvPicPr>
            <a:picLocks noChangeAspect="1"/>
          </p:cNvPicPr>
          <p:nvPr/>
        </p:nvPicPr>
        <p:blipFill>
          <a:blip r:embed="rId2">
            <a:alphaModFix amt="40000"/>
          </a:blip>
          <a:srcRect t="23986"/>
          <a:stretch>
            <a:fillRect/>
          </a:stretch>
        </p:blipFill>
        <p:spPr>
          <a:xfrm>
            <a:off x="-2" y="-2"/>
            <a:ext cx="12192001" cy="6858001"/>
          </a:xfrm>
          <a:prstGeom prst="rect">
            <a:avLst/>
          </a:prstGeom>
        </p:spPr>
      </p:pic>
      <p:sp>
        <p:nvSpPr>
          <p:cNvPr id="2" name="Title 1">
            <a:extLst>
              <a:ext uri="{FF2B5EF4-FFF2-40B4-BE49-F238E27FC236}">
                <a16:creationId xmlns:a16="http://schemas.microsoft.com/office/drawing/2014/main" id="{F0C7371A-B88C-4D39-053A-A29FC1CB6C0D}"/>
              </a:ext>
            </a:extLst>
          </p:cNvPr>
          <p:cNvSpPr>
            <a:spLocks noGrp="1"/>
          </p:cNvSpPr>
          <p:nvPr>
            <p:ph type="ctrTitle"/>
          </p:nvPr>
        </p:nvSpPr>
        <p:spPr>
          <a:xfrm>
            <a:off x="517870" y="978407"/>
            <a:ext cx="5021182" cy="3290107"/>
          </a:xfrm>
        </p:spPr>
        <p:txBody>
          <a:bodyPr anchor="t">
            <a:normAutofit/>
          </a:bodyPr>
          <a:lstStyle/>
          <a:p>
            <a:pPr>
              <a:lnSpc>
                <a:spcPct val="90000"/>
              </a:lnSpc>
            </a:pPr>
            <a:r>
              <a:rPr lang="en-GB" sz="5100">
                <a:solidFill>
                  <a:srgbClr val="FFFFFF"/>
                </a:solidFill>
              </a:rPr>
              <a:t>Communication in health and social care </a:t>
            </a:r>
            <a:endParaRPr lang="en-US" sz="5100">
              <a:solidFill>
                <a:srgbClr val="FFFFFF"/>
              </a:solidFill>
            </a:endParaRPr>
          </a:p>
        </p:txBody>
      </p:sp>
      <p:sp>
        <p:nvSpPr>
          <p:cNvPr id="3" name="Subtitle 2">
            <a:extLst>
              <a:ext uri="{FF2B5EF4-FFF2-40B4-BE49-F238E27FC236}">
                <a16:creationId xmlns:a16="http://schemas.microsoft.com/office/drawing/2014/main" id="{3CF3A5E1-5C4E-138D-E0C9-1BC09EA9F1B8}"/>
              </a:ext>
            </a:extLst>
          </p:cNvPr>
          <p:cNvSpPr>
            <a:spLocks noGrp="1"/>
          </p:cNvSpPr>
          <p:nvPr>
            <p:ph type="subTitle" idx="1"/>
          </p:nvPr>
        </p:nvSpPr>
        <p:spPr>
          <a:xfrm>
            <a:off x="517870" y="4482450"/>
            <a:ext cx="5040785" cy="1724029"/>
          </a:xfrm>
        </p:spPr>
        <p:txBody>
          <a:bodyPr anchor="t">
            <a:normAutofit/>
          </a:bodyPr>
          <a:lstStyle/>
          <a:p>
            <a:r>
              <a:rPr lang="en-GB" sz="2400" dirty="0">
                <a:solidFill>
                  <a:srgbClr val="FFFFFF"/>
                </a:solidFill>
                <a:latin typeface="Arial" panose="020B0604020202020204" pitchFamily="34" charset="0"/>
                <a:cs typeface="Arial" panose="020B0604020202020204" pitchFamily="34" charset="0"/>
              </a:rPr>
              <a:t>Mariyaa Iqbal 2506503</a:t>
            </a:r>
          </a:p>
          <a:p>
            <a:r>
              <a:rPr lang="en-GB" sz="240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Professional Development within Health and Social Care</a:t>
            </a:r>
            <a:r>
              <a:rPr lang="en-GB" sz="2400" dirty="0">
                <a:solidFill>
                  <a:srgbClr val="FFFFFF"/>
                </a:solidFill>
                <a:effectLst/>
                <a:latin typeface="Arial" panose="020B0604020202020204" pitchFamily="34" charset="0"/>
                <a:cs typeface="Arial" panose="020B0604020202020204" pitchFamily="34" charset="0"/>
              </a:rPr>
              <a:t> LCHS4009</a:t>
            </a:r>
            <a:endParaRPr lang="en-US" sz="2400" dirty="0">
              <a:solidFill>
                <a:srgbClr val="FFFFFF"/>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272409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0">
            <a:extLst>
              <a:ext uri="{FF2B5EF4-FFF2-40B4-BE49-F238E27FC236}">
                <a16:creationId xmlns:a16="http://schemas.microsoft.com/office/drawing/2014/main" id="{AA083F47-750E-A41F-1E5A-EFB054507C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2648"/>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14581-9B4E-BB36-A341-E0E4119FF18C}"/>
              </a:ext>
            </a:extLst>
          </p:cNvPr>
          <p:cNvSpPr>
            <a:spLocks noGrp="1"/>
          </p:cNvSpPr>
          <p:nvPr>
            <p:ph type="ctrTitle"/>
          </p:nvPr>
        </p:nvSpPr>
        <p:spPr>
          <a:xfrm>
            <a:off x="521208" y="978408"/>
            <a:ext cx="5020056" cy="5376672"/>
          </a:xfrm>
        </p:spPr>
        <p:txBody>
          <a:bodyPr vert="horz" lIns="91440" tIns="45720" rIns="91440" bIns="45720" rtlCol="0" anchor="t">
            <a:normAutofit/>
          </a:bodyPr>
          <a:lstStyle/>
          <a:p>
            <a:pPr>
              <a:lnSpc>
                <a:spcPct val="150000"/>
              </a:lnSpc>
            </a:pPr>
            <a:r>
              <a:rPr lang="en-US" sz="1400" u="sng" kern="1200" dirty="0">
                <a:solidFill>
                  <a:schemeClr val="tx1"/>
                </a:solidFill>
                <a:latin typeface="Arial" panose="020B0604020202020204" pitchFamily="34" charset="0"/>
                <a:cs typeface="Arial" panose="020B0604020202020204" pitchFamily="34" charset="0"/>
              </a:rPr>
              <a:t>What is communication?</a:t>
            </a:r>
            <a:br>
              <a:rPr lang="en-GB" sz="1400" b="0" u="sng" kern="1200" dirty="0">
                <a:solidFill>
                  <a:schemeClr val="tx1"/>
                </a:solidFill>
                <a:latin typeface="Arial" panose="020B0604020202020204" pitchFamily="34" charset="0"/>
                <a:cs typeface="Arial" panose="020B0604020202020204" pitchFamily="34" charset="0"/>
              </a:rPr>
            </a:br>
            <a:br>
              <a:rPr lang="en-US" sz="1400" b="0" kern="1200" dirty="0">
                <a:solidFill>
                  <a:schemeClr val="tx1"/>
                </a:solidFill>
                <a:latin typeface="Arial" panose="020B0604020202020204" pitchFamily="34" charset="0"/>
                <a:cs typeface="Arial" panose="020B0604020202020204" pitchFamily="34" charset="0"/>
              </a:rPr>
            </a:br>
            <a:r>
              <a:rPr lang="en-US" sz="1400" b="0" kern="1200" dirty="0">
                <a:solidFill>
                  <a:schemeClr val="tx1"/>
                </a:solidFill>
                <a:latin typeface="Arial" panose="020B0604020202020204" pitchFamily="34" charset="0"/>
                <a:cs typeface="Arial" panose="020B0604020202020204" pitchFamily="34" charset="0"/>
              </a:rPr>
              <a:t>Communication is the process of sharing information thorough many different ways such as non-verbal communication, verbal communication, written communication and digital communication these communication are used in many thing in health and social care settings for example care plans, reports and email we use written communication, health and social care professionals communicate with patients, families, colleges and others agencies everyday, good communication ensures everyone understands the information being shared</a:t>
            </a:r>
            <a:r>
              <a:rPr lang="en-GB" sz="1400" b="0" kern="1200" dirty="0">
                <a:solidFill>
                  <a:schemeClr val="tx1"/>
                </a:solidFill>
                <a:latin typeface="Arial" panose="020B0604020202020204" pitchFamily="34" charset="0"/>
                <a:cs typeface="Arial" panose="020B0604020202020204" pitchFamily="34" charset="0"/>
              </a:rPr>
              <a:t> (NHS England, 2024)</a:t>
            </a:r>
            <a:r>
              <a:rPr lang="en-US" sz="1400" b="0" kern="1200" dirty="0">
                <a:solidFill>
                  <a:schemeClr val="tx1"/>
                </a:solidFill>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E6C7D2C6-1F41-A22F-5D23-088DE9D853F4}"/>
              </a:ext>
            </a:extLst>
          </p:cNvPr>
          <p:cNvSpPr txBox="1"/>
          <p:nvPr/>
        </p:nvSpPr>
        <p:spPr>
          <a:xfrm>
            <a:off x="6665976" y="1042416"/>
            <a:ext cx="5010912" cy="5312664"/>
          </a:xfrm>
          <a:prstGeom prst="rect">
            <a:avLst/>
          </a:prstGeom>
        </p:spPr>
        <p:txBody>
          <a:bodyPr vert="horz" lIns="91440" tIns="45720" rIns="91440" bIns="45720" rtlCol="0">
            <a:normAutofit/>
          </a:bodyPr>
          <a:lstStyle/>
          <a:p>
            <a:pPr>
              <a:lnSpc>
                <a:spcPct val="150000"/>
              </a:lnSpc>
              <a:spcAft>
                <a:spcPts val="600"/>
              </a:spcAft>
            </a:pPr>
            <a:r>
              <a:rPr lang="en-US" sz="1400" b="1" u="sng" dirty="0">
                <a:latin typeface="Arial" panose="020B0604020202020204" pitchFamily="34" charset="0"/>
                <a:cs typeface="Arial" panose="020B0604020202020204" pitchFamily="34" charset="0"/>
              </a:rPr>
              <a:t>Why is it important? </a:t>
            </a:r>
          </a:p>
          <a:p>
            <a:pPr>
              <a:lnSpc>
                <a:spcPct val="150000"/>
              </a:lnSpc>
              <a:spcAft>
                <a:spcPts val="600"/>
              </a:spcAft>
            </a:pPr>
            <a:r>
              <a:rPr lang="en-US" sz="1400" dirty="0">
                <a:latin typeface="Arial" panose="020B0604020202020204" pitchFamily="34" charset="0"/>
                <a:cs typeface="Arial" panose="020B0604020202020204" pitchFamily="34" charset="0"/>
              </a:rPr>
              <a:t>Communication is important as it builds trust and relationship and helps understand service users needs and it reduces misunderstandings and builds teamwork with the staff team and relationship with service users families</a:t>
            </a:r>
            <a:r>
              <a:rPr lang="en-GB" sz="1400" dirty="0">
                <a:latin typeface="Arial" panose="020B0604020202020204" pitchFamily="34" charset="0"/>
                <a:cs typeface="Arial" panose="020B0604020202020204" pitchFamily="34" charset="0"/>
              </a:rPr>
              <a:t> (NHS England,2024)</a:t>
            </a:r>
            <a:r>
              <a:rPr lang="en-US" sz="140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a:lnSpc>
                <a:spcPct val="150000"/>
              </a:lnSpc>
              <a:spcAft>
                <a:spcPts val="600"/>
              </a:spcAft>
            </a:pP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Communication is the exchange of information ideas, thoughts and feelings between people in health and social care effective communication helps professionals provide safe and person centred care (NHS England, 2024).</a:t>
            </a:r>
            <a:endParaRPr lang="en-US" sz="1400" b="0" dirty="0">
              <a:latin typeface="Arial" panose="020B0604020202020204" pitchFamily="34" charset="0"/>
              <a:cs typeface="Arial" panose="020B0604020202020204" pitchFamily="34" charset="0"/>
            </a:endParaRPr>
          </a:p>
          <a:p>
            <a:pPr>
              <a:lnSpc>
                <a:spcPct val="150000"/>
              </a:lnSpc>
              <a:spcAft>
                <a:spcPts val="600"/>
              </a:spcAft>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8004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0F2EB-946D-7942-2944-5BA888AE8A15}"/>
              </a:ext>
            </a:extLst>
          </p:cNvPr>
          <p:cNvSpPr>
            <a:spLocks noGrp="1"/>
          </p:cNvSpPr>
          <p:nvPr>
            <p:ph type="ctrTitle"/>
          </p:nvPr>
        </p:nvSpPr>
        <p:spPr/>
        <p:txBody>
          <a:bodyPr>
            <a:normAutofit/>
          </a:bodyPr>
          <a:lstStyle/>
          <a:p>
            <a:pPr>
              <a:lnSpc>
                <a:spcPct val="150000"/>
              </a:lnSpc>
            </a:pPr>
            <a:r>
              <a:rPr lang="en-GB" sz="1400" u="sng" dirty="0">
                <a:latin typeface="Arial" panose="020B0604020202020204" pitchFamily="34" charset="0"/>
                <a:cs typeface="Arial" panose="020B0604020202020204" pitchFamily="34" charset="0"/>
              </a:rPr>
              <a:t>Important of communication in professional practice</a:t>
            </a:r>
            <a:br>
              <a:rPr lang="en-GB" sz="1400" b="0" u="sng" dirty="0">
                <a:latin typeface="Arial" panose="020B0604020202020204" pitchFamily="34" charset="0"/>
                <a:cs typeface="Arial" panose="020B0604020202020204" pitchFamily="34" charset="0"/>
              </a:rPr>
            </a:br>
            <a:br>
              <a:rPr lang="en-GB" sz="1400" b="0" u="sng" dirty="0">
                <a:latin typeface="Arial" panose="020B0604020202020204" pitchFamily="34" charset="0"/>
                <a:cs typeface="Arial" panose="020B0604020202020204" pitchFamily="34" charset="0"/>
              </a:rPr>
            </a:br>
            <a:r>
              <a:rPr lang="en-GB" sz="1400" b="0" i="0" dirty="0">
                <a:effectLst/>
                <a:latin typeface="Arial" panose="020B0604020202020204" pitchFamily="34" charset="0"/>
                <a:cs typeface="Arial" panose="020B0604020202020204" pitchFamily="34" charset="0"/>
              </a:rPr>
              <a:t>Effective communication is important in health and social care because it improves patient safety, supports person-centred care, and promotes dignity and respect (NHS England, 2024; HCPC, 2024). It helps individuals express their needs and allows professionals to work together effectively. Poor communication can lead to misunderstandings, medication errors, reduced quality of care, and patient dissatisfaction (Skills for Care, 2024). Therefore, good communication is essential for providing safe and effective care.</a:t>
            </a:r>
            <a:br>
              <a:rPr lang="en-GB" sz="1400" b="0" i="0" dirty="0">
                <a:effectLst/>
                <a:latin typeface="Arial" panose="020B0604020202020204" pitchFamily="34" charset="0"/>
                <a:cs typeface="Arial" panose="020B0604020202020204" pitchFamily="34" charset="0"/>
              </a:rPr>
            </a:br>
            <a:br>
              <a:rPr lang="en-GB" sz="1600" dirty="0">
                <a:effectLst/>
                <a:latin typeface="Arial" panose="020B0604020202020204" pitchFamily="34" charset="0"/>
                <a:cs typeface="Arial" panose="020B0604020202020204" pitchFamily="34" charset="0"/>
              </a:rPr>
            </a:br>
            <a:endParaRPr lang="en-US" sz="1600" b="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8306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48F5E-C384-D008-404F-927E972E1B3A}"/>
              </a:ext>
            </a:extLst>
          </p:cNvPr>
          <p:cNvSpPr>
            <a:spLocks noGrp="1"/>
          </p:cNvSpPr>
          <p:nvPr>
            <p:ph type="ctrTitle"/>
          </p:nvPr>
        </p:nvSpPr>
        <p:spPr/>
        <p:txBody>
          <a:bodyPr>
            <a:normAutofit/>
          </a:bodyPr>
          <a:lstStyle/>
          <a:p>
            <a:pPr>
              <a:lnSpc>
                <a:spcPct val="150000"/>
              </a:lnSpc>
            </a:pPr>
            <a:r>
              <a:rPr lang="en-GB" sz="1400" u="sng" dirty="0">
                <a:latin typeface="Arial" panose="020B0604020202020204" pitchFamily="34" charset="0"/>
                <a:cs typeface="Arial" panose="020B0604020202020204" pitchFamily="34" charset="0"/>
              </a:rPr>
              <a:t>Practical example in a health and social care setting.</a:t>
            </a:r>
            <a:br>
              <a:rPr lang="en-GB" sz="1400" u="sng" dirty="0">
                <a:latin typeface="Arial" panose="020B0604020202020204" pitchFamily="34" charset="0"/>
                <a:cs typeface="Arial" panose="020B0604020202020204" pitchFamily="34" charset="0"/>
              </a:rPr>
            </a:br>
            <a:br>
              <a:rPr lang="en-GB" sz="1400" u="sng" dirty="0">
                <a:latin typeface="Arial" panose="020B0604020202020204" pitchFamily="34" charset="0"/>
                <a:cs typeface="Arial" panose="020B0604020202020204" pitchFamily="34" charset="0"/>
              </a:rPr>
            </a:br>
            <a:r>
              <a:rPr lang="en-GB" sz="1400" b="0" i="0" dirty="0">
                <a:effectLst/>
                <a:latin typeface="Arial" panose="020B0604020202020204" pitchFamily="34" charset="0"/>
                <a:cs typeface="Arial" panose="020B0604020202020204" pitchFamily="34" charset="0"/>
              </a:rPr>
              <a:t>A support worker notices that a resident has become withdrawn and is refusing meals. By speaking calmly, listening carefully, and sharing concerns with the care team, the worker helps identify the resident’s needs. As a result, appropriate support is provided, health concerns are recognised early, and the quality of care is improved (Skills for Care, 2024).</a:t>
            </a:r>
            <a:br>
              <a:rPr lang="en-GB" sz="1400" dirty="0">
                <a:effectLst/>
                <a:latin typeface="Arial" panose="020B0604020202020204" pitchFamily="34" charset="0"/>
                <a:cs typeface="Arial" panose="020B0604020202020204" pitchFamily="34" charset="0"/>
              </a:rPr>
            </a:br>
            <a:endParaRPr lang="en-US" sz="14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8447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2D939-C37E-64D4-F46B-3370AC49234A}"/>
              </a:ext>
            </a:extLst>
          </p:cNvPr>
          <p:cNvSpPr>
            <a:spLocks noGrp="1"/>
          </p:cNvSpPr>
          <p:nvPr>
            <p:ph type="ctrTitle"/>
          </p:nvPr>
        </p:nvSpPr>
        <p:spPr>
          <a:xfrm>
            <a:off x="627041" y="1825074"/>
            <a:ext cx="11155680" cy="3429000"/>
          </a:xfrm>
        </p:spPr>
        <p:txBody>
          <a:bodyPr>
            <a:normAutofit/>
          </a:bodyPr>
          <a:lstStyle/>
          <a:p>
            <a:r>
              <a:rPr lang="en-GB" sz="1400" u="sng" dirty="0">
                <a:latin typeface="Arial" panose="020B0604020202020204" pitchFamily="34" charset="0"/>
                <a:cs typeface="Arial" panose="020B0604020202020204" pitchFamily="34" charset="0"/>
              </a:rPr>
              <a:t>How to develop good communication.</a:t>
            </a:r>
            <a:br>
              <a:rPr lang="en-GB" sz="1400" b="0" dirty="0">
                <a:latin typeface="Arial" panose="020B0604020202020204" pitchFamily="34" charset="0"/>
                <a:cs typeface="Arial" panose="020B0604020202020204" pitchFamily="34" charset="0"/>
              </a:rPr>
            </a:br>
            <a:br>
              <a:rPr lang="en-GB" sz="1400" b="0" dirty="0">
                <a:latin typeface="Arial" panose="020B0604020202020204" pitchFamily="34" charset="0"/>
                <a:cs typeface="Arial" panose="020B0604020202020204" pitchFamily="34" charset="0"/>
              </a:rPr>
            </a:br>
            <a:r>
              <a:rPr lang="en-GB" sz="1400" b="0" i="0" dirty="0">
                <a:effectLst/>
                <a:latin typeface="Arial" panose="020B0604020202020204" pitchFamily="34" charset="0"/>
                <a:cs typeface="Arial" panose="020B0604020202020204" pitchFamily="34" charset="0"/>
              </a:rPr>
              <a:t>Developing effective communication skills involves strategies such as active listening, maintaining eye contact, using clear and simple language, showing empathy, asking open-ended questions, being aware of body language, and respecting confidentiality. These skills are widely recognised as essential for effective interpersonal and professional practice, particularly in healthcare and team-based environments (NHS England, 2022; World Health Organization, 2016).</a:t>
            </a:r>
            <a:br>
              <a:rPr lang="en-GB" sz="1400" dirty="0">
                <a:effectLst/>
                <a:latin typeface="Arial" panose="020B0604020202020204" pitchFamily="34" charset="0"/>
                <a:cs typeface="Arial" panose="020B0604020202020204" pitchFamily="34" charset="0"/>
              </a:rPr>
            </a:br>
            <a:br>
              <a:rPr lang="en-GB" sz="1400" dirty="0">
                <a:effectLst/>
                <a:latin typeface="Arial" panose="020B0604020202020204" pitchFamily="34" charset="0"/>
                <a:cs typeface="Arial" panose="020B0604020202020204" pitchFamily="34" charset="0"/>
              </a:rPr>
            </a:br>
            <a:r>
              <a:rPr lang="en-GB" sz="1400" b="0" i="0" dirty="0">
                <a:effectLst/>
                <a:latin typeface="Arial" panose="020B0604020202020204" pitchFamily="34" charset="0"/>
                <a:cs typeface="Arial" panose="020B0604020202020204" pitchFamily="34" charset="0"/>
              </a:rPr>
              <a:t>Strong communication skills lead to better professional relationships, increased confidence, improved teamwork, and enhanced outcomes in care and service delivery (Silverman et al., 2013).</a:t>
            </a:r>
            <a:br>
              <a:rPr lang="en-GB" sz="1400" dirty="0">
                <a:effectLst/>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9390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46292-3283-907E-4B43-CA23154F2664}"/>
              </a:ext>
            </a:extLst>
          </p:cNvPr>
          <p:cNvSpPr>
            <a:spLocks noGrp="1"/>
          </p:cNvSpPr>
          <p:nvPr>
            <p:ph type="ctrTitle"/>
          </p:nvPr>
        </p:nvSpPr>
        <p:spPr>
          <a:xfrm>
            <a:off x="518160" y="662939"/>
            <a:ext cx="11155680" cy="4565227"/>
          </a:xfrm>
        </p:spPr>
        <p:txBody>
          <a:bodyPr>
            <a:normAutofit fontScale="90000"/>
          </a:bodyPr>
          <a:lstStyle/>
          <a:p>
            <a:r>
              <a:rPr lang="en-GB" sz="1600" u="sng" dirty="0">
                <a:latin typeface="Arial" panose="020B0604020202020204" pitchFamily="34" charset="0"/>
                <a:cs typeface="Arial" panose="020B0604020202020204" pitchFamily="34" charset="0"/>
              </a:rPr>
              <a:t>Reference’s </a:t>
            </a:r>
            <a:br>
              <a:rPr lang="en-GB" sz="1600" u="sng" dirty="0">
                <a:latin typeface="Arial" panose="020B0604020202020204" pitchFamily="34" charset="0"/>
                <a:cs typeface="Arial" panose="020B0604020202020204" pitchFamily="34" charset="0"/>
              </a:rPr>
            </a:br>
            <a:br>
              <a:rPr lang="en-GB" sz="160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NHS England (2024) </a:t>
            </a:r>
            <a:r>
              <a:rPr lang="en-GB" sz="1600" b="0" i="1" dirty="0">
                <a:effectLst/>
                <a:latin typeface="Arial" panose="020B0604020202020204" pitchFamily="34" charset="0"/>
                <a:cs typeface="Arial" panose="020B0604020202020204" pitchFamily="34" charset="0"/>
              </a:rPr>
              <a:t>Communication and patient care</a:t>
            </a:r>
            <a:r>
              <a:rPr lang="en-GB" sz="1600" b="0" i="0" dirty="0">
                <a:effectLst/>
                <a:latin typeface="Arial" panose="020B0604020202020204" pitchFamily="34" charset="0"/>
                <a:cs typeface="Arial" panose="020B0604020202020204" pitchFamily="34" charset="0"/>
              </a:rPr>
              <a:t>. Available at: </a:t>
            </a:r>
            <a:r>
              <a:rPr lang="en-GB" sz="1600" b="0" i="0" dirty="0">
                <a:effectLst/>
                <a:latin typeface="Arial" panose="020B0604020202020204" pitchFamily="34" charset="0"/>
                <a:cs typeface="Arial" panose="020B0604020202020204" pitchFamily="34" charset="0"/>
                <a:hlinkClick r:id="rId2"/>
              </a:rPr>
              <a:t>https://</a:t>
            </a:r>
            <a:r>
              <a:rPr lang="en-GB" sz="1600" b="0" i="0" dirty="0" err="1">
                <a:effectLst/>
                <a:latin typeface="Arial" panose="020B0604020202020204" pitchFamily="34" charset="0"/>
                <a:cs typeface="Arial" panose="020B0604020202020204" pitchFamily="34" charset="0"/>
                <a:hlinkClick r:id="rId2"/>
              </a:rPr>
              <a:t>www.england.nhs.uk</a:t>
            </a:r>
            <a:r>
              <a:rPr lang="en-GB" sz="1600" b="0" i="0" dirty="0">
                <a:effectLst/>
                <a:latin typeface="Arial" panose="020B0604020202020204" pitchFamily="34" charset="0"/>
                <a:cs typeface="Arial" panose="020B0604020202020204" pitchFamily="34" charset="0"/>
                <a:hlinkClick r:id="rId2"/>
              </a:rPr>
              <a:t>/</a:t>
            </a:r>
            <a:r>
              <a:rPr lang="en-GB" sz="1600" b="0" i="0" dirty="0">
                <a:effectLst/>
                <a:latin typeface="Arial" panose="020B0604020202020204" pitchFamily="34" charset="0"/>
                <a:cs typeface="Arial" panose="020B0604020202020204" pitchFamily="34" charset="0"/>
              </a:rPr>
              <a:t> (Accessed: 18 June 2026).</a:t>
            </a:r>
            <a:br>
              <a:rPr lang="en-GB" sz="1600" dirty="0">
                <a:effectLst/>
                <a:latin typeface="Arial" panose="020B0604020202020204" pitchFamily="34" charset="0"/>
                <a:cs typeface="Arial" panose="020B0604020202020204" pitchFamily="34" charset="0"/>
              </a:rPr>
            </a:br>
            <a:br>
              <a:rPr lang="en-GB" sz="1600" dirty="0">
                <a:effectLst/>
                <a:latin typeface="Arial" panose="020B0604020202020204" pitchFamily="34" charset="0"/>
                <a:cs typeface="Arial" panose="020B0604020202020204" pitchFamily="34" charset="0"/>
              </a:rPr>
            </a:br>
            <a:br>
              <a:rPr lang="en-GB" sz="160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Skills for Care (2024) </a:t>
            </a:r>
            <a:r>
              <a:rPr lang="en-GB" sz="1600" b="0" i="1" dirty="0">
                <a:effectLst/>
                <a:latin typeface="Arial" panose="020B0604020202020204" pitchFamily="34" charset="0"/>
                <a:cs typeface="Arial" panose="020B0604020202020204" pitchFamily="34" charset="0"/>
              </a:rPr>
              <a:t>Communication skills in adult social care</a:t>
            </a:r>
            <a:r>
              <a:rPr lang="en-GB" sz="1600" b="0" i="0" dirty="0">
                <a:effectLst/>
                <a:latin typeface="Arial" panose="020B0604020202020204" pitchFamily="34" charset="0"/>
                <a:cs typeface="Arial" panose="020B0604020202020204" pitchFamily="34" charset="0"/>
              </a:rPr>
              <a:t>. Available at: </a:t>
            </a:r>
            <a:r>
              <a:rPr lang="en-GB" sz="1600" b="0" i="0" dirty="0">
                <a:effectLst/>
                <a:latin typeface="Arial" panose="020B0604020202020204" pitchFamily="34" charset="0"/>
                <a:cs typeface="Arial" panose="020B0604020202020204" pitchFamily="34" charset="0"/>
                <a:hlinkClick r:id="rId3"/>
              </a:rPr>
              <a:t>https://</a:t>
            </a:r>
            <a:r>
              <a:rPr lang="en-GB" sz="1600" b="0" i="0" dirty="0" err="1">
                <a:effectLst/>
                <a:latin typeface="Arial" panose="020B0604020202020204" pitchFamily="34" charset="0"/>
                <a:cs typeface="Arial" panose="020B0604020202020204" pitchFamily="34" charset="0"/>
                <a:hlinkClick r:id="rId3"/>
              </a:rPr>
              <a:t>www.skillsforcare.org.uk</a:t>
            </a:r>
            <a:r>
              <a:rPr lang="en-GB" sz="1600" b="0" i="0" dirty="0">
                <a:effectLst/>
                <a:latin typeface="Arial" panose="020B0604020202020204" pitchFamily="34" charset="0"/>
                <a:cs typeface="Arial" panose="020B0604020202020204" pitchFamily="34" charset="0"/>
                <a:hlinkClick r:id="rId3"/>
              </a:rPr>
              <a:t>/</a:t>
            </a:r>
            <a:r>
              <a:rPr lang="en-GB" sz="1600" b="0" i="0" dirty="0">
                <a:effectLst/>
                <a:latin typeface="Arial" panose="020B0604020202020204" pitchFamily="34" charset="0"/>
                <a:cs typeface="Arial" panose="020B0604020202020204" pitchFamily="34" charset="0"/>
              </a:rPr>
              <a:t> (Accessed: 18 June 2026).</a:t>
            </a:r>
            <a:br>
              <a:rPr lang="en-GB" sz="1600" dirty="0">
                <a:effectLst/>
                <a:latin typeface="Arial" panose="020B0604020202020204" pitchFamily="34" charset="0"/>
                <a:cs typeface="Arial" panose="020B0604020202020204" pitchFamily="34" charset="0"/>
              </a:rPr>
            </a:br>
            <a:br>
              <a:rPr lang="en-GB" sz="1600" dirty="0">
                <a:effectLst/>
                <a:latin typeface="Arial" panose="020B0604020202020204" pitchFamily="34" charset="0"/>
                <a:cs typeface="Arial" panose="020B0604020202020204" pitchFamily="34" charset="0"/>
              </a:rPr>
            </a:br>
            <a:br>
              <a:rPr lang="en-GB" sz="160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Health and Care Professions Council (HCPC) (2024) </a:t>
            </a:r>
            <a:r>
              <a:rPr lang="en-GB" sz="1600" b="0" i="1" dirty="0">
                <a:effectLst/>
                <a:latin typeface="Arial" panose="020B0604020202020204" pitchFamily="34" charset="0"/>
                <a:cs typeface="Arial" panose="020B0604020202020204" pitchFamily="34" charset="0"/>
              </a:rPr>
              <a:t>Standards of conduct, performance and ethics</a:t>
            </a:r>
            <a:r>
              <a:rPr lang="en-GB" sz="1600" b="0" i="0" dirty="0">
                <a:effectLst/>
                <a:latin typeface="Arial" panose="020B0604020202020204" pitchFamily="34" charset="0"/>
                <a:cs typeface="Arial" panose="020B0604020202020204" pitchFamily="34" charset="0"/>
              </a:rPr>
              <a:t>. Available at: </a:t>
            </a:r>
            <a:r>
              <a:rPr lang="en-GB" sz="1600" b="0" i="0" dirty="0">
                <a:effectLst/>
                <a:latin typeface="Arial" panose="020B0604020202020204" pitchFamily="34" charset="0"/>
                <a:cs typeface="Arial" panose="020B0604020202020204" pitchFamily="34" charset="0"/>
                <a:hlinkClick r:id="rId4"/>
              </a:rPr>
              <a:t>https://www.hcpc-uk.org/</a:t>
            </a:r>
            <a:r>
              <a:rPr lang="en-GB" sz="1600" b="0" i="0" dirty="0">
                <a:effectLst/>
                <a:latin typeface="Arial" panose="020B0604020202020204" pitchFamily="34" charset="0"/>
                <a:cs typeface="Arial" panose="020B0604020202020204" pitchFamily="34" charset="0"/>
              </a:rPr>
              <a:t> (Accessed: 18 June 2026).</a:t>
            </a:r>
            <a:br>
              <a:rPr lang="en-GB" sz="1600" b="0" i="0" dirty="0">
                <a:effectLst/>
                <a:latin typeface="Arial" panose="020B0604020202020204" pitchFamily="34" charset="0"/>
                <a:cs typeface="Arial" panose="020B0604020202020204" pitchFamily="34" charset="0"/>
              </a:rPr>
            </a:br>
            <a:br>
              <a:rPr lang="en-GB" sz="1600" dirty="0">
                <a:effectLst/>
                <a:latin typeface="Arial" panose="020B0604020202020204" pitchFamily="34" charset="0"/>
                <a:cs typeface="Arial" panose="020B0604020202020204" pitchFamily="34" charset="0"/>
              </a:rPr>
            </a:br>
            <a:br>
              <a:rPr lang="en-GB" sz="160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World Health Organization (2016) </a:t>
            </a:r>
            <a:r>
              <a:rPr lang="en-GB" sz="1600" b="0" i="1" dirty="0">
                <a:effectLst/>
                <a:latin typeface="Arial" panose="020B0604020202020204" pitchFamily="34" charset="0"/>
                <a:cs typeface="Arial" panose="020B0604020202020204" pitchFamily="34" charset="0"/>
              </a:rPr>
              <a:t>Communicating effectively for health impact</a:t>
            </a:r>
            <a:r>
              <a:rPr lang="en-GB" sz="1600" b="0" i="0" dirty="0">
                <a:effectLst/>
                <a:latin typeface="Arial" panose="020B0604020202020204" pitchFamily="34" charset="0"/>
                <a:cs typeface="Arial" panose="020B0604020202020204" pitchFamily="34" charset="0"/>
              </a:rPr>
              <a:t>. Available at: </a:t>
            </a:r>
            <a:r>
              <a:rPr lang="en-GB" sz="1600" b="0" i="0" dirty="0">
                <a:effectLst/>
                <a:latin typeface="Arial" panose="020B0604020202020204" pitchFamily="34" charset="0"/>
                <a:cs typeface="Arial" panose="020B0604020202020204" pitchFamily="34" charset="0"/>
                <a:hlinkClick r:id="rId5"/>
              </a:rPr>
              <a:t>https://www.who.int/</a:t>
            </a:r>
            <a:r>
              <a:rPr lang="en-GB" sz="1600" b="0" i="0" dirty="0">
                <a:effectLst/>
                <a:latin typeface="Arial" panose="020B0604020202020204" pitchFamily="34" charset="0"/>
                <a:cs typeface="Arial" panose="020B0604020202020204" pitchFamily="34" charset="0"/>
              </a:rPr>
              <a:t> (Accessed: 18 June 2026).</a:t>
            </a:r>
            <a:br>
              <a:rPr lang="en-GB" sz="1600" dirty="0">
                <a:effectLst/>
                <a:latin typeface="Arial" panose="020B0604020202020204" pitchFamily="34" charset="0"/>
                <a:cs typeface="Arial" panose="020B0604020202020204" pitchFamily="34" charset="0"/>
              </a:rPr>
            </a:br>
            <a:br>
              <a:rPr lang="en-GB" sz="1600" dirty="0">
                <a:effectLst/>
                <a:latin typeface="Arial" panose="020B0604020202020204" pitchFamily="34" charset="0"/>
                <a:cs typeface="Arial" panose="020B0604020202020204" pitchFamily="34" charset="0"/>
              </a:rPr>
            </a:br>
            <a:br>
              <a:rPr lang="en-GB" sz="160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Silverman, J., Kurtz, S. and Draper, J. (2013) </a:t>
            </a:r>
            <a:r>
              <a:rPr lang="en-GB" sz="1600" b="0" i="1" dirty="0">
                <a:effectLst/>
                <a:latin typeface="Arial" panose="020B0604020202020204" pitchFamily="34" charset="0"/>
                <a:cs typeface="Arial" panose="020B0604020202020204" pitchFamily="34" charset="0"/>
              </a:rPr>
              <a:t>Skills for communicating with patients</a:t>
            </a:r>
            <a:r>
              <a:rPr lang="en-GB" sz="1600" b="0" i="0" dirty="0">
                <a:effectLst/>
                <a:latin typeface="Arial" panose="020B0604020202020204" pitchFamily="34" charset="0"/>
                <a:cs typeface="Arial" panose="020B0604020202020204" pitchFamily="34" charset="0"/>
              </a:rPr>
              <a:t> (3rd ed.). CRC Press.</a:t>
            </a:r>
            <a:br>
              <a:rPr lang="en-GB" sz="1600" dirty="0">
                <a:effectLst/>
                <a:latin typeface="Arial" panose="020B0604020202020204" pitchFamily="34" charset="0"/>
                <a:cs typeface="Arial" panose="020B0604020202020204" pitchFamily="34" charset="0"/>
              </a:rPr>
            </a:br>
            <a:br>
              <a:rPr lang="en-GB" sz="1300" dirty="0">
                <a:effectLst/>
                <a:latin typeface="Arial" panose="020B0604020202020204" pitchFamily="34" charset="0"/>
                <a:cs typeface="Arial" panose="020B0604020202020204" pitchFamily="34" charset="0"/>
              </a:rPr>
            </a:br>
            <a:br>
              <a:rPr lang="en-GB" sz="1300" dirty="0">
                <a:effectLst/>
                <a:latin typeface="Arial" panose="020B0604020202020204" pitchFamily="34" charset="0"/>
                <a:cs typeface="Arial" panose="020B0604020202020204" pitchFamily="34" charset="0"/>
              </a:rPr>
            </a:br>
            <a:br>
              <a:rPr lang="en-GB" sz="1300" dirty="0">
                <a:effectLst/>
                <a:latin typeface="Arial" panose="020B0604020202020204" pitchFamily="34" charset="0"/>
                <a:cs typeface="Arial" panose="020B0604020202020204" pitchFamily="34" charset="0"/>
              </a:rPr>
            </a:br>
            <a:br>
              <a:rPr lang="en-GB" sz="800" dirty="0">
                <a:effectLst/>
                <a:latin typeface=".AppleSystemUIFont"/>
              </a:rPr>
            </a:br>
            <a:endParaRPr lang="en-US" sz="22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700284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GestaltVTI</vt:lpstr>
      <vt:lpstr>Communication in health and social care </vt:lpstr>
      <vt:lpstr>What is communication?  Communication is the process of sharing information thorough many different ways such as non-verbal communication, verbal communication, written communication and digital communication these communication are used in many thing in health and social care settings for example care plans, reports and email we use written communication, health and social care professionals communicate with patients, families, colleges and others agencies everyday, good communication ensures everyone understands the information being shared (NHS England, 2024).</vt:lpstr>
      <vt:lpstr>Important of communication in professional practice  Effective communication is important in health and social care because it improves patient safety, supports person-centred care, and promotes dignity and respect (NHS England, 2024; HCPC, 2024). It helps individuals express their needs and allows professionals to work together effectively. Poor communication can lead to misunderstandings, medication errors, reduced quality of care, and patient dissatisfaction (Skills for Care, 2024). Therefore, good communication is essential for providing safe and effective care.  </vt:lpstr>
      <vt:lpstr>Practical example in a health and social care setting.  A support worker notices that a resident has become withdrawn and is refusing meals. By speaking calmly, listening carefully, and sharing concerns with the care team, the worker helps identify the resident’s needs. As a result, appropriate support is provided, health concerns are recognised early, and the quality of care is improved (Skills for Care, 2024). </vt:lpstr>
      <vt:lpstr>How to develop good communication.  Developing effective communication skills involves strategies such as active listening, maintaining eye contact, using clear and simple language, showing empathy, asking open-ended questions, being aware of body language, and respecting confidentiality. These skills are widely recognised as essential for effective interpersonal and professional practice, particularly in healthcare and team-based environments (NHS England, 2022; World Health Organization, 2016).  Strong communication skills lead to better professional relationships, increased confidence, improved teamwork, and enhanced outcomes in care and service delivery (Silverman et al., 2013). </vt:lpstr>
      <vt:lpstr>Reference’s   NHS England (2024) Communication and patient care. Available at: https://www.england.nhs.uk/ (Accessed: 18 June 2026).   Skills for Care (2024) Communication skills in adult social care. Available at: https://www.skillsforcare.org.uk/ (Accessed: 18 June 2026).   Health and Care Professions Council (HCPC) (2024) Standards of conduct, performance and ethics. Available at: https://www.hcpc-uk.org/ (Accessed: 18 June 2026).   World Health Organization (2016) Communicating effectively for health impact. Available at: https://www.who.int/ (Accessed: 18 June 2026).   Silverman, J., Kurtz, S. and Draper, J. (2013) Skills for communicating with patients (3rd ed.). CRC Press.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 </dc:title>
  <dc:creator>Mariyaa Iqbal (2506503)</dc:creator>
  <cp:lastModifiedBy>Mariyaa Iqbal (2506503)</cp:lastModifiedBy>
  <cp:revision>2</cp:revision>
  <dcterms:created xsi:type="dcterms:W3CDTF">2026-06-18T08:36:21Z</dcterms:created>
  <dcterms:modified xsi:type="dcterms:W3CDTF">2026-06-18T11:00:43Z</dcterms:modified>
</cp:coreProperties>
</file>