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270" r:id="rId5"/>
    <p:sldId id="274" r:id="rId6"/>
    <p:sldId id="272" r:id="rId7"/>
    <p:sldId id="273" r:id="rId8"/>
    <p:sldId id="278" r:id="rId9"/>
    <p:sldId id="275" r:id="rId10"/>
    <p:sldId id="279" r:id="rId11"/>
    <p:sldId id="280" r:id="rId12"/>
    <p:sldId id="27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>
        <p:scale>
          <a:sx n="100" d="100"/>
          <a:sy n="100" d="100"/>
        </p:scale>
        <p:origin x="240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788E5B5-B680-4186-8134-390358C20BBF}" type="doc">
      <dgm:prSet loTypeId="urn:microsoft.com/office/officeart/2017/3/layout/DropPinTimeline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EB3DE3B-93CB-40B5-8515-A21D9154DB33}">
      <dgm:prSet/>
      <dgm:spPr/>
      <dgm:t>
        <a:bodyPr/>
        <a:lstStyle/>
        <a:p>
          <a:pPr>
            <a:defRPr b="1"/>
          </a:pPr>
          <a:r>
            <a:rPr lang="en-US"/>
            <a:t>2015</a:t>
          </a:r>
        </a:p>
      </dgm:t>
    </dgm:pt>
    <dgm:pt modelId="{7233D099-EE9C-4CEB-AEBC-EACFC8A3DC2A}" type="parTrans" cxnId="{B533910B-BFC7-4BD1-8823-F9EF8C2DE679}">
      <dgm:prSet/>
      <dgm:spPr/>
      <dgm:t>
        <a:bodyPr/>
        <a:lstStyle/>
        <a:p>
          <a:endParaRPr lang="en-US"/>
        </a:p>
      </dgm:t>
    </dgm:pt>
    <dgm:pt modelId="{FC407A01-CE13-46A5-9D0A-15B024D6E744}" type="sibTrans" cxnId="{B533910B-BFC7-4BD1-8823-F9EF8C2DE679}">
      <dgm:prSet/>
      <dgm:spPr/>
      <dgm:t>
        <a:bodyPr/>
        <a:lstStyle/>
        <a:p>
          <a:endParaRPr lang="en-US"/>
        </a:p>
      </dgm:t>
    </dgm:pt>
    <dgm:pt modelId="{2C938D8B-01B1-4784-91FB-22187C895457}">
      <dgm:prSet/>
      <dgm:spPr/>
      <dgm:t>
        <a:bodyPr/>
        <a:lstStyle/>
        <a:p>
          <a:r>
            <a:rPr lang="en-US"/>
            <a:t>OPENING</a:t>
          </a:r>
        </a:p>
      </dgm:t>
    </dgm:pt>
    <dgm:pt modelId="{DC200730-73C9-450D-8FD8-9EDC5381BE34}" type="parTrans" cxnId="{B8415C77-C8F6-4C48-80A2-F21ED627B28E}">
      <dgm:prSet/>
      <dgm:spPr/>
      <dgm:t>
        <a:bodyPr/>
        <a:lstStyle/>
        <a:p>
          <a:endParaRPr lang="en-US"/>
        </a:p>
      </dgm:t>
    </dgm:pt>
    <dgm:pt modelId="{F174EEB2-9C13-4ABE-A496-2586A00FC613}" type="sibTrans" cxnId="{B8415C77-C8F6-4C48-80A2-F21ED627B28E}">
      <dgm:prSet/>
      <dgm:spPr/>
      <dgm:t>
        <a:bodyPr/>
        <a:lstStyle/>
        <a:p>
          <a:endParaRPr lang="en-US"/>
        </a:p>
      </dgm:t>
    </dgm:pt>
    <dgm:pt modelId="{7AEB5649-6583-4EB3-81FA-274FFAD2AEF5}">
      <dgm:prSet/>
      <dgm:spPr/>
      <dgm:t>
        <a:bodyPr/>
        <a:lstStyle/>
        <a:p>
          <a:pPr>
            <a:defRPr b="1"/>
          </a:pPr>
          <a:r>
            <a:rPr lang="en-US"/>
            <a:t>2015–2019</a:t>
          </a:r>
        </a:p>
      </dgm:t>
    </dgm:pt>
    <dgm:pt modelId="{69DB00E9-D2A1-4228-9F5B-AC85BD837DD8}" type="parTrans" cxnId="{3F8C9C34-7288-45C3-B0E2-F66E685B437F}">
      <dgm:prSet/>
      <dgm:spPr/>
      <dgm:t>
        <a:bodyPr/>
        <a:lstStyle/>
        <a:p>
          <a:endParaRPr lang="en-US"/>
        </a:p>
      </dgm:t>
    </dgm:pt>
    <dgm:pt modelId="{A65B3CC0-6E4C-4F1B-BB3C-9CFB367FA4C3}" type="sibTrans" cxnId="{3F8C9C34-7288-45C3-B0E2-F66E685B437F}">
      <dgm:prSet/>
      <dgm:spPr/>
      <dgm:t>
        <a:bodyPr/>
        <a:lstStyle/>
        <a:p>
          <a:endParaRPr lang="en-US"/>
        </a:p>
      </dgm:t>
    </dgm:pt>
    <dgm:pt modelId="{6AD583A3-5817-48FB-8B7C-2E93693D6790}">
      <dgm:prSet/>
      <dgm:spPr/>
      <dgm:t>
        <a:bodyPr/>
        <a:lstStyle/>
        <a:p>
          <a:r>
            <a:rPr lang="en-US"/>
            <a:t>INCREASE IN SALES</a:t>
          </a:r>
        </a:p>
      </dgm:t>
    </dgm:pt>
    <dgm:pt modelId="{72D97759-4541-45B0-82D2-CA5B1098DAFF}" type="parTrans" cxnId="{082FD09C-0EDD-4B23-8A3B-D1DB971F0313}">
      <dgm:prSet/>
      <dgm:spPr/>
      <dgm:t>
        <a:bodyPr/>
        <a:lstStyle/>
        <a:p>
          <a:endParaRPr lang="en-US"/>
        </a:p>
      </dgm:t>
    </dgm:pt>
    <dgm:pt modelId="{E9B334A0-D5B0-4D20-B51B-E87456DF8EE8}" type="sibTrans" cxnId="{082FD09C-0EDD-4B23-8A3B-D1DB971F0313}">
      <dgm:prSet/>
      <dgm:spPr/>
      <dgm:t>
        <a:bodyPr/>
        <a:lstStyle/>
        <a:p>
          <a:endParaRPr lang="en-US"/>
        </a:p>
      </dgm:t>
    </dgm:pt>
    <dgm:pt modelId="{B61A0704-DAB6-4326-88EF-68E484DEC661}">
      <dgm:prSet/>
      <dgm:spPr/>
      <dgm:t>
        <a:bodyPr/>
        <a:lstStyle/>
        <a:p>
          <a:pPr>
            <a:defRPr b="1"/>
          </a:pPr>
          <a:r>
            <a:rPr lang="en-US" dirty="0"/>
            <a:t>2020</a:t>
          </a:r>
        </a:p>
      </dgm:t>
    </dgm:pt>
    <dgm:pt modelId="{BF91144A-9AF7-4450-BAF7-7B5BA43B86CB}" type="parTrans" cxnId="{F37CCEF5-F1C2-4677-9E93-D1359124BCB2}">
      <dgm:prSet/>
      <dgm:spPr/>
      <dgm:t>
        <a:bodyPr/>
        <a:lstStyle/>
        <a:p>
          <a:endParaRPr lang="en-US"/>
        </a:p>
      </dgm:t>
    </dgm:pt>
    <dgm:pt modelId="{AB453ED3-7985-4C04-8213-A00EE7F2A5E4}" type="sibTrans" cxnId="{F37CCEF5-F1C2-4677-9E93-D1359124BCB2}">
      <dgm:prSet/>
      <dgm:spPr/>
      <dgm:t>
        <a:bodyPr/>
        <a:lstStyle/>
        <a:p>
          <a:endParaRPr lang="en-US"/>
        </a:p>
      </dgm:t>
    </dgm:pt>
    <dgm:pt modelId="{CD6BF850-50FE-4A4C-85AC-1D76EBDEE1AF}">
      <dgm:prSet/>
      <dgm:spPr/>
      <dgm:t>
        <a:bodyPr/>
        <a:lstStyle/>
        <a:p>
          <a:r>
            <a:rPr lang="en-US"/>
            <a:t>SALES DECLINED  CAUSE OF COVID-19</a:t>
          </a:r>
        </a:p>
      </dgm:t>
    </dgm:pt>
    <dgm:pt modelId="{4E0F7EDF-BFA2-449D-835A-8DC61D01315A}" type="parTrans" cxnId="{70915006-AD64-4A01-BE4A-29FC0D824259}">
      <dgm:prSet/>
      <dgm:spPr/>
      <dgm:t>
        <a:bodyPr/>
        <a:lstStyle/>
        <a:p>
          <a:endParaRPr lang="en-US"/>
        </a:p>
      </dgm:t>
    </dgm:pt>
    <dgm:pt modelId="{ED402A7E-C15A-4070-B13E-0B011A7E91B1}" type="sibTrans" cxnId="{70915006-AD64-4A01-BE4A-29FC0D824259}">
      <dgm:prSet/>
      <dgm:spPr/>
      <dgm:t>
        <a:bodyPr/>
        <a:lstStyle/>
        <a:p>
          <a:endParaRPr lang="en-US"/>
        </a:p>
      </dgm:t>
    </dgm:pt>
    <dgm:pt modelId="{5467F44A-5195-4FDA-911A-5AA04F33DD43}">
      <dgm:prSet/>
      <dgm:spPr/>
      <dgm:t>
        <a:bodyPr/>
        <a:lstStyle/>
        <a:p>
          <a:pPr>
            <a:defRPr b="1"/>
          </a:pPr>
          <a:r>
            <a:rPr lang="en-US"/>
            <a:t>2023–2025</a:t>
          </a:r>
        </a:p>
      </dgm:t>
    </dgm:pt>
    <dgm:pt modelId="{CD60466A-0405-4E09-B1C7-95923769E51D}" type="parTrans" cxnId="{B8FF3675-520A-4D84-8AF9-C75655F6E450}">
      <dgm:prSet/>
      <dgm:spPr/>
      <dgm:t>
        <a:bodyPr/>
        <a:lstStyle/>
        <a:p>
          <a:endParaRPr lang="en-US"/>
        </a:p>
      </dgm:t>
    </dgm:pt>
    <dgm:pt modelId="{EEDAB2E2-D38D-453A-91C8-74189D0B708B}" type="sibTrans" cxnId="{B8FF3675-520A-4D84-8AF9-C75655F6E450}">
      <dgm:prSet/>
      <dgm:spPr/>
      <dgm:t>
        <a:bodyPr/>
        <a:lstStyle/>
        <a:p>
          <a:endParaRPr lang="en-US"/>
        </a:p>
      </dgm:t>
    </dgm:pt>
    <dgm:pt modelId="{1D83F28A-178C-4E1E-82F6-5FCAB2B5A485}">
      <dgm:prSet/>
      <dgm:spPr/>
      <dgm:t>
        <a:bodyPr/>
        <a:lstStyle/>
        <a:p>
          <a:r>
            <a:rPr lang="en-US"/>
            <a:t>SALES RECOVER </a:t>
          </a:r>
        </a:p>
      </dgm:t>
    </dgm:pt>
    <dgm:pt modelId="{FDF87A97-66EE-4909-B44E-C76A6C9D3865}" type="parTrans" cxnId="{5C334BF0-C6EF-4A25-A012-BE0D8C3DEEB2}">
      <dgm:prSet/>
      <dgm:spPr/>
      <dgm:t>
        <a:bodyPr/>
        <a:lstStyle/>
        <a:p>
          <a:endParaRPr lang="en-US"/>
        </a:p>
      </dgm:t>
    </dgm:pt>
    <dgm:pt modelId="{AE55F194-FBC7-4DEE-8AC9-3652583BA6BD}" type="sibTrans" cxnId="{5C334BF0-C6EF-4A25-A012-BE0D8C3DEEB2}">
      <dgm:prSet/>
      <dgm:spPr/>
      <dgm:t>
        <a:bodyPr/>
        <a:lstStyle/>
        <a:p>
          <a:endParaRPr lang="en-US"/>
        </a:p>
      </dgm:t>
    </dgm:pt>
    <dgm:pt modelId="{55692FF6-9CA0-7548-B179-62E2D7192622}" type="pres">
      <dgm:prSet presAssocID="{B788E5B5-B680-4186-8134-390358C20BBF}" presName="root" presStyleCnt="0">
        <dgm:presLayoutVars>
          <dgm:chMax/>
          <dgm:chPref/>
          <dgm:animLvl val="lvl"/>
        </dgm:presLayoutVars>
      </dgm:prSet>
      <dgm:spPr/>
    </dgm:pt>
    <dgm:pt modelId="{3C58F500-BB48-8145-8156-DA950731D462}" type="pres">
      <dgm:prSet presAssocID="{B788E5B5-B680-4186-8134-390358C20BBF}" presName="divider" presStyleLbl="fgAcc1" presStyleIdx="0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gm:spPr>
    </dgm:pt>
    <dgm:pt modelId="{49166BEE-D673-6C45-B310-9811039E1685}" type="pres">
      <dgm:prSet presAssocID="{B788E5B5-B680-4186-8134-390358C20BBF}" presName="nodes" presStyleCnt="0">
        <dgm:presLayoutVars>
          <dgm:chMax/>
          <dgm:chPref/>
          <dgm:animLvl val="lvl"/>
        </dgm:presLayoutVars>
      </dgm:prSet>
      <dgm:spPr/>
    </dgm:pt>
    <dgm:pt modelId="{2A60067D-6E74-EF4D-A4F9-2EBA9D4386DE}" type="pres">
      <dgm:prSet presAssocID="{EEB3DE3B-93CB-40B5-8515-A21D9154DB33}" presName="composite" presStyleCnt="0"/>
      <dgm:spPr/>
    </dgm:pt>
    <dgm:pt modelId="{1F65B2B0-7A37-7541-914A-53BCD3269D08}" type="pres">
      <dgm:prSet presAssocID="{EEB3DE3B-93CB-40B5-8515-A21D9154DB33}" presName="ConnectorPoint" presStyleLbl="lnNode1" presStyleIdx="0" presStyleCnt="4"/>
      <dgm:spPr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883E49A4-BEB1-A942-879F-652312D4200C}" type="pres">
      <dgm:prSet presAssocID="{EEB3DE3B-93CB-40B5-8515-A21D9154DB33}" presName="DropPinPlaceHolder" presStyleCnt="0"/>
      <dgm:spPr/>
    </dgm:pt>
    <dgm:pt modelId="{9B4ACBA1-CCF0-3E43-A9C7-B8F853780F71}" type="pres">
      <dgm:prSet presAssocID="{EEB3DE3B-93CB-40B5-8515-A21D9154DB33}" presName="DropPin" presStyleLbl="alignNode1" presStyleIdx="0" presStyleCnt="4"/>
      <dgm:spPr/>
    </dgm:pt>
    <dgm:pt modelId="{266A608A-0723-EA43-BB78-48A48AC1C2C1}" type="pres">
      <dgm:prSet presAssocID="{EEB3DE3B-93CB-40B5-8515-A21D9154DB33}" presName="Ellipse" presStyleLbl="fgAcc1" presStyleIdx="1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B4368169-E056-EA41-BC15-B0F6EC7BEBCD}" type="pres">
      <dgm:prSet presAssocID="{EEB3DE3B-93CB-40B5-8515-A21D9154DB33}" presName="L2TextContainer" presStyleLbl="revTx" presStyleIdx="0" presStyleCnt="8">
        <dgm:presLayoutVars>
          <dgm:bulletEnabled val="1"/>
        </dgm:presLayoutVars>
      </dgm:prSet>
      <dgm:spPr/>
    </dgm:pt>
    <dgm:pt modelId="{52E13D2D-3031-074A-8B38-7BBC8A00E20C}" type="pres">
      <dgm:prSet presAssocID="{EEB3DE3B-93CB-40B5-8515-A21D9154DB33}" presName="L1TextContainer" presStyleLbl="revTx" presStyleIdx="1" presStyleCnt="8">
        <dgm:presLayoutVars>
          <dgm:chMax val="1"/>
          <dgm:chPref val="1"/>
          <dgm:bulletEnabled val="1"/>
        </dgm:presLayoutVars>
      </dgm:prSet>
      <dgm:spPr/>
    </dgm:pt>
    <dgm:pt modelId="{7A1F6577-CD1C-5442-A231-DB533189E2FC}" type="pres">
      <dgm:prSet presAssocID="{EEB3DE3B-93CB-40B5-8515-A21D9154DB33}" presName="ConnectLine" presStyleLbl="sibTrans1D1" presStyleIdx="0" presStyleCnt="4"/>
      <dgm:spPr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gm:spPr>
    </dgm:pt>
    <dgm:pt modelId="{C505FD25-1474-5E47-9099-81081B429D74}" type="pres">
      <dgm:prSet presAssocID="{EEB3DE3B-93CB-40B5-8515-A21D9154DB33}" presName="EmptyPlaceHolder" presStyleCnt="0"/>
      <dgm:spPr/>
    </dgm:pt>
    <dgm:pt modelId="{87E3D315-7FCD-1843-94D6-A3815FE3B05B}" type="pres">
      <dgm:prSet presAssocID="{FC407A01-CE13-46A5-9D0A-15B024D6E744}" presName="spaceBetweenRectangles" presStyleCnt="0"/>
      <dgm:spPr/>
    </dgm:pt>
    <dgm:pt modelId="{A94AC656-5904-5344-B30B-18113F4C4317}" type="pres">
      <dgm:prSet presAssocID="{7AEB5649-6583-4EB3-81FA-274FFAD2AEF5}" presName="composite" presStyleCnt="0"/>
      <dgm:spPr/>
    </dgm:pt>
    <dgm:pt modelId="{95897B8F-99A4-F94F-97AF-FDC4F5D3A32B}" type="pres">
      <dgm:prSet presAssocID="{7AEB5649-6583-4EB3-81FA-274FFAD2AEF5}" presName="ConnectorPoint" presStyleLbl="lnNode1" presStyleIdx="1" presStyleCnt="4"/>
      <dgm:spPr>
        <a:solidFill>
          <a:schemeClr val="accent3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ADE54735-A7CE-DD41-AA62-F18FA1AC6741}" type="pres">
      <dgm:prSet presAssocID="{7AEB5649-6583-4EB3-81FA-274FFAD2AEF5}" presName="DropPinPlaceHolder" presStyleCnt="0"/>
      <dgm:spPr/>
    </dgm:pt>
    <dgm:pt modelId="{8F909D6D-29D3-A847-8817-651CAB9EA050}" type="pres">
      <dgm:prSet presAssocID="{7AEB5649-6583-4EB3-81FA-274FFAD2AEF5}" presName="DropPin" presStyleLbl="alignNode1" presStyleIdx="1" presStyleCnt="4"/>
      <dgm:spPr/>
    </dgm:pt>
    <dgm:pt modelId="{6AB6BA17-F0FB-5D40-8332-4AD52E8BF279}" type="pres">
      <dgm:prSet presAssocID="{7AEB5649-6583-4EB3-81FA-274FFAD2AEF5}" presName="Ellipse" presStyleLbl="fgAcc1" presStyleIdx="2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4EBD940C-CAC3-624B-8233-308F0EDBD5B3}" type="pres">
      <dgm:prSet presAssocID="{7AEB5649-6583-4EB3-81FA-274FFAD2AEF5}" presName="L2TextContainer" presStyleLbl="revTx" presStyleIdx="2" presStyleCnt="8">
        <dgm:presLayoutVars>
          <dgm:bulletEnabled val="1"/>
        </dgm:presLayoutVars>
      </dgm:prSet>
      <dgm:spPr/>
    </dgm:pt>
    <dgm:pt modelId="{CDC54D15-44C3-424B-AEC4-C0AC6E50E6B3}" type="pres">
      <dgm:prSet presAssocID="{7AEB5649-6583-4EB3-81FA-274FFAD2AEF5}" presName="L1TextContainer" presStyleLbl="revTx" presStyleIdx="3" presStyleCnt="8">
        <dgm:presLayoutVars>
          <dgm:chMax val="1"/>
          <dgm:chPref val="1"/>
          <dgm:bulletEnabled val="1"/>
        </dgm:presLayoutVars>
      </dgm:prSet>
      <dgm:spPr/>
    </dgm:pt>
    <dgm:pt modelId="{54C6D34C-48DA-8D4B-98DD-967A96950FF0}" type="pres">
      <dgm:prSet presAssocID="{7AEB5649-6583-4EB3-81FA-274FFAD2AEF5}" presName="ConnectLine" presStyleLbl="sibTrans1D1" presStyleIdx="1" presStyleCnt="4"/>
      <dgm:spPr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gm:spPr>
    </dgm:pt>
    <dgm:pt modelId="{43D97C42-9FED-6049-AB56-A3079E4B5DCC}" type="pres">
      <dgm:prSet presAssocID="{7AEB5649-6583-4EB3-81FA-274FFAD2AEF5}" presName="EmptyPlaceHolder" presStyleCnt="0"/>
      <dgm:spPr/>
    </dgm:pt>
    <dgm:pt modelId="{B4576848-2A3C-3442-B7DD-868A7631010E}" type="pres">
      <dgm:prSet presAssocID="{A65B3CC0-6E4C-4F1B-BB3C-9CFB367FA4C3}" presName="spaceBetweenRectangles" presStyleCnt="0"/>
      <dgm:spPr/>
    </dgm:pt>
    <dgm:pt modelId="{9CA78379-92F7-B546-A4F7-EA1815844363}" type="pres">
      <dgm:prSet presAssocID="{B61A0704-DAB6-4326-88EF-68E484DEC661}" presName="composite" presStyleCnt="0"/>
      <dgm:spPr/>
    </dgm:pt>
    <dgm:pt modelId="{B009EB44-2105-7E45-9186-AF25673235AF}" type="pres">
      <dgm:prSet presAssocID="{B61A0704-DAB6-4326-88EF-68E484DEC661}" presName="ConnectorPoint" presStyleLbl="lnNode1" presStyleIdx="2" presStyleCnt="4"/>
      <dgm:spPr>
        <a:solidFill>
          <a:schemeClr val="accent4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0576E66A-9344-2B43-980C-9C72FB88740F}" type="pres">
      <dgm:prSet presAssocID="{B61A0704-DAB6-4326-88EF-68E484DEC661}" presName="DropPinPlaceHolder" presStyleCnt="0"/>
      <dgm:spPr/>
    </dgm:pt>
    <dgm:pt modelId="{312CED65-898A-634F-B319-9EC172A55FAB}" type="pres">
      <dgm:prSet presAssocID="{B61A0704-DAB6-4326-88EF-68E484DEC661}" presName="DropPin" presStyleLbl="alignNode1" presStyleIdx="2" presStyleCnt="4"/>
      <dgm:spPr/>
    </dgm:pt>
    <dgm:pt modelId="{81924F00-2CAC-9543-84E7-3104FAE1440A}" type="pres">
      <dgm:prSet presAssocID="{B61A0704-DAB6-4326-88EF-68E484DEC661}" presName="Ellipse" presStyleLbl="fgAcc1" presStyleIdx="3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860281E0-2EEF-0E4B-9671-D8BF0BA114F9}" type="pres">
      <dgm:prSet presAssocID="{B61A0704-DAB6-4326-88EF-68E484DEC661}" presName="L2TextContainer" presStyleLbl="revTx" presStyleIdx="4" presStyleCnt="8">
        <dgm:presLayoutVars>
          <dgm:bulletEnabled val="1"/>
        </dgm:presLayoutVars>
      </dgm:prSet>
      <dgm:spPr/>
    </dgm:pt>
    <dgm:pt modelId="{AA26B056-5BDD-3644-A971-5A891E993F9B}" type="pres">
      <dgm:prSet presAssocID="{B61A0704-DAB6-4326-88EF-68E484DEC661}" presName="L1TextContainer" presStyleLbl="revTx" presStyleIdx="5" presStyleCnt="8">
        <dgm:presLayoutVars>
          <dgm:chMax val="1"/>
          <dgm:chPref val="1"/>
          <dgm:bulletEnabled val="1"/>
        </dgm:presLayoutVars>
      </dgm:prSet>
      <dgm:spPr/>
    </dgm:pt>
    <dgm:pt modelId="{5A726BAF-9CEF-5A4D-92E7-51FFC1E22669}" type="pres">
      <dgm:prSet presAssocID="{B61A0704-DAB6-4326-88EF-68E484DEC661}" presName="ConnectLine" presStyleLbl="sibTrans1D1" presStyleIdx="2" presStyleCnt="4"/>
      <dgm:spPr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gm:spPr>
    </dgm:pt>
    <dgm:pt modelId="{26E39FDD-405F-3344-9C1E-3A816253B819}" type="pres">
      <dgm:prSet presAssocID="{B61A0704-DAB6-4326-88EF-68E484DEC661}" presName="EmptyPlaceHolder" presStyleCnt="0"/>
      <dgm:spPr/>
    </dgm:pt>
    <dgm:pt modelId="{413B0197-EEB7-CC4B-8724-FA5AB691C92E}" type="pres">
      <dgm:prSet presAssocID="{AB453ED3-7985-4C04-8213-A00EE7F2A5E4}" presName="spaceBetweenRectangles" presStyleCnt="0"/>
      <dgm:spPr/>
    </dgm:pt>
    <dgm:pt modelId="{44D36653-901F-7D44-A7A1-4B7D2E4D1BBA}" type="pres">
      <dgm:prSet presAssocID="{5467F44A-5195-4FDA-911A-5AA04F33DD43}" presName="composite" presStyleCnt="0"/>
      <dgm:spPr/>
    </dgm:pt>
    <dgm:pt modelId="{0624F1F2-C184-AF4C-8AAD-391073B40055}" type="pres">
      <dgm:prSet presAssocID="{5467F44A-5195-4FDA-911A-5AA04F33DD43}" presName="ConnectorPoint" presStyleLbl="lnNode1" presStyleIdx="3" presStyleCnt="4"/>
      <dgm:spPr>
        <a:solidFill>
          <a:schemeClr val="accent5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68B56F41-72CF-804E-9A84-583DA1B7C9C6}" type="pres">
      <dgm:prSet presAssocID="{5467F44A-5195-4FDA-911A-5AA04F33DD43}" presName="DropPinPlaceHolder" presStyleCnt="0"/>
      <dgm:spPr/>
    </dgm:pt>
    <dgm:pt modelId="{F0C2FEEF-E1EC-7445-BD6B-742D989E4119}" type="pres">
      <dgm:prSet presAssocID="{5467F44A-5195-4FDA-911A-5AA04F33DD43}" presName="DropPin" presStyleLbl="alignNode1" presStyleIdx="3" presStyleCnt="4"/>
      <dgm:spPr/>
    </dgm:pt>
    <dgm:pt modelId="{E093D811-1C80-4446-97A1-9D9630A8C3DF}" type="pres">
      <dgm:prSet presAssocID="{5467F44A-5195-4FDA-911A-5AA04F33DD43}" presName="Ellipse" presStyleLbl="fgAcc1" presStyleIdx="4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F0A204D8-7D6C-4E46-B392-0903F9022985}" type="pres">
      <dgm:prSet presAssocID="{5467F44A-5195-4FDA-911A-5AA04F33DD43}" presName="L2TextContainer" presStyleLbl="revTx" presStyleIdx="6" presStyleCnt="8">
        <dgm:presLayoutVars>
          <dgm:bulletEnabled val="1"/>
        </dgm:presLayoutVars>
      </dgm:prSet>
      <dgm:spPr/>
    </dgm:pt>
    <dgm:pt modelId="{01D322F3-7005-C94D-8AB7-25600BF0FF74}" type="pres">
      <dgm:prSet presAssocID="{5467F44A-5195-4FDA-911A-5AA04F33DD43}" presName="L1TextContainer" presStyleLbl="revTx" presStyleIdx="7" presStyleCnt="8">
        <dgm:presLayoutVars>
          <dgm:chMax val="1"/>
          <dgm:chPref val="1"/>
          <dgm:bulletEnabled val="1"/>
        </dgm:presLayoutVars>
      </dgm:prSet>
      <dgm:spPr/>
    </dgm:pt>
    <dgm:pt modelId="{0F6CD3C2-7C6D-E14A-BFC7-C9D1A703560F}" type="pres">
      <dgm:prSet presAssocID="{5467F44A-5195-4FDA-911A-5AA04F33DD43}" presName="ConnectLine" presStyleLbl="sibTrans1D1" presStyleIdx="3" presStyleCnt="4"/>
      <dgm:spPr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gm:spPr>
    </dgm:pt>
    <dgm:pt modelId="{CEBE6231-C699-294A-B3A8-DFBA79A722AB}" type="pres">
      <dgm:prSet presAssocID="{5467F44A-5195-4FDA-911A-5AA04F33DD43}" presName="EmptyPlaceHolder" presStyleCnt="0"/>
      <dgm:spPr/>
    </dgm:pt>
  </dgm:ptLst>
  <dgm:cxnLst>
    <dgm:cxn modelId="{70915006-AD64-4A01-BE4A-29FC0D824259}" srcId="{B61A0704-DAB6-4326-88EF-68E484DEC661}" destId="{CD6BF850-50FE-4A4C-85AC-1D76EBDEE1AF}" srcOrd="0" destOrd="0" parTransId="{4E0F7EDF-BFA2-449D-835A-8DC61D01315A}" sibTransId="{ED402A7E-C15A-4070-B13E-0B011A7E91B1}"/>
    <dgm:cxn modelId="{B533910B-BFC7-4BD1-8823-F9EF8C2DE679}" srcId="{B788E5B5-B680-4186-8134-390358C20BBF}" destId="{EEB3DE3B-93CB-40B5-8515-A21D9154DB33}" srcOrd="0" destOrd="0" parTransId="{7233D099-EE9C-4CEB-AEBC-EACFC8A3DC2A}" sibTransId="{FC407A01-CE13-46A5-9D0A-15B024D6E744}"/>
    <dgm:cxn modelId="{3BD47234-59C3-5A4B-A9CA-2C3D0DB2B5AE}" type="presOf" srcId="{B61A0704-DAB6-4326-88EF-68E484DEC661}" destId="{AA26B056-5BDD-3644-A971-5A891E993F9B}" srcOrd="0" destOrd="0" presId="urn:microsoft.com/office/officeart/2017/3/layout/DropPinTimeline"/>
    <dgm:cxn modelId="{3F8C9C34-7288-45C3-B0E2-F66E685B437F}" srcId="{B788E5B5-B680-4186-8134-390358C20BBF}" destId="{7AEB5649-6583-4EB3-81FA-274FFAD2AEF5}" srcOrd="1" destOrd="0" parTransId="{69DB00E9-D2A1-4228-9F5B-AC85BD837DD8}" sibTransId="{A65B3CC0-6E4C-4F1B-BB3C-9CFB367FA4C3}"/>
    <dgm:cxn modelId="{37814D39-B972-314B-8E7C-D19423D46B9C}" type="presOf" srcId="{5467F44A-5195-4FDA-911A-5AA04F33DD43}" destId="{01D322F3-7005-C94D-8AB7-25600BF0FF74}" srcOrd="0" destOrd="0" presId="urn:microsoft.com/office/officeart/2017/3/layout/DropPinTimeline"/>
    <dgm:cxn modelId="{B8FF3675-520A-4D84-8AF9-C75655F6E450}" srcId="{B788E5B5-B680-4186-8134-390358C20BBF}" destId="{5467F44A-5195-4FDA-911A-5AA04F33DD43}" srcOrd="3" destOrd="0" parTransId="{CD60466A-0405-4E09-B1C7-95923769E51D}" sibTransId="{EEDAB2E2-D38D-453A-91C8-74189D0B708B}"/>
    <dgm:cxn modelId="{B8415C77-C8F6-4C48-80A2-F21ED627B28E}" srcId="{EEB3DE3B-93CB-40B5-8515-A21D9154DB33}" destId="{2C938D8B-01B1-4784-91FB-22187C895457}" srcOrd="0" destOrd="0" parTransId="{DC200730-73C9-450D-8FD8-9EDC5381BE34}" sibTransId="{F174EEB2-9C13-4ABE-A496-2586A00FC613}"/>
    <dgm:cxn modelId="{082FD09C-0EDD-4B23-8A3B-D1DB971F0313}" srcId="{7AEB5649-6583-4EB3-81FA-274FFAD2AEF5}" destId="{6AD583A3-5817-48FB-8B7C-2E93693D6790}" srcOrd="0" destOrd="0" parTransId="{72D97759-4541-45B0-82D2-CA5B1098DAFF}" sibTransId="{E9B334A0-D5B0-4D20-B51B-E87456DF8EE8}"/>
    <dgm:cxn modelId="{6DEBBEBC-EA5B-7C48-846E-42A7F2B29C87}" type="presOf" srcId="{EEB3DE3B-93CB-40B5-8515-A21D9154DB33}" destId="{52E13D2D-3031-074A-8B38-7BBC8A00E20C}" srcOrd="0" destOrd="0" presId="urn:microsoft.com/office/officeart/2017/3/layout/DropPinTimeline"/>
    <dgm:cxn modelId="{05D079C1-F37C-BD49-9AD6-4A23F8659E33}" type="presOf" srcId="{7AEB5649-6583-4EB3-81FA-274FFAD2AEF5}" destId="{CDC54D15-44C3-424B-AEC4-C0AC6E50E6B3}" srcOrd="0" destOrd="0" presId="urn:microsoft.com/office/officeart/2017/3/layout/DropPinTimeline"/>
    <dgm:cxn modelId="{33D966CC-8E6A-DE42-B54D-C5C82A934D0B}" type="presOf" srcId="{6AD583A3-5817-48FB-8B7C-2E93693D6790}" destId="{4EBD940C-CAC3-624B-8233-308F0EDBD5B3}" srcOrd="0" destOrd="0" presId="urn:microsoft.com/office/officeart/2017/3/layout/DropPinTimeline"/>
    <dgm:cxn modelId="{1FBD2DD2-BD29-ED44-8CA3-1D51D2C7EF2B}" type="presOf" srcId="{CD6BF850-50FE-4A4C-85AC-1D76EBDEE1AF}" destId="{860281E0-2EEF-0E4B-9671-D8BF0BA114F9}" srcOrd="0" destOrd="0" presId="urn:microsoft.com/office/officeart/2017/3/layout/DropPinTimeline"/>
    <dgm:cxn modelId="{A7852ED7-7E6F-DC41-ADA3-B2AF6A5AD201}" type="presOf" srcId="{1D83F28A-178C-4E1E-82F6-5FCAB2B5A485}" destId="{F0A204D8-7D6C-4E46-B392-0903F9022985}" srcOrd="0" destOrd="0" presId="urn:microsoft.com/office/officeart/2017/3/layout/DropPinTimeline"/>
    <dgm:cxn modelId="{58F190D8-A242-A743-941B-724E24E7A159}" type="presOf" srcId="{B788E5B5-B680-4186-8134-390358C20BBF}" destId="{55692FF6-9CA0-7548-B179-62E2D7192622}" srcOrd="0" destOrd="0" presId="urn:microsoft.com/office/officeart/2017/3/layout/DropPinTimeline"/>
    <dgm:cxn modelId="{8A0964DB-24E6-B347-9060-C8335753BC20}" type="presOf" srcId="{2C938D8B-01B1-4784-91FB-22187C895457}" destId="{B4368169-E056-EA41-BC15-B0F6EC7BEBCD}" srcOrd="0" destOrd="0" presId="urn:microsoft.com/office/officeart/2017/3/layout/DropPinTimeline"/>
    <dgm:cxn modelId="{5C334BF0-C6EF-4A25-A012-BE0D8C3DEEB2}" srcId="{5467F44A-5195-4FDA-911A-5AA04F33DD43}" destId="{1D83F28A-178C-4E1E-82F6-5FCAB2B5A485}" srcOrd="0" destOrd="0" parTransId="{FDF87A97-66EE-4909-B44E-C76A6C9D3865}" sibTransId="{AE55F194-FBC7-4DEE-8AC9-3652583BA6BD}"/>
    <dgm:cxn modelId="{F37CCEF5-F1C2-4677-9E93-D1359124BCB2}" srcId="{B788E5B5-B680-4186-8134-390358C20BBF}" destId="{B61A0704-DAB6-4326-88EF-68E484DEC661}" srcOrd="2" destOrd="0" parTransId="{BF91144A-9AF7-4450-BAF7-7B5BA43B86CB}" sibTransId="{AB453ED3-7985-4C04-8213-A00EE7F2A5E4}"/>
    <dgm:cxn modelId="{95F026CE-DDE0-5143-B34A-5C86B2CE43A1}" type="presParOf" srcId="{55692FF6-9CA0-7548-B179-62E2D7192622}" destId="{3C58F500-BB48-8145-8156-DA950731D462}" srcOrd="0" destOrd="0" presId="urn:microsoft.com/office/officeart/2017/3/layout/DropPinTimeline"/>
    <dgm:cxn modelId="{40F2803C-624A-8043-8F34-0059BF887D28}" type="presParOf" srcId="{55692FF6-9CA0-7548-B179-62E2D7192622}" destId="{49166BEE-D673-6C45-B310-9811039E1685}" srcOrd="1" destOrd="0" presId="urn:microsoft.com/office/officeart/2017/3/layout/DropPinTimeline"/>
    <dgm:cxn modelId="{B57C6424-BC6F-8840-8CAC-A31458A1722A}" type="presParOf" srcId="{49166BEE-D673-6C45-B310-9811039E1685}" destId="{2A60067D-6E74-EF4D-A4F9-2EBA9D4386DE}" srcOrd="0" destOrd="0" presId="urn:microsoft.com/office/officeart/2017/3/layout/DropPinTimeline"/>
    <dgm:cxn modelId="{96D3A291-CFA6-264C-AD26-ABD785C92C3F}" type="presParOf" srcId="{2A60067D-6E74-EF4D-A4F9-2EBA9D4386DE}" destId="{1F65B2B0-7A37-7541-914A-53BCD3269D08}" srcOrd="0" destOrd="0" presId="urn:microsoft.com/office/officeart/2017/3/layout/DropPinTimeline"/>
    <dgm:cxn modelId="{53B5DD3F-C3A3-B949-B46A-637BF1EA6ABF}" type="presParOf" srcId="{2A60067D-6E74-EF4D-A4F9-2EBA9D4386DE}" destId="{883E49A4-BEB1-A942-879F-652312D4200C}" srcOrd="1" destOrd="0" presId="urn:microsoft.com/office/officeart/2017/3/layout/DropPinTimeline"/>
    <dgm:cxn modelId="{FF493A89-D72A-984E-B2FE-431D6FFB8DD7}" type="presParOf" srcId="{883E49A4-BEB1-A942-879F-652312D4200C}" destId="{9B4ACBA1-CCF0-3E43-A9C7-B8F853780F71}" srcOrd="0" destOrd="0" presId="urn:microsoft.com/office/officeart/2017/3/layout/DropPinTimeline"/>
    <dgm:cxn modelId="{98D159D1-6176-8F44-B884-51F132963601}" type="presParOf" srcId="{883E49A4-BEB1-A942-879F-652312D4200C}" destId="{266A608A-0723-EA43-BB78-48A48AC1C2C1}" srcOrd="1" destOrd="0" presId="urn:microsoft.com/office/officeart/2017/3/layout/DropPinTimeline"/>
    <dgm:cxn modelId="{CC46F763-2109-4841-9F95-207744863990}" type="presParOf" srcId="{2A60067D-6E74-EF4D-A4F9-2EBA9D4386DE}" destId="{B4368169-E056-EA41-BC15-B0F6EC7BEBCD}" srcOrd="2" destOrd="0" presId="urn:microsoft.com/office/officeart/2017/3/layout/DropPinTimeline"/>
    <dgm:cxn modelId="{C72DC2D6-383B-034D-9E88-035FC8053894}" type="presParOf" srcId="{2A60067D-6E74-EF4D-A4F9-2EBA9D4386DE}" destId="{52E13D2D-3031-074A-8B38-7BBC8A00E20C}" srcOrd="3" destOrd="0" presId="urn:microsoft.com/office/officeart/2017/3/layout/DropPinTimeline"/>
    <dgm:cxn modelId="{71D892F8-AB8C-8240-9370-DD0FA78D5D25}" type="presParOf" srcId="{2A60067D-6E74-EF4D-A4F9-2EBA9D4386DE}" destId="{7A1F6577-CD1C-5442-A231-DB533189E2FC}" srcOrd="4" destOrd="0" presId="urn:microsoft.com/office/officeart/2017/3/layout/DropPinTimeline"/>
    <dgm:cxn modelId="{54DF116D-90C8-D543-B520-6BB1E933AB3F}" type="presParOf" srcId="{2A60067D-6E74-EF4D-A4F9-2EBA9D4386DE}" destId="{C505FD25-1474-5E47-9099-81081B429D74}" srcOrd="5" destOrd="0" presId="urn:microsoft.com/office/officeart/2017/3/layout/DropPinTimeline"/>
    <dgm:cxn modelId="{5857D3DA-6044-1C4F-939E-59F0A87D70D5}" type="presParOf" srcId="{49166BEE-D673-6C45-B310-9811039E1685}" destId="{87E3D315-7FCD-1843-94D6-A3815FE3B05B}" srcOrd="1" destOrd="0" presId="urn:microsoft.com/office/officeart/2017/3/layout/DropPinTimeline"/>
    <dgm:cxn modelId="{0DEDC9A8-D095-1745-9389-8270E1F1FBFD}" type="presParOf" srcId="{49166BEE-D673-6C45-B310-9811039E1685}" destId="{A94AC656-5904-5344-B30B-18113F4C4317}" srcOrd="2" destOrd="0" presId="urn:microsoft.com/office/officeart/2017/3/layout/DropPinTimeline"/>
    <dgm:cxn modelId="{CCEE7533-7108-5C4A-91C1-9B303AECB6EF}" type="presParOf" srcId="{A94AC656-5904-5344-B30B-18113F4C4317}" destId="{95897B8F-99A4-F94F-97AF-FDC4F5D3A32B}" srcOrd="0" destOrd="0" presId="urn:microsoft.com/office/officeart/2017/3/layout/DropPinTimeline"/>
    <dgm:cxn modelId="{90D120FC-6929-AB41-8329-F39C973DB6E4}" type="presParOf" srcId="{A94AC656-5904-5344-B30B-18113F4C4317}" destId="{ADE54735-A7CE-DD41-AA62-F18FA1AC6741}" srcOrd="1" destOrd="0" presId="urn:microsoft.com/office/officeart/2017/3/layout/DropPinTimeline"/>
    <dgm:cxn modelId="{55F0A85B-1FD0-E249-B4F7-C99D21670D69}" type="presParOf" srcId="{ADE54735-A7CE-DD41-AA62-F18FA1AC6741}" destId="{8F909D6D-29D3-A847-8817-651CAB9EA050}" srcOrd="0" destOrd="0" presId="urn:microsoft.com/office/officeart/2017/3/layout/DropPinTimeline"/>
    <dgm:cxn modelId="{16F575EB-A487-4C46-B026-7A6569F859E0}" type="presParOf" srcId="{ADE54735-A7CE-DD41-AA62-F18FA1AC6741}" destId="{6AB6BA17-F0FB-5D40-8332-4AD52E8BF279}" srcOrd="1" destOrd="0" presId="urn:microsoft.com/office/officeart/2017/3/layout/DropPinTimeline"/>
    <dgm:cxn modelId="{031E746E-C16E-C049-941A-FA71EB9733D9}" type="presParOf" srcId="{A94AC656-5904-5344-B30B-18113F4C4317}" destId="{4EBD940C-CAC3-624B-8233-308F0EDBD5B3}" srcOrd="2" destOrd="0" presId="urn:microsoft.com/office/officeart/2017/3/layout/DropPinTimeline"/>
    <dgm:cxn modelId="{3E0D2D6C-EB65-9F48-AA55-30A912062931}" type="presParOf" srcId="{A94AC656-5904-5344-B30B-18113F4C4317}" destId="{CDC54D15-44C3-424B-AEC4-C0AC6E50E6B3}" srcOrd="3" destOrd="0" presId="urn:microsoft.com/office/officeart/2017/3/layout/DropPinTimeline"/>
    <dgm:cxn modelId="{27EBEB19-6E1B-A84E-959D-187E741A0700}" type="presParOf" srcId="{A94AC656-5904-5344-B30B-18113F4C4317}" destId="{54C6D34C-48DA-8D4B-98DD-967A96950FF0}" srcOrd="4" destOrd="0" presId="urn:microsoft.com/office/officeart/2017/3/layout/DropPinTimeline"/>
    <dgm:cxn modelId="{9E58470E-3223-7441-ABBF-5DDCC3CA3307}" type="presParOf" srcId="{A94AC656-5904-5344-B30B-18113F4C4317}" destId="{43D97C42-9FED-6049-AB56-A3079E4B5DCC}" srcOrd="5" destOrd="0" presId="urn:microsoft.com/office/officeart/2017/3/layout/DropPinTimeline"/>
    <dgm:cxn modelId="{62045B65-5175-9B41-8503-C8C2064C989B}" type="presParOf" srcId="{49166BEE-D673-6C45-B310-9811039E1685}" destId="{B4576848-2A3C-3442-B7DD-868A7631010E}" srcOrd="3" destOrd="0" presId="urn:microsoft.com/office/officeart/2017/3/layout/DropPinTimeline"/>
    <dgm:cxn modelId="{AFD3D454-24B8-734D-84B8-3D75432C2858}" type="presParOf" srcId="{49166BEE-D673-6C45-B310-9811039E1685}" destId="{9CA78379-92F7-B546-A4F7-EA1815844363}" srcOrd="4" destOrd="0" presId="urn:microsoft.com/office/officeart/2017/3/layout/DropPinTimeline"/>
    <dgm:cxn modelId="{14271DF3-3546-2B48-8ABB-915B1BA26AA7}" type="presParOf" srcId="{9CA78379-92F7-B546-A4F7-EA1815844363}" destId="{B009EB44-2105-7E45-9186-AF25673235AF}" srcOrd="0" destOrd="0" presId="urn:microsoft.com/office/officeart/2017/3/layout/DropPinTimeline"/>
    <dgm:cxn modelId="{495072AB-EC0C-7943-8AD1-A24E94861AE5}" type="presParOf" srcId="{9CA78379-92F7-B546-A4F7-EA1815844363}" destId="{0576E66A-9344-2B43-980C-9C72FB88740F}" srcOrd="1" destOrd="0" presId="urn:microsoft.com/office/officeart/2017/3/layout/DropPinTimeline"/>
    <dgm:cxn modelId="{6910AECE-7456-2341-8F82-B7B546F4739E}" type="presParOf" srcId="{0576E66A-9344-2B43-980C-9C72FB88740F}" destId="{312CED65-898A-634F-B319-9EC172A55FAB}" srcOrd="0" destOrd="0" presId="urn:microsoft.com/office/officeart/2017/3/layout/DropPinTimeline"/>
    <dgm:cxn modelId="{52A9C9A4-6062-F047-810F-8432CCB90A5E}" type="presParOf" srcId="{0576E66A-9344-2B43-980C-9C72FB88740F}" destId="{81924F00-2CAC-9543-84E7-3104FAE1440A}" srcOrd="1" destOrd="0" presId="urn:microsoft.com/office/officeart/2017/3/layout/DropPinTimeline"/>
    <dgm:cxn modelId="{AE27A5C3-7584-5D4A-A8CC-0329951DDC65}" type="presParOf" srcId="{9CA78379-92F7-B546-A4F7-EA1815844363}" destId="{860281E0-2EEF-0E4B-9671-D8BF0BA114F9}" srcOrd="2" destOrd="0" presId="urn:microsoft.com/office/officeart/2017/3/layout/DropPinTimeline"/>
    <dgm:cxn modelId="{9C6AF2B6-EF14-874D-9EBB-4C03C2E54AFF}" type="presParOf" srcId="{9CA78379-92F7-B546-A4F7-EA1815844363}" destId="{AA26B056-5BDD-3644-A971-5A891E993F9B}" srcOrd="3" destOrd="0" presId="urn:microsoft.com/office/officeart/2017/3/layout/DropPinTimeline"/>
    <dgm:cxn modelId="{4B3DD268-0F51-5D4F-A858-5E42BF1F4962}" type="presParOf" srcId="{9CA78379-92F7-B546-A4F7-EA1815844363}" destId="{5A726BAF-9CEF-5A4D-92E7-51FFC1E22669}" srcOrd="4" destOrd="0" presId="urn:microsoft.com/office/officeart/2017/3/layout/DropPinTimeline"/>
    <dgm:cxn modelId="{1594E25F-DEF8-484C-A18D-A59A72C2C5A9}" type="presParOf" srcId="{9CA78379-92F7-B546-A4F7-EA1815844363}" destId="{26E39FDD-405F-3344-9C1E-3A816253B819}" srcOrd="5" destOrd="0" presId="urn:microsoft.com/office/officeart/2017/3/layout/DropPinTimeline"/>
    <dgm:cxn modelId="{D99DAF89-99AB-0C42-9E87-CFC8874D2C7B}" type="presParOf" srcId="{49166BEE-D673-6C45-B310-9811039E1685}" destId="{413B0197-EEB7-CC4B-8724-FA5AB691C92E}" srcOrd="5" destOrd="0" presId="urn:microsoft.com/office/officeart/2017/3/layout/DropPinTimeline"/>
    <dgm:cxn modelId="{BA35140D-D23D-3846-A4E7-B58665275EF9}" type="presParOf" srcId="{49166BEE-D673-6C45-B310-9811039E1685}" destId="{44D36653-901F-7D44-A7A1-4B7D2E4D1BBA}" srcOrd="6" destOrd="0" presId="urn:microsoft.com/office/officeart/2017/3/layout/DropPinTimeline"/>
    <dgm:cxn modelId="{A42B09FD-68F3-D94C-9D33-102541E376CC}" type="presParOf" srcId="{44D36653-901F-7D44-A7A1-4B7D2E4D1BBA}" destId="{0624F1F2-C184-AF4C-8AAD-391073B40055}" srcOrd="0" destOrd="0" presId="urn:microsoft.com/office/officeart/2017/3/layout/DropPinTimeline"/>
    <dgm:cxn modelId="{F2626188-EFEA-AA45-88F7-BC4DC180EECB}" type="presParOf" srcId="{44D36653-901F-7D44-A7A1-4B7D2E4D1BBA}" destId="{68B56F41-72CF-804E-9A84-583DA1B7C9C6}" srcOrd="1" destOrd="0" presId="urn:microsoft.com/office/officeart/2017/3/layout/DropPinTimeline"/>
    <dgm:cxn modelId="{2C1B6051-7FC2-7948-929B-57527B8B5472}" type="presParOf" srcId="{68B56F41-72CF-804E-9A84-583DA1B7C9C6}" destId="{F0C2FEEF-E1EC-7445-BD6B-742D989E4119}" srcOrd="0" destOrd="0" presId="urn:microsoft.com/office/officeart/2017/3/layout/DropPinTimeline"/>
    <dgm:cxn modelId="{9CBFA6A9-2EDD-8B4B-9C37-C08DBB4B2365}" type="presParOf" srcId="{68B56F41-72CF-804E-9A84-583DA1B7C9C6}" destId="{E093D811-1C80-4446-97A1-9D9630A8C3DF}" srcOrd="1" destOrd="0" presId="urn:microsoft.com/office/officeart/2017/3/layout/DropPinTimeline"/>
    <dgm:cxn modelId="{9A0C9877-0EF7-FF43-BDCC-2838DF12B361}" type="presParOf" srcId="{44D36653-901F-7D44-A7A1-4B7D2E4D1BBA}" destId="{F0A204D8-7D6C-4E46-B392-0903F9022985}" srcOrd="2" destOrd="0" presId="urn:microsoft.com/office/officeart/2017/3/layout/DropPinTimeline"/>
    <dgm:cxn modelId="{EB8A9A0F-E20A-6946-8F70-C0EF286D6501}" type="presParOf" srcId="{44D36653-901F-7D44-A7A1-4B7D2E4D1BBA}" destId="{01D322F3-7005-C94D-8AB7-25600BF0FF74}" srcOrd="3" destOrd="0" presId="urn:microsoft.com/office/officeart/2017/3/layout/DropPinTimeline"/>
    <dgm:cxn modelId="{5816E36A-173B-3A4F-B70F-25B1E0936FEA}" type="presParOf" srcId="{44D36653-901F-7D44-A7A1-4B7D2E4D1BBA}" destId="{0F6CD3C2-7C6D-E14A-BFC7-C9D1A703560F}" srcOrd="4" destOrd="0" presId="urn:microsoft.com/office/officeart/2017/3/layout/DropPinTimeline"/>
    <dgm:cxn modelId="{33F6BBA5-3949-9847-8AC7-6BE418AA50B9}" type="presParOf" srcId="{44D36653-901F-7D44-A7A1-4B7D2E4D1BBA}" destId="{CEBE6231-C699-294A-B3A8-DFBA79A722AB}" srcOrd="5" destOrd="0" presId="urn:microsoft.com/office/officeart/2017/3/layout/DropPinTimelin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7831161-1330-42E9-AE0A-7FA9CECBB63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C551F64-32F0-4C6B-8353-B410EF394C9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main issue is the failure of sales to return to their pre-2020 level. </a:t>
          </a:r>
        </a:p>
      </dgm:t>
    </dgm:pt>
    <dgm:pt modelId="{7817D391-3D4C-4C12-9944-248C76A5CEF0}" type="parTrans" cxnId="{CEC7268C-37DD-4AE4-BCDD-A54ABD269BA0}">
      <dgm:prSet/>
      <dgm:spPr/>
      <dgm:t>
        <a:bodyPr/>
        <a:lstStyle/>
        <a:p>
          <a:endParaRPr lang="en-US"/>
        </a:p>
      </dgm:t>
    </dgm:pt>
    <dgm:pt modelId="{BB72D349-9688-4DA2-98A3-7B9A64FAF45A}" type="sibTrans" cxnId="{CEC7268C-37DD-4AE4-BCDD-A54ABD269BA0}">
      <dgm:prSet/>
      <dgm:spPr/>
      <dgm:t>
        <a:bodyPr/>
        <a:lstStyle/>
        <a:p>
          <a:endParaRPr lang="en-US"/>
        </a:p>
      </dgm:t>
    </dgm:pt>
    <dgm:pt modelId="{AB6E3C7C-3C64-4ED6-9E4C-C5DCDA3E05E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Reduced customer demand: Quieter retail park, closed shops and more people working from home.</a:t>
          </a:r>
          <a:endParaRPr lang="en-US"/>
        </a:p>
      </dgm:t>
    </dgm:pt>
    <dgm:pt modelId="{61FA177D-04F9-47A2-B99D-B11F5B6D175A}" type="parTrans" cxnId="{277432BB-AC1C-4C1D-9A18-0BBF1B81B3AF}">
      <dgm:prSet/>
      <dgm:spPr/>
      <dgm:t>
        <a:bodyPr/>
        <a:lstStyle/>
        <a:p>
          <a:endParaRPr lang="en-US"/>
        </a:p>
      </dgm:t>
    </dgm:pt>
    <dgm:pt modelId="{76CCEF6A-8E4D-4FED-8C0F-B73959EE20E8}" type="sibTrans" cxnId="{277432BB-AC1C-4C1D-9A18-0BBF1B81B3AF}">
      <dgm:prSet/>
      <dgm:spPr/>
      <dgm:t>
        <a:bodyPr/>
        <a:lstStyle/>
        <a:p>
          <a:endParaRPr lang="en-US"/>
        </a:p>
      </dgm:t>
    </dgm:pt>
    <dgm:pt modelId="{CEAB9090-1480-432E-89F3-367AAD1C9BD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Changing customer expectations: Customers want delivery and pre-ordering, but Basil has limited time and technology.</a:t>
          </a:r>
          <a:endParaRPr lang="en-US"/>
        </a:p>
      </dgm:t>
    </dgm:pt>
    <dgm:pt modelId="{5CBB8446-BF8B-442E-9988-B5E95482F7DC}" type="parTrans" cxnId="{B6B1EEA8-031A-4A74-BA5D-54B286D71BA7}">
      <dgm:prSet/>
      <dgm:spPr/>
      <dgm:t>
        <a:bodyPr/>
        <a:lstStyle/>
        <a:p>
          <a:endParaRPr lang="en-US"/>
        </a:p>
      </dgm:t>
    </dgm:pt>
    <dgm:pt modelId="{B7DB527D-1458-4AEE-B7E6-4AE76DE1C06A}" type="sibTrans" cxnId="{B6B1EEA8-031A-4A74-BA5D-54B286D71BA7}">
      <dgm:prSet/>
      <dgm:spPr/>
      <dgm:t>
        <a:bodyPr/>
        <a:lstStyle/>
        <a:p>
          <a:endParaRPr lang="en-US"/>
        </a:p>
      </dgm:t>
    </dgm:pt>
    <dgm:pt modelId="{1C284638-C5ED-4D91-AA13-94DEF3396C8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Increasing business costs: Higher rent, utilities, business rates, insurance and unpredictable organic ingredient prices.</a:t>
          </a:r>
          <a:endParaRPr lang="en-US"/>
        </a:p>
      </dgm:t>
    </dgm:pt>
    <dgm:pt modelId="{F57C67CD-FE39-4EB7-ADE2-75BE57A14201}" type="parTrans" cxnId="{49C34F7E-AB2F-42F0-AE62-4DE54BF39F5F}">
      <dgm:prSet/>
      <dgm:spPr/>
      <dgm:t>
        <a:bodyPr/>
        <a:lstStyle/>
        <a:p>
          <a:endParaRPr lang="en-US"/>
        </a:p>
      </dgm:t>
    </dgm:pt>
    <dgm:pt modelId="{10E839DA-0402-43C6-87CD-2E1B284A6397}" type="sibTrans" cxnId="{49C34F7E-AB2F-42F0-AE62-4DE54BF39F5F}">
      <dgm:prSet/>
      <dgm:spPr/>
      <dgm:t>
        <a:bodyPr/>
        <a:lstStyle/>
        <a:p>
          <a:endParaRPr lang="en-US"/>
        </a:p>
      </dgm:t>
    </dgm:pt>
    <dgm:pt modelId="{EC5BB971-F226-4BC9-A19F-1F6A63DF09E6}" type="pres">
      <dgm:prSet presAssocID="{F7831161-1330-42E9-AE0A-7FA9CECBB636}" presName="root" presStyleCnt="0">
        <dgm:presLayoutVars>
          <dgm:dir/>
          <dgm:resizeHandles val="exact"/>
        </dgm:presLayoutVars>
      </dgm:prSet>
      <dgm:spPr/>
    </dgm:pt>
    <dgm:pt modelId="{C34845CE-9987-4178-B5CB-A21A106F13B4}" type="pres">
      <dgm:prSet presAssocID="{8C551F64-32F0-4C6B-8353-B410EF394C92}" presName="compNode" presStyleCnt="0"/>
      <dgm:spPr/>
    </dgm:pt>
    <dgm:pt modelId="{D5190C3D-32DD-4C86-A58A-F3711157D444}" type="pres">
      <dgm:prSet presAssocID="{8C551F64-32F0-4C6B-8353-B410EF394C92}" presName="bgRect" presStyleLbl="bgShp" presStyleIdx="0" presStyleCnt="4"/>
      <dgm:spPr/>
    </dgm:pt>
    <dgm:pt modelId="{1E85A4AD-45F2-44C3-B0D5-594E0E27C032}" type="pres">
      <dgm:prSet presAssocID="{8C551F64-32F0-4C6B-8353-B410EF394C92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ll"/>
        </a:ext>
      </dgm:extLst>
    </dgm:pt>
    <dgm:pt modelId="{AF9D0A14-7868-495A-83F9-41F9A3E4CBBA}" type="pres">
      <dgm:prSet presAssocID="{8C551F64-32F0-4C6B-8353-B410EF394C92}" presName="spaceRect" presStyleCnt="0"/>
      <dgm:spPr/>
    </dgm:pt>
    <dgm:pt modelId="{B3DAF64B-FC4C-47E7-BC84-FD7DCC1BAC41}" type="pres">
      <dgm:prSet presAssocID="{8C551F64-32F0-4C6B-8353-B410EF394C92}" presName="parTx" presStyleLbl="revTx" presStyleIdx="0" presStyleCnt="4">
        <dgm:presLayoutVars>
          <dgm:chMax val="0"/>
          <dgm:chPref val="0"/>
        </dgm:presLayoutVars>
      </dgm:prSet>
      <dgm:spPr/>
    </dgm:pt>
    <dgm:pt modelId="{78A51F67-A1E3-4E3D-B38E-A06508E4EBC0}" type="pres">
      <dgm:prSet presAssocID="{BB72D349-9688-4DA2-98A3-7B9A64FAF45A}" presName="sibTrans" presStyleCnt="0"/>
      <dgm:spPr/>
    </dgm:pt>
    <dgm:pt modelId="{0C7E9B9E-765B-49BE-8B27-0A348FE27B7C}" type="pres">
      <dgm:prSet presAssocID="{AB6E3C7C-3C64-4ED6-9E4C-C5DCDA3E05EA}" presName="compNode" presStyleCnt="0"/>
      <dgm:spPr/>
    </dgm:pt>
    <dgm:pt modelId="{44B92AAB-B464-402E-BC28-CAD395CE6AE2}" type="pres">
      <dgm:prSet presAssocID="{AB6E3C7C-3C64-4ED6-9E4C-C5DCDA3E05EA}" presName="bgRect" presStyleLbl="bgShp" presStyleIdx="1" presStyleCnt="4"/>
      <dgm:spPr/>
    </dgm:pt>
    <dgm:pt modelId="{D32BBFF4-EE90-4E0E-9BA7-3301FFF85519}" type="pres">
      <dgm:prSet presAssocID="{AB6E3C7C-3C64-4ED6-9E4C-C5DCDA3E05EA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op"/>
        </a:ext>
      </dgm:extLst>
    </dgm:pt>
    <dgm:pt modelId="{2D0260BC-8CE3-4376-8808-77831178D6BE}" type="pres">
      <dgm:prSet presAssocID="{AB6E3C7C-3C64-4ED6-9E4C-C5DCDA3E05EA}" presName="spaceRect" presStyleCnt="0"/>
      <dgm:spPr/>
    </dgm:pt>
    <dgm:pt modelId="{02827F0B-B94F-4193-BECD-C7C52FA760D2}" type="pres">
      <dgm:prSet presAssocID="{AB6E3C7C-3C64-4ED6-9E4C-C5DCDA3E05EA}" presName="parTx" presStyleLbl="revTx" presStyleIdx="1" presStyleCnt="4">
        <dgm:presLayoutVars>
          <dgm:chMax val="0"/>
          <dgm:chPref val="0"/>
        </dgm:presLayoutVars>
      </dgm:prSet>
      <dgm:spPr/>
    </dgm:pt>
    <dgm:pt modelId="{D9D9228A-565B-4FD9-88CB-62CABD5202FA}" type="pres">
      <dgm:prSet presAssocID="{76CCEF6A-8E4D-4FED-8C0F-B73959EE20E8}" presName="sibTrans" presStyleCnt="0"/>
      <dgm:spPr/>
    </dgm:pt>
    <dgm:pt modelId="{1EADF63A-06A1-480A-BF39-28FEB76209F1}" type="pres">
      <dgm:prSet presAssocID="{CEAB9090-1480-432E-89F3-367AAD1C9BDB}" presName="compNode" presStyleCnt="0"/>
      <dgm:spPr/>
    </dgm:pt>
    <dgm:pt modelId="{3B09D658-FE5F-471E-B252-C95DB45976DA}" type="pres">
      <dgm:prSet presAssocID="{CEAB9090-1480-432E-89F3-367AAD1C9BDB}" presName="bgRect" presStyleLbl="bgShp" presStyleIdx="2" presStyleCnt="4"/>
      <dgm:spPr/>
    </dgm:pt>
    <dgm:pt modelId="{EA3A60A7-1D43-4B47-BD78-BAB7824499AC}" type="pres">
      <dgm:prSet presAssocID="{CEAB9090-1480-432E-89F3-367AAD1C9BDB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M Customer Insights App"/>
        </a:ext>
      </dgm:extLst>
    </dgm:pt>
    <dgm:pt modelId="{CD3936C9-9032-4D4E-B575-0AD8FB2EC61E}" type="pres">
      <dgm:prSet presAssocID="{CEAB9090-1480-432E-89F3-367AAD1C9BDB}" presName="spaceRect" presStyleCnt="0"/>
      <dgm:spPr/>
    </dgm:pt>
    <dgm:pt modelId="{A7EB9D24-3573-4260-8D92-81793B82B088}" type="pres">
      <dgm:prSet presAssocID="{CEAB9090-1480-432E-89F3-367AAD1C9BDB}" presName="parTx" presStyleLbl="revTx" presStyleIdx="2" presStyleCnt="4">
        <dgm:presLayoutVars>
          <dgm:chMax val="0"/>
          <dgm:chPref val="0"/>
        </dgm:presLayoutVars>
      </dgm:prSet>
      <dgm:spPr/>
    </dgm:pt>
    <dgm:pt modelId="{7B900D32-2623-4868-9C74-C7AE7A3BD03D}" type="pres">
      <dgm:prSet presAssocID="{B7DB527D-1458-4AEE-B7E6-4AE76DE1C06A}" presName="sibTrans" presStyleCnt="0"/>
      <dgm:spPr/>
    </dgm:pt>
    <dgm:pt modelId="{E64BB9AF-CBAC-48CF-A9A8-50C8EE72DCAE}" type="pres">
      <dgm:prSet presAssocID="{1C284638-C5ED-4D91-AA13-94DEF3396C8F}" presName="compNode" presStyleCnt="0"/>
      <dgm:spPr/>
    </dgm:pt>
    <dgm:pt modelId="{519BDB7E-6AF9-4E76-90BD-C2532E5DC8C2}" type="pres">
      <dgm:prSet presAssocID="{1C284638-C5ED-4D91-AA13-94DEF3396C8F}" presName="bgRect" presStyleLbl="bgShp" presStyleIdx="3" presStyleCnt="4"/>
      <dgm:spPr/>
    </dgm:pt>
    <dgm:pt modelId="{C7CF7D62-F8BF-4572-A3C9-7CA314D4F963}" type="pres">
      <dgm:prSet presAssocID="{1C284638-C5ED-4D91-AA13-94DEF3396C8F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nancial"/>
        </a:ext>
      </dgm:extLst>
    </dgm:pt>
    <dgm:pt modelId="{E2D978C7-7DC6-4680-9371-35436105BB27}" type="pres">
      <dgm:prSet presAssocID="{1C284638-C5ED-4D91-AA13-94DEF3396C8F}" presName="spaceRect" presStyleCnt="0"/>
      <dgm:spPr/>
    </dgm:pt>
    <dgm:pt modelId="{DA1D52D6-6F74-440A-AC21-4085415692D0}" type="pres">
      <dgm:prSet presAssocID="{1C284638-C5ED-4D91-AA13-94DEF3396C8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FCAB63D-AB64-D74F-B9E9-728739BFC1A8}" type="presOf" srcId="{1C284638-C5ED-4D91-AA13-94DEF3396C8F}" destId="{DA1D52D6-6F74-440A-AC21-4085415692D0}" srcOrd="0" destOrd="0" presId="urn:microsoft.com/office/officeart/2018/2/layout/IconVerticalSolidList"/>
    <dgm:cxn modelId="{FECE7E49-75E0-3B47-B1EC-9F5B7B56061C}" type="presOf" srcId="{CEAB9090-1480-432E-89F3-367AAD1C9BDB}" destId="{A7EB9D24-3573-4260-8D92-81793B82B088}" srcOrd="0" destOrd="0" presId="urn:microsoft.com/office/officeart/2018/2/layout/IconVerticalSolidList"/>
    <dgm:cxn modelId="{70E75B64-AD06-D447-BCE8-7E570F133C69}" type="presOf" srcId="{F7831161-1330-42E9-AE0A-7FA9CECBB636}" destId="{EC5BB971-F226-4BC9-A19F-1F6A63DF09E6}" srcOrd="0" destOrd="0" presId="urn:microsoft.com/office/officeart/2018/2/layout/IconVerticalSolidList"/>
    <dgm:cxn modelId="{49C34F7E-AB2F-42F0-AE62-4DE54BF39F5F}" srcId="{F7831161-1330-42E9-AE0A-7FA9CECBB636}" destId="{1C284638-C5ED-4D91-AA13-94DEF3396C8F}" srcOrd="3" destOrd="0" parTransId="{F57C67CD-FE39-4EB7-ADE2-75BE57A14201}" sibTransId="{10E839DA-0402-43C6-87CD-2E1B284A6397}"/>
    <dgm:cxn modelId="{5D7D6E80-A5CA-1B4E-AAD6-FF78983333AD}" type="presOf" srcId="{8C551F64-32F0-4C6B-8353-B410EF394C92}" destId="{B3DAF64B-FC4C-47E7-BC84-FD7DCC1BAC41}" srcOrd="0" destOrd="0" presId="urn:microsoft.com/office/officeart/2018/2/layout/IconVerticalSolidList"/>
    <dgm:cxn modelId="{CEC7268C-37DD-4AE4-BCDD-A54ABD269BA0}" srcId="{F7831161-1330-42E9-AE0A-7FA9CECBB636}" destId="{8C551F64-32F0-4C6B-8353-B410EF394C92}" srcOrd="0" destOrd="0" parTransId="{7817D391-3D4C-4C12-9944-248C76A5CEF0}" sibTransId="{BB72D349-9688-4DA2-98A3-7B9A64FAF45A}"/>
    <dgm:cxn modelId="{B6B1EEA8-031A-4A74-BA5D-54B286D71BA7}" srcId="{F7831161-1330-42E9-AE0A-7FA9CECBB636}" destId="{CEAB9090-1480-432E-89F3-367AAD1C9BDB}" srcOrd="2" destOrd="0" parTransId="{5CBB8446-BF8B-442E-9988-B5E95482F7DC}" sibTransId="{B7DB527D-1458-4AEE-B7E6-4AE76DE1C06A}"/>
    <dgm:cxn modelId="{277432BB-AC1C-4C1D-9A18-0BBF1B81B3AF}" srcId="{F7831161-1330-42E9-AE0A-7FA9CECBB636}" destId="{AB6E3C7C-3C64-4ED6-9E4C-C5DCDA3E05EA}" srcOrd="1" destOrd="0" parTransId="{61FA177D-04F9-47A2-B99D-B11F5B6D175A}" sibTransId="{76CCEF6A-8E4D-4FED-8C0F-B73959EE20E8}"/>
    <dgm:cxn modelId="{5C2940BB-B21D-1341-9517-700C0834315F}" type="presOf" srcId="{AB6E3C7C-3C64-4ED6-9E4C-C5DCDA3E05EA}" destId="{02827F0B-B94F-4193-BECD-C7C52FA760D2}" srcOrd="0" destOrd="0" presId="urn:microsoft.com/office/officeart/2018/2/layout/IconVerticalSolidList"/>
    <dgm:cxn modelId="{65C1DB61-5361-3443-907D-5F64C4243F4A}" type="presParOf" srcId="{EC5BB971-F226-4BC9-A19F-1F6A63DF09E6}" destId="{C34845CE-9987-4178-B5CB-A21A106F13B4}" srcOrd="0" destOrd="0" presId="urn:microsoft.com/office/officeart/2018/2/layout/IconVerticalSolidList"/>
    <dgm:cxn modelId="{D9E5E890-01A1-C546-A567-B33C5728381C}" type="presParOf" srcId="{C34845CE-9987-4178-B5CB-A21A106F13B4}" destId="{D5190C3D-32DD-4C86-A58A-F3711157D444}" srcOrd="0" destOrd="0" presId="urn:microsoft.com/office/officeart/2018/2/layout/IconVerticalSolidList"/>
    <dgm:cxn modelId="{4C448BC1-E343-A74D-BB43-1353FA9D2CEE}" type="presParOf" srcId="{C34845CE-9987-4178-B5CB-A21A106F13B4}" destId="{1E85A4AD-45F2-44C3-B0D5-594E0E27C032}" srcOrd="1" destOrd="0" presId="urn:microsoft.com/office/officeart/2018/2/layout/IconVerticalSolidList"/>
    <dgm:cxn modelId="{B916433A-0A91-0C43-8BD5-3142EFF7293E}" type="presParOf" srcId="{C34845CE-9987-4178-B5CB-A21A106F13B4}" destId="{AF9D0A14-7868-495A-83F9-41F9A3E4CBBA}" srcOrd="2" destOrd="0" presId="urn:microsoft.com/office/officeart/2018/2/layout/IconVerticalSolidList"/>
    <dgm:cxn modelId="{E27671A5-3B9B-CB4E-9ACC-B6041CFF635D}" type="presParOf" srcId="{C34845CE-9987-4178-B5CB-A21A106F13B4}" destId="{B3DAF64B-FC4C-47E7-BC84-FD7DCC1BAC41}" srcOrd="3" destOrd="0" presId="urn:microsoft.com/office/officeart/2018/2/layout/IconVerticalSolidList"/>
    <dgm:cxn modelId="{BE187A8D-AC0A-FC4C-A105-3D9AA3785CAB}" type="presParOf" srcId="{EC5BB971-F226-4BC9-A19F-1F6A63DF09E6}" destId="{78A51F67-A1E3-4E3D-B38E-A06508E4EBC0}" srcOrd="1" destOrd="0" presId="urn:microsoft.com/office/officeart/2018/2/layout/IconVerticalSolidList"/>
    <dgm:cxn modelId="{2449A96D-B609-DD42-9C73-DEB9EAD06C29}" type="presParOf" srcId="{EC5BB971-F226-4BC9-A19F-1F6A63DF09E6}" destId="{0C7E9B9E-765B-49BE-8B27-0A348FE27B7C}" srcOrd="2" destOrd="0" presId="urn:microsoft.com/office/officeart/2018/2/layout/IconVerticalSolidList"/>
    <dgm:cxn modelId="{CD257236-CDBD-874E-82C2-9F9C9DFEB470}" type="presParOf" srcId="{0C7E9B9E-765B-49BE-8B27-0A348FE27B7C}" destId="{44B92AAB-B464-402E-BC28-CAD395CE6AE2}" srcOrd="0" destOrd="0" presId="urn:microsoft.com/office/officeart/2018/2/layout/IconVerticalSolidList"/>
    <dgm:cxn modelId="{100EA068-E6B8-5149-A389-A8D726B7ED0A}" type="presParOf" srcId="{0C7E9B9E-765B-49BE-8B27-0A348FE27B7C}" destId="{D32BBFF4-EE90-4E0E-9BA7-3301FFF85519}" srcOrd="1" destOrd="0" presId="urn:microsoft.com/office/officeart/2018/2/layout/IconVerticalSolidList"/>
    <dgm:cxn modelId="{7826EB1D-83A4-7F4C-8E4F-DE5DF8425944}" type="presParOf" srcId="{0C7E9B9E-765B-49BE-8B27-0A348FE27B7C}" destId="{2D0260BC-8CE3-4376-8808-77831178D6BE}" srcOrd="2" destOrd="0" presId="urn:microsoft.com/office/officeart/2018/2/layout/IconVerticalSolidList"/>
    <dgm:cxn modelId="{AA26C57E-E7F9-6E4B-AABE-7421901ACC68}" type="presParOf" srcId="{0C7E9B9E-765B-49BE-8B27-0A348FE27B7C}" destId="{02827F0B-B94F-4193-BECD-C7C52FA760D2}" srcOrd="3" destOrd="0" presId="urn:microsoft.com/office/officeart/2018/2/layout/IconVerticalSolidList"/>
    <dgm:cxn modelId="{5990710E-CE97-894C-B7C1-F4907C82DCC0}" type="presParOf" srcId="{EC5BB971-F226-4BC9-A19F-1F6A63DF09E6}" destId="{D9D9228A-565B-4FD9-88CB-62CABD5202FA}" srcOrd="3" destOrd="0" presId="urn:microsoft.com/office/officeart/2018/2/layout/IconVerticalSolidList"/>
    <dgm:cxn modelId="{A924FA89-3851-F941-94E7-284F218F14F3}" type="presParOf" srcId="{EC5BB971-F226-4BC9-A19F-1F6A63DF09E6}" destId="{1EADF63A-06A1-480A-BF39-28FEB76209F1}" srcOrd="4" destOrd="0" presId="urn:microsoft.com/office/officeart/2018/2/layout/IconVerticalSolidList"/>
    <dgm:cxn modelId="{D97201F7-4E19-A14A-BBCD-23A0609A09AA}" type="presParOf" srcId="{1EADF63A-06A1-480A-BF39-28FEB76209F1}" destId="{3B09D658-FE5F-471E-B252-C95DB45976DA}" srcOrd="0" destOrd="0" presId="urn:microsoft.com/office/officeart/2018/2/layout/IconVerticalSolidList"/>
    <dgm:cxn modelId="{DED73286-0CB2-9B47-8300-E9FAD072FC90}" type="presParOf" srcId="{1EADF63A-06A1-480A-BF39-28FEB76209F1}" destId="{EA3A60A7-1D43-4B47-BD78-BAB7824499AC}" srcOrd="1" destOrd="0" presId="urn:microsoft.com/office/officeart/2018/2/layout/IconVerticalSolidList"/>
    <dgm:cxn modelId="{45FDE716-F553-184E-A3E9-B6C4E25E8B74}" type="presParOf" srcId="{1EADF63A-06A1-480A-BF39-28FEB76209F1}" destId="{CD3936C9-9032-4D4E-B575-0AD8FB2EC61E}" srcOrd="2" destOrd="0" presId="urn:microsoft.com/office/officeart/2018/2/layout/IconVerticalSolidList"/>
    <dgm:cxn modelId="{16CA5156-FEB2-FB49-AC22-0D604F28B75A}" type="presParOf" srcId="{1EADF63A-06A1-480A-BF39-28FEB76209F1}" destId="{A7EB9D24-3573-4260-8D92-81793B82B088}" srcOrd="3" destOrd="0" presId="urn:microsoft.com/office/officeart/2018/2/layout/IconVerticalSolidList"/>
    <dgm:cxn modelId="{83879B5F-F82F-5547-B76F-9AA9107D8704}" type="presParOf" srcId="{EC5BB971-F226-4BC9-A19F-1F6A63DF09E6}" destId="{7B900D32-2623-4868-9C74-C7AE7A3BD03D}" srcOrd="5" destOrd="0" presId="urn:microsoft.com/office/officeart/2018/2/layout/IconVerticalSolidList"/>
    <dgm:cxn modelId="{B7CD183D-DDEE-C447-AE5C-21ABC9F2225B}" type="presParOf" srcId="{EC5BB971-F226-4BC9-A19F-1F6A63DF09E6}" destId="{E64BB9AF-CBAC-48CF-A9A8-50C8EE72DCAE}" srcOrd="6" destOrd="0" presId="urn:microsoft.com/office/officeart/2018/2/layout/IconVerticalSolidList"/>
    <dgm:cxn modelId="{B42CA181-49C2-0C40-9B2F-2A4361C9F2DD}" type="presParOf" srcId="{E64BB9AF-CBAC-48CF-A9A8-50C8EE72DCAE}" destId="{519BDB7E-6AF9-4E76-90BD-C2532E5DC8C2}" srcOrd="0" destOrd="0" presId="urn:microsoft.com/office/officeart/2018/2/layout/IconVerticalSolidList"/>
    <dgm:cxn modelId="{BDBD5C3D-74C4-D945-8C12-7E1F95E14F76}" type="presParOf" srcId="{E64BB9AF-CBAC-48CF-A9A8-50C8EE72DCAE}" destId="{C7CF7D62-F8BF-4572-A3C9-7CA314D4F963}" srcOrd="1" destOrd="0" presId="urn:microsoft.com/office/officeart/2018/2/layout/IconVerticalSolidList"/>
    <dgm:cxn modelId="{129750A5-6CFA-A841-9854-9EEC0F64C91B}" type="presParOf" srcId="{E64BB9AF-CBAC-48CF-A9A8-50C8EE72DCAE}" destId="{E2D978C7-7DC6-4680-9371-35436105BB27}" srcOrd="2" destOrd="0" presId="urn:microsoft.com/office/officeart/2018/2/layout/IconVerticalSolidList"/>
    <dgm:cxn modelId="{4CBC7B5F-8678-C143-AADA-1CCE0AF92683}" type="presParOf" srcId="{E64BB9AF-CBAC-48CF-A9A8-50C8EE72DCAE}" destId="{DA1D52D6-6F74-440A-AC21-4085415692D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58F500-BB48-8145-8156-DA950731D462}">
      <dsp:nvSpPr>
        <dsp:cNvPr id="0" name=""/>
        <dsp:cNvSpPr/>
      </dsp:nvSpPr>
      <dsp:spPr>
        <a:xfrm>
          <a:off x="0" y="1550476"/>
          <a:ext cx="6103514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4ACBA1-CCF0-3E43-A9C7-B8F853780F71}">
      <dsp:nvSpPr>
        <dsp:cNvPr id="0" name=""/>
        <dsp:cNvSpPr/>
      </dsp:nvSpPr>
      <dsp:spPr>
        <a:xfrm rot="8100000">
          <a:off x="48895" y="357324"/>
          <a:ext cx="228041" cy="228041"/>
        </a:xfrm>
        <a:prstGeom prst="teardrop">
          <a:avLst>
            <a:gd name="adj" fmla="val 11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6A608A-0723-EA43-BB78-48A48AC1C2C1}">
      <dsp:nvSpPr>
        <dsp:cNvPr id="0" name=""/>
        <dsp:cNvSpPr/>
      </dsp:nvSpPr>
      <dsp:spPr>
        <a:xfrm>
          <a:off x="74229" y="382657"/>
          <a:ext cx="177374" cy="177374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368169-E056-EA41-BC15-B0F6EC7BEBCD}">
      <dsp:nvSpPr>
        <dsp:cNvPr id="0" name=""/>
        <dsp:cNvSpPr/>
      </dsp:nvSpPr>
      <dsp:spPr>
        <a:xfrm>
          <a:off x="324166" y="632594"/>
          <a:ext cx="2031054" cy="9178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OPENING</a:t>
          </a:r>
        </a:p>
      </dsp:txBody>
      <dsp:txXfrm>
        <a:off x="324166" y="632594"/>
        <a:ext cx="2031054" cy="917882"/>
      </dsp:txXfrm>
    </dsp:sp>
    <dsp:sp modelId="{52E13D2D-3031-074A-8B38-7BBC8A00E20C}">
      <dsp:nvSpPr>
        <dsp:cNvPr id="0" name=""/>
        <dsp:cNvSpPr/>
      </dsp:nvSpPr>
      <dsp:spPr>
        <a:xfrm>
          <a:off x="324166" y="310095"/>
          <a:ext cx="2031054" cy="322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2015</a:t>
          </a:r>
        </a:p>
      </dsp:txBody>
      <dsp:txXfrm>
        <a:off x="324166" y="310095"/>
        <a:ext cx="2031054" cy="322499"/>
      </dsp:txXfrm>
    </dsp:sp>
    <dsp:sp modelId="{7A1F6577-CD1C-5442-A231-DB533189E2FC}">
      <dsp:nvSpPr>
        <dsp:cNvPr id="0" name=""/>
        <dsp:cNvSpPr/>
      </dsp:nvSpPr>
      <dsp:spPr>
        <a:xfrm>
          <a:off x="162916" y="632594"/>
          <a:ext cx="0" cy="917882"/>
        </a:xfrm>
        <a:prstGeom prst="line">
          <a:avLst/>
        </a:pr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F65B2B0-7A37-7541-914A-53BCD3269D08}">
      <dsp:nvSpPr>
        <dsp:cNvPr id="0" name=""/>
        <dsp:cNvSpPr/>
      </dsp:nvSpPr>
      <dsp:spPr>
        <a:xfrm>
          <a:off x="133128" y="1521451"/>
          <a:ext cx="58049" cy="5804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909D6D-29D3-A847-8817-651CAB9EA050}">
      <dsp:nvSpPr>
        <dsp:cNvPr id="0" name=""/>
        <dsp:cNvSpPr/>
      </dsp:nvSpPr>
      <dsp:spPr>
        <a:xfrm rot="18900000">
          <a:off x="1266604" y="2515587"/>
          <a:ext cx="228041" cy="228041"/>
        </a:xfrm>
        <a:prstGeom prst="teardrop">
          <a:avLst>
            <a:gd name="adj" fmla="val 115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B6BA17-F0FB-5D40-8332-4AD52E8BF279}">
      <dsp:nvSpPr>
        <dsp:cNvPr id="0" name=""/>
        <dsp:cNvSpPr/>
      </dsp:nvSpPr>
      <dsp:spPr>
        <a:xfrm>
          <a:off x="1291937" y="2540920"/>
          <a:ext cx="177374" cy="177374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BD940C-CAC3-624B-8233-308F0EDBD5B3}">
      <dsp:nvSpPr>
        <dsp:cNvPr id="0" name=""/>
        <dsp:cNvSpPr/>
      </dsp:nvSpPr>
      <dsp:spPr>
        <a:xfrm>
          <a:off x="1541874" y="1550476"/>
          <a:ext cx="2031054" cy="9178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875" rIns="0" bIns="9525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INCREASE IN SALES</a:t>
          </a:r>
        </a:p>
      </dsp:txBody>
      <dsp:txXfrm>
        <a:off x="1541874" y="1550476"/>
        <a:ext cx="2031054" cy="917882"/>
      </dsp:txXfrm>
    </dsp:sp>
    <dsp:sp modelId="{CDC54D15-44C3-424B-AEC4-C0AC6E50E6B3}">
      <dsp:nvSpPr>
        <dsp:cNvPr id="0" name=""/>
        <dsp:cNvSpPr/>
      </dsp:nvSpPr>
      <dsp:spPr>
        <a:xfrm>
          <a:off x="1541874" y="2468358"/>
          <a:ext cx="2031054" cy="322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2015–2019</a:t>
          </a:r>
        </a:p>
      </dsp:txBody>
      <dsp:txXfrm>
        <a:off x="1541874" y="2468358"/>
        <a:ext cx="2031054" cy="322499"/>
      </dsp:txXfrm>
    </dsp:sp>
    <dsp:sp modelId="{54C6D34C-48DA-8D4B-98DD-967A96950FF0}">
      <dsp:nvSpPr>
        <dsp:cNvPr id="0" name=""/>
        <dsp:cNvSpPr/>
      </dsp:nvSpPr>
      <dsp:spPr>
        <a:xfrm>
          <a:off x="1380625" y="1550476"/>
          <a:ext cx="0" cy="917882"/>
        </a:xfrm>
        <a:prstGeom prst="line">
          <a:avLst/>
        </a:pr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5897B8F-99A4-F94F-97AF-FDC4F5D3A32B}">
      <dsp:nvSpPr>
        <dsp:cNvPr id="0" name=""/>
        <dsp:cNvSpPr/>
      </dsp:nvSpPr>
      <dsp:spPr>
        <a:xfrm>
          <a:off x="1350837" y="1521451"/>
          <a:ext cx="58049" cy="5804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2CED65-898A-634F-B319-9EC172A55FAB}">
      <dsp:nvSpPr>
        <dsp:cNvPr id="0" name=""/>
        <dsp:cNvSpPr/>
      </dsp:nvSpPr>
      <dsp:spPr>
        <a:xfrm rot="8100000">
          <a:off x="2484313" y="357324"/>
          <a:ext cx="228041" cy="228041"/>
        </a:xfrm>
        <a:prstGeom prst="teardrop">
          <a:avLst>
            <a:gd name="adj" fmla="val 115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924F00-2CAC-9543-84E7-3104FAE1440A}">
      <dsp:nvSpPr>
        <dsp:cNvPr id="0" name=""/>
        <dsp:cNvSpPr/>
      </dsp:nvSpPr>
      <dsp:spPr>
        <a:xfrm>
          <a:off x="2509646" y="382657"/>
          <a:ext cx="177374" cy="177374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0281E0-2EEF-0E4B-9671-D8BF0BA114F9}">
      <dsp:nvSpPr>
        <dsp:cNvPr id="0" name=""/>
        <dsp:cNvSpPr/>
      </dsp:nvSpPr>
      <dsp:spPr>
        <a:xfrm>
          <a:off x="2759583" y="632594"/>
          <a:ext cx="2031054" cy="9178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SALES DECLINED  CAUSE OF COVID-19</a:t>
          </a:r>
        </a:p>
      </dsp:txBody>
      <dsp:txXfrm>
        <a:off x="2759583" y="632594"/>
        <a:ext cx="2031054" cy="917882"/>
      </dsp:txXfrm>
    </dsp:sp>
    <dsp:sp modelId="{AA26B056-5BDD-3644-A971-5A891E993F9B}">
      <dsp:nvSpPr>
        <dsp:cNvPr id="0" name=""/>
        <dsp:cNvSpPr/>
      </dsp:nvSpPr>
      <dsp:spPr>
        <a:xfrm>
          <a:off x="2759583" y="310095"/>
          <a:ext cx="2031054" cy="322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 dirty="0"/>
            <a:t>2020</a:t>
          </a:r>
        </a:p>
      </dsp:txBody>
      <dsp:txXfrm>
        <a:off x="2759583" y="310095"/>
        <a:ext cx="2031054" cy="322499"/>
      </dsp:txXfrm>
    </dsp:sp>
    <dsp:sp modelId="{5A726BAF-9CEF-5A4D-92E7-51FFC1E22669}">
      <dsp:nvSpPr>
        <dsp:cNvPr id="0" name=""/>
        <dsp:cNvSpPr/>
      </dsp:nvSpPr>
      <dsp:spPr>
        <a:xfrm>
          <a:off x="2598333" y="632594"/>
          <a:ext cx="0" cy="917882"/>
        </a:xfrm>
        <a:prstGeom prst="line">
          <a:avLst/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009EB44-2105-7E45-9186-AF25673235AF}">
      <dsp:nvSpPr>
        <dsp:cNvPr id="0" name=""/>
        <dsp:cNvSpPr/>
      </dsp:nvSpPr>
      <dsp:spPr>
        <a:xfrm>
          <a:off x="2568545" y="1521451"/>
          <a:ext cx="58049" cy="5804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C2FEEF-E1EC-7445-BD6B-742D989E4119}">
      <dsp:nvSpPr>
        <dsp:cNvPr id="0" name=""/>
        <dsp:cNvSpPr/>
      </dsp:nvSpPr>
      <dsp:spPr>
        <a:xfrm rot="18900000">
          <a:off x="3702021" y="2515587"/>
          <a:ext cx="228041" cy="228041"/>
        </a:xfrm>
        <a:prstGeom prst="teardrop">
          <a:avLst>
            <a:gd name="adj" fmla="val 115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93D811-1C80-4446-97A1-9D9630A8C3DF}">
      <dsp:nvSpPr>
        <dsp:cNvPr id="0" name=""/>
        <dsp:cNvSpPr/>
      </dsp:nvSpPr>
      <dsp:spPr>
        <a:xfrm>
          <a:off x="3727355" y="2540920"/>
          <a:ext cx="177374" cy="177374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A204D8-7D6C-4E46-B392-0903F9022985}">
      <dsp:nvSpPr>
        <dsp:cNvPr id="0" name=""/>
        <dsp:cNvSpPr/>
      </dsp:nvSpPr>
      <dsp:spPr>
        <a:xfrm>
          <a:off x="3977292" y="1550476"/>
          <a:ext cx="2031054" cy="9178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875" rIns="0" bIns="9525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SALES RECOVER </a:t>
          </a:r>
        </a:p>
      </dsp:txBody>
      <dsp:txXfrm>
        <a:off x="3977292" y="1550476"/>
        <a:ext cx="2031054" cy="917882"/>
      </dsp:txXfrm>
    </dsp:sp>
    <dsp:sp modelId="{01D322F3-7005-C94D-8AB7-25600BF0FF74}">
      <dsp:nvSpPr>
        <dsp:cNvPr id="0" name=""/>
        <dsp:cNvSpPr/>
      </dsp:nvSpPr>
      <dsp:spPr>
        <a:xfrm>
          <a:off x="3977292" y="2468358"/>
          <a:ext cx="2031054" cy="322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2023–2025</a:t>
          </a:r>
        </a:p>
      </dsp:txBody>
      <dsp:txXfrm>
        <a:off x="3977292" y="2468358"/>
        <a:ext cx="2031054" cy="322499"/>
      </dsp:txXfrm>
    </dsp:sp>
    <dsp:sp modelId="{0F6CD3C2-7C6D-E14A-BFC7-C9D1A703560F}">
      <dsp:nvSpPr>
        <dsp:cNvPr id="0" name=""/>
        <dsp:cNvSpPr/>
      </dsp:nvSpPr>
      <dsp:spPr>
        <a:xfrm>
          <a:off x="3816042" y="1550476"/>
          <a:ext cx="0" cy="917882"/>
        </a:xfrm>
        <a:prstGeom prst="line">
          <a:avLst/>
        </a:pr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624F1F2-C184-AF4C-8AAD-391073B40055}">
      <dsp:nvSpPr>
        <dsp:cNvPr id="0" name=""/>
        <dsp:cNvSpPr/>
      </dsp:nvSpPr>
      <dsp:spPr>
        <a:xfrm>
          <a:off x="3786254" y="1521451"/>
          <a:ext cx="58049" cy="5804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190C3D-32DD-4C86-A58A-F3711157D444}">
      <dsp:nvSpPr>
        <dsp:cNvPr id="0" name=""/>
        <dsp:cNvSpPr/>
      </dsp:nvSpPr>
      <dsp:spPr>
        <a:xfrm>
          <a:off x="0" y="2022"/>
          <a:ext cx="6172199" cy="10251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85A4AD-45F2-44C3-B0D5-594E0E27C032}">
      <dsp:nvSpPr>
        <dsp:cNvPr id="0" name=""/>
        <dsp:cNvSpPr/>
      </dsp:nvSpPr>
      <dsp:spPr>
        <a:xfrm>
          <a:off x="310115" y="232687"/>
          <a:ext cx="563846" cy="56384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DAF64B-FC4C-47E7-BC84-FD7DCC1BAC41}">
      <dsp:nvSpPr>
        <dsp:cNvPr id="0" name=""/>
        <dsp:cNvSpPr/>
      </dsp:nvSpPr>
      <dsp:spPr>
        <a:xfrm>
          <a:off x="1184076" y="2022"/>
          <a:ext cx="4988123" cy="10251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498" tIns="108498" rIns="108498" bIns="108498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main issue is the failure of sales to return to their pre-2020 level. </a:t>
          </a:r>
        </a:p>
      </dsp:txBody>
      <dsp:txXfrm>
        <a:off x="1184076" y="2022"/>
        <a:ext cx="4988123" cy="1025174"/>
      </dsp:txXfrm>
    </dsp:sp>
    <dsp:sp modelId="{44B92AAB-B464-402E-BC28-CAD395CE6AE2}">
      <dsp:nvSpPr>
        <dsp:cNvPr id="0" name=""/>
        <dsp:cNvSpPr/>
      </dsp:nvSpPr>
      <dsp:spPr>
        <a:xfrm>
          <a:off x="0" y="1283491"/>
          <a:ext cx="6172199" cy="10251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2BBFF4-EE90-4E0E-9BA7-3301FFF85519}">
      <dsp:nvSpPr>
        <dsp:cNvPr id="0" name=""/>
        <dsp:cNvSpPr/>
      </dsp:nvSpPr>
      <dsp:spPr>
        <a:xfrm>
          <a:off x="310115" y="1514155"/>
          <a:ext cx="563846" cy="56384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827F0B-B94F-4193-BECD-C7C52FA760D2}">
      <dsp:nvSpPr>
        <dsp:cNvPr id="0" name=""/>
        <dsp:cNvSpPr/>
      </dsp:nvSpPr>
      <dsp:spPr>
        <a:xfrm>
          <a:off x="1184076" y="1283491"/>
          <a:ext cx="4988123" cy="10251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498" tIns="108498" rIns="108498" bIns="108498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Reduced customer demand: Quieter retail park, closed shops and more people working from home.</a:t>
          </a:r>
          <a:endParaRPr lang="en-US" sz="1700" kern="1200"/>
        </a:p>
      </dsp:txBody>
      <dsp:txXfrm>
        <a:off x="1184076" y="1283491"/>
        <a:ext cx="4988123" cy="1025174"/>
      </dsp:txXfrm>
    </dsp:sp>
    <dsp:sp modelId="{3B09D658-FE5F-471E-B252-C95DB45976DA}">
      <dsp:nvSpPr>
        <dsp:cNvPr id="0" name=""/>
        <dsp:cNvSpPr/>
      </dsp:nvSpPr>
      <dsp:spPr>
        <a:xfrm>
          <a:off x="0" y="2564959"/>
          <a:ext cx="6172199" cy="10251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3A60A7-1D43-4B47-BD78-BAB7824499AC}">
      <dsp:nvSpPr>
        <dsp:cNvPr id="0" name=""/>
        <dsp:cNvSpPr/>
      </dsp:nvSpPr>
      <dsp:spPr>
        <a:xfrm>
          <a:off x="310115" y="2795623"/>
          <a:ext cx="563846" cy="56384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EB9D24-3573-4260-8D92-81793B82B088}">
      <dsp:nvSpPr>
        <dsp:cNvPr id="0" name=""/>
        <dsp:cNvSpPr/>
      </dsp:nvSpPr>
      <dsp:spPr>
        <a:xfrm>
          <a:off x="1184076" y="2564959"/>
          <a:ext cx="4988123" cy="10251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498" tIns="108498" rIns="108498" bIns="108498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Changing customer expectations: Customers want delivery and pre-ordering, but Basil has limited time and technology.</a:t>
          </a:r>
          <a:endParaRPr lang="en-US" sz="1700" kern="1200"/>
        </a:p>
      </dsp:txBody>
      <dsp:txXfrm>
        <a:off x="1184076" y="2564959"/>
        <a:ext cx="4988123" cy="1025174"/>
      </dsp:txXfrm>
    </dsp:sp>
    <dsp:sp modelId="{519BDB7E-6AF9-4E76-90BD-C2532E5DC8C2}">
      <dsp:nvSpPr>
        <dsp:cNvPr id="0" name=""/>
        <dsp:cNvSpPr/>
      </dsp:nvSpPr>
      <dsp:spPr>
        <a:xfrm>
          <a:off x="0" y="3846427"/>
          <a:ext cx="6172199" cy="10251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CF7D62-F8BF-4572-A3C9-7CA314D4F963}">
      <dsp:nvSpPr>
        <dsp:cNvPr id="0" name=""/>
        <dsp:cNvSpPr/>
      </dsp:nvSpPr>
      <dsp:spPr>
        <a:xfrm>
          <a:off x="310115" y="4077091"/>
          <a:ext cx="563846" cy="56384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1D52D6-6F74-440A-AC21-4085415692D0}">
      <dsp:nvSpPr>
        <dsp:cNvPr id="0" name=""/>
        <dsp:cNvSpPr/>
      </dsp:nvSpPr>
      <dsp:spPr>
        <a:xfrm>
          <a:off x="1184076" y="3846427"/>
          <a:ext cx="4988123" cy="10251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498" tIns="108498" rIns="108498" bIns="108498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Increasing business costs: Higher rent, utilities, business rates, insurance and unpredictable organic ingredient prices.</a:t>
          </a:r>
          <a:endParaRPr lang="en-US" sz="1700" kern="1200"/>
        </a:p>
      </dsp:txBody>
      <dsp:txXfrm>
        <a:off x="1184076" y="3846427"/>
        <a:ext cx="4988123" cy="10251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7/3/layout/DropPinTimeline">
  <dgm:title val="Drop Pin Timeline"/>
  <dgm:desc val="Use to show a list of events in chronological order. An invisible box next to the pin contains the date and the description is immediately below. It can display a medium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 fact="0.8"/>
      <dgm:constr type="ctrY" for="ch" forName="nodes" refType="h" fact="0.5"/>
    </dgm:constrLst>
    <dgm:layoutNode name="divider" styleLbl="fgAcc1">
      <dgm:alg type="sp"/>
      <dgm:choose name="ArrowShape">
        <dgm:if name="ArrowShapeLTR" func="var" arg="dir" op="equ" val="norm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 w="19050">
                    <a:solidFill>
                      <a:srgbClr val="000000"/>
                    </a:solidFill>
                    <a:tailEnd type="triangle" w="lg" len="lg"/>
                  </a:ln>
                </dgm1612:spPr>
              </a:ext>
            </dgm:extLst>
          </dgm:shape>
        </dgm:if>
        <dgm:else name="ArrowShapeRTL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>
                    <a:solidFill>
                      <a:srgbClr val="000000"/>
                    </a:solidFill>
                    <a:headEnd type="triangle" w="lg" len="lg"/>
                  </a:ln>
                </dgm1612:spPr>
              </a:ext>
            </dgm:extLst>
          </dgm:shape>
        </dgm:else>
      </dgm:choos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onstrLst>
        <dgm:constr type="primFontSz" for="des" forName="L1TextContainer" val="20"/>
        <dgm:constr type="primFontSz" for="des" forName="L2TextContainer" refType="primFontSz" refFor="des" refForName="L1TextContainer" op="equ" fact="0.75"/>
        <dgm:constr type="w" for="ch" forName="composite" refType="w"/>
        <dgm:constr type="h" for="ch" forName="composite" refType="h"/>
        <dgm:constr type="w" for="ch" forName="spaceBetweenRectangles" refType="w" refFor="ch" refForName="composite" fact="-0.5"/>
        <dgm:constr type="w" for="ch" ptType="sibTrans" op="equ"/>
        <dgm:constr type="primFontSz" for="des" forName="L1TextContainer" op="equ"/>
        <dgm:constr type="primFontSz" for="des" forName="L2TextContainer" op="equ"/>
        <dgm:constr type="primFontSz" for="des" forName="L1TextContainer1" val="20"/>
        <dgm:constr type="primFontSz" for="des" forName="L2TextContainer1" refType="primFontSz" refFor="des" refForName="L1TextContainer1" op="equ" fact="0.75"/>
        <dgm:constr type="w" for="ch" forName="composite1" refType="w"/>
        <dgm:constr type="h" for="ch" forName="composite1" refType="h"/>
        <dgm:constr type="w" for="ch" forName="spaceBetweenRectangles1" refType="w" refFor="ch" refForName="composite1" fact="0.28"/>
        <dgm:constr type="primFontSz" for="des" forName="L1TextContainer1" op="equ"/>
        <dgm:constr type="primFontSz" for="des" forName="L2TextContainer1" op="equ"/>
      </dgm:constrLst>
      <dgm:choose name="LayoutBasedOnCountOfNodes">
        <dgm:if name="LessThanOrEqualToTwoNodes" axis="ch" ptType="node" func="cnt" op="lte" val="2">
          <dgm:forEach name="nodesForEach1" axis="ch" ptType="node">
            <dgm:layoutNode name="composite1">
              <dgm:alg type="composite"/>
              <dgm:shape xmlns:r="http://schemas.openxmlformats.org/officeDocument/2006/relationships" r:blip="">
                <dgm:adjLst/>
              </dgm:shape>
              <dgm:choose name="CaseForLayoutDirection1">
                <dgm:if name="CaseForLayoutDirectionLTR1" func="var" arg="dir" op="equ" val="norm">
                  <dgm:choose name="CaseForPlacingNodesAboveAndBelowDividerLTR1">
                    <dgm:if name="CaseForPlacingNodeAboveDividerLTR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LTR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if>
                <dgm:else name="CaseForLayoutDirectionRTL1">
                  <dgm:choose name="CaseForPlacingNodesAboveAndBelowDividerRTL1">
                    <dgm:if name="CaseForPlacingNodeAboveDividerRTL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RTL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else>
              </dgm:choose>
              <dgm:layoutNode name="ConnectorPoint1" styleLbl="lnNode1" moveWith="ConnectLine1">
                <dgm:alg type="sp"/>
                <dgm:shape xmlns:r="http://schemas.openxmlformats.org/officeDocument/2006/relationships" type="ellipse" r:blip="" zOrderOff="10">
                  <dgm:adjLst/>
                </dgm:shape>
                <dgm:presOf/>
                <dgm:constrLst>
                  <dgm:constr type="w" refType="h" op="equ"/>
                </dgm:constrLst>
              </dgm:layoutNode>
              <dgm:layoutNode name="DropPinPlaceHolder1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1" refType="w"/>
                  <dgm:constr type="h" for="ch" forName="DropPin1" refType="h"/>
                  <dgm:constr type="ctrX" for="ch" forName="DropPin1" refType="w" fact="0.5"/>
                  <dgm:constr type="ctrY" for="ch" forName="DropPin1" refType="h" fact="0.5"/>
                  <dgm:constr type="w" for="ch" forName="Ellipse1" refType="w" refFor="ch" refForName="DropPin1" fact="0.55"/>
                  <dgm:constr type="h" for="ch" forName="Ellipse1" refType="w" refFor="ch" refForName="DropPin1" fact="0.55"/>
                  <dgm:constr type="ctrX" for="ch" forName="Ellipse1" refType="ctrX" refFor="ch" refForName="DropPin1"/>
                  <dgm:constr type="ctrY" for="ch" forName="Ellipse1" refType="ctrY" refFor="ch" refForName="DropPin1"/>
                </dgm:constrLst>
                <dgm:layoutNode name="DropPin1" styleLbl="alignNode1">
                  <dgm:alg type="sp"/>
                  <dgm:choose name="CaseForPlacingTearDropAboveAndBelowDivider1">
                    <dgm:if name="CaseForPlacingTearDropAboveDivider1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1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1" styleLbl="fgAcc1" moveWith="DropPin1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1" styleLbl="revTx" moveWith="L1TextContainer">
                <dgm:varLst>
                  <dgm:bulletEnabled val="1"/>
                </dgm:varLst>
                <dgm:choose name="casesForTxtDirLogic1">
                  <dgm:if name="Name771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5"/>
                      <dgm:constr type="bMarg" refType="primFontSz" fact="0.75"/>
                    </dgm:constrLst>
                  </dgm:if>
                  <dgm:else name="Name881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1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1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1" axis="followSib" ptType="sibTrans" cnt="1">
              <dgm:layoutNode name="spaceBetweenRectangles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if>
        <dgm:else name="MoreThanTwoNodes">
          <dgm:forEach name="nodesForEach" axis="ch" ptType="node">
            <dgm:layoutNode name="composite">
              <dgm:alg type="composite"/>
              <dgm:shape xmlns:r="http://schemas.openxmlformats.org/officeDocument/2006/relationships" r:blip="">
                <dgm:adjLst/>
              </dgm:shape>
              <dgm:choose name="CaseForLayoutDirection">
                <dgm:if name="CaseForLayoutDirectionLTR" func="var" arg="dir" op="equ" val="norm">
                  <dgm:choose name="CaseForPlacingNodesAboveAndBelowDividerLTR">
                    <dgm:if name="CaseForPlacingNodeAboveDividerLTR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LTR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if>
                <dgm:else name="CaseForLayoutDirectionRTL">
                  <dgm:choose name="CaseForPlacingNodesAboveAndBelowDividerRTL">
                    <dgm:if name="CaseForPlacingNodeAboveDividerRTL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RTL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else>
              </dgm:choose>
              <dgm:layoutNode name="ConnectorPoint" styleLbl="lnNode1" moveWith="ConnectLine">
                <dgm:alg type="sp"/>
                <dgm:shape xmlns:r="http://schemas.openxmlformats.org/officeDocument/2006/relationships" type="ellipse" r:blip="" zOrderOff="10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6350"/>
                      </dgm1612:spPr>
                    </a:ext>
                  </dgm:extLst>
                </dgm:shape>
                <dgm:presOf/>
                <dgm:constrLst>
                  <dgm:constr type="w" refType="h" op="equ"/>
                </dgm:constrLst>
              </dgm:layoutNode>
              <dgm:layoutNode name="DropPinPlaceHolder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" refType="w"/>
                  <dgm:constr type="h" for="ch" forName="DropPin" refType="h"/>
                  <dgm:constr type="ctrX" for="ch" forName="DropPin" refType="w" fact="0.5"/>
                  <dgm:constr type="ctrY" for="ch" forName="DropPin" refType="h" fact="0.5"/>
                  <dgm:constr type="w" for="ch" forName="Ellipse" refType="w" refFor="ch" refForName="DropPin" fact="0.55"/>
                  <dgm:constr type="h" for="ch" forName="Ellipse" refType="w" refFor="ch" refForName="DropPin" fact="0.55"/>
                  <dgm:constr type="ctrX" for="ch" forName="Ellipse" refType="ctrX" refFor="ch" refForName="DropPin"/>
                  <dgm:constr type="ctrY" for="ch" forName="Ellipse" refType="ctrY" refFor="ch" refForName="DropPin"/>
                </dgm:constrLst>
                <dgm:layoutNode name="DropPin" styleLbl="alignNode1">
                  <dgm:alg type="sp"/>
                  <dgm:choose name="CaseForPlacingTearDropAboveAndBelowDivider">
                    <dgm:if name="CaseForPlacingTearDropAboveDivider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" styleLbl="fgAcc1" moveWith="DropPin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" styleLbl="revTx" moveWith="L1TextContainer">
                <dgm:varLst>
                  <dgm:bulletEnabled val="1"/>
                </dgm:varLst>
                <dgm:choose name="casesForTxtDirLogic">
                  <dgm:if name="Name77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5"/>
                      <dgm:constr type="bMarg" refType="primFontSz" fact="0.75"/>
                    </dgm:constrLst>
                  </dgm:if>
                  <dgm:else name="Name88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" axis="followSib" ptType="sibTrans" cnt="1">
              <dgm:layoutNode name="spaceBetweenRectangles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else>
      </dgm:choose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DF6FFB-FAFD-5C42-BB0F-232C99D96AF7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65DF73-D4A5-8E4A-8B14-5556F9F962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93520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speakingnerd.com/strategy/strategy-models/pestel-analysi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8" name="Rectangle 12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7FF4A39-2C4E-0415-F34A-BBC4414296E8}"/>
              </a:ext>
            </a:extLst>
          </p:cNvPr>
          <p:cNvSpPr txBox="1"/>
          <p:nvPr/>
        </p:nvSpPr>
        <p:spPr>
          <a:xfrm>
            <a:off x="808638" y="386930"/>
            <a:ext cx="9236700" cy="11889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kern="1200" dirty="0">
                <a:solidFill>
                  <a:schemeClr val="tx1"/>
                </a:solidFill>
                <a:ea typeface="+mj-ea"/>
                <a:cs typeface="+mj-cs"/>
              </a:rPr>
              <a:t>BASIL’S BAKERY CASE STUDY</a:t>
            </a:r>
          </a:p>
        </p:txBody>
      </p:sp>
      <p:grpSp>
        <p:nvGrpSpPr>
          <p:cNvPr id="129" name="Group 128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30" name="Rectangle 129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1" name="Rectangle 130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2" name="Rectangle 131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" name="TextBox 132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93660" y="2599509"/>
            <a:ext cx="10143668" cy="34355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Student Name: Walid Daouda</a:t>
            </a: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Student ID: 2534024</a:t>
            </a: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Lecturer’s Name: Annamarie Dufficy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Module Code: LCLM4004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Module Name: Problem Solving and Decision-Making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Component 1: Basil’s Bakery</a:t>
            </a: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0DEDCC5D-8B8A-40DB-BE90-A3AA27C64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65167ED7-6315-43AB-B1B6-C326D5FD8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EF4D8839-FB03-487D-ACC8-8BFEDD4FE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0EF75023-9A3B-42FC-B704-61A8F7BEF4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7" name="Rectangle 46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922919"/>
            <a:ext cx="11111729" cy="546125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5891A5-BE8C-8622-800E-427BDD0B9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8848" y="309145"/>
            <a:ext cx="9881419" cy="935809"/>
          </a:xfrm>
        </p:spPr>
        <p:txBody>
          <a:bodyPr anchor="b">
            <a:normAutofit/>
          </a:bodyPr>
          <a:lstStyle/>
          <a:p>
            <a:pPr algn="ctr"/>
            <a:r>
              <a:rPr lang="en-US" sz="4800" b="1" dirty="0">
                <a:latin typeface="+mn-lt"/>
                <a:cs typeface="Arial" panose="020B0604020202020204" pitchFamily="34" charset="0"/>
              </a:rPr>
              <a:t>CASE OVERVIEW</a:t>
            </a:r>
          </a:p>
        </p:txBody>
      </p:sp>
      <p:graphicFrame>
        <p:nvGraphicFramePr>
          <p:cNvPr id="48" name="Content Placeholder 4">
            <a:extLst>
              <a:ext uri="{FF2B5EF4-FFF2-40B4-BE49-F238E27FC236}">
                <a16:creationId xmlns:a16="http://schemas.microsoft.com/office/drawing/2014/main" id="{AEB540F3-5B52-78D1-4F7F-5DB0B6939FD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34782594"/>
              </p:ext>
            </p:extLst>
          </p:nvPr>
        </p:nvGraphicFramePr>
        <p:xfrm>
          <a:off x="5225340" y="1878205"/>
          <a:ext cx="6103514" cy="31009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6" name="TextBox 25">
            <a:extLst>
              <a:ext uri="{FF2B5EF4-FFF2-40B4-BE49-F238E27FC236}">
                <a16:creationId xmlns:a16="http://schemas.microsoft.com/office/drawing/2014/main" id="{72F43445-EEFC-FA23-4523-CF9347B13292}"/>
              </a:ext>
            </a:extLst>
          </p:cNvPr>
          <p:cNvSpPr txBox="1"/>
          <p:nvPr/>
        </p:nvSpPr>
        <p:spPr>
          <a:xfrm rot="10800000" flipV="1">
            <a:off x="926933" y="1700664"/>
            <a:ext cx="371887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purpose of this analysis is to understand why sales have not returned to their previous level.</a:t>
            </a:r>
          </a:p>
          <a:p>
            <a:r>
              <a:rPr lang="en-GB" dirty="0"/>
              <a:t>Problem solving involves identifying and understanding a problem before deciding on an appropriate solution. The Super Series: Solving Problems and Making Decisions describe the importance of recognising, understanding and analysing problems before making decisions (Institute of Leadership &amp; Management, 2013, p. 1–11).</a:t>
            </a:r>
          </a:p>
        </p:txBody>
      </p:sp>
    </p:spTree>
    <p:extLst>
      <p:ext uri="{BB962C8B-B14F-4D97-AF65-F5344CB8AC3E}">
        <p14:creationId xmlns:p14="http://schemas.microsoft.com/office/powerpoint/2010/main" val="29519955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77534C-AB7E-307A-7249-AEACE168D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412" y="1586778"/>
            <a:ext cx="5256212" cy="1600200"/>
          </a:xfrm>
        </p:spPr>
        <p:txBody>
          <a:bodyPr anchor="b">
            <a:normAutofit/>
          </a:bodyPr>
          <a:lstStyle/>
          <a:p>
            <a:r>
              <a:rPr lang="en-US" sz="3600" b="1" dirty="0">
                <a:latin typeface="+mn-lt"/>
              </a:rPr>
              <a:t>NATURE AND SCOPE OF THE PROBLEM</a:t>
            </a:r>
          </a:p>
        </p:txBody>
      </p:sp>
      <p:graphicFrame>
        <p:nvGraphicFramePr>
          <p:cNvPr id="42" name="Content Placeholder 2">
            <a:extLst>
              <a:ext uri="{FF2B5EF4-FFF2-40B4-BE49-F238E27FC236}">
                <a16:creationId xmlns:a16="http://schemas.microsoft.com/office/drawing/2014/main" id="{56D0BC97-9E03-4952-463B-2C71982FBC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8953337"/>
              </p:ext>
            </p:extLst>
          </p:nvPr>
        </p:nvGraphicFramePr>
        <p:xfrm>
          <a:off x="5183188" y="987425"/>
          <a:ext cx="61722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48817A47-5B77-5089-7F4A-71CE9B6597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82412" y="3294341"/>
            <a:ext cx="4489613" cy="1337153"/>
          </a:xfrm>
        </p:spPr>
        <p:txBody>
          <a:bodyPr>
            <a:normAutofit fontScale="92500"/>
          </a:bodyPr>
          <a:lstStyle/>
          <a:p>
            <a:r>
              <a:rPr lang="en-GB" sz="1800" dirty="0"/>
              <a:t>These problems are interconnected and contribute to the decline in sales. Basil needs to understand the causes of the problem before choosing an appropriate solution (Institute of Leadership &amp; Management, 2007, p. 1-11).</a:t>
            </a:r>
          </a:p>
          <a:p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3EB0FE4-B1BC-9CD9-A563-A64933A53F5D}"/>
              </a:ext>
            </a:extLst>
          </p:cNvPr>
          <p:cNvSpPr txBox="1"/>
          <p:nvPr/>
        </p:nvSpPr>
        <p:spPr>
          <a:xfrm>
            <a:off x="5538624" y="2817646"/>
            <a:ext cx="45308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66453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95012C-5D65-84AD-C086-7A89DED2A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 dirty="0">
                <a:latin typeface="+mn-lt"/>
              </a:rPr>
              <a:t>PESTEL ANALYSIS 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D7BD33F-AA0A-826B-DEF3-20B901ABFB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0719" y="2330505"/>
            <a:ext cx="4803113" cy="22648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dirty="0"/>
              <a:t>The Pestel analysis helps identify external factors affecting Basil’s Bakery. </a:t>
            </a:r>
          </a:p>
          <a:p>
            <a:r>
              <a:rPr lang="en-US" sz="2000" dirty="0"/>
              <a:t>The Pestel framework helps organize these external influences and understand the wider business environment (Brooks, Weatherston and Wilkinson, 2010, p. 1–30).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Content Placeholder 13" descr="PESTLE Model factors">
            <a:extLst>
              <a:ext uri="{FF2B5EF4-FFF2-40B4-BE49-F238E27FC236}">
                <a16:creationId xmlns:a16="http://schemas.microsoft.com/office/drawing/2014/main" id="{716E5C04-ADE3-6A68-2912-DDF34B0E4A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5004" r="8345" b="2"/>
          <a:stretch>
            <a:fillRect/>
          </a:stretch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E3B1AAA5-923E-D610-4E47-62CB81C8F087}"/>
              </a:ext>
            </a:extLst>
          </p:cNvPr>
          <p:cNvSpPr txBox="1"/>
          <p:nvPr/>
        </p:nvSpPr>
        <p:spPr>
          <a:xfrm>
            <a:off x="5873189" y="6026382"/>
            <a:ext cx="35687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Source: Speaking Nerd (2021)</a:t>
            </a:r>
          </a:p>
        </p:txBody>
      </p:sp>
    </p:spTree>
    <p:extLst>
      <p:ext uri="{BB962C8B-B14F-4D97-AF65-F5344CB8AC3E}">
        <p14:creationId xmlns:p14="http://schemas.microsoft.com/office/powerpoint/2010/main" val="8585002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2DB40-D9BC-395E-EC26-AC21828CF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19125"/>
            <a:ext cx="10515600" cy="1325563"/>
          </a:xfrm>
        </p:spPr>
        <p:txBody>
          <a:bodyPr/>
          <a:lstStyle/>
          <a:p>
            <a:pPr algn="ctr"/>
            <a:r>
              <a:rPr lang="en-US" b="1" dirty="0"/>
              <a:t>PESTEL ANALYSIS FRAMEWORK</a:t>
            </a:r>
            <a:endParaRPr lang="en-US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6B995F81-2446-0882-D56F-6BBA4B7A72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1301757"/>
              </p:ext>
            </p:extLst>
          </p:nvPr>
        </p:nvGraphicFramePr>
        <p:xfrm>
          <a:off x="196850" y="1944688"/>
          <a:ext cx="11798300" cy="36099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94626">
                  <a:extLst>
                    <a:ext uri="{9D8B030D-6E8A-4147-A177-3AD203B41FA5}">
                      <a16:colId xmlns:a16="http://schemas.microsoft.com/office/drawing/2014/main" val="947995544"/>
                    </a:ext>
                  </a:extLst>
                </a:gridCol>
                <a:gridCol w="2265615">
                  <a:extLst>
                    <a:ext uri="{9D8B030D-6E8A-4147-A177-3AD203B41FA5}">
                      <a16:colId xmlns:a16="http://schemas.microsoft.com/office/drawing/2014/main" val="23726379"/>
                    </a:ext>
                  </a:extLst>
                </a:gridCol>
                <a:gridCol w="1781145">
                  <a:extLst>
                    <a:ext uri="{9D8B030D-6E8A-4147-A177-3AD203B41FA5}">
                      <a16:colId xmlns:a16="http://schemas.microsoft.com/office/drawing/2014/main" val="1492505417"/>
                    </a:ext>
                  </a:extLst>
                </a:gridCol>
                <a:gridCol w="1724148">
                  <a:extLst>
                    <a:ext uri="{9D8B030D-6E8A-4147-A177-3AD203B41FA5}">
                      <a16:colId xmlns:a16="http://schemas.microsoft.com/office/drawing/2014/main" val="2374843740"/>
                    </a:ext>
                  </a:extLst>
                </a:gridCol>
                <a:gridCol w="2165871">
                  <a:extLst>
                    <a:ext uri="{9D8B030D-6E8A-4147-A177-3AD203B41FA5}">
                      <a16:colId xmlns:a16="http://schemas.microsoft.com/office/drawing/2014/main" val="1804992096"/>
                    </a:ext>
                  </a:extLst>
                </a:gridCol>
                <a:gridCol w="1766895">
                  <a:extLst>
                    <a:ext uri="{9D8B030D-6E8A-4147-A177-3AD203B41FA5}">
                      <a16:colId xmlns:a16="http://schemas.microsoft.com/office/drawing/2014/main" val="998712436"/>
                    </a:ext>
                  </a:extLst>
                </a:gridCol>
              </a:tblGrid>
              <a:tr h="360997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sz="1800" dirty="0"/>
                        <a:t>Political: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800" dirty="0"/>
                        <a:t>Business rates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800" dirty="0"/>
                        <a:t>Government policies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lang="en-US" sz="180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lang="en-US" sz="180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r>
                        <a:rPr lang="en-US" sz="1800" dirty="0"/>
                        <a:t>Economic: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Higher bills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Higher ingredients cost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r>
                        <a:rPr lang="en-US" sz="1800" dirty="0"/>
                        <a:t>Social: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Working from home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Changing customer habits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r>
                        <a:rPr lang="en-US" sz="1800" dirty="0"/>
                        <a:t>Technological: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Online ordering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Delivery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sz="1800" dirty="0"/>
                        <a:t>Environmental: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Crop failures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Organic supply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sz="1800" dirty="0"/>
                        <a:t>Legal: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800" dirty="0"/>
                        <a:t>Food safety regulations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800" dirty="0"/>
                        <a:t>Hygiene requirement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5751908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D8561B9-F504-BE7F-3737-FC0C551A8A28}"/>
              </a:ext>
            </a:extLst>
          </p:cNvPr>
          <p:cNvSpPr txBox="1"/>
          <p:nvPr/>
        </p:nvSpPr>
        <p:spPr>
          <a:xfrm>
            <a:off x="171450" y="5549900"/>
            <a:ext cx="48704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Source: own work based on Brooks, Weatherston and Wilkinson (2010) </a:t>
            </a:r>
          </a:p>
        </p:txBody>
      </p:sp>
    </p:spTree>
    <p:extLst>
      <p:ext uri="{BB962C8B-B14F-4D97-AF65-F5344CB8AC3E}">
        <p14:creationId xmlns:p14="http://schemas.microsoft.com/office/powerpoint/2010/main" val="5235943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E84BC9-53B5-1B0E-8B4B-BDD12A0986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8864" y="525982"/>
            <a:ext cx="5051727" cy="1200361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40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FISHBONE DIAGRAM – CAUSE AND EFFECT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A17BA6-AB78-C2FA-51DB-5A74B23C75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5066" y="2031101"/>
            <a:ext cx="4282984" cy="351194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500" dirty="0"/>
              <a:t>The second analytical tool is the Fishbone Diagram or Cause-and-Effect Diagram.</a:t>
            </a:r>
          </a:p>
          <a:p>
            <a:r>
              <a:rPr lang="en-US" sz="1500" dirty="0"/>
              <a:t>The Problem-Solving, Problem Prevention and Decision-Making Guide explains the use of a Cause-and-Effect Diagram to organize and investigate the possible causes of a particular problem (Sproull, pp. 22–25).</a:t>
            </a:r>
          </a:p>
          <a:p>
            <a:r>
              <a:rPr lang="en-US" sz="1500" dirty="0"/>
              <a:t>For Basil’s Bakery, the main effect can be defined as:</a:t>
            </a:r>
          </a:p>
          <a:p>
            <a:r>
              <a:rPr lang="en-US" sz="1500" b="1" u="sng" dirty="0"/>
              <a:t>“Sales approximately 25% below 2019 levels.”</a:t>
            </a:r>
          </a:p>
          <a:p>
            <a:r>
              <a:rPr lang="en-US" sz="1500" dirty="0"/>
              <a:t>The possible causes can then be divided into six categories.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8D872036-15CF-1069-BE57-262730755CC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987738" y="1434214"/>
            <a:ext cx="5628018" cy="375670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E6EE2EC-B812-ED4A-5F34-7F05B90A742E}"/>
              </a:ext>
            </a:extLst>
          </p:cNvPr>
          <p:cNvSpPr txBox="1"/>
          <p:nvPr/>
        </p:nvSpPr>
        <p:spPr>
          <a:xfrm>
            <a:off x="5740400" y="6007100"/>
            <a:ext cx="35814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Source: Own work, based on Sproull (2018, pp.22-25)</a:t>
            </a:r>
          </a:p>
        </p:txBody>
      </p:sp>
    </p:spTree>
    <p:extLst>
      <p:ext uri="{BB962C8B-B14F-4D97-AF65-F5344CB8AC3E}">
        <p14:creationId xmlns:p14="http://schemas.microsoft.com/office/powerpoint/2010/main" val="17972876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7C7EDD6A-D928-5304-25EA-D4554A328F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b="1" dirty="0">
                <a:latin typeface="+mn-lt"/>
              </a:rPr>
              <a:t>FISHBONE DIAGRAM-CAUSES OF DECLINING SALES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CC46A45-43D1-88C8-EF99-AE23071FB8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1780" y="1817206"/>
            <a:ext cx="7389886" cy="4932748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AD9C43A-D18B-F2D3-BFAD-B98AC7B3BDA6}"/>
              </a:ext>
            </a:extLst>
          </p:cNvPr>
          <p:cNvSpPr txBox="1"/>
          <p:nvPr/>
        </p:nvSpPr>
        <p:spPr>
          <a:xfrm>
            <a:off x="-28139" y="6195956"/>
            <a:ext cx="351756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Source: Own work, based on Sproull (2018, pp.22-25)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37060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49FD07-17C6-BA72-E6BB-50A5B8536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 b="1">
                <a:latin typeface="+mn-lt"/>
              </a:rPr>
              <a:t>KEY FINDINGS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885002-94A4-EADD-5A3D-45FA193243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GB" sz="1400" b="1" dirty="0"/>
              <a:t>Declining customer demand</a:t>
            </a:r>
            <a:r>
              <a:rPr lang="en-GB" sz="1400" dirty="0"/>
              <a:t>: The quieter retail park and increased working from home have reduced potential customers.</a:t>
            </a:r>
          </a:p>
          <a:p>
            <a:endParaRPr lang="en-GB" sz="1400" dirty="0"/>
          </a:p>
          <a:p>
            <a:r>
              <a:rPr lang="en-GB" sz="1400" b="1" dirty="0"/>
              <a:t>Changing customer expectations</a:t>
            </a:r>
            <a:r>
              <a:rPr lang="en-GB" sz="1400" dirty="0"/>
              <a:t>: Customers want delivery and pre-ordering services that Basil cannot currently provide.</a:t>
            </a:r>
          </a:p>
          <a:p>
            <a:endParaRPr lang="en-GB" sz="1400" dirty="0"/>
          </a:p>
          <a:p>
            <a:r>
              <a:rPr lang="en-GB" sz="1400" b="1" dirty="0"/>
              <a:t>Increasing operating costs</a:t>
            </a:r>
            <a:r>
              <a:rPr lang="en-GB" sz="1400" dirty="0"/>
              <a:t>: Higher rent, energy bills and ingredient prices are putting pressure on profitability.</a:t>
            </a:r>
          </a:p>
          <a:p>
            <a:endParaRPr lang="en-GB" sz="1400" dirty="0"/>
          </a:p>
          <a:p>
            <a:r>
              <a:rPr lang="en-GB" sz="1400" b="1" dirty="0"/>
              <a:t>Need for further investigation</a:t>
            </a:r>
            <a:r>
              <a:rPr lang="en-GB" sz="1400" dirty="0"/>
              <a:t>: PESTEL and Fishbone help identify external factors and possible root causes before choosing solutions.</a:t>
            </a:r>
          </a:p>
          <a:p>
            <a:endParaRPr lang="en-US" sz="1400" dirty="0"/>
          </a:p>
        </p:txBody>
      </p:sp>
      <p:pic>
        <p:nvPicPr>
          <p:cNvPr id="7" name="Graphic 6" descr="CRM Customer Insights App">
            <a:extLst>
              <a:ext uri="{FF2B5EF4-FFF2-40B4-BE49-F238E27FC236}">
                <a16:creationId xmlns:a16="http://schemas.microsoft.com/office/drawing/2014/main" id="{DE040F8D-92E4-1EE8-5F4C-FDD3750250E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629548" y="2484255"/>
            <a:ext cx="3714244" cy="3714244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780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DBBD2-861B-B04D-320E-5AB3A08AD3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+mn-lt"/>
              </a:rPr>
              <a:t>REFERENCES</a:t>
            </a:r>
            <a:endParaRPr lang="en-US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933A39-6468-80D7-933E-C89778EEFC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/>
              <a:t>Institute of Leadership &amp; Management (2007) Solving Problems and Making Decisions. 5th ed. Super Series.</a:t>
            </a:r>
          </a:p>
          <a:p>
            <a:endParaRPr lang="en-GB"/>
          </a:p>
          <a:p>
            <a:r>
              <a:rPr lang="en-GB"/>
              <a:t>Institute of Leadership &amp; Management (2007) Solving Problems and Making Decisions. 5th ed. Super Series.</a:t>
            </a:r>
          </a:p>
          <a:p>
            <a:endParaRPr lang="en-GB"/>
          </a:p>
          <a:p>
            <a:r>
              <a:rPr lang="en-GB"/>
              <a:t>Brooks, I., Weatherston, J. and Wilkinson, G. (2010) The International Business Environment: Challenges and Changes. 2nd. Harlow: Pearson Education.</a:t>
            </a:r>
          </a:p>
          <a:p>
            <a:endParaRPr lang="en-GB"/>
          </a:p>
          <a:p>
            <a:r>
              <a:rPr lang="en-GB"/>
              <a:t>Sproull, B. (2018) The Problem-Solving, Problem Prevention and Decision-Making Guide.</a:t>
            </a:r>
          </a:p>
          <a:p>
            <a:endParaRPr lang="en-GB"/>
          </a:p>
          <a:p>
            <a:r>
              <a:rPr lang="en-GB"/>
              <a:t>Speaking Nerd (2021) Advanced Guide to Application of PESTLE Model. Available at: https://speakingnerd.com/strategy/strategy-models/pestel-analysis  (Accessed: 11 October 2026).</a:t>
            </a:r>
          </a:p>
          <a:p>
            <a:endParaRPr lang="en-US">
              <a:hlinkClick r:id="rId2"/>
            </a:endParaRPr>
          </a:p>
          <a:p>
            <a:pPr marL="0" indent="0">
              <a:buNone/>
            </a:pP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69812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5CCAF22-9EA3-4C2F-9092-C861B73393C1}">
  <ds:schemaRefs>
    <ds:schemaRef ds:uri="http://schemas.openxmlformats.org/package/2006/metadata/core-properties"/>
    <ds:schemaRef ds:uri="http://schemas.microsoft.com/office/2006/documentManagement/types"/>
    <ds:schemaRef ds:uri="3e4d8a5d-01f3-43bc-a8af-65fd9717c730"/>
    <ds:schemaRef ds:uri="http://purl.org/dc/elements/1.1/"/>
    <ds:schemaRef ds:uri="http://purl.org/dc/dcmitype/"/>
    <ds:schemaRef ds:uri="http://schemas.microsoft.com/office/infopath/2007/PartnerControls"/>
    <ds:schemaRef ds:uri="http://schemas.microsoft.com/office/2006/metadata/properties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Shoji</Template>
  <TotalTime>9809</TotalTime>
  <Words>651</Words>
  <Application>Microsoft Macintosh PowerPoint</Application>
  <PresentationFormat>Widescreen</PresentationFormat>
  <Paragraphs>82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Arial</vt:lpstr>
      <vt:lpstr>Calibri</vt:lpstr>
      <vt:lpstr>Calibri Light</vt:lpstr>
      <vt:lpstr>Office Theme</vt:lpstr>
      <vt:lpstr>PowerPoint Presentation</vt:lpstr>
      <vt:lpstr>CASE OVERVIEW</vt:lpstr>
      <vt:lpstr>NATURE AND SCOPE OF THE PROBLEM</vt:lpstr>
      <vt:lpstr>PESTEL ANALYSIS </vt:lpstr>
      <vt:lpstr>PESTEL ANALYSIS FRAMEWORK</vt:lpstr>
      <vt:lpstr>FISHBONE DIAGRAM – CAUSE AND EFFECT</vt:lpstr>
      <vt:lpstr>FISHBONE DIAGRAM-CAUSES OF DECLINING SALES</vt:lpstr>
      <vt:lpstr>KEY FINDINGS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Walid Daouda (2534024)</cp:lastModifiedBy>
  <cp:revision>99</cp:revision>
  <dcterms:created xsi:type="dcterms:W3CDTF">2024-01-29T11:42:05Z</dcterms:created>
  <dcterms:modified xsi:type="dcterms:W3CDTF">2026-10-11T20:23:22Z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