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3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302" r:id="rId13"/>
    <p:sldId id="267" r:id="rId14"/>
    <p:sldId id="268" r:id="rId15"/>
    <p:sldId id="270" r:id="rId16"/>
    <p:sldId id="272" r:id="rId17"/>
    <p:sldId id="274" r:id="rId18"/>
    <p:sldId id="276" r:id="rId19"/>
    <p:sldId id="278" r:id="rId20"/>
    <p:sldId id="280" r:id="rId21"/>
    <p:sldId id="282" r:id="rId22"/>
    <p:sldId id="284" r:id="rId23"/>
    <p:sldId id="286" r:id="rId24"/>
    <p:sldId id="288" r:id="rId25"/>
    <p:sldId id="292" r:id="rId26"/>
    <p:sldId id="290" r:id="rId27"/>
    <p:sldId id="294" r:id="rId28"/>
    <p:sldId id="295" r:id="rId29"/>
    <p:sldId id="297" r:id="rId30"/>
    <p:sldId id="299" r:id="rId31"/>
    <p:sldId id="301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43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774"/>
    <p:restoredTop sz="94674"/>
  </p:normalViewPr>
  <p:slideViewPr>
    <p:cSldViewPr snapToGrid="0" snapToObjects="1">
      <p:cViewPr varScale="1">
        <p:scale>
          <a:sx n="124" d="100"/>
          <a:sy n="124" d="100"/>
        </p:scale>
        <p:origin x="113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notesMaster" Target="notesMasters/notesMaster1.xml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28A895-41EA-2C4F-AA8A-D781EFF4DC32}" type="datetimeFigureOut">
              <a:rPr lang="en-US" smtClean="0"/>
              <a:t>3/14/17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07AE1B-B1B3-2446-B12D-A702F68CAB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3244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0CD880-5BEE-814D-90A8-729CFA8F2DEC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39926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E97CEEC-DA11-F94D-B00F-5E6160A6D81A}" type="slidenum">
              <a:rPr lang="en-GB" altLang="en-US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9328801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53CB8F-A1C8-1D45-9873-20483C1110BB}" type="slidenum">
              <a:rPr lang="en-GB" altLang="en-US"/>
              <a:pPr>
                <a:defRPr/>
              </a:pPr>
              <a:t>24</a:t>
            </a:fld>
            <a:endParaRPr lang="en-GB" altLang="en-US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8960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AC33C-DE2C-6B44-8B4F-42CADAD056AC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2678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7AC33C-DE2C-6B44-8B4F-42CADAD056AC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495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9332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0924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2232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8224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6723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6525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5557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4313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8C79C5D-2A6F-F04D-97DA-BEF2467B64E4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1554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7601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8117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307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BE6326B-9F53-F241-8BAF-6BC4CFFE71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8107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3/14/17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0116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TCA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Dydd</a:t>
            </a:r>
            <a:r>
              <a:rPr lang="en-US" dirty="0" smtClean="0"/>
              <a:t> </a:t>
            </a:r>
            <a:r>
              <a:rPr lang="en-US" dirty="0" err="1" smtClean="0"/>
              <a:t>Llun</a:t>
            </a:r>
            <a:r>
              <a:rPr lang="en-US" smtClean="0"/>
              <a:t> 13.03.17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303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Papur</a:t>
            </a:r>
            <a:r>
              <a:rPr lang="en-US" dirty="0" smtClean="0"/>
              <a:t> </a:t>
            </a:r>
            <a:r>
              <a:rPr lang="en-US" dirty="0" err="1" smtClean="0"/>
              <a:t>arholiad</a:t>
            </a:r>
            <a:r>
              <a:rPr lang="en-US" dirty="0" smtClean="0"/>
              <a:t> </a:t>
            </a:r>
            <a:r>
              <a:rPr lang="en-US" dirty="0" err="1" smtClean="0"/>
              <a:t>chwefror</a:t>
            </a:r>
            <a:r>
              <a:rPr lang="en-US" dirty="0" smtClean="0"/>
              <a:t> 2017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b="1" dirty="0"/>
              <a:t>TASG 1: CYWIRO </a:t>
            </a:r>
            <a:r>
              <a:rPr lang="cy-GB" dirty="0"/>
              <a:t> Taflen Ateb</a:t>
            </a:r>
            <a:endParaRPr lang="en-US" dirty="0"/>
          </a:p>
          <a:p>
            <a:r>
              <a:rPr lang="cy-GB" dirty="0"/>
              <a:t> </a:t>
            </a:r>
            <a:endParaRPr lang="en-US" dirty="0"/>
          </a:p>
          <a:p>
            <a:r>
              <a:rPr lang="cy-GB" b="1" dirty="0"/>
              <a:t>4 gwall</a:t>
            </a:r>
            <a:r>
              <a:rPr lang="cy-GB" dirty="0"/>
              <a:t> i’w cywiro gyda chymorth Cysill (melyn) - ½ marc yr un</a:t>
            </a:r>
            <a:endParaRPr lang="en-US" dirty="0"/>
          </a:p>
          <a:p>
            <a:r>
              <a:rPr lang="cy-GB" b="1" dirty="0"/>
              <a:t>18 gwall</a:t>
            </a:r>
            <a:r>
              <a:rPr lang="cy-GB" dirty="0"/>
              <a:t> i’w cywiro heb gymorth Cysill (gwyrdd) – 1 marc yr </a:t>
            </a:r>
            <a:r>
              <a:rPr lang="cy-GB" dirty="0" smtClean="0"/>
              <a:t>un</a:t>
            </a:r>
          </a:p>
          <a:p>
            <a:endParaRPr lang="en-US" dirty="0"/>
          </a:p>
          <a:p>
            <a:r>
              <a:rPr lang="cy-GB" dirty="0"/>
              <a:t>Cyfanswm o </a:t>
            </a:r>
            <a:r>
              <a:rPr lang="cy-GB" b="1" dirty="0"/>
              <a:t>20 </a:t>
            </a:r>
            <a:r>
              <a:rPr lang="cy-GB" b="1" dirty="0" smtClean="0"/>
              <a:t>marc</a:t>
            </a:r>
            <a:endParaRPr lang="en-US" dirty="0"/>
          </a:p>
          <a:p>
            <a:r>
              <a:rPr lang="cy-GB" dirty="0"/>
              <a:t>(Darn i rifyn mis Mawrth y papur bro lleol)</a:t>
            </a:r>
            <a:endParaRPr lang="en-US" dirty="0"/>
          </a:p>
          <a:p>
            <a:r>
              <a:rPr lang="cy-GB" b="1" dirty="0"/>
              <a:t> </a:t>
            </a:r>
            <a:endParaRPr lang="en-US" dirty="0"/>
          </a:p>
          <a:p>
            <a:r>
              <a:rPr lang="en-GB" dirty="0"/>
              <a:t> </a:t>
            </a:r>
            <a:endParaRPr lang="en-US" dirty="0"/>
          </a:p>
          <a:p>
            <a:r>
              <a:rPr lang="en-GB" dirty="0" err="1" smtClean="0"/>
              <a:t>Marciwch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papur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r>
              <a:rPr lang="en-GB" dirty="0" smtClean="0"/>
              <a:t>!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 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92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Papur</a:t>
            </a:r>
            <a:r>
              <a:rPr lang="en-US" dirty="0" smtClean="0"/>
              <a:t> </a:t>
            </a:r>
            <a:r>
              <a:rPr lang="en-US" dirty="0" err="1" smtClean="0"/>
              <a:t>arholiad</a:t>
            </a:r>
            <a:r>
              <a:rPr lang="en-US" dirty="0" smtClean="0"/>
              <a:t> </a:t>
            </a:r>
            <a:r>
              <a:rPr lang="en-US" dirty="0" err="1" smtClean="0"/>
              <a:t>tca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121" y="1486312"/>
            <a:ext cx="7685070" cy="4205482"/>
          </a:xfrm>
        </p:spPr>
      </p:pic>
    </p:spTree>
    <p:extLst>
      <p:ext uri="{BB962C8B-B14F-4D97-AF65-F5344CB8AC3E}">
        <p14:creationId xmlns:p14="http://schemas.microsoft.com/office/powerpoint/2010/main" val="6055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Papur</a:t>
            </a:r>
            <a:r>
              <a:rPr lang="en-US" dirty="0" smtClean="0"/>
              <a:t> </a:t>
            </a:r>
            <a:r>
              <a:rPr lang="en-US" dirty="0" err="1" smtClean="0"/>
              <a:t>arholiad</a:t>
            </a:r>
            <a:r>
              <a:rPr lang="en-US" dirty="0" smtClean="0"/>
              <a:t> </a:t>
            </a:r>
            <a:r>
              <a:rPr lang="en-US" dirty="0" err="1" smtClean="0"/>
              <a:t>tca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234" y="2753474"/>
            <a:ext cx="10095040" cy="1931542"/>
          </a:xfrm>
        </p:spPr>
      </p:pic>
    </p:spTree>
    <p:extLst>
      <p:ext uri="{BB962C8B-B14F-4D97-AF65-F5344CB8AC3E}">
        <p14:creationId xmlns:p14="http://schemas.microsoft.com/office/powerpoint/2010/main" val="21302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Papur</a:t>
            </a:r>
            <a:r>
              <a:rPr lang="en-US" dirty="0" smtClean="0"/>
              <a:t> </a:t>
            </a:r>
            <a:r>
              <a:rPr lang="en-US" dirty="0" err="1" smtClean="0"/>
              <a:t>arholiad</a:t>
            </a:r>
            <a:r>
              <a:rPr lang="en-US" dirty="0" smtClean="0"/>
              <a:t> </a:t>
            </a:r>
            <a:r>
              <a:rPr lang="en-US" dirty="0" err="1" smtClean="0"/>
              <a:t>tca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trawsieithu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US" dirty="0"/>
          </a:p>
          <a:p>
            <a:r>
              <a:rPr lang="en-GB" b="1" dirty="0" err="1"/>
              <a:t>Bwlch</a:t>
            </a:r>
            <a:r>
              <a:rPr lang="en-GB" b="1" dirty="0"/>
              <a:t> </a:t>
            </a:r>
            <a:r>
              <a:rPr lang="en-GB" b="1" dirty="0" err="1"/>
              <a:t>rhywedd</a:t>
            </a:r>
            <a:r>
              <a:rPr lang="en-GB" b="1" dirty="0"/>
              <a:t> o ran </a:t>
            </a:r>
            <a:r>
              <a:rPr lang="en-GB" b="1" dirty="0" err="1" smtClean="0"/>
              <a:t>darllen</a:t>
            </a:r>
            <a:r>
              <a:rPr lang="en-GB" b="1" dirty="0"/>
              <a:t> </a:t>
            </a:r>
            <a:endParaRPr lang="en-US" b="1" dirty="0"/>
          </a:p>
          <a:p>
            <a:r>
              <a:rPr lang="en-GB" b="1" dirty="0" err="1"/>
              <a:t>Prif</a:t>
            </a:r>
            <a:r>
              <a:rPr lang="en-GB" b="1" dirty="0"/>
              <a:t> </a:t>
            </a:r>
            <a:r>
              <a:rPr lang="en-GB" b="1" dirty="0" err="1"/>
              <a:t>bwyntiau</a:t>
            </a:r>
            <a:r>
              <a:rPr lang="en-GB" b="1" dirty="0" smtClean="0"/>
              <a:t>:</a:t>
            </a:r>
            <a:endParaRPr lang="en-US" dirty="0"/>
          </a:p>
          <a:p>
            <a:pPr lvl="0"/>
            <a:r>
              <a:rPr lang="cy-GB" dirty="0"/>
              <a:t>Mae gan lai o ferched anawsterau wrth ddarllen na bechgyn. </a:t>
            </a:r>
            <a:endParaRPr lang="en-US" dirty="0"/>
          </a:p>
          <a:p>
            <a:pPr lvl="0"/>
            <a:r>
              <a:rPr lang="cy-GB" dirty="0"/>
              <a:t>Gan fod pwyslais ar lythrennedd (yn y system addysg), gall bechgyn fod o dan anfantais wrth iddynt golli hyder a chymhelliant i ddysgu. </a:t>
            </a:r>
            <a:endParaRPr lang="en-US" dirty="0"/>
          </a:p>
          <a:p>
            <a:pPr lvl="0"/>
            <a:r>
              <a:rPr lang="cy-GB" dirty="0"/>
              <a:t>Mae angen helpu bechgyn i ddatblygu agwedd fwy cadarnhaol at ddarllen, drwy ddarparu llyfrau sy’n apelio atynt, rhaglenni llythrennedd penodol a thrwy annog teuluoedd i ddarllen gyda’u meibion ac annog tadau i fod yn fodelau rôl cadarnhaol.</a:t>
            </a:r>
            <a:endParaRPr lang="en-US" dirty="0"/>
          </a:p>
          <a:p>
            <a:r>
              <a:rPr lang="en-GB" b="1" dirty="0"/>
              <a:t> 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63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Papur</a:t>
            </a:r>
            <a:r>
              <a:rPr lang="en-US" dirty="0"/>
              <a:t> </a:t>
            </a:r>
            <a:r>
              <a:rPr lang="en-US" dirty="0" err="1"/>
              <a:t>arholiad</a:t>
            </a:r>
            <a:r>
              <a:rPr lang="en-US" dirty="0"/>
              <a:t> </a:t>
            </a:r>
            <a:r>
              <a:rPr lang="en-US" dirty="0" err="1"/>
              <a:t>tca</a:t>
            </a:r>
            <a:r>
              <a:rPr lang="en-US" dirty="0"/>
              <a:t/>
            </a:r>
            <a:br>
              <a:rPr lang="en-US" dirty="0"/>
            </a:br>
            <a:r>
              <a:rPr lang="en-US" dirty="0" err="1"/>
              <a:t>trawsieithu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Is-</a:t>
            </a:r>
            <a:r>
              <a:rPr lang="en-GB" b="1" dirty="0" err="1"/>
              <a:t>bwyntiau</a:t>
            </a:r>
            <a:r>
              <a:rPr lang="en-GB" b="1" dirty="0"/>
              <a:t> </a:t>
            </a:r>
            <a:r>
              <a:rPr lang="en-GB" b="1" dirty="0" err="1"/>
              <a:t>perthnasol</a:t>
            </a:r>
            <a:r>
              <a:rPr lang="en-GB" b="1" dirty="0"/>
              <a:t>:</a:t>
            </a:r>
            <a:endParaRPr lang="en-US" dirty="0"/>
          </a:p>
          <a:p>
            <a:pPr lvl="0"/>
            <a:r>
              <a:rPr lang="cy-GB" dirty="0"/>
              <a:t>Mae gan fechgyn lai o ddiddordeb mewn darllen ac maent yn darllen testunau llai cymhleth na merched.</a:t>
            </a:r>
            <a:endParaRPr lang="en-US" dirty="0"/>
          </a:p>
          <a:p>
            <a:pPr lvl="0"/>
            <a:r>
              <a:rPr lang="cy-GB" dirty="0"/>
              <a:t>Maent yn llai tebygol o ddarllen er mwyn pleser.</a:t>
            </a:r>
            <a:endParaRPr lang="en-US" dirty="0"/>
          </a:p>
          <a:p>
            <a:pPr lvl="0"/>
            <a:r>
              <a:rPr lang="cy-GB" dirty="0"/>
              <a:t>Mae rhaglen ‘Guys Read’ yn dangos bod bechgyn yn darllen os ydynt yn cael cynnig y llyfrau a’r storïau cywir.</a:t>
            </a:r>
            <a:endParaRPr lang="en-US" dirty="0"/>
          </a:p>
          <a:p>
            <a:pPr lvl="0"/>
            <a:r>
              <a:rPr lang="cy-GB" dirty="0"/>
              <a:t>Mae rhai ysgolion wedi datblygu cynlluniau darllen i dadau a meibion.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281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Ysgrifennu</a:t>
            </a:r>
            <a:r>
              <a:rPr lang="en-US" dirty="0" smtClean="0"/>
              <a:t> </a:t>
            </a:r>
            <a:r>
              <a:rPr lang="en-US" dirty="0" err="1" smtClean="0"/>
              <a:t>rhydd</a:t>
            </a:r>
            <a:endParaRPr lang="en-US" dirty="0"/>
          </a:p>
        </p:txBody>
      </p:sp>
      <p:sp>
        <p:nvSpPr>
          <p:cNvPr id="4" name="Blwch Testun 2"/>
          <p:cNvSpPr txBox="1">
            <a:spLocks noChangeArrowheads="1"/>
          </p:cNvSpPr>
          <p:nvPr/>
        </p:nvSpPr>
        <p:spPr bwMode="auto">
          <a:xfrm>
            <a:off x="2147299" y="1853754"/>
            <a:ext cx="7166101" cy="3774569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cy-GB" sz="1100" dirty="0">
                <a:effectLst/>
                <a:latin typeface="Calibri" charset="0"/>
                <a:ea typeface="Calibri" charset="0"/>
                <a:cs typeface="Arial" charset="0"/>
              </a:rPr>
              <a:t> 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Mae pennaeth yr ysgol wedi gofyn ichi ysgrifennu </a:t>
            </a:r>
            <a:r>
              <a:rPr lang="cy-GB" sz="1200" b="1" dirty="0">
                <a:effectLst/>
                <a:latin typeface="Calibri" charset="0"/>
                <a:ea typeface="Calibri" charset="0"/>
                <a:cs typeface="Calibri" charset="0"/>
              </a:rPr>
              <a:t>adroddiad byr am un disgybl</a:t>
            </a: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 a oedd yn eich dosbarth yn ystod eich profiad dysgu diwethaf. Mae’n bosib y bydd yr ysgol yn defnyddio’r adroddiad, neu rannau ohono, yn yr adroddiad i rieni.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 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Fel pennawd, rhowch enw’r disgybl, a’r flwyddyn ysgol, e.e. </a:t>
            </a:r>
            <a:r>
              <a:rPr lang="cy-GB" sz="1200" b="1" dirty="0">
                <a:effectLst/>
                <a:latin typeface="Calibri" charset="0"/>
                <a:ea typeface="Calibri" charset="0"/>
                <a:cs typeface="Calibri" charset="0"/>
              </a:rPr>
              <a:t>Adroddiad Rhodri Puw, Blwyddyn 2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 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Dylech gynnwys y pwyntiau canlynol: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charset="2"/>
              <a:buChar char=""/>
            </a:pP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Sylwadau am bresenoldeb, ymddygiad ac agwedd y disgybl a’r ffordd y mae’n rhyngweithio ag eraill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charset="2"/>
              <a:buChar char=""/>
            </a:pP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Defnydd y disgybl o’r Gymraeg yn y dosbarth a gyda’i ffrindiau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charset="2"/>
              <a:buChar char=""/>
            </a:pP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Ymateb y disgybl i’r gwaith a wnaethoch chi gyda’r dosbarth (a’r gweithgareddau allgyrsiol, os yw hynny’n berthnasol), gan gynnwys sylwadau am lythrennedd a rhifedd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Symbol" charset="2"/>
              <a:buChar char=""/>
            </a:pP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Sut gall y disgybl wneud cynnydd.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 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cy-GB" sz="1200" dirty="0">
                <a:effectLst/>
                <a:latin typeface="Calibri" charset="0"/>
                <a:ea typeface="Calibri" charset="0"/>
                <a:cs typeface="Calibri" charset="0"/>
              </a:rPr>
              <a:t> 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cy-GB" sz="1200" b="1" dirty="0">
                <a:effectLst/>
                <a:latin typeface="Calibri" charset="0"/>
                <a:ea typeface="Calibri" charset="0"/>
                <a:cs typeface="Calibri" charset="0"/>
              </a:rPr>
              <a:t> </a:t>
            </a:r>
            <a:endParaRPr lang="en-US" sz="1100" dirty="0">
              <a:effectLst/>
              <a:latin typeface="Calibri" charset="0"/>
              <a:ea typeface="Calibri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0039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Awgrymiadau’r</a:t>
            </a:r>
            <a:r>
              <a:rPr lang="en-US" dirty="0" smtClean="0"/>
              <a:t> </a:t>
            </a:r>
            <a:r>
              <a:rPr lang="en-US" dirty="0" err="1" smtClean="0"/>
              <a:t>coleg</a:t>
            </a:r>
            <a:r>
              <a:rPr lang="en-US" dirty="0" smtClean="0"/>
              <a:t> </a:t>
            </a:r>
            <a:r>
              <a:rPr lang="en-US" dirty="0" err="1" smtClean="0"/>
              <a:t>cymraeg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Angen rhoi sylw i’r pwyntiau hyn:</a:t>
            </a:r>
            <a:endParaRPr lang="en-US" dirty="0"/>
          </a:p>
          <a:p>
            <a:pPr lvl="0"/>
            <a:r>
              <a:rPr lang="cy-GB" dirty="0"/>
              <a:t>Cynnwys: Rhaid rhoi sylw digonol i’r pedwar pwynt uchod, er y dylid ystyried y gall oed y disgybl effeithio ar faint o sylw a roddir i ambell bwynt. </a:t>
            </a:r>
            <a:endParaRPr lang="en-US" dirty="0"/>
          </a:p>
          <a:p>
            <a:pPr lvl="0"/>
            <a:r>
              <a:rPr lang="cy-GB" dirty="0"/>
              <a:t>Arddull: Darn sy’n addas i’r gynulleidfa, h.y. pennaeth yr ysgol ac o bosib rhieni’r disgybl. Felly rhaid iddo fod yn ffurfiol/lled ffurfiol, e.e. Nid oes/Does dim, yn hytrach na ’Sdim.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93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Trawsieithiad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wythnos</a:t>
            </a:r>
            <a:r>
              <a:rPr lang="en-US" dirty="0" smtClean="0"/>
              <a:t> hon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GOLDILOCKS IS A GURU – LET ME EXPLAIN WHY</a:t>
            </a:r>
            <a:r>
              <a:rPr lang="is-IS" dirty="0" smtClean="0"/>
              <a:t>…</a:t>
            </a:r>
          </a:p>
          <a:p>
            <a:r>
              <a:rPr lang="is-IS" dirty="0" smtClean="0"/>
              <a:t>I’W GYFLWYNO DDYDD LLUN NESAF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843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GWALLAU SY’N CODI O’R PAPUR ARHOLIAD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Gall </a:t>
            </a:r>
            <a:r>
              <a:rPr lang="en-US" dirty="0" err="1"/>
              <a:t>tadau</a:t>
            </a:r>
            <a:r>
              <a:rPr lang="en-US" dirty="0"/>
              <a:t> </a:t>
            </a:r>
            <a:r>
              <a:rPr lang="en-US" dirty="0" err="1"/>
              <a:t>ddangos</a:t>
            </a:r>
            <a:r>
              <a:rPr lang="en-US" dirty="0"/>
              <a:t> </a:t>
            </a:r>
            <a:r>
              <a:rPr lang="en-US" dirty="0" err="1"/>
              <a:t>pwysigrwydd</a:t>
            </a:r>
            <a:r>
              <a:rPr lang="en-US" dirty="0"/>
              <a:t> </a:t>
            </a:r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 err="1" smtClean="0"/>
              <a:t>’w</a:t>
            </a:r>
            <a:r>
              <a:rPr lang="en-US" dirty="0" smtClean="0"/>
              <a:t> </a:t>
            </a:r>
            <a:r>
              <a:rPr lang="en-US" dirty="0"/>
              <a:t>plant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b</a:t>
            </a:r>
            <a:r>
              <a:rPr lang="en-US" dirty="0" smtClean="0"/>
              <a:t>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 smtClean="0"/>
              <a:t>hwyl</a:t>
            </a:r>
            <a:r>
              <a:rPr lang="en-US" dirty="0"/>
              <a:t>.</a:t>
            </a:r>
          </a:p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darparu</a:t>
            </a:r>
            <a:r>
              <a:rPr lang="en-US" dirty="0"/>
              <a:t> </a:t>
            </a:r>
            <a:r>
              <a:rPr lang="en-US" dirty="0" err="1"/>
              <a:t>llyfrau</a:t>
            </a:r>
            <a:r>
              <a:rPr lang="en-US" dirty="0"/>
              <a:t> ac </a:t>
            </a:r>
            <a:r>
              <a:rPr lang="en-US" dirty="0" err="1"/>
              <a:t>awduron</a:t>
            </a:r>
            <a:r>
              <a:rPr lang="en-US" dirty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/>
              <a:t>fechgyn</a:t>
            </a:r>
            <a:r>
              <a:rPr lang="en-US" dirty="0"/>
              <a:t> o bob </a:t>
            </a:r>
            <a:r>
              <a:rPr lang="en-US" dirty="0" err="1"/>
              <a:t>oed</a:t>
            </a:r>
            <a:r>
              <a:rPr lang="en-US" dirty="0"/>
              <a:t> </a:t>
            </a:r>
            <a:r>
              <a:rPr lang="en-US" dirty="0" smtClean="0"/>
              <a:t>y </a:t>
            </a:r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rieni</a:t>
            </a:r>
            <a:r>
              <a:rPr lang="en-US" dirty="0"/>
              <a:t>.</a:t>
            </a:r>
          </a:p>
          <a:p>
            <a:r>
              <a:rPr lang="en-US" dirty="0"/>
              <a:t>Mae </a:t>
            </a:r>
            <a:r>
              <a:rPr lang="en-US" dirty="0" err="1"/>
              <a:t>Mari’n</a:t>
            </a:r>
            <a:r>
              <a:rPr lang="en-US" dirty="0"/>
              <a:t> </a:t>
            </a:r>
            <a:r>
              <a:rPr lang="en-US" dirty="0" err="1"/>
              <a:t>rhyngweithio’n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 </a:t>
            </a:r>
            <a:r>
              <a:rPr lang="en-US" dirty="0" err="1" smtClean="0"/>
              <a:t>gyda’i</a:t>
            </a:r>
            <a:r>
              <a:rPr lang="en-US" dirty="0" smtClean="0"/>
              <a:t> </a:t>
            </a:r>
            <a:r>
              <a:rPr lang="en-US" dirty="0" err="1"/>
              <a:t>chyfoedion</a:t>
            </a:r>
            <a:r>
              <a:rPr lang="en-US" dirty="0"/>
              <a:t>,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rannu</a:t>
            </a:r>
            <a:r>
              <a:rPr lang="en-US" dirty="0"/>
              <a:t> </a:t>
            </a:r>
            <a:r>
              <a:rPr lang="en-US" dirty="0" err="1"/>
              <a:t>gydag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 </a:t>
            </a:r>
            <a:r>
              <a:rPr lang="en-US" dirty="0" err="1"/>
              <a:t>a’i</a:t>
            </a:r>
            <a:r>
              <a:rPr lang="en-US" dirty="0"/>
              <a:t> </a:t>
            </a:r>
            <a:r>
              <a:rPr lang="en-US" dirty="0" err="1"/>
              <a:t>pharchu</a:t>
            </a:r>
            <a:r>
              <a:rPr lang="en-US" dirty="0"/>
              <a:t>.</a:t>
            </a:r>
          </a:p>
          <a:p>
            <a:r>
              <a:rPr lang="en-US" dirty="0"/>
              <a:t>Mae Elin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balchder</a:t>
            </a:r>
            <a:r>
              <a:rPr lang="en-US" dirty="0"/>
              <a:t> </a:t>
            </a:r>
            <a:r>
              <a:rPr lang="en-US" dirty="0" err="1"/>
              <a:t>aeddfed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.</a:t>
            </a:r>
          </a:p>
          <a:p>
            <a:r>
              <a:rPr lang="en-US" dirty="0"/>
              <a:t>Mae </a:t>
            </a:r>
            <a:r>
              <a:rPr lang="en-US" dirty="0" err="1"/>
              <a:t>Alys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medru</a:t>
            </a:r>
            <a:r>
              <a:rPr lang="en-US" dirty="0"/>
              <a:t> </a:t>
            </a:r>
            <a:r>
              <a:rPr lang="en-US" dirty="0" err="1"/>
              <a:t>cofio</a:t>
            </a:r>
            <a:r>
              <a:rPr lang="en-US" dirty="0"/>
              <a:t> </a:t>
            </a:r>
            <a:r>
              <a:rPr lang="en-US" dirty="0" err="1"/>
              <a:t>gwybodaeth</a:t>
            </a:r>
            <a:r>
              <a:rPr lang="en-US" dirty="0"/>
              <a:t> o </a:t>
            </a:r>
            <a:r>
              <a:rPr lang="en-US" dirty="0" err="1"/>
              <a:t>lyfr</a:t>
            </a:r>
            <a:r>
              <a:rPr lang="en-US" dirty="0"/>
              <a:t> </a:t>
            </a:r>
            <a:r>
              <a:rPr lang="en-US" dirty="0" err="1"/>
              <a:t>a’i</a:t>
            </a:r>
            <a:r>
              <a:rPr lang="en-US" dirty="0"/>
              <a:t> </a:t>
            </a:r>
            <a:r>
              <a:rPr lang="en-US" dirty="0" err="1"/>
              <a:t>ddefnyddio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.</a:t>
            </a:r>
          </a:p>
          <a:p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bod </a:t>
            </a:r>
            <a:r>
              <a:rPr lang="en-US" dirty="0" err="1"/>
              <a:t>Jac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 smtClean="0"/>
              <a:t>herio’i</a:t>
            </a:r>
            <a:r>
              <a:rPr lang="en-US" dirty="0" smtClean="0"/>
              <a:t> </a:t>
            </a:r>
            <a:r>
              <a:rPr lang="en-US" dirty="0" err="1"/>
              <a:t>hun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.</a:t>
            </a:r>
          </a:p>
          <a:p>
            <a:r>
              <a:rPr lang="en-US" dirty="0"/>
              <a:t>Mae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ysgogi</a:t>
            </a:r>
            <a:r>
              <a:rPr lang="en-US" dirty="0"/>
              <a:t> Martha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/>
              <a:t>gwblhau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hi’n</a:t>
            </a:r>
            <a:r>
              <a:rPr lang="en-US" dirty="0"/>
              <a:t> </a:t>
            </a:r>
            <a:r>
              <a:rPr lang="en-US" dirty="0" err="1"/>
              <a:t>anodd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9653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Ôl-gyfeirio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darparu</a:t>
            </a:r>
            <a:r>
              <a:rPr lang="en-US" dirty="0"/>
              <a:t> </a:t>
            </a:r>
            <a:r>
              <a:rPr lang="en-US" dirty="0" err="1"/>
              <a:t>llyfrau</a:t>
            </a:r>
            <a:r>
              <a:rPr lang="en-US" dirty="0"/>
              <a:t> ac </a:t>
            </a:r>
            <a:r>
              <a:rPr lang="en-US" dirty="0" err="1"/>
              <a:t>awduron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fechgyn</a:t>
            </a:r>
            <a:r>
              <a:rPr lang="en-US" dirty="0"/>
              <a:t> o bob </a:t>
            </a:r>
            <a:r>
              <a:rPr lang="en-US" dirty="0" err="1"/>
              <a:t>oed</a:t>
            </a:r>
            <a:r>
              <a:rPr lang="en-US" dirty="0"/>
              <a:t> </a:t>
            </a:r>
            <a:r>
              <a:rPr lang="en-US" dirty="0" smtClean="0"/>
              <a:t>y </a:t>
            </a:r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rieni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/>
              <a:t>Mae </a:t>
            </a:r>
            <a:r>
              <a:rPr lang="en-US" dirty="0" err="1"/>
              <a:t>Mari’n</a:t>
            </a:r>
            <a:r>
              <a:rPr lang="en-US" dirty="0"/>
              <a:t> </a:t>
            </a:r>
            <a:r>
              <a:rPr lang="en-US" dirty="0" err="1"/>
              <a:t>rhyngweithio’n</a:t>
            </a:r>
            <a:r>
              <a:rPr lang="en-US" dirty="0"/>
              <a:t> </a:t>
            </a:r>
            <a:r>
              <a:rPr lang="en-US" dirty="0" err="1"/>
              <a:t>effeithiol</a:t>
            </a:r>
            <a:r>
              <a:rPr lang="en-US" dirty="0"/>
              <a:t> </a:t>
            </a:r>
            <a:r>
              <a:rPr lang="en-US" dirty="0" err="1"/>
              <a:t>gyda’i</a:t>
            </a:r>
            <a:r>
              <a:rPr lang="en-US" dirty="0"/>
              <a:t> </a:t>
            </a:r>
            <a:r>
              <a:rPr lang="en-US" dirty="0" err="1"/>
              <a:t>chyfoedion</a:t>
            </a:r>
            <a:r>
              <a:rPr lang="en-US" dirty="0"/>
              <a:t>,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rannu</a:t>
            </a:r>
            <a:r>
              <a:rPr lang="en-US" dirty="0"/>
              <a:t> </a:t>
            </a:r>
            <a:r>
              <a:rPr lang="en-US" dirty="0" err="1"/>
              <a:t>gydag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 </a:t>
            </a:r>
            <a:r>
              <a:rPr lang="en-US" dirty="0" err="1"/>
              <a:t>a’i</a:t>
            </a:r>
            <a:r>
              <a:rPr lang="en-US" dirty="0"/>
              <a:t> </a:t>
            </a:r>
            <a:r>
              <a:rPr lang="en-US" dirty="0" err="1"/>
              <a:t>pharchu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bod  </a:t>
            </a:r>
            <a:r>
              <a:rPr lang="en-US" dirty="0" err="1" smtClean="0"/>
              <a:t>Jac</a:t>
            </a:r>
            <a:r>
              <a:rPr lang="en-US" dirty="0" smtClean="0"/>
              <a:t> 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/>
              <a:t>herio’i</a:t>
            </a:r>
            <a:r>
              <a:rPr lang="en-US" dirty="0"/>
              <a:t> </a:t>
            </a:r>
            <a:r>
              <a:rPr lang="en-US" dirty="0" err="1"/>
              <a:t>hun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 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4" name="Frame 3"/>
          <p:cNvSpPr/>
          <p:nvPr/>
        </p:nvSpPr>
        <p:spPr>
          <a:xfrm>
            <a:off x="9154274" y="2126752"/>
            <a:ext cx="256854" cy="3493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Frame 4"/>
          <p:cNvSpPr/>
          <p:nvPr/>
        </p:nvSpPr>
        <p:spPr>
          <a:xfrm>
            <a:off x="4304873" y="2095930"/>
            <a:ext cx="2013734" cy="380141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Left Arrow 8"/>
          <p:cNvSpPr/>
          <p:nvPr/>
        </p:nvSpPr>
        <p:spPr>
          <a:xfrm flipV="1">
            <a:off x="5435029" y="1853754"/>
            <a:ext cx="3719245" cy="15998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00"/>
              </a:solidFill>
            </a:endParaRPr>
          </a:p>
        </p:txBody>
      </p:sp>
      <p:sp>
        <p:nvSpPr>
          <p:cNvPr id="10" name="Frame 9"/>
          <p:cNvSpPr/>
          <p:nvPr/>
        </p:nvSpPr>
        <p:spPr>
          <a:xfrm>
            <a:off x="6123399" y="3431569"/>
            <a:ext cx="1243172" cy="359595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ame 10"/>
          <p:cNvSpPr/>
          <p:nvPr/>
        </p:nvSpPr>
        <p:spPr>
          <a:xfrm>
            <a:off x="9770724" y="3431569"/>
            <a:ext cx="400692" cy="359595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Left Arrow 11"/>
          <p:cNvSpPr/>
          <p:nvPr/>
        </p:nvSpPr>
        <p:spPr>
          <a:xfrm flipV="1">
            <a:off x="6452171" y="3241951"/>
            <a:ext cx="3719245" cy="15998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00"/>
              </a:solidFill>
            </a:endParaRPr>
          </a:p>
        </p:txBody>
      </p:sp>
      <p:sp>
        <p:nvSpPr>
          <p:cNvPr id="13" name="Frame 12"/>
          <p:cNvSpPr/>
          <p:nvPr/>
        </p:nvSpPr>
        <p:spPr>
          <a:xfrm>
            <a:off x="6585735" y="4766400"/>
            <a:ext cx="1191802" cy="46033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Frame 13"/>
          <p:cNvSpPr/>
          <p:nvPr/>
        </p:nvSpPr>
        <p:spPr>
          <a:xfrm>
            <a:off x="3595955" y="4766400"/>
            <a:ext cx="493159" cy="460338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Left Arrow 14"/>
          <p:cNvSpPr/>
          <p:nvPr/>
        </p:nvSpPr>
        <p:spPr>
          <a:xfrm flipV="1">
            <a:off x="3842534" y="4468773"/>
            <a:ext cx="3719245" cy="15998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061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broblem</a:t>
            </a:r>
            <a:r>
              <a:rPr lang="en-US" dirty="0"/>
              <a:t>?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Rhoddodd</a:t>
            </a:r>
            <a:r>
              <a:rPr lang="en-US" dirty="0" smtClean="0"/>
              <a:t> Ffion </a:t>
            </a:r>
            <a:r>
              <a:rPr lang="en-US" dirty="0" err="1" smtClean="0"/>
              <a:t>o’i</a:t>
            </a:r>
            <a:r>
              <a:rPr lang="en-US" dirty="0" smtClean="0"/>
              <a:t> </a:t>
            </a:r>
            <a:r>
              <a:rPr lang="en-US" dirty="0" err="1" smtClean="0"/>
              <a:t>gorau</a:t>
            </a:r>
            <a:r>
              <a:rPr lang="en-US" dirty="0" smtClean="0"/>
              <a:t> bob </a:t>
            </a:r>
            <a:r>
              <a:rPr lang="en-US" dirty="0" err="1" smtClean="0"/>
              <a:t>amser</a:t>
            </a:r>
            <a:r>
              <a:rPr lang="en-US" dirty="0" smtClean="0"/>
              <a:t> ac </a:t>
            </a:r>
            <a:r>
              <a:rPr lang="en-US" dirty="0" err="1" smtClean="0"/>
              <a:t>maent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hapus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gyfrannu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dosbarth</a:t>
            </a:r>
            <a:r>
              <a:rPr lang="en-US" dirty="0" smtClean="0"/>
              <a:t>. </a:t>
            </a:r>
          </a:p>
          <a:p>
            <a:endParaRPr lang="en-US" dirty="0"/>
          </a:p>
          <a:p>
            <a:r>
              <a:rPr lang="en-US" dirty="0" smtClean="0"/>
              <a:t>Mae </a:t>
            </a:r>
            <a:r>
              <a:rPr lang="en-US" dirty="0" err="1" smtClean="0"/>
              <a:t>Tomos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ddisgybl</a:t>
            </a:r>
            <a:r>
              <a:rPr lang="en-US" dirty="0" smtClean="0"/>
              <a:t> </a:t>
            </a:r>
            <a:r>
              <a:rPr lang="en-US" dirty="0" err="1" smtClean="0"/>
              <a:t>gweithgar</a:t>
            </a:r>
            <a:r>
              <a:rPr lang="en-US" dirty="0" smtClean="0"/>
              <a:t> a </a:t>
            </a:r>
            <a:r>
              <a:rPr lang="en-US" dirty="0" err="1" smtClean="0"/>
              <a:t>deallus</a:t>
            </a:r>
            <a:r>
              <a:rPr lang="en-US" dirty="0" smtClean="0"/>
              <a:t> ac </a:t>
            </a:r>
            <a:r>
              <a:rPr lang="en-US" dirty="0" err="1" smtClean="0"/>
              <a:t>maent</a:t>
            </a:r>
            <a:r>
              <a:rPr lang="en-US" dirty="0" smtClean="0"/>
              <a:t> bob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siriol</a:t>
            </a:r>
            <a:r>
              <a:rPr lang="en-US" dirty="0" smtClean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07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berfau</a:t>
            </a:r>
            <a:endParaRPr lang="en-US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64387" y="2015732"/>
            <a:ext cx="10890467" cy="3974102"/>
          </a:xfrm>
        </p:spPr>
        <p:txBody>
          <a:bodyPr>
            <a:normAutofit/>
          </a:bodyPr>
          <a:lstStyle/>
          <a:p>
            <a:pPr marL="468630" lvl="1" indent="0">
              <a:buNone/>
            </a:pPr>
            <a:r>
              <a:rPr lang="en-US" sz="2400" dirty="0"/>
              <a:t>Y </a:t>
            </a:r>
            <a:r>
              <a:rPr lang="en-US" sz="2400" u="sng" dirty="0" err="1"/>
              <a:t>terfyniad</a:t>
            </a:r>
            <a:r>
              <a:rPr lang="en-US" sz="2400" dirty="0"/>
              <a:t> </a:t>
            </a:r>
            <a:r>
              <a:rPr lang="en-US" sz="2400" dirty="0" err="1"/>
              <a:t>fydd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rhoi’r</a:t>
            </a:r>
            <a:r>
              <a:rPr lang="en-US" sz="2400" dirty="0"/>
              <a:t> </a:t>
            </a:r>
            <a:r>
              <a:rPr lang="en-US" sz="2400" dirty="0" err="1"/>
              <a:t>wybodaeth</a:t>
            </a:r>
            <a:r>
              <a:rPr lang="en-US" sz="2400" dirty="0"/>
              <a:t> </a:t>
            </a:r>
            <a:r>
              <a:rPr lang="en-US" sz="2400" dirty="0" err="1"/>
              <a:t>yma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ni</a:t>
            </a:r>
            <a:r>
              <a:rPr lang="en-US" sz="2400" dirty="0"/>
              <a:t> </a:t>
            </a:r>
            <a:r>
              <a:rPr lang="en-US" sz="2400" dirty="0" err="1" smtClean="0"/>
              <a:t>hefyd</a:t>
            </a:r>
            <a:r>
              <a:rPr lang="en-US" sz="2400" dirty="0" smtClean="0"/>
              <a:t>.</a:t>
            </a:r>
            <a:endParaRPr lang="en-US" sz="2400" dirty="0"/>
          </a:p>
          <a:p>
            <a:pPr marL="468630" lvl="1" indent="0">
              <a:buNone/>
            </a:pPr>
            <a:r>
              <a:rPr lang="en-US" sz="2400" dirty="0" smtClean="0"/>
              <a:t>Mae </a:t>
            </a:r>
            <a:r>
              <a:rPr lang="en-US" sz="2400" dirty="0" err="1"/>
              <a:t>nifer</a:t>
            </a:r>
            <a:r>
              <a:rPr lang="en-US" sz="2400" dirty="0"/>
              <a:t> o </a:t>
            </a:r>
            <a:r>
              <a:rPr lang="en-US" sz="2400" dirty="0" err="1"/>
              <a:t>amseroedd</a:t>
            </a:r>
            <a:r>
              <a:rPr lang="en-US" sz="2400" dirty="0"/>
              <a:t> </a:t>
            </a:r>
            <a:r>
              <a:rPr lang="en-US" sz="2400" dirty="0" err="1"/>
              <a:t>gwahanol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ferf</a:t>
            </a:r>
            <a:r>
              <a:rPr lang="en-US" sz="2400" dirty="0"/>
              <a:t>,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cynnwys</a:t>
            </a:r>
            <a:r>
              <a:rPr lang="en-US" sz="2400" dirty="0"/>
              <a:t> …</a:t>
            </a:r>
          </a:p>
          <a:p>
            <a:pPr marL="468630" lvl="1" indent="0">
              <a:buNone/>
            </a:pPr>
            <a:endParaRPr lang="en-US" sz="2400" dirty="0"/>
          </a:p>
          <a:p>
            <a:pPr marL="468630" lvl="1" indent="0">
              <a:buNone/>
            </a:pPr>
            <a:endParaRPr lang="en-US" sz="2400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6540375" y="3021784"/>
            <a:ext cx="0" cy="169180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930091" y="3645897"/>
            <a:ext cx="10445262" cy="234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79896" y="4653177"/>
            <a:ext cx="296061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 </a:t>
            </a:r>
            <a:r>
              <a:rPr lang="en-US" sz="2400" dirty="0" smtClean="0"/>
              <a:t> </a:t>
            </a:r>
            <a:r>
              <a:rPr lang="en-US" sz="2400" b="1" u="sng" dirty="0" smtClean="0"/>
              <a:t>Y </a:t>
            </a:r>
            <a:r>
              <a:rPr lang="en-US" sz="2400" b="1" u="sng" dirty="0" err="1" smtClean="0"/>
              <a:t>gorffennol</a:t>
            </a:r>
            <a:r>
              <a:rPr lang="en-US" sz="2400" b="1" u="sng" dirty="0" smtClean="0"/>
              <a:t> </a:t>
            </a:r>
            <a:r>
              <a:rPr lang="en-US" sz="1600" b="1" u="sng" dirty="0" smtClean="0"/>
              <a:t> </a:t>
            </a:r>
          </a:p>
          <a:p>
            <a:pPr algn="ctr"/>
            <a:r>
              <a:rPr lang="en-US" dirty="0" err="1" smtClean="0"/>
              <a:t>rhywbeth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digwydd</a:t>
            </a:r>
            <a:r>
              <a:rPr lang="en-US" dirty="0" smtClean="0"/>
              <a:t> </a:t>
            </a:r>
            <a:r>
              <a:rPr lang="en-US" dirty="0" err="1" smtClean="0"/>
              <a:t>unwaith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gorffennol</a:t>
            </a:r>
            <a:r>
              <a:rPr lang="en-US" dirty="0" smtClean="0"/>
              <a:t>,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weithred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ben.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049277" y="3836426"/>
            <a:ext cx="41034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err="1" smtClean="0"/>
              <a:t>Yr</a:t>
            </a:r>
            <a:r>
              <a:rPr lang="en-US" sz="2400" b="1" u="sng" dirty="0" smtClean="0"/>
              <a:t> </a:t>
            </a:r>
            <a:r>
              <a:rPr lang="en-US" sz="2400" b="1" u="sng" dirty="0" err="1" smtClean="0"/>
              <a:t>amherffaith</a:t>
            </a:r>
            <a:r>
              <a:rPr lang="en-US" sz="2400" b="1" u="sng" dirty="0" smtClean="0"/>
              <a:t> </a:t>
            </a:r>
            <a:r>
              <a:rPr lang="en-US" sz="2400" b="1" dirty="0" smtClean="0"/>
              <a:t> </a:t>
            </a:r>
            <a:r>
              <a:rPr lang="en-US" dirty="0" err="1" smtClean="0"/>
              <a:t>rhywbeth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arfer</a:t>
            </a:r>
            <a:r>
              <a:rPr lang="en-US" dirty="0" smtClean="0"/>
              <a:t> </a:t>
            </a:r>
            <a:r>
              <a:rPr lang="en-US" dirty="0" err="1" smtClean="0"/>
              <a:t>digwydd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aml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gorffennol</a:t>
            </a:r>
            <a:r>
              <a:rPr lang="en-US" dirty="0" smtClean="0"/>
              <a:t>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bellach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e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gorffen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4722344" y="4812593"/>
            <a:ext cx="369831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smtClean="0"/>
              <a:t>Y </a:t>
            </a:r>
            <a:r>
              <a:rPr lang="en-US" sz="2400" b="1" u="sng" dirty="0" err="1" smtClean="0"/>
              <a:t>presennol</a:t>
            </a:r>
            <a:r>
              <a:rPr lang="en-US" sz="2400" b="1" u="sng" dirty="0" smtClean="0"/>
              <a:t> </a:t>
            </a:r>
            <a:endParaRPr lang="en-US" sz="2400" dirty="0"/>
          </a:p>
          <a:p>
            <a:pPr algn="ctr"/>
            <a:r>
              <a:rPr lang="en-US" dirty="0" err="1" smtClean="0"/>
              <a:t>rhywbeth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digwydd</a:t>
            </a:r>
            <a:r>
              <a:rPr lang="en-US" dirty="0" smtClean="0"/>
              <a:t> </a:t>
            </a:r>
            <a:r>
              <a:rPr lang="en-US" dirty="0" err="1" smtClean="0"/>
              <a:t>nawr</a:t>
            </a:r>
            <a:r>
              <a:rPr lang="en-US" dirty="0" smtClean="0"/>
              <a:t>, </a:t>
            </a:r>
            <a:r>
              <a:rPr lang="en-US" dirty="0" err="1" smtClean="0"/>
              <a:t>naill</a:t>
            </a:r>
            <a:r>
              <a:rPr lang="en-US" dirty="0" smtClean="0"/>
              <a:t> </a:t>
            </a:r>
            <a:r>
              <a:rPr lang="en-US" dirty="0" err="1" smtClean="0"/>
              <a:t>ai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gweithred</a:t>
            </a:r>
            <a:r>
              <a:rPr lang="en-US" dirty="0" smtClean="0"/>
              <a:t> </a:t>
            </a:r>
            <a:r>
              <a:rPr lang="en-US" dirty="0" err="1" smtClean="0"/>
              <a:t>unigol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rywbeth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arfer</a:t>
            </a:r>
            <a:r>
              <a:rPr lang="en-US" dirty="0" smtClean="0"/>
              <a:t> </a:t>
            </a:r>
            <a:r>
              <a:rPr lang="en-US" dirty="0" err="1" smtClean="0"/>
              <a:t>digwydd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dal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ddigwydd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8741161" y="3900184"/>
            <a:ext cx="259816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/>
              <a:t>Y </a:t>
            </a:r>
            <a:r>
              <a:rPr lang="en-US" sz="2400" b="1" dirty="0" err="1" smtClean="0"/>
              <a:t>dyfodol</a:t>
            </a:r>
            <a:endParaRPr lang="en-US" sz="2400" b="1" dirty="0" smtClean="0"/>
          </a:p>
          <a:p>
            <a:pPr algn="ctr"/>
            <a:r>
              <a:rPr lang="en-US" dirty="0" err="1"/>
              <a:t>r</a:t>
            </a:r>
            <a:r>
              <a:rPr lang="en-US" dirty="0" err="1" smtClean="0"/>
              <a:t>hywbeth</a:t>
            </a:r>
            <a:r>
              <a:rPr lang="en-US" dirty="0" smtClean="0"/>
              <a:t> </a:t>
            </a:r>
            <a:r>
              <a:rPr lang="en-US" dirty="0" err="1" smtClean="0"/>
              <a:t>fydd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digwydd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dyfodol</a:t>
            </a:r>
            <a:r>
              <a:rPr lang="en-US" dirty="0" smtClean="0"/>
              <a:t> </a:t>
            </a:r>
            <a:r>
              <a:rPr lang="en-US" dirty="0" err="1" smtClean="0"/>
              <a:t>h.y</a:t>
            </a:r>
            <a:r>
              <a:rPr lang="en-US" dirty="0" smtClean="0"/>
              <a:t> </a:t>
            </a:r>
            <a:r>
              <a:rPr lang="en-US" dirty="0" err="1" smtClean="0"/>
              <a:t>heb</a:t>
            </a:r>
            <a:r>
              <a:rPr lang="en-US" dirty="0" smtClean="0"/>
              <a:t> </a:t>
            </a:r>
            <a:r>
              <a:rPr lang="en-US" dirty="0" err="1" smtClean="0"/>
              <a:t>ddigwydd</a:t>
            </a:r>
            <a:r>
              <a:rPr lang="en-US" dirty="0" smtClean="0"/>
              <a:t> </a:t>
            </a:r>
            <a:r>
              <a:rPr lang="en-US" dirty="0" err="1" smtClean="0"/>
              <a:t>eto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95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68580" indent="0">
              <a:buNone/>
            </a:pPr>
            <a:r>
              <a:rPr lang="en-US" sz="2800" dirty="0"/>
              <a:t>Y </a:t>
            </a:r>
            <a:r>
              <a:rPr lang="en-US" sz="2800" u="sng" dirty="0" err="1"/>
              <a:t>terfyniad</a:t>
            </a:r>
            <a:r>
              <a:rPr lang="en-US" sz="2800" dirty="0"/>
              <a:t> </a:t>
            </a:r>
            <a:r>
              <a:rPr lang="en-US" sz="2800" dirty="0" err="1"/>
              <a:t>fydd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rhoi’r</a:t>
            </a:r>
            <a:r>
              <a:rPr lang="en-US" sz="2800" dirty="0"/>
              <a:t> </a:t>
            </a:r>
            <a:r>
              <a:rPr lang="en-US" sz="2800" dirty="0" err="1"/>
              <a:t>wybodaeth</a:t>
            </a:r>
            <a:r>
              <a:rPr lang="en-US" sz="2800" dirty="0"/>
              <a:t> </a:t>
            </a:r>
            <a:r>
              <a:rPr lang="en-US" sz="2800" dirty="0" err="1"/>
              <a:t>yma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ni</a:t>
            </a:r>
            <a:r>
              <a:rPr lang="en-US" sz="2800" dirty="0"/>
              <a:t> …</a:t>
            </a:r>
          </a:p>
          <a:p>
            <a:pPr marL="68580" indent="0">
              <a:buNone/>
            </a:pPr>
            <a:endParaRPr lang="en-US" sz="2800" dirty="0"/>
          </a:p>
          <a:p>
            <a:pPr marL="68580" indent="0">
              <a:buNone/>
            </a:pPr>
            <a:r>
              <a:rPr lang="en-US" sz="2400" dirty="0"/>
              <a:t>Mae </a:t>
            </a:r>
            <a:r>
              <a:rPr lang="en-US" sz="2400" dirty="0" err="1"/>
              <a:t>chwe</a:t>
            </a:r>
            <a:r>
              <a:rPr lang="en-US" sz="2400" dirty="0"/>
              <a:t> ‘</a:t>
            </a:r>
            <a:r>
              <a:rPr lang="en-US" sz="2400" dirty="0" err="1"/>
              <a:t>pherson</a:t>
            </a:r>
            <a:r>
              <a:rPr lang="en-US" sz="2400" dirty="0"/>
              <a:t>’ </a:t>
            </a:r>
            <a:r>
              <a:rPr lang="en-US" sz="2400" dirty="0" err="1"/>
              <a:t>gwahanol</a:t>
            </a:r>
            <a:r>
              <a:rPr lang="en-US" sz="2400" dirty="0"/>
              <a:t> </a:t>
            </a:r>
            <a:r>
              <a:rPr lang="en-US" sz="2400" dirty="0" err="1"/>
              <a:t>i’r</a:t>
            </a:r>
            <a:r>
              <a:rPr lang="en-US" sz="2400" dirty="0"/>
              <a:t> </a:t>
            </a:r>
            <a:r>
              <a:rPr lang="en-US" sz="2400" dirty="0" err="1"/>
              <a:t>ferf</a:t>
            </a:r>
            <a:r>
              <a:rPr lang="en-US" sz="2400" dirty="0"/>
              <a:t> …</a:t>
            </a:r>
          </a:p>
          <a:p>
            <a:pPr marL="468630" lvl="1" indent="0">
              <a:buNone/>
            </a:pPr>
            <a:r>
              <a:rPr lang="en-US" sz="2400" dirty="0"/>
              <a:t>	person 1af </a:t>
            </a:r>
            <a:r>
              <a:rPr lang="en-US" sz="2400" dirty="0" err="1"/>
              <a:t>unigol</a:t>
            </a:r>
            <a:r>
              <a:rPr lang="en-US" sz="2400" dirty="0"/>
              <a:t>			</a:t>
            </a:r>
            <a:r>
              <a:rPr lang="en-US" sz="2400" b="1" dirty="0"/>
              <a:t>FI</a:t>
            </a: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	2il </a:t>
            </a:r>
            <a:r>
              <a:rPr lang="en-US" sz="2400" dirty="0" err="1"/>
              <a:t>berson</a:t>
            </a:r>
            <a:r>
              <a:rPr lang="en-US" sz="2400" dirty="0"/>
              <a:t> </a:t>
            </a:r>
            <a:r>
              <a:rPr lang="en-US" sz="2400" dirty="0" err="1"/>
              <a:t>unigol</a:t>
            </a:r>
            <a:r>
              <a:rPr lang="en-US" sz="2400" dirty="0"/>
              <a:t>			</a:t>
            </a:r>
            <a:r>
              <a:rPr lang="en-US" sz="2400" b="1" dirty="0"/>
              <a:t>TI</a:t>
            </a: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	3ydd person </a:t>
            </a:r>
            <a:r>
              <a:rPr lang="en-US" sz="2400" dirty="0" err="1"/>
              <a:t>unigol</a:t>
            </a:r>
            <a:r>
              <a:rPr lang="en-US" sz="2400" dirty="0"/>
              <a:t>		</a:t>
            </a:r>
            <a:r>
              <a:rPr lang="en-US" sz="2400" b="1" dirty="0" smtClean="0"/>
              <a:t>EF </a:t>
            </a:r>
            <a:r>
              <a:rPr lang="en-US" sz="2400" b="1" dirty="0"/>
              <a:t>/ HI / JOHN</a:t>
            </a:r>
            <a:endParaRPr lang="en-US" sz="2400" dirty="0"/>
          </a:p>
          <a:p>
            <a:pPr marL="468630" lvl="1" indent="0">
              <a:buNone/>
            </a:pP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	person 1af </a:t>
            </a:r>
            <a:r>
              <a:rPr lang="en-US" sz="2400" dirty="0" err="1"/>
              <a:t>lluosog</a:t>
            </a:r>
            <a:r>
              <a:rPr lang="en-US" sz="2400" dirty="0"/>
              <a:t>			</a:t>
            </a:r>
            <a:r>
              <a:rPr lang="en-US" sz="2400" b="1" dirty="0"/>
              <a:t>NI</a:t>
            </a: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	2il </a:t>
            </a:r>
            <a:r>
              <a:rPr lang="en-US" sz="2400" dirty="0" err="1"/>
              <a:t>berson</a:t>
            </a:r>
            <a:r>
              <a:rPr lang="en-US" sz="2400" dirty="0"/>
              <a:t> </a:t>
            </a:r>
            <a:r>
              <a:rPr lang="en-US" sz="2400" dirty="0" err="1"/>
              <a:t>lluosog</a:t>
            </a:r>
            <a:r>
              <a:rPr lang="en-US" sz="2400" dirty="0"/>
              <a:t>			</a:t>
            </a:r>
            <a:r>
              <a:rPr lang="en-US" sz="2400" b="1" dirty="0"/>
              <a:t>CHI</a:t>
            </a:r>
            <a:endParaRPr lang="en-US" sz="2400" dirty="0"/>
          </a:p>
          <a:p>
            <a:pPr marL="468630" lvl="1" indent="0">
              <a:buNone/>
            </a:pPr>
            <a:r>
              <a:rPr lang="en-US" sz="2400" dirty="0"/>
              <a:t>	3ydd person </a:t>
            </a:r>
            <a:r>
              <a:rPr lang="en-US" sz="2400" dirty="0" err="1"/>
              <a:t>lluosog</a:t>
            </a:r>
            <a:r>
              <a:rPr lang="en-US" sz="2400" dirty="0"/>
              <a:t>	</a:t>
            </a:r>
            <a:r>
              <a:rPr lang="en-US" sz="2400"/>
              <a:t>	</a:t>
            </a:r>
            <a:r>
              <a:rPr lang="en-US" sz="2400" smtClean="0"/>
              <a:t>	</a:t>
            </a:r>
            <a:r>
              <a:rPr lang="en-US" sz="2400" b="1" smtClean="0"/>
              <a:t>NHW</a:t>
            </a:r>
            <a:endParaRPr lang="en-US" sz="2400" dirty="0"/>
          </a:p>
          <a:p>
            <a:pPr marL="6858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63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Beth </a:t>
            </a:r>
            <a:r>
              <a:rPr lang="en-GB" altLang="en-US" b="1" dirty="0" err="1"/>
              <a:t>yw</a:t>
            </a:r>
            <a:r>
              <a:rPr lang="en-GB" altLang="en-US" b="1" dirty="0"/>
              <a:t> </a:t>
            </a:r>
            <a:r>
              <a:rPr lang="en-GB" altLang="en-US" b="1" dirty="0" err="1"/>
              <a:t>berf</a:t>
            </a:r>
            <a:r>
              <a:rPr lang="en-GB" altLang="en-US" b="1" dirty="0"/>
              <a:t> </a:t>
            </a:r>
            <a:r>
              <a:rPr lang="en-GB" altLang="en-US" b="1" dirty="0" err="1"/>
              <a:t>gryno</a:t>
            </a:r>
            <a:r>
              <a:rPr lang="en-GB" altLang="en-US" b="1" dirty="0"/>
              <a:t>?</a:t>
            </a:r>
            <a:endParaRPr lang="en-US" altLang="en-US" b="1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228724" y="1611924"/>
            <a:ext cx="9734551" cy="4530725"/>
          </a:xfrm>
        </p:spPr>
        <p:txBody>
          <a:bodyPr/>
          <a:lstStyle/>
          <a:p>
            <a:pPr>
              <a:buFont typeface="Wingdings" charset="2"/>
              <a:buNone/>
            </a:pPr>
            <a:r>
              <a:rPr lang="en-GB" altLang="en-US" dirty="0"/>
              <a:t>	</a:t>
            </a:r>
            <a:endParaRPr lang="en-GB" altLang="en-US" dirty="0" smtClean="0"/>
          </a:p>
          <a:p>
            <a:pPr>
              <a:buFont typeface="Wingdings" charset="2"/>
              <a:buNone/>
            </a:pPr>
            <a:r>
              <a:rPr lang="en-GB" altLang="en-US" dirty="0" smtClean="0">
                <a:latin typeface="+mj-lt"/>
              </a:rPr>
              <a:t>BERF </a:t>
            </a:r>
            <a:r>
              <a:rPr lang="en-GB" altLang="en-US" dirty="0">
                <a:latin typeface="+mj-lt"/>
              </a:rPr>
              <a:t>GRYNO </a:t>
            </a:r>
            <a:r>
              <a:rPr lang="en-GB" altLang="en-US" dirty="0" err="1">
                <a:latin typeface="+mj-lt"/>
              </a:rPr>
              <a:t>yw’r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 smtClean="0">
                <a:latin typeface="+mj-lt"/>
              </a:rPr>
              <a:t>ffordd</a:t>
            </a:r>
            <a:r>
              <a:rPr lang="en-GB" altLang="en-US" dirty="0" smtClean="0">
                <a:latin typeface="+mj-lt"/>
              </a:rPr>
              <a:t> </a:t>
            </a:r>
            <a:r>
              <a:rPr lang="en-GB" altLang="en-US" dirty="0" err="1" smtClean="0">
                <a:latin typeface="+mj-lt"/>
              </a:rPr>
              <a:t>fyrrach</a:t>
            </a:r>
            <a:r>
              <a:rPr lang="en-GB" altLang="en-US" dirty="0" smtClean="0">
                <a:latin typeface="+mj-lt"/>
              </a:rPr>
              <a:t> </a:t>
            </a:r>
            <a:r>
              <a:rPr lang="en-GB" altLang="en-US" dirty="0">
                <a:latin typeface="+mj-lt"/>
              </a:rPr>
              <a:t>o </a:t>
            </a:r>
            <a:r>
              <a:rPr lang="en-GB" altLang="en-US" dirty="0" err="1">
                <a:latin typeface="+mj-lt"/>
              </a:rPr>
              <a:t>ddweud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rhywbeth</a:t>
            </a:r>
            <a:r>
              <a:rPr lang="en-GB" altLang="en-US" dirty="0">
                <a:latin typeface="+mj-lt"/>
              </a:rPr>
              <a:t>. </a:t>
            </a:r>
            <a:r>
              <a:rPr lang="en-GB" altLang="en-US" dirty="0" err="1">
                <a:latin typeface="+mj-lt"/>
              </a:rPr>
              <a:t>Ystyriwch</a:t>
            </a:r>
            <a:r>
              <a:rPr lang="en-GB" altLang="en-US" dirty="0">
                <a:latin typeface="+mj-lt"/>
              </a:rPr>
              <a:t> y </a:t>
            </a:r>
            <a:r>
              <a:rPr lang="en-GB" altLang="en-US" dirty="0" err="1">
                <a:latin typeface="+mj-lt"/>
              </a:rPr>
              <a:t>ddwy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frawddeg</a:t>
            </a:r>
            <a:r>
              <a:rPr lang="en-GB" altLang="en-US" dirty="0">
                <a:latin typeface="+mj-lt"/>
              </a:rPr>
              <a:t> </a:t>
            </a:r>
            <a:r>
              <a:rPr lang="en-GB" altLang="en-US" dirty="0" err="1">
                <a:latin typeface="+mj-lt"/>
              </a:rPr>
              <a:t>ganlynol</a:t>
            </a:r>
            <a:r>
              <a:rPr lang="en-GB" altLang="en-US" dirty="0" smtClean="0">
                <a:latin typeface="+mj-lt"/>
              </a:rPr>
              <a:t>:</a:t>
            </a:r>
          </a:p>
          <a:p>
            <a:pPr>
              <a:buFont typeface="Wingdings" charset="2"/>
              <a:buNone/>
            </a:pPr>
            <a:endParaRPr lang="en-GB" altLang="en-US" dirty="0">
              <a:latin typeface="+mj-lt"/>
            </a:endParaRPr>
          </a:p>
          <a:p>
            <a:pPr algn="ctr">
              <a:buFont typeface="Wingdings" charset="2"/>
              <a:buNone/>
            </a:pPr>
            <a:r>
              <a:rPr lang="en-GB" altLang="en-US" dirty="0">
                <a:latin typeface="+mj-lt"/>
              </a:rPr>
              <a:t>		</a:t>
            </a:r>
            <a:r>
              <a:rPr lang="en-GB" altLang="en-US" b="1" dirty="0" smtClean="0">
                <a:latin typeface="+mj-lt"/>
              </a:rPr>
              <a:t>Mae </a:t>
            </a:r>
            <a:r>
              <a:rPr lang="en-GB" altLang="en-US" b="1" dirty="0" err="1" smtClean="0">
                <a:latin typeface="+mj-lt"/>
              </a:rPr>
              <a:t>Siôn</a:t>
            </a:r>
            <a:r>
              <a:rPr lang="en-GB" altLang="en-US" b="1" dirty="0" smtClean="0">
                <a:latin typeface="+mj-lt"/>
              </a:rPr>
              <a:t> </a:t>
            </a:r>
            <a:r>
              <a:rPr lang="en-GB" altLang="en-US" b="1" dirty="0" err="1" smtClean="0">
                <a:latin typeface="+mj-lt"/>
              </a:rPr>
              <a:t>wedi</a:t>
            </a:r>
            <a:r>
              <a:rPr lang="en-GB" altLang="en-US" b="1" dirty="0" smtClean="0">
                <a:latin typeface="+mj-lt"/>
              </a:rPr>
              <a:t> </a:t>
            </a:r>
            <a:r>
              <a:rPr lang="en-GB" altLang="en-US" b="1" dirty="0" err="1" smtClean="0">
                <a:latin typeface="+mj-lt"/>
              </a:rPr>
              <a:t>darllen</a:t>
            </a:r>
            <a:r>
              <a:rPr lang="en-GB" altLang="en-US" b="1" dirty="0" smtClean="0">
                <a:latin typeface="+mj-lt"/>
              </a:rPr>
              <a:t> </a:t>
            </a:r>
            <a:r>
              <a:rPr lang="en-GB" altLang="en-US" b="1" dirty="0" err="1" smtClean="0">
                <a:latin typeface="+mj-lt"/>
              </a:rPr>
              <a:t>llyfr</a:t>
            </a:r>
            <a:r>
              <a:rPr lang="en-GB" altLang="en-US" b="1" dirty="0" smtClean="0">
                <a:latin typeface="+mj-lt"/>
              </a:rPr>
              <a:t>.</a:t>
            </a:r>
            <a:endParaRPr lang="en-GB" altLang="en-US" b="1" dirty="0">
              <a:latin typeface="+mj-lt"/>
            </a:endParaRPr>
          </a:p>
          <a:p>
            <a:pPr>
              <a:buFont typeface="Wingdings" charset="2"/>
              <a:buNone/>
            </a:pPr>
            <a:endParaRPr lang="en-GB" altLang="en-US" b="1" dirty="0">
              <a:latin typeface="+mj-lt"/>
            </a:endParaRPr>
          </a:p>
          <a:p>
            <a:pPr>
              <a:buFont typeface="Wingdings" charset="2"/>
              <a:buNone/>
            </a:pPr>
            <a:endParaRPr lang="en-GB" altLang="en-US" b="1" dirty="0">
              <a:latin typeface="+mj-lt"/>
            </a:endParaRPr>
          </a:p>
          <a:p>
            <a:pPr algn="ctr">
              <a:buFont typeface="Wingdings" charset="2"/>
              <a:buNone/>
            </a:pPr>
            <a:r>
              <a:rPr lang="en-GB" altLang="en-US" b="1" dirty="0">
                <a:latin typeface="+mj-lt"/>
              </a:rPr>
              <a:t>		</a:t>
            </a:r>
            <a:endParaRPr lang="en-GB" altLang="en-US" b="1" dirty="0" smtClean="0">
              <a:latin typeface="+mj-lt"/>
            </a:endParaRPr>
          </a:p>
          <a:p>
            <a:pPr algn="ctr">
              <a:buFont typeface="Wingdings" charset="2"/>
              <a:buNone/>
            </a:pPr>
            <a:endParaRPr lang="en-GB" altLang="en-US" b="1" dirty="0" smtClean="0">
              <a:latin typeface="+mj-lt"/>
            </a:endParaRPr>
          </a:p>
          <a:p>
            <a:pPr algn="ctr">
              <a:buFont typeface="Wingdings" charset="2"/>
              <a:buNone/>
            </a:pPr>
            <a:r>
              <a:rPr lang="en-GB" altLang="en-US" b="1" dirty="0" err="1" smtClean="0">
                <a:latin typeface="+mj-lt"/>
              </a:rPr>
              <a:t>Darllenodd</a:t>
            </a:r>
            <a:r>
              <a:rPr lang="en-GB" altLang="en-US" b="1" dirty="0" smtClean="0">
                <a:latin typeface="+mj-lt"/>
              </a:rPr>
              <a:t> </a:t>
            </a:r>
            <a:r>
              <a:rPr lang="en-GB" altLang="en-US" b="1" dirty="0" err="1" smtClean="0">
                <a:latin typeface="+mj-lt"/>
              </a:rPr>
              <a:t>Siôn</a:t>
            </a:r>
            <a:r>
              <a:rPr lang="en-GB" altLang="en-US" b="1" dirty="0" smtClean="0">
                <a:latin typeface="+mj-lt"/>
              </a:rPr>
              <a:t> </a:t>
            </a:r>
            <a:r>
              <a:rPr lang="en-GB" altLang="en-US" b="1" dirty="0" err="1" smtClean="0">
                <a:latin typeface="+mj-lt"/>
              </a:rPr>
              <a:t>lyfr</a:t>
            </a:r>
            <a:r>
              <a:rPr lang="en-GB" altLang="en-US" b="1" dirty="0" smtClean="0">
                <a:latin typeface="+mj-lt"/>
              </a:rPr>
              <a:t>.</a:t>
            </a:r>
            <a:endParaRPr lang="en-US" altLang="en-US" dirty="0">
              <a:latin typeface="+mj-lt"/>
            </a:endParaRPr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4580290" y="2989025"/>
            <a:ext cx="4075820" cy="503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4746661" y="5395280"/>
            <a:ext cx="2681555" cy="50713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1992314" y="4221163"/>
            <a:ext cx="82073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rgbClr val="FF0000"/>
                </a:solidFill>
                <a:latin typeface="Comic Sans MS" charset="0"/>
              </a:rPr>
              <a:t>Mae </a:t>
            </a:r>
            <a:r>
              <a:rPr lang="en-GB" altLang="en-US" dirty="0" err="1">
                <a:solidFill>
                  <a:srgbClr val="FF0000"/>
                </a:solidFill>
                <a:latin typeface="Comic Sans MS" charset="0"/>
              </a:rPr>
              <a:t>ystyr</a:t>
            </a:r>
            <a:r>
              <a:rPr lang="en-GB" altLang="en-US" dirty="0">
                <a:solidFill>
                  <a:srgbClr val="FF0000"/>
                </a:solidFill>
                <a:latin typeface="Comic Sans MS" charset="0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latin typeface="Comic Sans MS" charset="0"/>
              </a:rPr>
              <a:t>rhain</a:t>
            </a:r>
            <a:r>
              <a:rPr lang="en-GB" altLang="en-US" dirty="0">
                <a:solidFill>
                  <a:srgbClr val="FF0000"/>
                </a:solidFill>
                <a:latin typeface="Comic Sans MS" charset="0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latin typeface="Comic Sans MS" charset="0"/>
              </a:rPr>
              <a:t>yn</a:t>
            </a:r>
            <a:r>
              <a:rPr lang="en-GB" altLang="en-US" dirty="0">
                <a:solidFill>
                  <a:srgbClr val="FF0000"/>
                </a:solidFill>
                <a:latin typeface="Comic Sans MS" charset="0"/>
              </a:rPr>
              <a:t> union </a:t>
            </a:r>
            <a:r>
              <a:rPr lang="en-GB" altLang="en-US" dirty="0" err="1">
                <a:solidFill>
                  <a:srgbClr val="FF0000"/>
                </a:solidFill>
                <a:latin typeface="Comic Sans MS" charset="0"/>
              </a:rPr>
              <a:t>yr</a:t>
            </a:r>
            <a:r>
              <a:rPr lang="en-GB" altLang="en-US" dirty="0">
                <a:solidFill>
                  <a:srgbClr val="FF0000"/>
                </a:solidFill>
                <a:latin typeface="Comic Sans MS" charset="0"/>
              </a:rPr>
              <a:t> un </a:t>
            </a:r>
            <a:r>
              <a:rPr lang="en-GB" altLang="en-US" dirty="0" err="1">
                <a:solidFill>
                  <a:srgbClr val="FF0000"/>
                </a:solidFill>
                <a:latin typeface="Comic Sans MS" charset="0"/>
              </a:rPr>
              <a:t>fath</a:t>
            </a:r>
            <a:r>
              <a:rPr lang="en-GB" altLang="en-US" dirty="0">
                <a:solidFill>
                  <a:srgbClr val="FF0000"/>
                </a:solidFill>
                <a:latin typeface="Comic Sans MS" charset="0"/>
              </a:rPr>
              <a:t>. </a:t>
            </a:r>
            <a:r>
              <a:rPr lang="en-GB" altLang="en-US" b="1" dirty="0" err="1">
                <a:solidFill>
                  <a:srgbClr val="FF0000"/>
                </a:solidFill>
                <a:latin typeface="Comic Sans MS" charset="0"/>
              </a:rPr>
              <a:t>Cwmpasog</a:t>
            </a:r>
            <a:r>
              <a:rPr lang="en-GB" altLang="en-US" dirty="0">
                <a:solidFill>
                  <a:srgbClr val="FF0000"/>
                </a:solidFill>
                <a:latin typeface="Comic Sans MS" charset="0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latin typeface="Comic Sans MS" charset="0"/>
              </a:rPr>
              <a:t>yw’r</a:t>
            </a:r>
            <a:r>
              <a:rPr lang="en-GB" altLang="en-US" dirty="0">
                <a:solidFill>
                  <a:srgbClr val="FF0000"/>
                </a:solidFill>
                <a:latin typeface="Comic Sans MS" charset="0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latin typeface="Comic Sans MS" charset="0"/>
              </a:rPr>
              <a:t>cyntaf</a:t>
            </a:r>
            <a:r>
              <a:rPr lang="en-GB" altLang="en-US" dirty="0">
                <a:solidFill>
                  <a:srgbClr val="FF0000"/>
                </a:solidFill>
                <a:latin typeface="Comic Sans MS" charset="0"/>
              </a:rPr>
              <a:t>. </a:t>
            </a:r>
            <a:r>
              <a:rPr lang="en-GB" altLang="en-US" b="1" dirty="0" err="1">
                <a:solidFill>
                  <a:srgbClr val="FF0000"/>
                </a:solidFill>
                <a:latin typeface="Comic Sans MS" charset="0"/>
              </a:rPr>
              <a:t>Cryno</a:t>
            </a:r>
            <a:r>
              <a:rPr lang="en-GB" altLang="en-US" dirty="0">
                <a:solidFill>
                  <a:srgbClr val="FF0000"/>
                </a:solidFill>
                <a:latin typeface="Comic Sans MS" charset="0"/>
              </a:rPr>
              <a:t> </a:t>
            </a:r>
            <a:r>
              <a:rPr lang="en-GB" altLang="en-US" dirty="0" err="1">
                <a:solidFill>
                  <a:srgbClr val="FF0000"/>
                </a:solidFill>
                <a:latin typeface="Comic Sans MS" charset="0"/>
              </a:rPr>
              <a:t>yw’r</a:t>
            </a:r>
            <a:r>
              <a:rPr lang="en-GB" altLang="en-US" dirty="0">
                <a:solidFill>
                  <a:srgbClr val="FF0000"/>
                </a:solidFill>
                <a:latin typeface="Comic Sans MS" charset="0"/>
              </a:rPr>
              <a:t> ail.</a:t>
            </a:r>
            <a:endParaRPr lang="en-US" altLang="en-US" dirty="0">
              <a:solidFill>
                <a:srgbClr val="FF0000"/>
              </a:solidFill>
              <a:latin typeface="Comic Sans MS" charset="0"/>
            </a:endParaRPr>
          </a:p>
        </p:txBody>
      </p:sp>
      <p:sp>
        <p:nvSpPr>
          <p:cNvPr id="12295" name="Line 7"/>
          <p:cNvSpPr>
            <a:spLocks noChangeShapeType="1"/>
          </p:cNvSpPr>
          <p:nvPr/>
        </p:nvSpPr>
        <p:spPr bwMode="auto">
          <a:xfrm flipV="1">
            <a:off x="4580291" y="3789363"/>
            <a:ext cx="53981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296" name="Line 8"/>
          <p:cNvSpPr>
            <a:spLocks noChangeShapeType="1"/>
          </p:cNvSpPr>
          <p:nvPr/>
        </p:nvSpPr>
        <p:spPr bwMode="auto">
          <a:xfrm>
            <a:off x="4580290" y="4581526"/>
            <a:ext cx="830707" cy="55506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749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22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2" grpId="0" animBg="1"/>
      <p:bldP spid="12293" grpId="0" animBg="1"/>
      <p:bldP spid="12295" grpId="0" animBg="1"/>
      <p:bldP spid="1229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5064"/>
            <a:ext cx="10972800" cy="1155577"/>
          </a:xfrm>
          <a:noFill/>
        </p:spPr>
        <p:txBody>
          <a:bodyPr>
            <a:normAutofit fontScale="90000"/>
          </a:bodyPr>
          <a:lstStyle/>
          <a:p>
            <a:r>
              <a:rPr lang="en-US" sz="2800" dirty="0" err="1" smtClean="0"/>
              <a:t>Ymarfer</a:t>
            </a:r>
            <a:r>
              <a:rPr lang="en-US" sz="2800" dirty="0" smtClean="0"/>
              <a:t>.</a:t>
            </a:r>
            <a:r>
              <a:rPr lang="en-US" sz="2800" dirty="0"/>
              <a:t/>
            </a:r>
            <a:br>
              <a:rPr lang="en-US" sz="2800" dirty="0"/>
            </a:br>
            <a:r>
              <a:rPr lang="en-US" sz="2800" dirty="0" err="1" smtClean="0"/>
              <a:t>Ydych</a:t>
            </a:r>
            <a:r>
              <a:rPr lang="en-US" sz="2800" dirty="0" smtClean="0"/>
              <a:t> </a:t>
            </a:r>
            <a:r>
              <a:rPr lang="en-US" sz="2800" dirty="0" err="1" smtClean="0"/>
              <a:t>chi’n</a:t>
            </a:r>
            <a:r>
              <a:rPr lang="en-US" sz="2800" dirty="0" smtClean="0"/>
              <a:t> </a:t>
            </a:r>
            <a:r>
              <a:rPr lang="en-US" sz="2800" dirty="0" err="1" smtClean="0"/>
              <a:t>gwybod</a:t>
            </a:r>
            <a:r>
              <a:rPr lang="en-US" sz="2800" dirty="0" smtClean="0"/>
              <a:t> pa </a:t>
            </a:r>
            <a:r>
              <a:rPr lang="en-US" sz="2800" dirty="0" err="1" smtClean="0"/>
              <a:t>derfyniadau</a:t>
            </a:r>
            <a:r>
              <a:rPr lang="en-US" sz="2800" dirty="0" smtClean="0"/>
              <a:t> </a:t>
            </a:r>
            <a:r>
              <a:rPr lang="en-US" sz="2800" dirty="0" err="1" smtClean="0"/>
              <a:t>sy’n</a:t>
            </a:r>
            <a:r>
              <a:rPr lang="en-US" sz="2800" dirty="0" smtClean="0"/>
              <a:t> </a:t>
            </a:r>
            <a:r>
              <a:rPr lang="en-US" sz="2800" dirty="0" err="1" smtClean="0"/>
              <a:t>cyfateb</a:t>
            </a:r>
            <a:r>
              <a:rPr lang="en-US" sz="2800" dirty="0" smtClean="0"/>
              <a:t> </a:t>
            </a:r>
            <a:r>
              <a:rPr lang="en-US" sz="2800" dirty="0" err="1" smtClean="0"/>
              <a:t>i</a:t>
            </a:r>
            <a:r>
              <a:rPr lang="en-US" sz="2800" dirty="0" smtClean="0"/>
              <a:t> </a:t>
            </a:r>
            <a:r>
              <a:rPr lang="en-US" sz="2800" dirty="0" err="1" smtClean="0"/>
              <a:t>ba</a:t>
            </a:r>
            <a:r>
              <a:rPr lang="en-US" sz="2800" dirty="0" smtClean="0"/>
              <a:t> </a:t>
            </a:r>
            <a:r>
              <a:rPr lang="en-US" sz="2800" dirty="0" err="1" smtClean="0"/>
              <a:t>amser</a:t>
            </a:r>
            <a:r>
              <a:rPr lang="en-US" sz="2800" dirty="0" smtClean="0"/>
              <a:t>?</a:t>
            </a:r>
            <a:endParaRPr lang="en-US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981" y="1390464"/>
            <a:ext cx="7155959" cy="48977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7261" y="1614168"/>
            <a:ext cx="2667001" cy="4736123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79625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Trebuchet MS" charset="0"/>
              </a:rPr>
              <a:t>Terfyniadau’r Presennol: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943475" y="1484313"/>
            <a:ext cx="6267450" cy="4419600"/>
          </a:xfrm>
        </p:spPr>
        <p:txBody>
          <a:bodyPr/>
          <a:lstStyle/>
          <a:p>
            <a:pPr>
              <a:lnSpc>
                <a:spcPct val="80000"/>
              </a:lnSpc>
              <a:buFont typeface="Wingdings" charset="2"/>
              <a:buNone/>
            </a:pPr>
            <a:endParaRPr lang="en-GB" altLang="en-US" sz="2400" dirty="0"/>
          </a:p>
          <a:p>
            <a:pPr>
              <a:lnSpc>
                <a:spcPct val="80000"/>
              </a:lnSpc>
              <a:buFont typeface="Wingdings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charset="0"/>
              </a:rPr>
              <a:t>af</a:t>
            </a:r>
            <a:r>
              <a:rPr lang="en-GB" altLang="en-US" dirty="0">
                <a:solidFill>
                  <a:srgbClr val="0000FF"/>
                </a:solidFill>
                <a:latin typeface="Trebuchet MS" charset="0"/>
              </a:rPr>
              <a:t>						</a:t>
            </a:r>
          </a:p>
          <a:p>
            <a:pPr>
              <a:lnSpc>
                <a:spcPct val="80000"/>
              </a:lnSpc>
              <a:buFont typeface="Wingdings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charset="0"/>
              </a:rPr>
              <a:t>i</a:t>
            </a:r>
            <a:r>
              <a:rPr lang="en-GB" altLang="en-US" dirty="0">
                <a:solidFill>
                  <a:srgbClr val="0000FF"/>
                </a:solidFill>
                <a:latin typeface="Trebuchet MS" charset="0"/>
              </a:rPr>
              <a:t>						</a:t>
            </a:r>
          </a:p>
          <a:p>
            <a:pPr>
              <a:lnSpc>
                <a:spcPct val="80000"/>
              </a:lnSpc>
              <a:buFont typeface="Wingdings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charset="0"/>
              </a:rPr>
              <a:t>...a	</a:t>
            </a:r>
            <a:r>
              <a:rPr lang="en-GB" altLang="en-US" sz="2800" dirty="0">
                <a:solidFill>
                  <a:srgbClr val="0000FF"/>
                </a:solidFill>
                <a:latin typeface="Trebuchet MS" charset="0"/>
              </a:rPr>
              <a:t>[….</a:t>
            </a:r>
            <a:r>
              <a:rPr lang="en-GB" altLang="en-US" sz="2800" dirty="0" err="1" smtClean="0">
                <a:solidFill>
                  <a:srgbClr val="0000FF"/>
                </a:solidFill>
                <a:latin typeface="Trebuchet MS" charset="0"/>
              </a:rPr>
              <a:t>iff</a:t>
            </a:r>
            <a:r>
              <a:rPr lang="en-GB" altLang="en-US" sz="2800" dirty="0" smtClean="0">
                <a:solidFill>
                  <a:srgbClr val="0000FF"/>
                </a:solidFill>
                <a:latin typeface="Trebuchet MS" charset="0"/>
              </a:rPr>
              <a:t>/….</a:t>
            </a:r>
            <a:r>
              <a:rPr lang="en-GB" altLang="en-US" sz="2800" dirty="0" err="1" smtClean="0">
                <a:solidFill>
                  <a:srgbClr val="0000FF"/>
                </a:solidFill>
                <a:latin typeface="Trebuchet MS" charset="0"/>
              </a:rPr>
              <a:t>ith</a:t>
            </a:r>
            <a:r>
              <a:rPr lang="en-GB" altLang="en-US" sz="2800" dirty="0" smtClean="0">
                <a:solidFill>
                  <a:srgbClr val="0000FF"/>
                </a:solidFill>
                <a:latin typeface="Trebuchet MS" charset="0"/>
              </a:rPr>
              <a:t> - </a:t>
            </a:r>
            <a:r>
              <a:rPr lang="en-GB" altLang="en-US" sz="2800" dirty="0" err="1" smtClean="0">
                <a:solidFill>
                  <a:srgbClr val="0000FF"/>
                </a:solidFill>
                <a:latin typeface="Trebuchet MS" charset="0"/>
              </a:rPr>
              <a:t>anffurfiol</a:t>
            </a:r>
            <a:r>
              <a:rPr lang="en-GB" altLang="en-US" sz="2800" dirty="0" smtClean="0">
                <a:solidFill>
                  <a:srgbClr val="0000FF"/>
                </a:solidFill>
                <a:latin typeface="Trebuchet MS" charset="0"/>
              </a:rPr>
              <a:t>]</a:t>
            </a:r>
            <a:endParaRPr lang="en-GB" altLang="en-US" sz="2800" dirty="0">
              <a:solidFill>
                <a:srgbClr val="0000FF"/>
              </a:solidFill>
              <a:latin typeface="Trebuchet MS" charset="0"/>
            </a:endParaRPr>
          </a:p>
          <a:p>
            <a:pPr>
              <a:lnSpc>
                <a:spcPct val="80000"/>
              </a:lnSpc>
              <a:buFont typeface="Wingdings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charset="0"/>
              </a:rPr>
              <a:t>wn</a:t>
            </a:r>
            <a:r>
              <a:rPr lang="en-GB" altLang="en-US" dirty="0">
                <a:solidFill>
                  <a:srgbClr val="0000FF"/>
                </a:solidFill>
                <a:latin typeface="Trebuchet MS" charset="0"/>
              </a:rPr>
              <a:t>				</a:t>
            </a:r>
          </a:p>
          <a:p>
            <a:pPr>
              <a:lnSpc>
                <a:spcPct val="80000"/>
              </a:lnSpc>
              <a:buFont typeface="Wingdings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charset="0"/>
              </a:rPr>
              <a:t>...</a:t>
            </a:r>
            <a:r>
              <a:rPr lang="en-GB" altLang="en-US" dirty="0" err="1">
                <a:solidFill>
                  <a:srgbClr val="0000FF"/>
                </a:solidFill>
                <a:latin typeface="Trebuchet MS" charset="0"/>
              </a:rPr>
              <a:t>wch</a:t>
            </a:r>
            <a:r>
              <a:rPr lang="en-GB" altLang="en-US" dirty="0">
                <a:solidFill>
                  <a:srgbClr val="0000FF"/>
                </a:solidFill>
                <a:latin typeface="Trebuchet MS" charset="0"/>
              </a:rPr>
              <a:t>				</a:t>
            </a:r>
          </a:p>
          <a:p>
            <a:pPr>
              <a:lnSpc>
                <a:spcPct val="80000"/>
              </a:lnSpc>
              <a:buFont typeface="Wingdings" charset="2"/>
              <a:buNone/>
            </a:pPr>
            <a:r>
              <a:rPr lang="en-GB" altLang="en-US" dirty="0">
                <a:solidFill>
                  <a:srgbClr val="0000FF"/>
                </a:solidFill>
                <a:latin typeface="Trebuchet MS" charset="0"/>
              </a:rPr>
              <a:t>...ant	</a:t>
            </a:r>
            <a:r>
              <a:rPr lang="en-GB" altLang="en-US" sz="2400" dirty="0"/>
              <a:t>					</a:t>
            </a:r>
          </a:p>
          <a:p>
            <a:pPr>
              <a:lnSpc>
                <a:spcPct val="80000"/>
              </a:lnSpc>
              <a:buFont typeface="Wingdings" charset="2"/>
              <a:buNone/>
            </a:pPr>
            <a:r>
              <a:rPr lang="en-GB" altLang="en-US" sz="2400" dirty="0"/>
              <a:t> …</a:t>
            </a:r>
            <a:r>
              <a:rPr lang="en-GB" altLang="en-US" sz="3600" dirty="0" err="1">
                <a:latin typeface="Trebuchet MS" charset="0"/>
              </a:rPr>
              <a:t>ir</a:t>
            </a:r>
            <a:r>
              <a:rPr lang="en-GB" altLang="en-US" sz="3600" dirty="0">
                <a:latin typeface="Trebuchet MS" charset="0"/>
              </a:rPr>
              <a:t> (</a:t>
            </a:r>
            <a:r>
              <a:rPr lang="en-GB" altLang="en-US" sz="3600" dirty="0" err="1">
                <a:latin typeface="Trebuchet MS" charset="0"/>
              </a:rPr>
              <a:t>amhersonol</a:t>
            </a:r>
            <a:r>
              <a:rPr lang="en-GB" altLang="en-US" sz="3600" dirty="0">
                <a:latin typeface="Trebuchet MS" charset="0"/>
              </a:rPr>
              <a:t>)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00949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dirty="0" smtClean="0">
                <a:latin typeface="Lucida Sans" charset="0"/>
              </a:rPr>
              <a:t>Presennol</a:t>
            </a:r>
            <a:endParaRPr lang="en-GB" altLang="en-US" dirty="0">
              <a:solidFill>
                <a:srgbClr val="0070C0"/>
              </a:solidFill>
              <a:latin typeface="Lucida Sans" charset="0"/>
            </a:endParaRPr>
          </a:p>
        </p:txBody>
      </p:sp>
      <p:sp>
        <p:nvSpPr>
          <p:cNvPr id="61442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117725" y="2193925"/>
            <a:ext cx="4698355" cy="4070350"/>
          </a:xfrm>
        </p:spPr>
        <p:txBody>
          <a:bodyPr/>
          <a:lstStyle/>
          <a:p>
            <a:pPr eaLnBrk="1" hangingPunct="1"/>
            <a:r>
              <a:rPr lang="cy-GB" altLang="en-US" dirty="0">
                <a:latin typeface="Lucida Sans" charset="0"/>
              </a:rPr>
              <a:t>...af </a:t>
            </a:r>
            <a:endParaRPr lang="cy-GB" altLang="en-US" i="1" dirty="0">
              <a:latin typeface="Lucida Sans" charset="0"/>
            </a:endParaRPr>
          </a:p>
          <a:p>
            <a:pPr eaLnBrk="1" hangingPunct="1"/>
            <a:r>
              <a:rPr lang="cy-GB" altLang="en-US" dirty="0">
                <a:latin typeface="Lucida Sans" charset="0"/>
              </a:rPr>
              <a:t>...i </a:t>
            </a:r>
            <a:endParaRPr lang="cy-GB" altLang="en-US" i="1" dirty="0">
              <a:latin typeface="Lucida Sans" charset="0"/>
            </a:endParaRPr>
          </a:p>
          <a:p>
            <a:pPr eaLnBrk="1" hangingPunct="1"/>
            <a:r>
              <a:rPr lang="cy-GB" altLang="en-US" dirty="0">
                <a:latin typeface="Lucida Sans" charset="0"/>
              </a:rPr>
              <a:t>...a[….iff(g)/….ith(b)] </a:t>
            </a:r>
            <a:endParaRPr lang="cy-GB" altLang="en-US" i="1" dirty="0">
              <a:latin typeface="Lucida Sans" charset="0"/>
            </a:endParaRPr>
          </a:p>
          <a:p>
            <a:pPr eaLnBrk="1" hangingPunct="1"/>
            <a:r>
              <a:rPr lang="cy-GB" altLang="en-US" dirty="0">
                <a:latin typeface="Lucida Sans" charset="0"/>
              </a:rPr>
              <a:t>...wn </a:t>
            </a:r>
            <a:endParaRPr lang="cy-GB" altLang="en-US" i="1" dirty="0">
              <a:latin typeface="Lucida Sans" charset="0"/>
            </a:endParaRPr>
          </a:p>
          <a:p>
            <a:pPr eaLnBrk="1" hangingPunct="1"/>
            <a:r>
              <a:rPr lang="cy-GB" altLang="en-US" dirty="0">
                <a:latin typeface="Lucida Sans" charset="0"/>
              </a:rPr>
              <a:t>...wch </a:t>
            </a:r>
            <a:endParaRPr lang="cy-GB" altLang="en-US" i="1" dirty="0">
              <a:latin typeface="Lucida Sans" charset="0"/>
            </a:endParaRPr>
          </a:p>
          <a:p>
            <a:pPr eaLnBrk="1" hangingPunct="1"/>
            <a:r>
              <a:rPr lang="cy-GB" altLang="en-US" dirty="0">
                <a:latin typeface="Lucida Sans" charset="0"/>
              </a:rPr>
              <a:t>...ant</a:t>
            </a:r>
          </a:p>
        </p:txBody>
      </p:sp>
      <p:sp>
        <p:nvSpPr>
          <p:cNvPr id="61443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6600057" y="2193925"/>
            <a:ext cx="3908425" cy="4070350"/>
          </a:xfrm>
        </p:spPr>
        <p:txBody>
          <a:bodyPr/>
          <a:lstStyle/>
          <a:p>
            <a:pPr eaLnBrk="1" hangingPunct="1"/>
            <a:r>
              <a:rPr lang="cy-GB" altLang="en-US" dirty="0">
                <a:latin typeface="Lucida Sans" charset="0"/>
              </a:rPr>
              <a:t>gweithi</a:t>
            </a:r>
            <a:r>
              <a:rPr lang="cy-GB" altLang="en-US" i="1" dirty="0">
                <a:latin typeface="Lucida Sans" charset="0"/>
              </a:rPr>
              <a:t>af i</a:t>
            </a:r>
          </a:p>
          <a:p>
            <a:pPr eaLnBrk="1" hangingPunct="1"/>
            <a:r>
              <a:rPr lang="cy-GB" altLang="en-US" dirty="0">
                <a:latin typeface="Lucida Sans" charset="0"/>
              </a:rPr>
              <a:t>gweith</a:t>
            </a:r>
            <a:r>
              <a:rPr lang="cy-GB" altLang="en-US" i="1" dirty="0">
                <a:latin typeface="Lucida Sans" charset="0"/>
              </a:rPr>
              <a:t>i di</a:t>
            </a:r>
          </a:p>
          <a:p>
            <a:pPr eaLnBrk="1" hangingPunct="1"/>
            <a:r>
              <a:rPr lang="cy-GB" altLang="en-US" dirty="0">
                <a:latin typeface="Lucida Sans" charset="0"/>
              </a:rPr>
              <a:t>gweithi</a:t>
            </a:r>
            <a:r>
              <a:rPr lang="cy-GB" altLang="en-US" i="1" dirty="0">
                <a:latin typeface="Lucida Sans" charset="0"/>
              </a:rPr>
              <a:t>a ef/hi</a:t>
            </a:r>
          </a:p>
          <a:p>
            <a:pPr eaLnBrk="1" hangingPunct="1"/>
            <a:r>
              <a:rPr lang="cy-GB" altLang="en-US" dirty="0">
                <a:latin typeface="Lucida Sans" charset="0"/>
              </a:rPr>
              <a:t>gweithiwn </a:t>
            </a:r>
            <a:r>
              <a:rPr lang="cy-GB" altLang="en-US" i="1" dirty="0">
                <a:latin typeface="Lucida Sans" charset="0"/>
              </a:rPr>
              <a:t>ni</a:t>
            </a:r>
          </a:p>
          <a:p>
            <a:pPr eaLnBrk="1" hangingPunct="1"/>
            <a:r>
              <a:rPr lang="cy-GB" altLang="en-US" dirty="0">
                <a:latin typeface="Lucida Sans" charset="0"/>
              </a:rPr>
              <a:t>gweithi</a:t>
            </a:r>
            <a:r>
              <a:rPr lang="cy-GB" altLang="en-US" i="1" dirty="0">
                <a:latin typeface="Lucida Sans" charset="0"/>
              </a:rPr>
              <a:t>wch chi</a:t>
            </a:r>
          </a:p>
          <a:p>
            <a:pPr eaLnBrk="1" hangingPunct="1"/>
            <a:r>
              <a:rPr lang="cy-GB" altLang="en-US" dirty="0">
                <a:latin typeface="Lucida Sans" charset="0"/>
              </a:rPr>
              <a:t>g</a:t>
            </a:r>
            <a:r>
              <a:rPr lang="cy-GB" altLang="en-US" dirty="0" smtClean="0">
                <a:latin typeface="Lucida Sans" charset="0"/>
              </a:rPr>
              <a:t>weithi</a:t>
            </a:r>
            <a:r>
              <a:rPr lang="cy-GB" altLang="en-US" i="1" dirty="0" smtClean="0">
                <a:latin typeface="Lucida Sans" charset="0"/>
              </a:rPr>
              <a:t>an nhw</a:t>
            </a:r>
          </a:p>
          <a:p>
            <a:pPr eaLnBrk="1" hangingPunct="1"/>
            <a:r>
              <a:rPr lang="cy-GB" altLang="en-US" dirty="0">
                <a:latin typeface="Lucida Sans" charset="0"/>
              </a:rPr>
              <a:t>g</a:t>
            </a:r>
            <a:r>
              <a:rPr lang="cy-GB" altLang="en-US" dirty="0" smtClean="0">
                <a:latin typeface="Lucida Sans" charset="0"/>
              </a:rPr>
              <a:t>weithi</a:t>
            </a:r>
            <a:r>
              <a:rPr lang="cy-GB" altLang="en-US" i="1" dirty="0" smtClean="0">
                <a:latin typeface="Lucida Sans" charset="0"/>
              </a:rPr>
              <a:t>ant hwy</a:t>
            </a:r>
            <a:endParaRPr lang="cy-GB" altLang="en-US" dirty="0">
              <a:latin typeface="Lucida San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75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US" dirty="0" err="1" smtClean="0"/>
              <a:t>Gweithgaredd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 smtClean="0"/>
              <a:t>Defnyddiwch</a:t>
            </a:r>
            <a:r>
              <a:rPr lang="en-US" dirty="0" smtClean="0"/>
              <a:t> y </a:t>
            </a:r>
            <a:r>
              <a:rPr lang="en-US" dirty="0" err="1" smtClean="0"/>
              <a:t>cardiau</a:t>
            </a:r>
            <a:r>
              <a:rPr lang="en-US" dirty="0" smtClean="0"/>
              <a:t> </a:t>
            </a:r>
            <a:r>
              <a:rPr lang="en-US" dirty="0" err="1" smtClean="0"/>
              <a:t>berfenw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ymarfer</a:t>
            </a:r>
            <a:r>
              <a:rPr lang="en-US" dirty="0" smtClean="0"/>
              <a:t> </a:t>
            </a:r>
            <a:r>
              <a:rPr lang="en-US" dirty="0" err="1" smtClean="0"/>
              <a:t>rhedeg</a:t>
            </a:r>
            <a:r>
              <a:rPr lang="en-US" dirty="0" smtClean="0"/>
              <a:t> y </a:t>
            </a:r>
            <a:r>
              <a:rPr lang="en-US" dirty="0" err="1" smtClean="0"/>
              <a:t>ferf</a:t>
            </a:r>
            <a:r>
              <a:rPr lang="en-US" dirty="0" smtClean="0"/>
              <a:t>.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/>
              <a:t>E</a:t>
            </a:r>
            <a:r>
              <a:rPr lang="en-US" dirty="0" err="1" smtClean="0"/>
              <a:t>r</a:t>
            </a:r>
            <a:r>
              <a:rPr lang="en-US" dirty="0" smtClean="0"/>
              <a:t> </a:t>
            </a:r>
            <a:r>
              <a:rPr lang="en-US" dirty="0" err="1" smtClean="0"/>
              <a:t>enghraifft</a:t>
            </a:r>
            <a:r>
              <a:rPr lang="en-US" dirty="0" smtClean="0"/>
              <a:t>:  </a:t>
            </a:r>
            <a:r>
              <a:rPr lang="en-US" b="1" dirty="0" err="1" smtClean="0"/>
              <a:t>Prynu</a:t>
            </a:r>
            <a:endParaRPr lang="en-US" b="1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 smtClean="0"/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 smtClean="0"/>
              <a:t>Prynaf</a:t>
            </a:r>
            <a:r>
              <a:rPr lang="en-US" i="1" dirty="0" smtClean="0"/>
              <a:t> </a:t>
            </a:r>
            <a:r>
              <a:rPr lang="en-US" i="1" dirty="0" err="1" smtClean="0"/>
              <a:t>i</a:t>
            </a:r>
            <a:r>
              <a:rPr lang="en-US" i="1" dirty="0" smtClean="0"/>
              <a:t>, </a:t>
            </a:r>
            <a:r>
              <a:rPr lang="en-US" i="1" dirty="0" err="1" smtClean="0"/>
              <a:t>pryni</a:t>
            </a:r>
            <a:r>
              <a:rPr lang="en-US" i="1" dirty="0" smtClean="0"/>
              <a:t> di, </a:t>
            </a:r>
            <a:r>
              <a:rPr lang="en-US" i="1" dirty="0" err="1" smtClean="0"/>
              <a:t>pryniff</a:t>
            </a:r>
            <a:r>
              <a:rPr lang="en-US" i="1" dirty="0" smtClean="0"/>
              <a:t> </a:t>
            </a:r>
            <a:r>
              <a:rPr lang="en-US" i="1" dirty="0" smtClean="0"/>
              <a:t>e, </a:t>
            </a:r>
            <a:r>
              <a:rPr lang="en-US" i="1" dirty="0" err="1" smtClean="0"/>
              <a:t>prynwn</a:t>
            </a:r>
            <a:r>
              <a:rPr lang="en-US" i="1" dirty="0" smtClean="0"/>
              <a:t> </a:t>
            </a:r>
            <a:r>
              <a:rPr lang="en-US" i="1" dirty="0" err="1" smtClean="0"/>
              <a:t>ni</a:t>
            </a:r>
            <a:r>
              <a:rPr lang="en-US" i="1" dirty="0" smtClean="0"/>
              <a:t>, </a:t>
            </a:r>
            <a:r>
              <a:rPr lang="en-US" i="1" dirty="0" err="1" smtClean="0"/>
              <a:t>prynwch</a:t>
            </a:r>
            <a:r>
              <a:rPr lang="en-US" i="1" dirty="0" smtClean="0"/>
              <a:t> chi, </a:t>
            </a:r>
            <a:r>
              <a:rPr lang="en-US" i="1" dirty="0" err="1" smtClean="0"/>
              <a:t>prynant</a:t>
            </a:r>
            <a:r>
              <a:rPr lang="en-US" i="1" dirty="0" smtClean="0"/>
              <a:t> </a:t>
            </a:r>
            <a:r>
              <a:rPr lang="en-US" i="1" dirty="0" err="1" smtClean="0"/>
              <a:t>hwy</a:t>
            </a:r>
            <a:r>
              <a:rPr lang="en-US" i="1" dirty="0" smtClean="0"/>
              <a:t> (</a:t>
            </a:r>
            <a:r>
              <a:rPr lang="en-US" i="1" dirty="0" err="1" smtClean="0"/>
              <a:t>prynan</a:t>
            </a:r>
            <a:r>
              <a:rPr lang="en-US" i="1" dirty="0" smtClean="0"/>
              <a:t> </a:t>
            </a:r>
            <a:r>
              <a:rPr lang="en-US" i="1" dirty="0" err="1" smtClean="0"/>
              <a:t>nhw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anffurfiol</a:t>
            </a:r>
            <a:r>
              <a:rPr lang="en-US" i="1" dirty="0" smtClean="0"/>
              <a:t>).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41149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7893" y="365175"/>
            <a:ext cx="8229600" cy="1143000"/>
          </a:xfrm>
        </p:spPr>
        <p:txBody>
          <a:bodyPr/>
          <a:lstStyle/>
          <a:p>
            <a:r>
              <a:rPr lang="en-US" dirty="0" err="1" smtClean="0"/>
              <a:t>Ymarfer</a:t>
            </a:r>
            <a:r>
              <a:rPr lang="en-US" dirty="0" smtClean="0"/>
              <a:t>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4113" y="2133601"/>
            <a:ext cx="3668581" cy="3931920"/>
          </a:xfrm>
        </p:spPr>
        <p:txBody>
          <a:bodyPr/>
          <a:lstStyle/>
          <a:p>
            <a:r>
              <a:rPr lang="en-US" dirty="0" smtClean="0"/>
              <a:t>I’ll wait</a:t>
            </a:r>
          </a:p>
          <a:p>
            <a:r>
              <a:rPr lang="en-US" dirty="0" smtClean="0"/>
              <a:t>I’ll keep</a:t>
            </a:r>
          </a:p>
          <a:p>
            <a:r>
              <a:rPr lang="en-US" dirty="0" smtClean="0"/>
              <a:t>They’ll walk</a:t>
            </a:r>
          </a:p>
          <a:p>
            <a:r>
              <a:rPr lang="en-US" dirty="0"/>
              <a:t>H</a:t>
            </a:r>
            <a:r>
              <a:rPr lang="en-US" dirty="0" smtClean="0"/>
              <a:t>e’ll </a:t>
            </a:r>
            <a:r>
              <a:rPr lang="en-US" dirty="0" smtClean="0"/>
              <a:t>show</a:t>
            </a:r>
          </a:p>
          <a:p>
            <a:r>
              <a:rPr lang="en-US" dirty="0" smtClean="0"/>
              <a:t>You’ll read (</a:t>
            </a:r>
            <a:r>
              <a:rPr lang="en-US" dirty="0" err="1" smtClean="0"/>
              <a:t>ti</a:t>
            </a:r>
            <a:r>
              <a:rPr lang="en-US" dirty="0" smtClean="0"/>
              <a:t>)</a:t>
            </a:r>
          </a:p>
          <a:p>
            <a:r>
              <a:rPr lang="en-US" dirty="0" smtClean="0"/>
              <a:t>You’ll arrive</a:t>
            </a:r>
          </a:p>
          <a:p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245094" y="2161534"/>
            <a:ext cx="3668581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ts val="2000"/>
              </a:spcBef>
              <a:buClr>
                <a:schemeClr val="tx1">
                  <a:lumMod val="75000"/>
                  <a:lumOff val="25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79438" indent="-228600" algn="l" defTabSz="914400" rtl="0" eaLnBrk="1" latinLnBrk="0" hangingPunct="1">
              <a:spcBef>
                <a:spcPts val="600"/>
              </a:spcBef>
              <a:buClr>
                <a:schemeClr val="bg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8038" indent="-228600" algn="l" defTabSz="914400" rtl="0" eaLnBrk="1" latinLnBrk="0" hangingPunct="1">
              <a:spcBef>
                <a:spcPts val="600"/>
              </a:spcBef>
              <a:buClr>
                <a:schemeClr val="tx1">
                  <a:lumMod val="75000"/>
                  <a:lumOff val="25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36638" indent="-228600" algn="l" defTabSz="914400" rtl="0" eaLnBrk="1" latinLnBrk="0" hangingPunct="1">
              <a:spcBef>
                <a:spcPts val="600"/>
              </a:spcBef>
              <a:buClr>
                <a:schemeClr val="bg2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65238" indent="-228600" algn="l" defTabSz="914400" rtl="0" eaLnBrk="1" latinLnBrk="0" hangingPunct="1">
              <a:spcBef>
                <a:spcPts val="600"/>
              </a:spcBef>
              <a:buClr>
                <a:schemeClr val="tx1">
                  <a:lumMod val="75000"/>
                  <a:lumOff val="25000"/>
                </a:schemeClr>
              </a:buClr>
              <a:buFont typeface="Arial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485900" indent="-228600" algn="l" defTabSz="914400" rtl="0" eaLnBrk="1" latinLnBrk="0" hangingPunct="1">
              <a:spcBef>
                <a:spcPct val="20000"/>
              </a:spcBef>
              <a:buClr>
                <a:schemeClr val="bg2">
                  <a:lumMod val="60000"/>
                  <a:lumOff val="40000"/>
                </a:schemeClr>
              </a:buClr>
              <a:buFont typeface="Arial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712913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Font typeface="Arial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947863" indent="-228600" algn="l" defTabSz="914400" rtl="0" eaLnBrk="1" latinLnBrk="0" hangingPunct="1">
              <a:spcBef>
                <a:spcPct val="20000"/>
              </a:spcBef>
              <a:buClr>
                <a:schemeClr val="bg2">
                  <a:lumMod val="60000"/>
                  <a:lumOff val="40000"/>
                </a:schemeClr>
              </a:buClr>
              <a:buFont typeface="Arial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174875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75000"/>
                  <a:lumOff val="25000"/>
                </a:schemeClr>
              </a:buClr>
              <a:buFont typeface="Arial" pitchFamily="34" charset="0"/>
              <a:buChar char="•"/>
              <a:defRPr 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/>
              <a:t>Arhosaf</a:t>
            </a:r>
            <a:r>
              <a:rPr lang="en-US" dirty="0"/>
              <a:t> </a:t>
            </a:r>
            <a:r>
              <a:rPr lang="en-US" dirty="0" err="1"/>
              <a:t>i</a:t>
            </a:r>
            <a:endParaRPr lang="en-US" dirty="0"/>
          </a:p>
          <a:p>
            <a:r>
              <a:rPr lang="en-US" dirty="0" err="1"/>
              <a:t>Cadwaf</a:t>
            </a:r>
            <a:r>
              <a:rPr lang="en-US" dirty="0"/>
              <a:t> </a:t>
            </a:r>
            <a:r>
              <a:rPr lang="en-US" dirty="0" err="1"/>
              <a:t>i</a:t>
            </a:r>
            <a:endParaRPr lang="en-US" dirty="0"/>
          </a:p>
          <a:p>
            <a:r>
              <a:rPr lang="en-US" dirty="0" err="1"/>
              <a:t>Cerddan</a:t>
            </a:r>
            <a:r>
              <a:rPr lang="en-US" dirty="0"/>
              <a:t> </a:t>
            </a:r>
            <a:r>
              <a:rPr lang="en-US" dirty="0" err="1"/>
              <a:t>nhw</a:t>
            </a:r>
            <a:endParaRPr lang="en-US" dirty="0"/>
          </a:p>
          <a:p>
            <a:r>
              <a:rPr lang="en-US" dirty="0" err="1"/>
              <a:t>Dangosiff</a:t>
            </a:r>
            <a:r>
              <a:rPr lang="en-US" dirty="0"/>
              <a:t> </a:t>
            </a:r>
            <a:r>
              <a:rPr lang="en-US" dirty="0"/>
              <a:t>e</a:t>
            </a:r>
            <a:endParaRPr lang="en-US" dirty="0"/>
          </a:p>
          <a:p>
            <a:r>
              <a:rPr lang="en-US" dirty="0" err="1"/>
              <a:t>Darlleni</a:t>
            </a:r>
            <a:r>
              <a:rPr lang="en-US" dirty="0"/>
              <a:t> di</a:t>
            </a:r>
          </a:p>
          <a:p>
            <a:r>
              <a:rPr lang="en-US" dirty="0" err="1"/>
              <a:t>Cyrhaeddwch</a:t>
            </a:r>
            <a:r>
              <a:rPr lang="en-US" dirty="0"/>
              <a:t> chi</a:t>
            </a:r>
          </a:p>
        </p:txBody>
      </p:sp>
      <p:sp>
        <p:nvSpPr>
          <p:cNvPr id="5" name="Rectangle 4"/>
          <p:cNvSpPr/>
          <p:nvPr/>
        </p:nvSpPr>
        <p:spPr>
          <a:xfrm>
            <a:off x="1977893" y="1171053"/>
            <a:ext cx="716085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err="1"/>
              <a:t>Cyfieithwch</a:t>
            </a:r>
            <a:r>
              <a:rPr lang="en-US" sz="2400" b="1" dirty="0"/>
              <a:t> </a:t>
            </a:r>
            <a:r>
              <a:rPr lang="en-US" sz="2400" b="1" dirty="0" err="1"/>
              <a:t>gan</a:t>
            </a:r>
            <a:r>
              <a:rPr lang="en-US" sz="2400" b="1" dirty="0"/>
              <a:t> </a:t>
            </a:r>
            <a:r>
              <a:rPr lang="en-US" sz="2400" b="1" dirty="0" err="1"/>
              <a:t>ddefnyddio’r</a:t>
            </a:r>
            <a:r>
              <a:rPr lang="en-US" sz="2400" b="1" dirty="0"/>
              <a:t> </a:t>
            </a:r>
            <a:r>
              <a:rPr lang="en-US" sz="2400" b="1" dirty="0" err="1"/>
              <a:t>ffurfiau</a:t>
            </a:r>
            <a:r>
              <a:rPr lang="en-US" sz="2400" b="1" dirty="0"/>
              <a:t> </a:t>
            </a:r>
            <a:r>
              <a:rPr lang="en-US" sz="2400" b="1" dirty="0" err="1"/>
              <a:t>cryno</a:t>
            </a:r>
            <a:r>
              <a:rPr lang="en-US" sz="2400" b="1" dirty="0"/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7873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mtClean="0">
                <a:latin typeface="Trebuchet MS" charset="0"/>
              </a:rPr>
              <a:t>Y Gorffennol Cryno: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charset="2"/>
              <a:buNone/>
              <a:defRPr/>
            </a:pPr>
            <a:r>
              <a:rPr lang="en-GB" altLang="en-US" sz="2400" dirty="0" err="1">
                <a:latin typeface="Trebuchet MS" charset="0"/>
              </a:rPr>
              <a:t>Defnyddir</a:t>
            </a:r>
            <a:r>
              <a:rPr lang="en-GB" altLang="en-US" sz="2400" dirty="0">
                <a:latin typeface="Trebuchet MS" charset="0"/>
              </a:rPr>
              <a:t> </a:t>
            </a:r>
            <a:r>
              <a:rPr lang="en-GB" altLang="en-US" sz="2400" dirty="0" err="1">
                <a:latin typeface="Trebuchet MS" charset="0"/>
              </a:rPr>
              <a:t>yr</a:t>
            </a:r>
            <a:r>
              <a:rPr lang="en-GB" altLang="en-US" sz="2400" dirty="0">
                <a:latin typeface="Trebuchet MS" charset="0"/>
              </a:rPr>
              <a:t> </a:t>
            </a:r>
            <a:r>
              <a:rPr lang="en-GB" altLang="en-US" sz="2400" dirty="0" err="1">
                <a:latin typeface="Trebuchet MS" charset="0"/>
              </a:rPr>
              <a:t>amser</a:t>
            </a:r>
            <a:r>
              <a:rPr lang="en-GB" altLang="en-US" sz="2400" dirty="0">
                <a:latin typeface="Trebuchet MS" charset="0"/>
              </a:rPr>
              <a:t> </a:t>
            </a:r>
            <a:r>
              <a:rPr lang="en-GB" altLang="en-US" sz="2400" dirty="0" err="1">
                <a:latin typeface="Trebuchet MS" charset="0"/>
              </a:rPr>
              <a:t>hwn</a:t>
            </a:r>
            <a:r>
              <a:rPr lang="en-GB" altLang="en-US" sz="2400" dirty="0">
                <a:latin typeface="Trebuchet MS" charset="0"/>
              </a:rPr>
              <a:t> </a:t>
            </a:r>
            <a:r>
              <a:rPr lang="en-GB" altLang="en-US" sz="2400" dirty="0" err="1">
                <a:latin typeface="Trebuchet MS" charset="0"/>
              </a:rPr>
              <a:t>i</a:t>
            </a:r>
            <a:r>
              <a:rPr lang="en-GB" altLang="en-US" sz="2400" dirty="0">
                <a:latin typeface="Trebuchet MS" charset="0"/>
              </a:rPr>
              <a:t> </a:t>
            </a:r>
            <a:r>
              <a:rPr lang="en-GB" altLang="en-US" sz="2400" dirty="0" err="1">
                <a:latin typeface="Trebuchet MS" charset="0"/>
              </a:rPr>
              <a:t>ddangos</a:t>
            </a:r>
            <a:r>
              <a:rPr lang="en-GB" altLang="en-US" sz="2400" dirty="0">
                <a:latin typeface="Trebuchet MS" charset="0"/>
              </a:rPr>
              <a:t> </a:t>
            </a:r>
            <a:r>
              <a:rPr lang="en-GB" altLang="en-US" sz="2400" dirty="0" err="1">
                <a:latin typeface="Trebuchet MS" charset="0"/>
              </a:rPr>
              <a:t>rhywbeth</a:t>
            </a:r>
            <a:r>
              <a:rPr lang="en-GB" altLang="en-US" sz="2400" dirty="0">
                <a:latin typeface="Trebuchet MS" charset="0"/>
              </a:rPr>
              <a:t> </a:t>
            </a:r>
            <a:r>
              <a:rPr lang="en-GB" altLang="en-US" sz="2400" dirty="0" err="1">
                <a:latin typeface="Trebuchet MS" charset="0"/>
              </a:rPr>
              <a:t>sydd</a:t>
            </a:r>
            <a:r>
              <a:rPr lang="en-GB" altLang="en-US" sz="2400" dirty="0">
                <a:latin typeface="Trebuchet MS" charset="0"/>
              </a:rPr>
              <a:t> </a:t>
            </a:r>
            <a:r>
              <a:rPr lang="en-GB" altLang="en-US" sz="2400" dirty="0" err="1">
                <a:latin typeface="Trebuchet MS" charset="0"/>
              </a:rPr>
              <a:t>wedi</a:t>
            </a:r>
            <a:r>
              <a:rPr lang="en-GB" altLang="en-US" sz="2400" dirty="0">
                <a:latin typeface="Trebuchet MS" charset="0"/>
              </a:rPr>
              <a:t> </a:t>
            </a:r>
            <a:r>
              <a:rPr lang="en-GB" altLang="en-US" sz="2400" dirty="0" err="1">
                <a:latin typeface="Trebuchet MS" charset="0"/>
              </a:rPr>
              <a:t>ei</a:t>
            </a:r>
            <a:r>
              <a:rPr lang="en-GB" altLang="en-US" sz="2400" dirty="0">
                <a:latin typeface="Trebuchet MS" charset="0"/>
              </a:rPr>
              <a:t> </a:t>
            </a:r>
            <a:r>
              <a:rPr lang="en-GB" altLang="en-US" sz="2400" dirty="0" err="1">
                <a:latin typeface="Trebuchet MS" charset="0"/>
              </a:rPr>
              <a:t>wneud</a:t>
            </a:r>
            <a:r>
              <a:rPr lang="en-GB" altLang="en-US" sz="2400" dirty="0">
                <a:latin typeface="Trebuchet MS" charset="0"/>
              </a:rPr>
              <a:t> </a:t>
            </a:r>
            <a:r>
              <a:rPr lang="en-GB" altLang="en-US" sz="2400" dirty="0" err="1">
                <a:latin typeface="Trebuchet MS" charset="0"/>
              </a:rPr>
              <a:t>yn</a:t>
            </a:r>
            <a:r>
              <a:rPr lang="en-GB" altLang="en-US" sz="2400" dirty="0">
                <a:latin typeface="Trebuchet MS" charset="0"/>
              </a:rPr>
              <a:t> y </a:t>
            </a:r>
            <a:r>
              <a:rPr lang="en-GB" altLang="en-US" sz="2400" dirty="0" err="1">
                <a:latin typeface="Trebuchet MS" charset="0"/>
              </a:rPr>
              <a:t>gorffennol</a:t>
            </a:r>
            <a:r>
              <a:rPr lang="en-GB" altLang="en-US" sz="2400" dirty="0">
                <a:latin typeface="Trebuchet MS" charset="0"/>
              </a:rPr>
              <a:t>.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872038" y="2880993"/>
            <a:ext cx="4572000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</a:t>
            </a:r>
            <a:r>
              <a:rPr lang="en-GB" altLang="en-US" sz="3500" dirty="0" err="1">
                <a:solidFill>
                  <a:srgbClr val="0000FF"/>
                </a:solidFill>
              </a:rPr>
              <a:t>ais</a:t>
            </a:r>
            <a:r>
              <a:rPr lang="en-GB" altLang="en-US" sz="3500" dirty="0">
                <a:solidFill>
                  <a:srgbClr val="0000FF"/>
                </a:solidFill>
              </a:rPr>
              <a:t> </a:t>
            </a:r>
            <a:r>
              <a:rPr lang="en-GB" altLang="en-US" sz="3500" dirty="0" err="1"/>
              <a:t>i</a:t>
            </a:r>
            <a:r>
              <a:rPr lang="en-GB" altLang="en-US" sz="3500" dirty="0">
                <a:solidFill>
                  <a:srgbClr val="0000FF"/>
                </a:solidFill>
              </a:rPr>
              <a:t>			</a:t>
            </a:r>
          </a:p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</a:t>
            </a:r>
            <a:r>
              <a:rPr lang="en-GB" altLang="en-US" sz="3500" dirty="0" err="1">
                <a:solidFill>
                  <a:srgbClr val="0000FF"/>
                </a:solidFill>
              </a:rPr>
              <a:t>aist</a:t>
            </a:r>
            <a:r>
              <a:rPr lang="en-GB" altLang="en-US" sz="3500" dirty="0">
                <a:solidFill>
                  <a:srgbClr val="0000FF"/>
                </a:solidFill>
              </a:rPr>
              <a:t> </a:t>
            </a:r>
            <a:r>
              <a:rPr lang="en-GB" altLang="en-US" sz="3500" dirty="0" err="1"/>
              <a:t>ti</a:t>
            </a:r>
            <a:r>
              <a:rPr lang="en-GB" altLang="en-US" sz="3500" dirty="0">
                <a:solidFill>
                  <a:srgbClr val="0000FF"/>
                </a:solidFill>
              </a:rPr>
              <a:t>			</a:t>
            </a:r>
          </a:p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...odd </a:t>
            </a:r>
            <a:r>
              <a:rPr lang="en-GB" altLang="en-US" sz="3500" dirty="0"/>
              <a:t>e/hi/</a:t>
            </a:r>
            <a:r>
              <a:rPr lang="en-GB" altLang="en-US" sz="3500" dirty="0" err="1"/>
              <a:t>Sion</a:t>
            </a:r>
            <a:r>
              <a:rPr lang="en-GB" altLang="en-US" sz="3500" dirty="0"/>
              <a:t>	</a:t>
            </a:r>
          </a:p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...on </a:t>
            </a:r>
            <a:r>
              <a:rPr lang="en-GB" altLang="en-US" sz="3500" dirty="0" err="1"/>
              <a:t>ni</a:t>
            </a:r>
            <a:r>
              <a:rPr lang="en-GB" altLang="en-US" sz="3500" dirty="0">
                <a:solidFill>
                  <a:srgbClr val="0000FF"/>
                </a:solidFill>
              </a:rPr>
              <a:t>		</a:t>
            </a:r>
          </a:p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</a:t>
            </a:r>
            <a:r>
              <a:rPr lang="en-GB" altLang="en-US" sz="3500" dirty="0" err="1">
                <a:solidFill>
                  <a:srgbClr val="0000FF"/>
                </a:solidFill>
              </a:rPr>
              <a:t>och</a:t>
            </a:r>
            <a:r>
              <a:rPr lang="en-GB" altLang="en-US" sz="3500" dirty="0">
                <a:solidFill>
                  <a:srgbClr val="0000FF"/>
                </a:solidFill>
              </a:rPr>
              <a:t> </a:t>
            </a:r>
            <a:r>
              <a:rPr lang="en-GB" altLang="en-US" sz="3500" dirty="0"/>
              <a:t>chi</a:t>
            </a:r>
            <a:r>
              <a:rPr lang="en-GB" altLang="en-US" sz="3500" dirty="0">
                <a:solidFill>
                  <a:srgbClr val="0000FF"/>
                </a:solidFill>
              </a:rPr>
              <a:t>		</a:t>
            </a:r>
          </a:p>
          <a:p>
            <a:pPr eaLnBrk="1" hangingPunct="1">
              <a:defRPr/>
            </a:pPr>
            <a:r>
              <a:rPr lang="en-GB" altLang="en-US" sz="3500" dirty="0">
                <a:solidFill>
                  <a:srgbClr val="0000FF"/>
                </a:solidFill>
              </a:rPr>
              <a:t>...on </a:t>
            </a:r>
            <a:r>
              <a:rPr lang="en-GB" altLang="en-US" sz="3500" dirty="0" err="1"/>
              <a:t>nhw</a:t>
            </a:r>
            <a:r>
              <a:rPr lang="en-GB" altLang="en-US" sz="2800" dirty="0">
                <a:solidFill>
                  <a:srgbClr val="0000FF"/>
                </a:solidFill>
              </a:rPr>
              <a:t>	</a:t>
            </a:r>
            <a:r>
              <a:rPr lang="en-GB" altLang="en-US" sz="28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686848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126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126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26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US" dirty="0" err="1" smtClean="0"/>
              <a:t>Gweithgaredd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 smtClean="0"/>
              <a:t>Defnyddiwch</a:t>
            </a:r>
            <a:r>
              <a:rPr lang="en-US" dirty="0" smtClean="0"/>
              <a:t> y </a:t>
            </a:r>
            <a:r>
              <a:rPr lang="en-US" dirty="0" err="1" smtClean="0"/>
              <a:t>cardiau</a:t>
            </a:r>
            <a:r>
              <a:rPr lang="en-US" dirty="0" smtClean="0"/>
              <a:t> </a:t>
            </a:r>
            <a:r>
              <a:rPr lang="en-US" dirty="0" err="1" smtClean="0"/>
              <a:t>berfenw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ymarfer</a:t>
            </a:r>
            <a:r>
              <a:rPr lang="en-US" dirty="0" smtClean="0"/>
              <a:t> </a:t>
            </a:r>
            <a:r>
              <a:rPr lang="en-US" dirty="0" err="1" smtClean="0"/>
              <a:t>rhedeg</a:t>
            </a:r>
            <a:r>
              <a:rPr lang="en-US" dirty="0" smtClean="0"/>
              <a:t> y </a:t>
            </a:r>
            <a:r>
              <a:rPr lang="en-US" dirty="0" err="1" smtClean="0"/>
              <a:t>ferf</a:t>
            </a:r>
            <a:r>
              <a:rPr lang="en-US" dirty="0" smtClean="0"/>
              <a:t>.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/>
              <a:t>E</a:t>
            </a:r>
            <a:r>
              <a:rPr lang="en-US" dirty="0" err="1" smtClean="0"/>
              <a:t>r</a:t>
            </a:r>
            <a:r>
              <a:rPr lang="en-US" dirty="0" smtClean="0"/>
              <a:t> </a:t>
            </a:r>
            <a:r>
              <a:rPr lang="en-US" dirty="0" err="1" smtClean="0"/>
              <a:t>enghraifft</a:t>
            </a:r>
            <a:r>
              <a:rPr lang="en-US" dirty="0" smtClean="0"/>
              <a:t>:  </a:t>
            </a:r>
            <a:r>
              <a:rPr lang="en-US" b="1" dirty="0" err="1" smtClean="0"/>
              <a:t>Rhedeg</a:t>
            </a:r>
            <a:endParaRPr lang="en-US" b="1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 smtClean="0"/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i="1" dirty="0" err="1" smtClean="0"/>
              <a:t>Rhedais</a:t>
            </a:r>
            <a:r>
              <a:rPr lang="en-US" i="1" dirty="0" smtClean="0"/>
              <a:t> </a:t>
            </a:r>
            <a:r>
              <a:rPr lang="en-US" i="1" dirty="0" err="1" smtClean="0"/>
              <a:t>i</a:t>
            </a:r>
            <a:r>
              <a:rPr lang="en-US" i="1" dirty="0" smtClean="0"/>
              <a:t>, </a:t>
            </a:r>
            <a:r>
              <a:rPr lang="en-US" i="1" dirty="0" err="1" smtClean="0"/>
              <a:t>rhedaist</a:t>
            </a:r>
            <a:r>
              <a:rPr lang="en-US" i="1" dirty="0" smtClean="0"/>
              <a:t> </a:t>
            </a:r>
            <a:r>
              <a:rPr lang="en-US" i="1" dirty="0" err="1" smtClean="0"/>
              <a:t>ti</a:t>
            </a:r>
            <a:r>
              <a:rPr lang="en-US" i="1" dirty="0" smtClean="0"/>
              <a:t>, </a:t>
            </a:r>
            <a:r>
              <a:rPr lang="en-US" i="1" dirty="0" err="1" smtClean="0"/>
              <a:t>rhedodd</a:t>
            </a:r>
            <a:r>
              <a:rPr lang="en-US" i="1" dirty="0" smtClean="0"/>
              <a:t> e, </a:t>
            </a:r>
            <a:r>
              <a:rPr lang="en-US" i="1" dirty="0" err="1" smtClean="0"/>
              <a:t>rhedodd</a:t>
            </a:r>
            <a:r>
              <a:rPr lang="en-US" i="1" dirty="0" smtClean="0"/>
              <a:t> hi, </a:t>
            </a:r>
            <a:r>
              <a:rPr lang="en-US" i="1" dirty="0" err="1" smtClean="0"/>
              <a:t>rhedon</a:t>
            </a:r>
            <a:r>
              <a:rPr lang="en-US" i="1" dirty="0" smtClean="0"/>
              <a:t> </a:t>
            </a:r>
            <a:r>
              <a:rPr lang="en-US" i="1" dirty="0" err="1" smtClean="0"/>
              <a:t>ni</a:t>
            </a:r>
            <a:r>
              <a:rPr lang="en-US" i="1" dirty="0" smtClean="0"/>
              <a:t>, </a:t>
            </a:r>
            <a:r>
              <a:rPr lang="en-US" i="1" dirty="0" err="1" smtClean="0"/>
              <a:t>rhedoch</a:t>
            </a:r>
            <a:r>
              <a:rPr lang="en-US" i="1" dirty="0" smtClean="0"/>
              <a:t> chi, </a:t>
            </a:r>
            <a:r>
              <a:rPr lang="en-US" i="1" dirty="0" err="1" smtClean="0"/>
              <a:t>rhedon</a:t>
            </a:r>
            <a:r>
              <a:rPr lang="en-US" i="1" dirty="0" smtClean="0"/>
              <a:t> </a:t>
            </a:r>
            <a:r>
              <a:rPr lang="en-US" i="1" dirty="0" err="1" smtClean="0"/>
              <a:t>nhw</a:t>
            </a:r>
            <a:r>
              <a:rPr lang="en-US" i="1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1992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>
          <a:xfrm>
            <a:off x="1938337" y="371795"/>
            <a:ext cx="8315325" cy="949006"/>
          </a:xfr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cy-GB" altLang="en-US" sz="3200" dirty="0">
                <a:latin typeface="Lucida Sans" charset="0"/>
              </a:rPr>
              <a:t>Presennol – Gorffennol – Dyfodol</a:t>
            </a:r>
            <a:endParaRPr lang="en-GB" altLang="en-US" sz="3200" dirty="0">
              <a:solidFill>
                <a:srgbClr val="0070C0"/>
              </a:solidFill>
              <a:latin typeface="Lucida Sans" charset="0"/>
            </a:endParaRPr>
          </a:p>
        </p:txBody>
      </p:sp>
      <p:graphicFrame>
        <p:nvGraphicFramePr>
          <p:cNvPr id="5207" name="Group 87"/>
          <p:cNvGraphicFramePr>
            <a:graphicFrameLocks noGrp="1"/>
          </p:cNvGraphicFramePr>
          <p:nvPr>
            <p:ph idx="1"/>
            <p:extLst/>
          </p:nvPr>
        </p:nvGraphicFramePr>
        <p:xfrm>
          <a:off x="1847850" y="1916113"/>
          <a:ext cx="8496300" cy="4337686"/>
        </p:xfrm>
        <a:graphic>
          <a:graphicData uri="http://schemas.openxmlformats.org/drawingml/2006/table">
            <a:tbl>
              <a:tblPr/>
              <a:tblGrid>
                <a:gridCol w="1871886"/>
                <a:gridCol w="2079402"/>
                <a:gridCol w="2420937"/>
                <a:gridCol w="2124075"/>
              </a:tblGrid>
              <a:tr h="8064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Y </a:t>
                      </a:r>
                      <a:r>
                        <a:rPr kumimoji="0" lang="cy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Ferfenw</a:t>
                      </a:r>
                      <a:endParaRPr kumimoji="0" lang="cy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Presennol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Gorffennol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Dyfodol (cwmpasog)</a:t>
                      </a:r>
                      <a:endParaRPr kumimoji="0" lang="cy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398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chwarae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chwaraeaf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chwaraeais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Lucida Sans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bydda i yn chwarae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82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siarad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siaradaf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siaradais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bydda i yn siarad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66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darllen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darllenaf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darllenais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Lucida Sans" charset="0"/>
                        </a:rPr>
                        <a:t>bydda i yn darllen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550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02258" y="126424"/>
            <a:ext cx="9603275" cy="104923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mtClean="0">
                <a:latin typeface="Trebuchet MS" charset="0"/>
              </a:rPr>
              <a:t>Yr Amherffaith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3750" y="1557338"/>
            <a:ext cx="7924800" cy="4419600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  <a:buFont typeface="Wingdings" charset="2"/>
              <a:buNone/>
              <a:defRPr/>
            </a:pPr>
            <a:endParaRPr lang="en-GB" altLang="en-US" sz="2800" dirty="0" smtClean="0">
              <a:latin typeface="Trebuchet MS" charset="0"/>
            </a:endParaRPr>
          </a:p>
          <a:p>
            <a:pPr eaLnBrk="1" hangingPunct="1">
              <a:lnSpc>
                <a:spcPct val="90000"/>
              </a:lnSpc>
              <a:buFont typeface="Wingdings" charset="2"/>
              <a:buNone/>
              <a:defRPr/>
            </a:pPr>
            <a:r>
              <a:rPr lang="en-GB" altLang="en-US" sz="2800" dirty="0" err="1" smtClean="0">
                <a:latin typeface="Trebuchet MS" charset="0"/>
              </a:rPr>
              <a:t>Defnyddir</a:t>
            </a:r>
            <a:r>
              <a:rPr lang="en-GB" altLang="en-US" sz="2800" dirty="0" smtClean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yr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amser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hwn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i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ddangos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rhywbeth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oedd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yn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digwydd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yn</a:t>
            </a:r>
            <a:r>
              <a:rPr lang="en-GB" altLang="en-US" sz="2800" dirty="0">
                <a:latin typeface="Trebuchet MS" charset="0"/>
              </a:rPr>
              <a:t> y </a:t>
            </a:r>
            <a:r>
              <a:rPr lang="en-GB" altLang="en-US" sz="2800" dirty="0" err="1">
                <a:latin typeface="Trebuchet MS" charset="0"/>
              </a:rPr>
              <a:t>gorffennol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i="1" dirty="0" err="1">
                <a:latin typeface="Trebuchet MS" charset="0"/>
              </a:rPr>
              <a:t>dros</a:t>
            </a:r>
            <a:r>
              <a:rPr lang="en-GB" altLang="en-US" sz="2800" i="1" dirty="0">
                <a:latin typeface="Trebuchet MS" charset="0"/>
              </a:rPr>
              <a:t> </a:t>
            </a:r>
            <a:r>
              <a:rPr lang="en-GB" altLang="en-US" sz="2800" i="1" dirty="0" err="1">
                <a:latin typeface="Trebuchet MS" charset="0"/>
              </a:rPr>
              <a:t>gyfnod</a:t>
            </a:r>
            <a:r>
              <a:rPr lang="en-GB" altLang="en-US" sz="2800" i="1" dirty="0">
                <a:latin typeface="Trebuchet MS" charset="0"/>
              </a:rPr>
              <a:t> o </a:t>
            </a:r>
            <a:r>
              <a:rPr lang="en-GB" altLang="en-US" sz="2800" i="1" dirty="0" err="1">
                <a:latin typeface="Trebuchet MS" charset="0"/>
              </a:rPr>
              <a:t>amser</a:t>
            </a:r>
            <a:r>
              <a:rPr lang="en-GB" altLang="en-US" sz="2800" i="1" dirty="0">
                <a:latin typeface="Trebuchet MS" charset="0"/>
              </a:rPr>
              <a:t>.</a:t>
            </a:r>
          </a:p>
          <a:p>
            <a:pPr eaLnBrk="1" hangingPunct="1">
              <a:lnSpc>
                <a:spcPct val="90000"/>
              </a:lnSpc>
              <a:buFont typeface="Wingdings" charset="2"/>
              <a:buNone/>
              <a:defRPr/>
            </a:pPr>
            <a:endParaRPr lang="en-GB" altLang="en-US" sz="2800" i="1" dirty="0">
              <a:latin typeface="Trebuchet MS" charset="0"/>
            </a:endParaRPr>
          </a:p>
          <a:p>
            <a:pPr eaLnBrk="1" hangingPunct="1">
              <a:lnSpc>
                <a:spcPct val="90000"/>
              </a:lnSpc>
              <a:buFont typeface="Wingdings" charset="2"/>
              <a:buNone/>
              <a:defRPr/>
            </a:pPr>
            <a:r>
              <a:rPr lang="en-GB" altLang="en-US" sz="2800" dirty="0" err="1">
                <a:latin typeface="Trebuchet MS" charset="0"/>
              </a:rPr>
              <a:t>Nid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gweithgaredd</a:t>
            </a:r>
            <a:r>
              <a:rPr lang="en-GB" altLang="en-US" sz="2800" dirty="0">
                <a:latin typeface="Trebuchet MS" charset="0"/>
              </a:rPr>
              <a:t> a </a:t>
            </a:r>
            <a:r>
              <a:rPr lang="en-GB" altLang="en-US" sz="2800" dirty="0" err="1">
                <a:latin typeface="Trebuchet MS" charset="0"/>
              </a:rPr>
              <a:t>ddigwyddodd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unwaith</a:t>
            </a:r>
            <a:r>
              <a:rPr lang="en-GB" altLang="en-US" sz="2800" dirty="0">
                <a:latin typeface="Trebuchet MS" charset="0"/>
              </a:rPr>
              <a:t> a </a:t>
            </a:r>
            <a:r>
              <a:rPr lang="en-GB" altLang="en-US" sz="2800" dirty="0" err="1">
                <a:latin typeface="Trebuchet MS" charset="0"/>
              </a:rPr>
              <a:t>gorffen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sydd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yma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ond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rhywbeth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ddigwyddodd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fwy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nac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unwaith</a:t>
            </a:r>
            <a:r>
              <a:rPr lang="en-GB" altLang="en-US" sz="2800" dirty="0">
                <a:latin typeface="Trebuchet MS" charset="0"/>
              </a:rPr>
              <a:t>, ac </a:t>
            </a:r>
            <a:r>
              <a:rPr lang="en-GB" altLang="en-US" sz="2800" dirty="0" err="1">
                <a:latin typeface="Trebuchet MS" charset="0"/>
              </a:rPr>
              <a:t>nid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oes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sicrwydd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pryd</a:t>
            </a:r>
            <a:r>
              <a:rPr lang="en-GB" altLang="en-US" sz="2800" dirty="0">
                <a:latin typeface="Trebuchet MS" charset="0"/>
              </a:rPr>
              <a:t> y </a:t>
            </a:r>
            <a:r>
              <a:rPr lang="en-GB" altLang="en-US" sz="2800" dirty="0" err="1">
                <a:latin typeface="Trebuchet MS" charset="0"/>
              </a:rPr>
              <a:t>daeth</a:t>
            </a:r>
            <a:r>
              <a:rPr lang="en-GB" altLang="en-US" sz="2800" dirty="0">
                <a:latin typeface="Trebuchet MS" charset="0"/>
              </a:rPr>
              <a:t> </a:t>
            </a:r>
            <a:r>
              <a:rPr lang="en-GB" altLang="en-US" sz="2800" dirty="0" err="1">
                <a:latin typeface="Trebuchet MS" charset="0"/>
              </a:rPr>
              <a:t>i</a:t>
            </a:r>
            <a:r>
              <a:rPr lang="en-GB" altLang="en-US" sz="2800" dirty="0">
                <a:latin typeface="Trebuchet MS" charset="0"/>
              </a:rPr>
              <a:t> ben.</a:t>
            </a:r>
          </a:p>
          <a:p>
            <a:pPr eaLnBrk="1" hangingPunct="1">
              <a:lnSpc>
                <a:spcPct val="90000"/>
              </a:lnSpc>
              <a:buFont typeface="Wingdings" charset="2"/>
              <a:buNone/>
              <a:defRPr/>
            </a:pPr>
            <a:endParaRPr lang="en-GB" altLang="en-US" sz="2800" dirty="0">
              <a:latin typeface="Trebuchet MS" charset="0"/>
            </a:endParaRPr>
          </a:p>
          <a:p>
            <a:pPr eaLnBrk="1" hangingPunct="1">
              <a:lnSpc>
                <a:spcPct val="90000"/>
              </a:lnSpc>
              <a:buFont typeface="Wingdings" charset="2"/>
              <a:buNone/>
              <a:defRPr/>
            </a:pPr>
            <a:r>
              <a:rPr lang="en-GB" altLang="en-US" sz="2800" i="1" dirty="0">
                <a:latin typeface="Trebuchet MS" charset="0"/>
              </a:rPr>
              <a:t>Dyna pam y </a:t>
            </a:r>
            <a:r>
              <a:rPr lang="en-GB" altLang="en-US" sz="2800" i="1" dirty="0" err="1">
                <a:latin typeface="Trebuchet MS" charset="0"/>
              </a:rPr>
              <a:t>galwn</a:t>
            </a:r>
            <a:r>
              <a:rPr lang="en-GB" altLang="en-US" sz="2800" i="1" dirty="0">
                <a:latin typeface="Trebuchet MS" charset="0"/>
              </a:rPr>
              <a:t> y </a:t>
            </a:r>
            <a:r>
              <a:rPr lang="en-GB" altLang="en-US" sz="2800" i="1" dirty="0" err="1">
                <a:latin typeface="Trebuchet MS" charset="0"/>
              </a:rPr>
              <a:t>weithred</a:t>
            </a:r>
            <a:r>
              <a:rPr lang="en-GB" altLang="en-US" sz="2800" i="1" dirty="0">
                <a:latin typeface="Trebuchet MS" charset="0"/>
              </a:rPr>
              <a:t> </a:t>
            </a:r>
            <a:r>
              <a:rPr lang="en-GB" altLang="en-US" sz="2800" i="1" dirty="0" err="1">
                <a:latin typeface="Trebuchet MS" charset="0"/>
              </a:rPr>
              <a:t>yn</a:t>
            </a:r>
            <a:r>
              <a:rPr lang="en-GB" altLang="en-US" sz="2800" i="1" dirty="0">
                <a:latin typeface="Trebuchet MS" charset="0"/>
              </a:rPr>
              <a:t> </a:t>
            </a:r>
            <a:r>
              <a:rPr lang="en-GB" altLang="en-US" sz="2800" i="1" u="sng" dirty="0" err="1">
                <a:latin typeface="Trebuchet MS" charset="0"/>
              </a:rPr>
              <a:t>amherffaith</a:t>
            </a:r>
            <a:r>
              <a:rPr lang="en-GB" altLang="en-US" sz="2800" i="1" u="sng" dirty="0">
                <a:latin typeface="Trebuchet MS" charset="0"/>
              </a:rPr>
              <a:t>.</a:t>
            </a:r>
            <a:endParaRPr lang="en-GB" altLang="en-US" sz="2800" i="1" dirty="0">
              <a:latin typeface="Trebuchet M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51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 err="1"/>
              <a:t>Terfyniadau’r</a:t>
            </a:r>
            <a:r>
              <a:rPr lang="en-GB" altLang="en-US" b="1" dirty="0"/>
              <a:t> </a:t>
            </a:r>
            <a:r>
              <a:rPr lang="en-GB" altLang="en-US" b="1" dirty="0" err="1"/>
              <a:t>berfau</a:t>
            </a:r>
            <a:r>
              <a:rPr lang="en-GB" altLang="en-US" b="1" dirty="0"/>
              <a:t> </a:t>
            </a:r>
            <a:r>
              <a:rPr lang="en-GB" altLang="en-US" b="1" dirty="0" err="1" smtClean="0"/>
              <a:t>cryno</a:t>
            </a:r>
            <a:r>
              <a:rPr lang="en-GB" altLang="en-US" b="1" dirty="0" smtClean="0"/>
              <a:t> </a:t>
            </a:r>
            <a:r>
              <a:rPr lang="en-GB" altLang="en-US" b="1" u="sng" dirty="0" err="1" smtClean="0"/>
              <a:t>rheolaidd</a:t>
            </a:r>
            <a:endParaRPr lang="en-US" altLang="en-US" b="1" u="sng" dirty="0"/>
          </a:p>
        </p:txBody>
      </p:sp>
      <p:graphicFrame>
        <p:nvGraphicFramePr>
          <p:cNvPr id="14369" name="Group 3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6307048"/>
              </p:ext>
            </p:extLst>
          </p:nvPr>
        </p:nvGraphicFramePr>
        <p:xfrm>
          <a:off x="2063750" y="1600200"/>
          <a:ext cx="8147050" cy="3919220"/>
        </p:xfrm>
        <a:graphic>
          <a:graphicData uri="http://schemas.openxmlformats.org/drawingml/2006/table">
            <a:tbl>
              <a:tblPr/>
              <a:tblGrid>
                <a:gridCol w="2716213"/>
                <a:gridCol w="2714625"/>
                <a:gridCol w="2716212"/>
              </a:tblGrid>
              <a:tr h="596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3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Presennol/ Dyfodol</a:t>
                      </a:r>
                      <a:endParaRPr kumimoji="0" lang="en-US" altLang="en-US" sz="22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3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Gorffennol</a:t>
                      </a:r>
                      <a:endParaRPr kumimoji="0" lang="en-US" alt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3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Amherffaith</a:t>
                      </a:r>
                      <a:endParaRPr kumimoji="0" lang="en-US" alt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653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3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AF 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I DI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A/IFF/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ITH E/HI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WN NI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WCH CHI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AN NHW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 IR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3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AIS 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AIST TI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ODD E/HI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OM NI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OCH CHI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ON NHW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-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 WYD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3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 sz="21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Font typeface="Wingdings" charset="2"/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WN I 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IT/ET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TI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AI E/HI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EM NI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ECH CHI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–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EN </a:t>
                      </a: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NHW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-ENT HWY</a:t>
                      </a: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endParaRPr kumimoji="0" lang="en-GB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charset="2"/>
                        <a:buNone/>
                        <a:tabLst/>
                      </a:pPr>
                      <a:r>
                        <a:rPr kumimoji="0" lang="en-GB" altLang="en-US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Pryn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-</a:t>
                      </a:r>
                      <a:r>
                        <a:rPr kumimoji="0" lang="en-GB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 ID</a:t>
                      </a:r>
                      <a:endParaRPr kumimoji="0" lang="en-US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+mn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361" name="Text Box 25"/>
          <p:cNvSpPr txBox="1">
            <a:spLocks noChangeArrowheads="1"/>
          </p:cNvSpPr>
          <p:nvPr/>
        </p:nvSpPr>
        <p:spPr bwMode="auto">
          <a:xfrm>
            <a:off x="2566989" y="5516563"/>
            <a:ext cx="70580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400" b="1" dirty="0">
                <a:solidFill>
                  <a:srgbClr val="FF0000"/>
                </a:solidFill>
                <a:latin typeface="+mj-lt"/>
              </a:rPr>
              <a:t>*</a:t>
            </a:r>
            <a:r>
              <a:rPr lang="en-GB" altLang="en-US" sz="2400" b="1" dirty="0" err="1">
                <a:solidFill>
                  <a:srgbClr val="FF0000"/>
                </a:solidFill>
                <a:latin typeface="+mj-lt"/>
              </a:rPr>
              <a:t>Mae’n</a:t>
            </a:r>
            <a:r>
              <a:rPr lang="en-GB" altLang="en-US" sz="2400" b="1" dirty="0">
                <a:solidFill>
                  <a:srgbClr val="FF0000"/>
                </a:solidFill>
                <a:latin typeface="+mj-lt"/>
              </a:rPr>
              <a:t> RHAID </a:t>
            </a:r>
            <a:r>
              <a:rPr lang="en-GB" altLang="en-US" sz="2400" b="1" dirty="0" err="1">
                <a:solidFill>
                  <a:srgbClr val="FF0000"/>
                </a:solidFill>
                <a:latin typeface="+mj-lt"/>
              </a:rPr>
              <a:t>dysgu’r</a:t>
            </a:r>
            <a:r>
              <a:rPr lang="en-GB" altLang="en-US" sz="24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latin typeface="+mj-lt"/>
              </a:rPr>
              <a:t>terfyniadau</a:t>
            </a:r>
            <a:r>
              <a:rPr lang="en-GB" altLang="en-US" sz="24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altLang="en-US" sz="2400" b="1" dirty="0" err="1">
                <a:solidFill>
                  <a:srgbClr val="FF0000"/>
                </a:solidFill>
                <a:latin typeface="+mj-lt"/>
              </a:rPr>
              <a:t>yma</a:t>
            </a:r>
            <a:r>
              <a:rPr lang="en-GB" altLang="en-US" sz="2400" b="1" dirty="0">
                <a:solidFill>
                  <a:srgbClr val="FF0000"/>
                </a:solidFill>
                <a:latin typeface="+mj-lt"/>
              </a:rPr>
              <a:t>*</a:t>
            </a:r>
            <a:endParaRPr lang="en-US" altLang="en-US" sz="24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4370" name="Line 34"/>
          <p:cNvSpPr>
            <a:spLocks noChangeShapeType="1"/>
          </p:cNvSpPr>
          <p:nvPr/>
        </p:nvSpPr>
        <p:spPr bwMode="auto">
          <a:xfrm>
            <a:off x="2063750" y="4797425"/>
            <a:ext cx="81359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dirty="0"/>
          </a:p>
        </p:txBody>
      </p:sp>
      <p:sp>
        <p:nvSpPr>
          <p:cNvPr id="2" name="Left Arrow Callout 1"/>
          <p:cNvSpPr/>
          <p:nvPr/>
        </p:nvSpPr>
        <p:spPr>
          <a:xfrm>
            <a:off x="10210800" y="3755162"/>
            <a:ext cx="1632660" cy="2374586"/>
          </a:xfrm>
          <a:prstGeom prst="left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 smtClean="0">
                <a:solidFill>
                  <a:schemeClr val="tx1"/>
                </a:solidFill>
              </a:rPr>
              <a:t>Peidiwch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â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phoeni</a:t>
            </a:r>
            <a:r>
              <a:rPr lang="en-US" dirty="0" smtClean="0">
                <a:solidFill>
                  <a:schemeClr val="tx1"/>
                </a:solidFill>
              </a:rPr>
              <a:t> am y </a:t>
            </a:r>
            <a:r>
              <a:rPr lang="en-US" dirty="0" err="1" smtClean="0">
                <a:solidFill>
                  <a:schemeClr val="tx1"/>
                </a:solidFill>
              </a:rPr>
              <a:t>rhain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nawr</a:t>
            </a:r>
            <a:r>
              <a:rPr lang="en-US" dirty="0" smtClean="0">
                <a:solidFill>
                  <a:schemeClr val="tx1"/>
                </a:solidFill>
              </a:rPr>
              <a:t> – </a:t>
            </a:r>
            <a:r>
              <a:rPr lang="en-US" dirty="0" smtClean="0">
                <a:solidFill>
                  <a:schemeClr val="tx1"/>
                </a:solidFill>
              </a:rPr>
              <a:t>down </a:t>
            </a:r>
            <a:r>
              <a:rPr lang="en-US" dirty="0" err="1" smtClean="0">
                <a:solidFill>
                  <a:schemeClr val="tx1"/>
                </a:solidFill>
              </a:rPr>
              <a:t>ni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’</a:t>
            </a:r>
            <a:r>
              <a:rPr lang="en-US" dirty="0" err="1" smtClean="0">
                <a:solidFill>
                  <a:schemeClr val="tx1"/>
                </a:solidFill>
              </a:rPr>
              <a:t>nôl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atyn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nhw</a:t>
            </a:r>
            <a:r>
              <a:rPr lang="en-US" dirty="0" smtClean="0">
                <a:solidFill>
                  <a:schemeClr val="tx1"/>
                </a:solidFill>
              </a:rPr>
              <a:t> …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11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436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43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mtClean="0">
                <a:latin typeface="Trebuchet MS" charset="0"/>
              </a:rPr>
              <a:t>Yr Amherffaith: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5375276" y="1697355"/>
            <a:ext cx="3744913" cy="44196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buFont typeface="Wingdings" charset="2"/>
              <a:buNone/>
              <a:defRPr/>
            </a:pPr>
            <a:r>
              <a:rPr lang="en-GB" altLang="en-US" sz="4000" dirty="0" smtClean="0">
                <a:solidFill>
                  <a:srgbClr val="0000FF"/>
                </a:solidFill>
                <a:latin typeface="Trebuchet MS" charset="0"/>
              </a:rPr>
              <a:t>...</a:t>
            </a:r>
            <a:r>
              <a:rPr lang="en-GB" altLang="en-US" sz="4000" dirty="0" err="1" smtClean="0">
                <a:solidFill>
                  <a:srgbClr val="0000FF"/>
                </a:solidFill>
                <a:latin typeface="Trebuchet MS" charset="0"/>
              </a:rPr>
              <a:t>wn</a:t>
            </a:r>
            <a:r>
              <a:rPr lang="en-GB" altLang="en-US" sz="4000" dirty="0" smtClean="0">
                <a:solidFill>
                  <a:srgbClr val="0000FF"/>
                </a:solidFill>
                <a:latin typeface="Trebuchet MS" charset="0"/>
              </a:rPr>
              <a:t> 	</a:t>
            </a:r>
          </a:p>
          <a:p>
            <a:pPr eaLnBrk="1" hangingPunct="1">
              <a:buFont typeface="Wingdings" charset="2"/>
              <a:buNone/>
              <a:defRPr/>
            </a:pPr>
            <a:r>
              <a:rPr lang="en-GB" altLang="en-US" sz="4000" dirty="0" smtClean="0">
                <a:solidFill>
                  <a:srgbClr val="0000FF"/>
                </a:solidFill>
                <a:latin typeface="Trebuchet MS" charset="0"/>
              </a:rPr>
              <a:t>...et/ it</a:t>
            </a:r>
            <a:r>
              <a:rPr lang="en-GB" altLang="en-US" sz="4000" dirty="0" smtClean="0">
                <a:solidFill>
                  <a:srgbClr val="0000FF"/>
                </a:solidFill>
                <a:latin typeface="Trebuchet MS" charset="0"/>
              </a:rPr>
              <a:t>		</a:t>
            </a:r>
          </a:p>
          <a:p>
            <a:pPr eaLnBrk="1" hangingPunct="1">
              <a:buFont typeface="Wingdings" charset="2"/>
              <a:buNone/>
              <a:defRPr/>
            </a:pPr>
            <a:r>
              <a:rPr lang="en-GB" altLang="en-US" sz="4000" dirty="0" smtClean="0">
                <a:solidFill>
                  <a:srgbClr val="0000FF"/>
                </a:solidFill>
                <a:latin typeface="Trebuchet MS" charset="0"/>
              </a:rPr>
              <a:t>...</a:t>
            </a:r>
            <a:r>
              <a:rPr lang="en-GB" altLang="en-US" sz="4000" dirty="0" err="1" smtClean="0">
                <a:solidFill>
                  <a:srgbClr val="0000FF"/>
                </a:solidFill>
                <a:latin typeface="Trebuchet MS" charset="0"/>
              </a:rPr>
              <a:t>ai</a:t>
            </a:r>
            <a:r>
              <a:rPr lang="en-GB" altLang="en-US" sz="4000" dirty="0" smtClean="0">
                <a:solidFill>
                  <a:srgbClr val="0000FF"/>
                </a:solidFill>
                <a:latin typeface="Trebuchet MS" charset="0"/>
              </a:rPr>
              <a:t>	</a:t>
            </a:r>
          </a:p>
          <a:p>
            <a:pPr eaLnBrk="1" hangingPunct="1">
              <a:buFont typeface="Wingdings" charset="2"/>
              <a:buNone/>
              <a:defRPr/>
            </a:pPr>
            <a:r>
              <a:rPr lang="en-GB" altLang="en-US" sz="4000" dirty="0" smtClean="0">
                <a:solidFill>
                  <a:srgbClr val="0000FF"/>
                </a:solidFill>
                <a:latin typeface="Trebuchet MS" charset="0"/>
              </a:rPr>
              <a:t>...</a:t>
            </a:r>
            <a:r>
              <a:rPr lang="en-GB" altLang="en-US" sz="4000" dirty="0" err="1" smtClean="0">
                <a:solidFill>
                  <a:srgbClr val="0000FF"/>
                </a:solidFill>
                <a:latin typeface="Trebuchet MS" charset="0"/>
              </a:rPr>
              <a:t>em</a:t>
            </a:r>
            <a:endParaRPr lang="en-GB" altLang="en-US" sz="4000" dirty="0" smtClean="0">
              <a:solidFill>
                <a:srgbClr val="0000FF"/>
              </a:solidFill>
              <a:latin typeface="Trebuchet MS" charset="0"/>
            </a:endParaRPr>
          </a:p>
          <a:p>
            <a:pPr eaLnBrk="1" hangingPunct="1">
              <a:buFont typeface="Wingdings" charset="2"/>
              <a:buNone/>
              <a:defRPr/>
            </a:pPr>
            <a:r>
              <a:rPr lang="en-GB" altLang="en-US" sz="4000" dirty="0" smtClean="0">
                <a:solidFill>
                  <a:srgbClr val="0000FF"/>
                </a:solidFill>
                <a:latin typeface="Trebuchet MS" charset="0"/>
              </a:rPr>
              <a:t>...</a:t>
            </a:r>
            <a:r>
              <a:rPr lang="en-GB" altLang="en-US" sz="4000" dirty="0" err="1" smtClean="0">
                <a:solidFill>
                  <a:srgbClr val="0000FF"/>
                </a:solidFill>
                <a:latin typeface="Trebuchet MS" charset="0"/>
              </a:rPr>
              <a:t>ech</a:t>
            </a:r>
            <a:endParaRPr lang="en-GB" altLang="en-US" sz="4000" dirty="0" smtClean="0">
              <a:solidFill>
                <a:srgbClr val="0000FF"/>
              </a:solidFill>
              <a:latin typeface="Trebuchet MS" charset="0"/>
            </a:endParaRPr>
          </a:p>
          <a:p>
            <a:pPr eaLnBrk="1" hangingPunct="1">
              <a:buFont typeface="Wingdings" charset="2"/>
              <a:buNone/>
              <a:defRPr/>
            </a:pPr>
            <a:r>
              <a:rPr lang="en-GB" altLang="en-US" sz="4000" dirty="0" smtClean="0">
                <a:solidFill>
                  <a:srgbClr val="0000FF"/>
                </a:solidFill>
                <a:latin typeface="Trebuchet MS" charset="0"/>
              </a:rPr>
              <a:t>...</a:t>
            </a:r>
            <a:r>
              <a:rPr lang="en-GB" altLang="en-US" sz="4000" dirty="0" err="1" smtClean="0">
                <a:solidFill>
                  <a:srgbClr val="0432FF"/>
                </a:solidFill>
                <a:latin typeface="Trebuchet MS" charset="0"/>
              </a:rPr>
              <a:t>ent</a:t>
            </a:r>
            <a:r>
              <a:rPr lang="en-GB" altLang="en-US" sz="4000" dirty="0">
                <a:solidFill>
                  <a:srgbClr val="0432FF"/>
                </a:solidFill>
                <a:latin typeface="Trebuchet MS" charset="0"/>
              </a:rPr>
              <a:t> </a:t>
            </a:r>
            <a:r>
              <a:rPr lang="en-GB" altLang="en-US" sz="4000" dirty="0" smtClean="0">
                <a:solidFill>
                  <a:srgbClr val="0432FF"/>
                </a:solidFill>
                <a:latin typeface="Trebuchet MS" charset="0"/>
              </a:rPr>
              <a:t>(</a:t>
            </a:r>
            <a:r>
              <a:rPr lang="en-GB" altLang="en-US" sz="4000" dirty="0" err="1" smtClean="0">
                <a:solidFill>
                  <a:srgbClr val="0432FF"/>
                </a:solidFill>
                <a:latin typeface="Trebuchet MS" charset="0"/>
              </a:rPr>
              <a:t>en</a:t>
            </a:r>
            <a:r>
              <a:rPr lang="en-GB" altLang="en-US" sz="4000" dirty="0" smtClean="0">
                <a:solidFill>
                  <a:srgbClr val="0432FF"/>
                </a:solidFill>
                <a:latin typeface="Trebuchet MS" charset="0"/>
              </a:rPr>
              <a:t> </a:t>
            </a:r>
            <a:r>
              <a:rPr lang="en-GB" altLang="en-US" sz="4000" dirty="0" err="1" smtClean="0">
                <a:solidFill>
                  <a:srgbClr val="0432FF"/>
                </a:solidFill>
                <a:latin typeface="Trebuchet MS" charset="0"/>
              </a:rPr>
              <a:t>yn</a:t>
            </a:r>
            <a:r>
              <a:rPr lang="en-GB" altLang="en-US" sz="4000" dirty="0" smtClean="0">
                <a:solidFill>
                  <a:srgbClr val="0432FF"/>
                </a:solidFill>
                <a:latin typeface="Trebuchet MS" charset="0"/>
              </a:rPr>
              <a:t> </a:t>
            </a:r>
            <a:r>
              <a:rPr lang="en-GB" altLang="en-US" sz="4000" dirty="0" err="1" smtClean="0">
                <a:solidFill>
                  <a:srgbClr val="0432FF"/>
                </a:solidFill>
                <a:latin typeface="Trebuchet MS" charset="0"/>
              </a:rPr>
              <a:t>anffurfiol</a:t>
            </a:r>
            <a:r>
              <a:rPr lang="en-GB" altLang="en-US" sz="4000" dirty="0" smtClean="0">
                <a:solidFill>
                  <a:srgbClr val="0432FF"/>
                </a:solidFill>
                <a:latin typeface="Trebuchet MS" charset="0"/>
              </a:rPr>
              <a:t>)</a:t>
            </a:r>
            <a:endParaRPr lang="en-GB" altLang="en-US" sz="4000" dirty="0" smtClean="0">
              <a:solidFill>
                <a:srgbClr val="0432FF"/>
              </a:solidFill>
              <a:latin typeface="Trebuchet M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0069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7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7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76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76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76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76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76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76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76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76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31258"/>
            <a:ext cx="10972800" cy="842962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dirty="0" err="1" smtClean="0"/>
              <a:t>Ffurfio’r</a:t>
            </a:r>
            <a:r>
              <a:rPr lang="en-US" dirty="0" smtClean="0"/>
              <a:t> </a:t>
            </a:r>
            <a:r>
              <a:rPr lang="en-US" dirty="0" err="1" smtClean="0"/>
              <a:t>negyddol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99794"/>
            <a:ext cx="11277600" cy="519172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, </a:t>
            </a:r>
            <a:r>
              <a:rPr lang="en-US" sz="3000" dirty="0" err="1"/>
              <a:t>os</a:t>
            </a:r>
            <a:r>
              <a:rPr lang="en-US" sz="3000" dirty="0"/>
              <a:t> </a:t>
            </a:r>
            <a:r>
              <a:rPr lang="en-US" sz="3000" dirty="0" err="1"/>
              <a:t>ydy’r</a:t>
            </a:r>
            <a:r>
              <a:rPr lang="en-US" sz="3000" dirty="0"/>
              <a:t> </a:t>
            </a:r>
            <a:r>
              <a:rPr lang="en-US" sz="3000" dirty="0" err="1"/>
              <a:t>frawddeg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negyddol</a:t>
            </a:r>
            <a:r>
              <a:rPr lang="en-US" sz="3000" dirty="0"/>
              <a:t>, </a:t>
            </a:r>
            <a:r>
              <a:rPr lang="en-US" sz="3000" dirty="0" err="1"/>
              <a:t>mae</a:t>
            </a:r>
            <a:r>
              <a:rPr lang="en-US" sz="3000" dirty="0"/>
              <a:t> </a:t>
            </a:r>
            <a:r>
              <a:rPr lang="en-US" sz="3000" dirty="0" err="1"/>
              <a:t>angen</a:t>
            </a:r>
            <a:r>
              <a:rPr lang="en-US" sz="3000" dirty="0"/>
              <a:t> </a:t>
            </a:r>
            <a:r>
              <a:rPr lang="en-US" sz="3000" dirty="0" err="1"/>
              <a:t>treiglo’r</a:t>
            </a:r>
            <a:r>
              <a:rPr lang="en-US" sz="3000" dirty="0"/>
              <a:t> </a:t>
            </a:r>
            <a:r>
              <a:rPr lang="en-US" sz="3000" dirty="0" err="1"/>
              <a:t>ferf</a:t>
            </a:r>
            <a:r>
              <a:rPr lang="en-US" sz="3000" dirty="0"/>
              <a:t>. </a:t>
            </a:r>
          </a:p>
          <a:p>
            <a:pPr marL="0" indent="0">
              <a:buNone/>
            </a:pPr>
            <a:r>
              <a:rPr lang="en-US" sz="3000" dirty="0" err="1"/>
              <a:t>Clywais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i="1" dirty="0" err="1"/>
              <a:t>sŵn</a:t>
            </a:r>
            <a:r>
              <a:rPr lang="en-US" sz="3000" dirty="0"/>
              <a:t> &gt; </a:t>
            </a:r>
            <a:r>
              <a:rPr lang="en-US" sz="3000" b="1" i="1" dirty="0" err="1"/>
              <a:t>Ch</a:t>
            </a:r>
            <a:r>
              <a:rPr lang="en-US" sz="3000" i="1" dirty="0" err="1"/>
              <a:t>lywais</a:t>
            </a:r>
            <a:r>
              <a:rPr lang="en-US" sz="3000" i="1" dirty="0"/>
              <a:t> </a:t>
            </a:r>
            <a:r>
              <a:rPr lang="en-US" sz="3000" i="1" dirty="0" err="1"/>
              <a:t>i</a:t>
            </a:r>
            <a:r>
              <a:rPr lang="en-US" sz="3000" i="1" dirty="0"/>
              <a:t> </a:t>
            </a:r>
            <a:r>
              <a:rPr lang="en-US" sz="3000" b="1" i="1" dirty="0" err="1"/>
              <a:t>ddim</a:t>
            </a:r>
            <a:r>
              <a:rPr lang="en-US" sz="3000" b="1" i="1" dirty="0"/>
              <a:t> </a:t>
            </a:r>
            <a:r>
              <a:rPr lang="en-US" sz="3000" i="1" dirty="0" err="1"/>
              <a:t>sŵn</a:t>
            </a:r>
            <a:r>
              <a:rPr lang="en-US" sz="3000" i="1" dirty="0"/>
              <a:t>. 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Os</a:t>
            </a:r>
            <a:r>
              <a:rPr lang="en-US" sz="3000" dirty="0"/>
              <a:t> </a:t>
            </a:r>
            <a:r>
              <a:rPr lang="en-US" sz="3000" dirty="0" err="1"/>
              <a:t>yw’r</a:t>
            </a:r>
            <a:r>
              <a:rPr lang="en-US" sz="3000" dirty="0"/>
              <a:t> </a:t>
            </a:r>
            <a:r>
              <a:rPr lang="en-US" sz="3000" dirty="0" err="1"/>
              <a:t>ferf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cychwyn</a:t>
            </a:r>
            <a:r>
              <a:rPr lang="en-US" sz="3000" dirty="0"/>
              <a:t> </a:t>
            </a:r>
            <a:r>
              <a:rPr lang="en-US" sz="3000" dirty="0" err="1"/>
              <a:t>â’r</a:t>
            </a:r>
            <a:r>
              <a:rPr lang="en-US" sz="3000" dirty="0"/>
              <a:t> </a:t>
            </a:r>
            <a:r>
              <a:rPr lang="en-US" sz="3000" dirty="0" err="1"/>
              <a:t>llythrennau</a:t>
            </a:r>
            <a:r>
              <a:rPr lang="en-US" sz="3000" dirty="0"/>
              <a:t> </a:t>
            </a:r>
            <a:r>
              <a:rPr lang="en-US" sz="3000" b="1" dirty="0"/>
              <a:t>C</a:t>
            </a:r>
            <a:r>
              <a:rPr lang="en-US" sz="3000" dirty="0"/>
              <a:t>, </a:t>
            </a:r>
            <a:r>
              <a:rPr lang="en-US" sz="3000" b="1" dirty="0"/>
              <a:t>P </a:t>
            </a:r>
            <a:r>
              <a:rPr lang="en-US" sz="3000" dirty="0" err="1"/>
              <a:t>neu</a:t>
            </a:r>
            <a:r>
              <a:rPr lang="en-US" sz="3000" dirty="0"/>
              <a:t> </a:t>
            </a:r>
            <a:r>
              <a:rPr lang="en-US" sz="3000" b="1" dirty="0"/>
              <a:t>T </a:t>
            </a:r>
            <a:r>
              <a:rPr lang="en-US" sz="3000" dirty="0" err="1"/>
              <a:t>mae</a:t>
            </a:r>
            <a:r>
              <a:rPr lang="en-US" sz="3000" dirty="0"/>
              <a:t> </a:t>
            </a:r>
            <a:r>
              <a:rPr lang="en-US" sz="3000" dirty="0" err="1"/>
              <a:t>angen</a:t>
            </a:r>
            <a:r>
              <a:rPr lang="en-US" sz="3000" dirty="0"/>
              <a:t> </a:t>
            </a:r>
            <a:r>
              <a:rPr lang="en-US" sz="3000" b="1" dirty="0" err="1"/>
              <a:t>treiglo’n</a:t>
            </a:r>
            <a:r>
              <a:rPr lang="en-US" sz="3000" b="1" dirty="0"/>
              <a:t> </a:t>
            </a:r>
            <a:r>
              <a:rPr lang="en-US" sz="3000" b="1" dirty="0" err="1"/>
              <a:t>llaes</a:t>
            </a:r>
            <a:r>
              <a:rPr lang="en-US" sz="3000" b="1" dirty="0"/>
              <a:t>. </a:t>
            </a:r>
            <a:r>
              <a:rPr lang="en-US" sz="3000" dirty="0" err="1"/>
              <a:t>Os</a:t>
            </a:r>
            <a:r>
              <a:rPr lang="en-US" sz="3000" dirty="0"/>
              <a:t> </a:t>
            </a:r>
            <a:r>
              <a:rPr lang="en-US" sz="3000" dirty="0" err="1"/>
              <a:t>yw’r</a:t>
            </a:r>
            <a:r>
              <a:rPr lang="en-US" sz="3000" dirty="0"/>
              <a:t> </a:t>
            </a:r>
            <a:r>
              <a:rPr lang="en-US" sz="3000" dirty="0" err="1"/>
              <a:t>ferf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cychwyn</a:t>
            </a:r>
            <a:r>
              <a:rPr lang="en-US" sz="3000" dirty="0"/>
              <a:t> </a:t>
            </a:r>
            <a:r>
              <a:rPr lang="en-US" sz="3000" dirty="0" err="1"/>
              <a:t>â’r</a:t>
            </a:r>
            <a:r>
              <a:rPr lang="en-US" sz="3000" dirty="0"/>
              <a:t> </a:t>
            </a:r>
            <a:r>
              <a:rPr lang="en-US" sz="3000" dirty="0" err="1"/>
              <a:t>llythrennau</a:t>
            </a:r>
            <a:r>
              <a:rPr lang="en-US" sz="3000" dirty="0"/>
              <a:t> </a:t>
            </a:r>
            <a:r>
              <a:rPr lang="en-US" sz="3000" b="1" dirty="0"/>
              <a:t>B</a:t>
            </a:r>
            <a:r>
              <a:rPr lang="en-US" sz="3000" dirty="0"/>
              <a:t>, </a:t>
            </a:r>
            <a:r>
              <a:rPr lang="en-US" sz="3000" b="1" dirty="0"/>
              <a:t>D, G, </a:t>
            </a:r>
            <a:r>
              <a:rPr lang="en-US" sz="3000" b="1" dirty="0" err="1"/>
              <a:t>Ll</a:t>
            </a:r>
            <a:r>
              <a:rPr lang="en-US" sz="3000" b="1" dirty="0"/>
              <a:t>, Rh </a:t>
            </a:r>
            <a:r>
              <a:rPr lang="en-US" sz="3000" dirty="0" err="1"/>
              <a:t>neu</a:t>
            </a:r>
            <a:r>
              <a:rPr lang="en-US" sz="3000" dirty="0"/>
              <a:t> </a:t>
            </a:r>
            <a:r>
              <a:rPr lang="en-US" sz="3000" b="1" dirty="0"/>
              <a:t>M </a:t>
            </a:r>
            <a:r>
              <a:rPr lang="en-US" sz="3000" dirty="0" err="1"/>
              <a:t>mae</a:t>
            </a:r>
            <a:r>
              <a:rPr lang="en-US" sz="3000" dirty="0"/>
              <a:t> </a:t>
            </a:r>
            <a:r>
              <a:rPr lang="en-US" sz="3000" dirty="0" err="1"/>
              <a:t>angen</a:t>
            </a:r>
            <a:r>
              <a:rPr lang="en-US" sz="3000" dirty="0"/>
              <a:t> </a:t>
            </a:r>
            <a:r>
              <a:rPr lang="en-US" sz="3000" b="1" dirty="0" err="1"/>
              <a:t>treiglo’n</a:t>
            </a:r>
            <a:r>
              <a:rPr lang="en-US" sz="3000" b="1" dirty="0"/>
              <a:t> </a:t>
            </a:r>
            <a:r>
              <a:rPr lang="en-US" sz="3000" b="1" dirty="0" err="1"/>
              <a:t>feddal</a:t>
            </a:r>
            <a:r>
              <a:rPr lang="en-US" sz="3000" b="1" dirty="0"/>
              <a:t>. </a:t>
            </a: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e.e</a:t>
            </a:r>
            <a:r>
              <a:rPr lang="en-US" sz="3000" dirty="0"/>
              <a:t> </a:t>
            </a:r>
          </a:p>
          <a:p>
            <a:pPr marL="0" indent="0">
              <a:buNone/>
            </a:pPr>
            <a:r>
              <a:rPr lang="en-US" sz="3000" b="1" dirty="0" err="1"/>
              <a:t>Ch</a:t>
            </a:r>
            <a:r>
              <a:rPr lang="en-US" sz="3000" dirty="0" err="1"/>
              <a:t>es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r>
              <a:rPr lang="en-US" sz="3000" dirty="0"/>
              <a:t> 		</a:t>
            </a:r>
            <a:r>
              <a:rPr lang="en-US" sz="3000" b="1" dirty="0" err="1"/>
              <a:t>Dd</a:t>
            </a:r>
            <a:r>
              <a:rPr lang="en-US" sz="3000" dirty="0" err="1"/>
              <a:t>ywedais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r>
              <a:rPr lang="en-US" sz="3000" dirty="0"/>
              <a:t> </a:t>
            </a:r>
          </a:p>
          <a:p>
            <a:pPr marL="0" indent="0">
              <a:buNone/>
            </a:pPr>
            <a:r>
              <a:rPr lang="en-US" sz="3000" b="1" dirty="0" err="1"/>
              <a:t>W</a:t>
            </a:r>
            <a:r>
              <a:rPr lang="en-US" sz="3000" dirty="0" err="1"/>
              <a:t>elais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r>
              <a:rPr lang="en-US" sz="3000" dirty="0"/>
              <a:t>		</a:t>
            </a:r>
            <a:r>
              <a:rPr lang="en-US" sz="3000" b="1" dirty="0" err="1"/>
              <a:t>F</a:t>
            </a:r>
            <a:r>
              <a:rPr lang="en-US" sz="3000" dirty="0" err="1"/>
              <a:t>eddyliais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ddim</a:t>
            </a:r>
            <a:endParaRPr lang="en-US" sz="3000" dirty="0"/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4044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63282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dirty="0" err="1" smtClean="0"/>
              <a:t>Ffurfio’r</a:t>
            </a:r>
            <a:r>
              <a:rPr lang="en-US" dirty="0" smtClean="0"/>
              <a:t> </a:t>
            </a:r>
            <a:r>
              <a:rPr lang="en-US" dirty="0" err="1" smtClean="0"/>
              <a:t>negyddol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80160"/>
            <a:ext cx="10972800" cy="489712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b="1" dirty="0" err="1"/>
              <a:t>Neu</a:t>
            </a:r>
            <a:r>
              <a:rPr lang="en-US" sz="2800" b="1" dirty="0"/>
              <a:t>,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modd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chi </a:t>
            </a:r>
            <a:r>
              <a:rPr lang="en-US" sz="2800" dirty="0" err="1"/>
              <a:t>ychwanegu</a:t>
            </a:r>
            <a:r>
              <a:rPr lang="en-US" sz="2800" dirty="0"/>
              <a:t> </a:t>
            </a:r>
            <a:r>
              <a:rPr lang="en-US" sz="2800" b="1" dirty="0"/>
              <a:t>“</a:t>
            </a:r>
            <a:r>
              <a:rPr lang="en-US" sz="2800" b="1" dirty="0" err="1"/>
              <a:t>ni</a:t>
            </a:r>
            <a:r>
              <a:rPr lang="en-US" sz="2800" b="1" dirty="0"/>
              <a:t>”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ddechrau’r</a:t>
            </a:r>
            <a:r>
              <a:rPr lang="en-US" sz="2800" dirty="0"/>
              <a:t> </a:t>
            </a:r>
            <a:r>
              <a:rPr lang="en-US" sz="2800" dirty="0" err="1"/>
              <a:t>frawddeg</a:t>
            </a:r>
            <a:r>
              <a:rPr lang="en-US" sz="2800" dirty="0"/>
              <a:t> </a:t>
            </a:r>
            <a:r>
              <a:rPr lang="en-US" sz="2800" dirty="0" err="1"/>
              <a:t>ond</a:t>
            </a:r>
            <a:r>
              <a:rPr lang="en-US" sz="2800" dirty="0"/>
              <a:t> </a:t>
            </a:r>
            <a:r>
              <a:rPr lang="en-US" sz="2800" dirty="0" err="1"/>
              <a:t>bydd</a:t>
            </a:r>
            <a:r>
              <a:rPr lang="en-US" sz="2800" dirty="0"/>
              <a:t> dal </a:t>
            </a:r>
            <a:r>
              <a:rPr lang="en-US" sz="2800" dirty="0" err="1"/>
              <a:t>angen</a:t>
            </a:r>
            <a:r>
              <a:rPr lang="en-US" sz="2800" dirty="0"/>
              <a:t> </a:t>
            </a:r>
            <a:r>
              <a:rPr lang="en-US" sz="2800" dirty="0" err="1"/>
              <a:t>treiglo’r</a:t>
            </a:r>
            <a:r>
              <a:rPr lang="en-US" sz="2800" dirty="0"/>
              <a:t> </a:t>
            </a:r>
            <a:r>
              <a:rPr lang="en-US" sz="2800" dirty="0" err="1"/>
              <a:t>ferf</a:t>
            </a:r>
            <a:r>
              <a:rPr lang="en-US" sz="2800" dirty="0"/>
              <a:t>.</a:t>
            </a:r>
          </a:p>
          <a:p>
            <a:pPr marL="0" indent="0" algn="ctr">
              <a:buNone/>
            </a:pPr>
            <a:r>
              <a:rPr lang="en-US" sz="2800" dirty="0" err="1"/>
              <a:t>Clywais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i="1" dirty="0" err="1"/>
              <a:t>sŵn</a:t>
            </a:r>
            <a:r>
              <a:rPr lang="en-US" sz="2800" dirty="0"/>
              <a:t> &gt;  Ni </a:t>
            </a:r>
            <a:r>
              <a:rPr lang="en-US" sz="2800" dirty="0" err="1"/>
              <a:t>chlywais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sŵn</a:t>
            </a:r>
            <a:r>
              <a:rPr lang="en-US" sz="2800" dirty="0"/>
              <a:t> </a:t>
            </a:r>
          </a:p>
          <a:p>
            <a:pPr marL="0" indent="0" algn="ctr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 err="1"/>
              <a:t>Os</a:t>
            </a:r>
            <a:r>
              <a:rPr lang="en-US" sz="2800" dirty="0"/>
              <a:t>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ferf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cychwyn</a:t>
            </a:r>
            <a:r>
              <a:rPr lang="en-US" sz="2800" dirty="0"/>
              <a:t> </a:t>
            </a:r>
            <a:r>
              <a:rPr lang="en-US" sz="2800" dirty="0" err="1"/>
              <a:t>â’r</a:t>
            </a:r>
            <a:r>
              <a:rPr lang="en-US" sz="2800" dirty="0"/>
              <a:t> </a:t>
            </a:r>
            <a:r>
              <a:rPr lang="en-US" sz="2800" dirty="0" err="1"/>
              <a:t>llythrennau</a:t>
            </a:r>
            <a:r>
              <a:rPr lang="en-US" sz="2800" dirty="0"/>
              <a:t> </a:t>
            </a:r>
            <a:r>
              <a:rPr lang="en-US" sz="2800" b="1" dirty="0"/>
              <a:t>C</a:t>
            </a:r>
            <a:r>
              <a:rPr lang="en-US" sz="2800" dirty="0"/>
              <a:t>, </a:t>
            </a:r>
            <a:r>
              <a:rPr lang="en-US" sz="2800" b="1" dirty="0"/>
              <a:t>P </a:t>
            </a:r>
            <a:r>
              <a:rPr lang="en-US" sz="2800" dirty="0" err="1"/>
              <a:t>neu</a:t>
            </a:r>
            <a:r>
              <a:rPr lang="en-US" sz="2800" dirty="0"/>
              <a:t> </a:t>
            </a:r>
            <a:r>
              <a:rPr lang="en-US" sz="2800" b="1" dirty="0"/>
              <a:t>T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angen</a:t>
            </a:r>
            <a:r>
              <a:rPr lang="en-US" sz="2800" dirty="0"/>
              <a:t> </a:t>
            </a:r>
            <a:r>
              <a:rPr lang="en-US" sz="2800" b="1" dirty="0" err="1"/>
              <a:t>treiglo’n</a:t>
            </a:r>
            <a:r>
              <a:rPr lang="en-US" sz="2800" b="1" dirty="0"/>
              <a:t> </a:t>
            </a:r>
            <a:r>
              <a:rPr lang="en-US" sz="2800" b="1" dirty="0" err="1"/>
              <a:t>llaes</a:t>
            </a:r>
            <a:r>
              <a:rPr lang="en-US" sz="2800" b="1" dirty="0"/>
              <a:t>. </a:t>
            </a:r>
            <a:r>
              <a:rPr lang="en-US" sz="2800" dirty="0" err="1"/>
              <a:t>Os</a:t>
            </a:r>
            <a:r>
              <a:rPr lang="en-US" sz="2800" dirty="0"/>
              <a:t>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ferf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cychwyn</a:t>
            </a:r>
            <a:r>
              <a:rPr lang="en-US" sz="2800" dirty="0"/>
              <a:t> </a:t>
            </a:r>
            <a:r>
              <a:rPr lang="en-US" sz="2800" dirty="0" err="1"/>
              <a:t>â’r</a:t>
            </a:r>
            <a:r>
              <a:rPr lang="en-US" sz="2800" dirty="0"/>
              <a:t> </a:t>
            </a:r>
            <a:r>
              <a:rPr lang="en-US" sz="2800" dirty="0" err="1"/>
              <a:t>llythrennau</a:t>
            </a:r>
            <a:r>
              <a:rPr lang="en-US" sz="2800" dirty="0"/>
              <a:t> </a:t>
            </a:r>
            <a:r>
              <a:rPr lang="en-US" sz="2800" b="1" dirty="0"/>
              <a:t>B</a:t>
            </a:r>
            <a:r>
              <a:rPr lang="en-US" sz="2800" dirty="0"/>
              <a:t>, </a:t>
            </a:r>
            <a:r>
              <a:rPr lang="en-US" sz="2800" b="1" dirty="0"/>
              <a:t>D, G, </a:t>
            </a:r>
            <a:r>
              <a:rPr lang="en-US" sz="2800" b="1" dirty="0" err="1"/>
              <a:t>Ll</a:t>
            </a:r>
            <a:r>
              <a:rPr lang="en-US" sz="2800" b="1" dirty="0"/>
              <a:t>, Rh </a:t>
            </a:r>
            <a:r>
              <a:rPr lang="en-US" sz="2800" dirty="0" err="1"/>
              <a:t>neu</a:t>
            </a:r>
            <a:r>
              <a:rPr lang="en-US" sz="2800" dirty="0"/>
              <a:t> </a:t>
            </a:r>
            <a:r>
              <a:rPr lang="en-US" sz="2800" b="1" dirty="0"/>
              <a:t>M </a:t>
            </a:r>
            <a:r>
              <a:rPr lang="en-US" sz="2800" dirty="0" err="1"/>
              <a:t>mae</a:t>
            </a:r>
            <a:r>
              <a:rPr lang="en-US" sz="2800" dirty="0"/>
              <a:t> </a:t>
            </a:r>
            <a:r>
              <a:rPr lang="en-US" sz="2800" dirty="0" err="1"/>
              <a:t>angen</a:t>
            </a:r>
            <a:r>
              <a:rPr lang="en-US" sz="2800" dirty="0"/>
              <a:t> </a:t>
            </a:r>
            <a:r>
              <a:rPr lang="en-US" sz="2800" b="1" dirty="0" err="1"/>
              <a:t>treiglo’n</a:t>
            </a:r>
            <a:r>
              <a:rPr lang="en-US" sz="2800" b="1" dirty="0"/>
              <a:t> </a:t>
            </a:r>
            <a:r>
              <a:rPr lang="en-US" sz="2800" b="1" dirty="0" err="1"/>
              <a:t>feddal</a:t>
            </a:r>
            <a:r>
              <a:rPr lang="en-US" sz="2800" b="1" dirty="0"/>
              <a:t>. </a:t>
            </a:r>
            <a:endParaRPr lang="en-US" sz="2800" dirty="0"/>
          </a:p>
          <a:p>
            <a:pPr marL="0" indent="0">
              <a:buNone/>
            </a:pPr>
            <a:r>
              <a:rPr lang="en-US" sz="2800" dirty="0" err="1"/>
              <a:t>e.e</a:t>
            </a:r>
            <a:r>
              <a:rPr lang="en-US" sz="2800" dirty="0"/>
              <a:t> </a:t>
            </a:r>
          </a:p>
          <a:p>
            <a:pPr marL="0" indent="0">
              <a:buNone/>
            </a:pPr>
            <a:r>
              <a:rPr lang="en-US" sz="2800" dirty="0" err="1"/>
              <a:t>Ces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ches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		</a:t>
            </a:r>
            <a:r>
              <a:rPr lang="en-US" sz="2800" dirty="0" err="1"/>
              <a:t>Dywedais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ddywedais</a:t>
            </a:r>
            <a:r>
              <a:rPr lang="en-US" sz="2800" dirty="0"/>
              <a:t> </a:t>
            </a:r>
          </a:p>
          <a:p>
            <a:pPr marL="0" indent="0">
              <a:buNone/>
            </a:pPr>
            <a:r>
              <a:rPr lang="en-US" sz="2800" dirty="0" err="1"/>
              <a:t>Gwelais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welais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	</a:t>
            </a:r>
            <a:r>
              <a:rPr lang="en-US" sz="2800" dirty="0" err="1"/>
              <a:t>Meddyliais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&gt; Ni </a:t>
            </a:r>
            <a:r>
              <a:rPr lang="en-US" sz="2800" dirty="0" err="1"/>
              <a:t>feddyliais</a:t>
            </a:r>
            <a:r>
              <a:rPr lang="en-US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52230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6607" y="493160"/>
            <a:ext cx="8669873" cy="1251213"/>
          </a:xfrm>
          <a:solidFill>
            <a:srgbClr val="FFC000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6000" dirty="0" err="1" smtClean="0">
                <a:latin typeface="Segoe Print" charset="0"/>
                <a:ea typeface="Segoe Print" charset="0"/>
                <a:cs typeface="Segoe Print" charset="0"/>
              </a:rPr>
              <a:t>Gêm</a:t>
            </a:r>
            <a:r>
              <a:rPr lang="en-US" sz="6000" dirty="0" smtClean="0">
                <a:latin typeface="Segoe Print" charset="0"/>
                <a:ea typeface="Segoe Print" charset="0"/>
                <a:cs typeface="Segoe Print" charset="0"/>
              </a:rPr>
              <a:t> </a:t>
            </a:r>
            <a:r>
              <a:rPr lang="en-US" sz="6000" dirty="0" err="1">
                <a:latin typeface="Segoe Print" charset="0"/>
                <a:ea typeface="Segoe Print" charset="0"/>
                <a:cs typeface="Segoe Print" charset="0"/>
              </a:rPr>
              <a:t>i</a:t>
            </a:r>
            <a:r>
              <a:rPr lang="en-US" sz="6000" dirty="0">
                <a:latin typeface="Segoe Print" charset="0"/>
                <a:ea typeface="Segoe Print" charset="0"/>
                <a:cs typeface="Segoe Print" charset="0"/>
              </a:rPr>
              <a:t> </a:t>
            </a:r>
            <a:r>
              <a:rPr lang="en-US" sz="6000" dirty="0" err="1">
                <a:latin typeface="Segoe Print" charset="0"/>
                <a:ea typeface="Segoe Print" charset="0"/>
                <a:cs typeface="Segoe Print" charset="0"/>
              </a:rPr>
              <a:t>Adolygu</a:t>
            </a:r>
            <a:endParaRPr lang="en-US" sz="6000" dirty="0">
              <a:latin typeface="Segoe Print" charset="0"/>
              <a:ea typeface="Segoe Print" charset="0"/>
              <a:cs typeface="Segoe Print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600200"/>
            <a:ext cx="11440160" cy="5141168"/>
          </a:xfrm>
        </p:spPr>
        <p:txBody>
          <a:bodyPr>
            <a:normAutofit/>
          </a:bodyPr>
          <a:lstStyle/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 smtClean="0">
              <a:latin typeface="Calibri" charset="0"/>
              <a:ea typeface="Calibri" charset="0"/>
              <a:cs typeface="Calibri" charset="0"/>
            </a:endParaRP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 smtClean="0">
                <a:latin typeface="Calibri" charset="0"/>
                <a:ea typeface="Calibri" charset="0"/>
                <a:cs typeface="Calibri" charset="0"/>
              </a:rPr>
              <a:t>Defnyddiwch</a:t>
            </a:r>
            <a:r>
              <a:rPr lang="en-US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y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cardiau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berfenw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i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ymarfer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defnyddio’r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berfau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afreolaidd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.</a:t>
            </a:r>
          </a:p>
          <a:p>
            <a:pPr marL="0" indent="0" defTabSz="914400">
              <a:spcBef>
                <a:spcPts val="0"/>
              </a:spcBef>
              <a:buNone/>
              <a:defRPr/>
            </a:pPr>
            <a:endParaRPr lang="en-US" dirty="0">
              <a:latin typeface="Calibri" charset="0"/>
              <a:ea typeface="Calibri" charset="0"/>
              <a:cs typeface="Calibri" charset="0"/>
            </a:endParaRPr>
          </a:p>
          <a:p>
            <a:pPr marL="0" indent="0" defTabSz="914400">
              <a:spcBef>
                <a:spcPts val="0"/>
              </a:spcBef>
              <a:buNone/>
              <a:defRPr/>
            </a:pP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Taflwch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ddis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rhif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 ac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yna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dewiswch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dirty="0" err="1">
                <a:latin typeface="Calibri" charset="0"/>
                <a:ea typeface="Calibri" charset="0"/>
                <a:cs typeface="Calibri" charset="0"/>
              </a:rPr>
              <a:t>gerdyn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99856" y="3933056"/>
            <a:ext cx="5616624" cy="55399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3000" dirty="0" err="1">
                <a:latin typeface="Calisto MT" charset="0"/>
                <a:ea typeface="Calisto MT" charset="0"/>
                <a:cs typeface="Calisto MT" charset="0"/>
              </a:rPr>
              <a:t>Gwyrdd</a:t>
            </a:r>
            <a:r>
              <a:rPr lang="en-US" sz="3000" dirty="0">
                <a:latin typeface="Calisto MT" charset="0"/>
                <a:ea typeface="Calisto MT" charset="0"/>
                <a:cs typeface="Calisto MT" charset="0"/>
              </a:rPr>
              <a:t> = </a:t>
            </a:r>
            <a:r>
              <a:rPr lang="en-US" sz="3000" dirty="0" err="1">
                <a:latin typeface="Calisto MT" charset="0"/>
                <a:ea typeface="Calisto MT" charset="0"/>
                <a:cs typeface="Calisto MT" charset="0"/>
              </a:rPr>
              <a:t>brawddeg</a:t>
            </a:r>
            <a:r>
              <a:rPr lang="en-US" sz="3000" dirty="0">
                <a:latin typeface="Calisto MT" charset="0"/>
                <a:ea typeface="Calisto MT" charset="0"/>
                <a:cs typeface="Calisto MT" charset="0"/>
              </a:rPr>
              <a:t> </a:t>
            </a:r>
            <a:r>
              <a:rPr lang="en-US" sz="3000" dirty="0" err="1">
                <a:latin typeface="Calisto MT" charset="0"/>
                <a:ea typeface="Calisto MT" charset="0"/>
                <a:cs typeface="Calisto MT" charset="0"/>
              </a:rPr>
              <a:t>gadarnhaol</a:t>
            </a:r>
            <a:endParaRPr lang="en-US" sz="3000" dirty="0">
              <a:latin typeface="Calisto MT" charset="0"/>
              <a:ea typeface="Calisto MT" charset="0"/>
              <a:cs typeface="Calisto MT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99856" y="4753514"/>
            <a:ext cx="5616624" cy="55399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3000">
                <a:latin typeface="Calisto MT" charset="0"/>
                <a:ea typeface="Calisto MT" charset="0"/>
                <a:cs typeface="Calisto MT" charset="0"/>
              </a:rPr>
              <a:t>Coch</a:t>
            </a:r>
            <a:r>
              <a:rPr lang="en-US" sz="3000" dirty="0">
                <a:latin typeface="Calisto MT" charset="0"/>
                <a:ea typeface="Calisto MT" charset="0"/>
                <a:cs typeface="Calisto MT" charset="0"/>
              </a:rPr>
              <a:t> = </a:t>
            </a:r>
            <a:r>
              <a:rPr lang="en-US" sz="3000" dirty="0" err="1">
                <a:latin typeface="Calisto MT" charset="0"/>
                <a:ea typeface="Calisto MT" charset="0"/>
                <a:cs typeface="Calisto MT" charset="0"/>
              </a:rPr>
              <a:t>brawddeg</a:t>
            </a:r>
            <a:r>
              <a:rPr lang="en-US" sz="3000" dirty="0">
                <a:latin typeface="Calisto MT" charset="0"/>
                <a:ea typeface="Calisto MT" charset="0"/>
                <a:cs typeface="Calisto MT" charset="0"/>
              </a:rPr>
              <a:t> </a:t>
            </a:r>
            <a:r>
              <a:rPr lang="en-US" sz="3000" dirty="0" err="1">
                <a:latin typeface="Calisto MT" charset="0"/>
                <a:ea typeface="Calisto MT" charset="0"/>
                <a:cs typeface="Calisto MT" charset="0"/>
              </a:rPr>
              <a:t>negyddol</a:t>
            </a:r>
            <a:endParaRPr lang="en-US" sz="3000" dirty="0">
              <a:latin typeface="Calisto MT" charset="0"/>
              <a:ea typeface="Calisto MT" charset="0"/>
              <a:cs typeface="Calisto MT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799856" y="5573972"/>
            <a:ext cx="5616624" cy="55399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000" dirty="0" err="1">
                <a:latin typeface="Calisto MT" charset="0"/>
                <a:ea typeface="Calisto MT" charset="0"/>
                <a:cs typeface="Calisto MT" charset="0"/>
              </a:rPr>
              <a:t>Melyn</a:t>
            </a:r>
            <a:r>
              <a:rPr lang="en-US" sz="3000" dirty="0">
                <a:latin typeface="Calisto MT" charset="0"/>
                <a:ea typeface="Calisto MT" charset="0"/>
                <a:cs typeface="Calisto MT" charset="0"/>
              </a:rPr>
              <a:t> = </a:t>
            </a:r>
            <a:r>
              <a:rPr lang="en-US" sz="3000" dirty="0" err="1">
                <a:latin typeface="Calisto MT" charset="0"/>
                <a:ea typeface="Calisto MT" charset="0"/>
                <a:cs typeface="Calisto MT" charset="0"/>
              </a:rPr>
              <a:t>cwestiwn</a:t>
            </a:r>
            <a:endParaRPr lang="en-US" sz="3000" dirty="0">
              <a:latin typeface="Calisto MT" charset="0"/>
              <a:ea typeface="Calisto MT" charset="0"/>
              <a:cs typeface="Calisto MT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085648" y="3599352"/>
            <a:ext cx="1949896" cy="2862322"/>
          </a:xfrm>
          <a:prstGeom prst="rect">
            <a:avLst/>
          </a:prstGeom>
          <a:solidFill>
            <a:schemeClr val="accent5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3000" dirty="0">
                <a:latin typeface="Calisto MT" charset="0"/>
                <a:ea typeface="Calisto MT" charset="0"/>
                <a:cs typeface="Calisto MT" charset="0"/>
              </a:rPr>
              <a:t>1 = fi	</a:t>
            </a:r>
          </a:p>
          <a:p>
            <a:pPr>
              <a:defRPr/>
            </a:pPr>
            <a:r>
              <a:rPr lang="en-US" sz="3000" dirty="0">
                <a:latin typeface="Calisto MT" charset="0"/>
                <a:ea typeface="Calisto MT" charset="0"/>
                <a:cs typeface="Calisto MT" charset="0"/>
              </a:rPr>
              <a:t>2 = </a:t>
            </a:r>
            <a:r>
              <a:rPr lang="en-US" sz="3000" dirty="0" err="1">
                <a:latin typeface="Calisto MT" charset="0"/>
                <a:ea typeface="Calisto MT" charset="0"/>
                <a:cs typeface="Calisto MT" charset="0"/>
              </a:rPr>
              <a:t>ti</a:t>
            </a:r>
            <a:endParaRPr lang="en-US" sz="3000" dirty="0">
              <a:latin typeface="Calisto MT" charset="0"/>
              <a:ea typeface="Calisto MT" charset="0"/>
              <a:cs typeface="Calisto MT" charset="0"/>
            </a:endParaRPr>
          </a:p>
          <a:p>
            <a:pPr>
              <a:defRPr/>
            </a:pPr>
            <a:r>
              <a:rPr lang="en-US" sz="3000" dirty="0">
                <a:latin typeface="Calisto MT" charset="0"/>
                <a:ea typeface="Calisto MT" charset="0"/>
                <a:cs typeface="Calisto MT" charset="0"/>
              </a:rPr>
              <a:t>3 = e / hi</a:t>
            </a:r>
          </a:p>
          <a:p>
            <a:pPr>
              <a:defRPr/>
            </a:pPr>
            <a:r>
              <a:rPr lang="en-US" sz="3000" dirty="0">
                <a:latin typeface="Calisto MT" charset="0"/>
                <a:ea typeface="Calisto MT" charset="0"/>
                <a:cs typeface="Calisto MT" charset="0"/>
              </a:rPr>
              <a:t>4 = </a:t>
            </a:r>
            <a:r>
              <a:rPr lang="en-US" sz="3000" dirty="0" err="1">
                <a:latin typeface="Calisto MT" charset="0"/>
                <a:ea typeface="Calisto MT" charset="0"/>
                <a:cs typeface="Calisto MT" charset="0"/>
              </a:rPr>
              <a:t>ni</a:t>
            </a:r>
            <a:endParaRPr lang="en-US" sz="3000" dirty="0">
              <a:latin typeface="Calisto MT" charset="0"/>
              <a:ea typeface="Calisto MT" charset="0"/>
              <a:cs typeface="Calisto MT" charset="0"/>
            </a:endParaRPr>
          </a:p>
          <a:p>
            <a:pPr>
              <a:defRPr/>
            </a:pPr>
            <a:r>
              <a:rPr lang="en-US" sz="3000" dirty="0">
                <a:latin typeface="Calisto MT" charset="0"/>
                <a:ea typeface="Calisto MT" charset="0"/>
                <a:cs typeface="Calisto MT" charset="0"/>
              </a:rPr>
              <a:t>5 = chi</a:t>
            </a:r>
          </a:p>
          <a:p>
            <a:pPr>
              <a:defRPr/>
            </a:pPr>
            <a:r>
              <a:rPr lang="en-US" sz="3000" dirty="0">
                <a:latin typeface="Calisto MT" charset="0"/>
                <a:ea typeface="Calisto MT" charset="0"/>
                <a:cs typeface="Calisto MT" charset="0"/>
              </a:rPr>
              <a:t>6 = </a:t>
            </a:r>
            <a:r>
              <a:rPr lang="en-US" sz="3000" dirty="0" err="1">
                <a:latin typeface="Calisto MT" charset="0"/>
                <a:ea typeface="Calisto MT" charset="0"/>
                <a:cs typeface="Calisto MT" charset="0"/>
              </a:rPr>
              <a:t>nhw</a:t>
            </a:r>
            <a:endParaRPr lang="en-US" sz="3000" dirty="0">
              <a:latin typeface="Calisto MT" charset="0"/>
              <a:ea typeface="Calisto MT" charset="0"/>
              <a:cs typeface="Calisto M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52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739" y="1455593"/>
            <a:ext cx="11553951" cy="453043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639626" y="338435"/>
            <a:ext cx="25412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Adolygu</a:t>
            </a:r>
            <a:endParaRPr lang="cy-GB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979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Trowch</a:t>
            </a:r>
            <a:r>
              <a:rPr lang="en-US" dirty="0" smtClean="0"/>
              <a:t> y </a:t>
            </a:r>
            <a:r>
              <a:rPr lang="en-US" dirty="0" err="1" smtClean="0"/>
              <a:t>canlynol</a:t>
            </a:r>
            <a:r>
              <a:rPr lang="en-US" dirty="0" smtClean="0"/>
              <a:t> </a:t>
            </a:r>
            <a:r>
              <a:rPr lang="en-US" dirty="0" err="1"/>
              <a:t>i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negyddol</a:t>
            </a:r>
            <a:r>
              <a:rPr lang="en-US" dirty="0" smtClean="0"/>
              <a:t>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0150" y="1736754"/>
            <a:ext cx="9793817" cy="4394521"/>
          </a:xfrm>
        </p:spPr>
        <p:txBody>
          <a:bodyPr/>
          <a:lstStyle/>
          <a:p>
            <a:r>
              <a:rPr lang="en-US" dirty="0" err="1" smtClean="0"/>
              <a:t>Gwela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di ’</a:t>
            </a:r>
            <a:r>
              <a:rPr lang="en-US" dirty="0" err="1" smtClean="0"/>
              <a:t>fory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Cymerwn</a:t>
            </a:r>
            <a:r>
              <a:rPr lang="en-US" dirty="0" smtClean="0"/>
              <a:t> </a:t>
            </a:r>
            <a:r>
              <a:rPr lang="en-US" dirty="0" err="1" smtClean="0"/>
              <a:t>ni’r</a:t>
            </a:r>
            <a:r>
              <a:rPr lang="en-US" dirty="0" smtClean="0"/>
              <a:t> </a:t>
            </a:r>
            <a:r>
              <a:rPr lang="en-US" dirty="0" err="1" smtClean="0"/>
              <a:t>tocynnau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Pryniff</a:t>
            </a:r>
            <a:r>
              <a:rPr lang="en-US" dirty="0" smtClean="0"/>
              <a:t> </a:t>
            </a:r>
            <a:r>
              <a:rPr lang="en-US" dirty="0" err="1" smtClean="0"/>
              <a:t>e’</a:t>
            </a:r>
            <a:r>
              <a:rPr lang="en-US" dirty="0" err="1" smtClean="0"/>
              <a:t>r</a:t>
            </a:r>
            <a:r>
              <a:rPr lang="en-US" dirty="0" smtClean="0"/>
              <a:t> </a:t>
            </a:r>
            <a:r>
              <a:rPr lang="en-US" dirty="0" err="1" smtClean="0"/>
              <a:t>gwerslyfr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Canwn</a:t>
            </a:r>
            <a:r>
              <a:rPr lang="en-US" dirty="0" smtClean="0"/>
              <a:t> </a:t>
            </a:r>
            <a:r>
              <a:rPr lang="en-US" dirty="0" err="1" smtClean="0"/>
              <a:t>ni</a:t>
            </a:r>
            <a:r>
              <a:rPr lang="en-US" dirty="0" smtClean="0"/>
              <a:t> </a:t>
            </a:r>
            <a:r>
              <a:rPr lang="en-US" dirty="0" err="1" smtClean="0"/>
              <a:t>heno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Bwyti</a:t>
            </a:r>
            <a:r>
              <a:rPr lang="en-US" dirty="0" smtClean="0"/>
              <a:t> di </a:t>
            </a:r>
            <a:r>
              <a:rPr lang="en-US" dirty="0" err="1" smtClean="0"/>
              <a:t>swper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Rhoddwn</a:t>
            </a:r>
            <a:r>
              <a:rPr lang="en-US" dirty="0" smtClean="0"/>
              <a:t> </a:t>
            </a:r>
            <a:r>
              <a:rPr lang="en-US" dirty="0" err="1" smtClean="0"/>
              <a:t>ni</a:t>
            </a:r>
            <a:r>
              <a:rPr lang="en-US" dirty="0" smtClean="0"/>
              <a:t> </a:t>
            </a:r>
            <a:r>
              <a:rPr lang="en-US" dirty="0" err="1" smtClean="0"/>
              <a:t>arian</a:t>
            </a:r>
            <a:r>
              <a:rPr lang="en-US" dirty="0" smtClean="0"/>
              <a:t> </a:t>
            </a:r>
            <a:r>
              <a:rPr lang="en-US" dirty="0" err="1"/>
              <a:t>i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gronfa</a:t>
            </a:r>
            <a:endParaRPr lang="en-US" dirty="0" smtClean="0"/>
          </a:p>
          <a:p>
            <a:r>
              <a:rPr lang="en-US" dirty="0" err="1" smtClean="0"/>
              <a:t>Dangosiff</a:t>
            </a:r>
            <a:r>
              <a:rPr lang="en-US" dirty="0" smtClean="0"/>
              <a:t> e </a:t>
            </a:r>
            <a:r>
              <a:rPr lang="en-US" dirty="0" err="1"/>
              <a:t>i</a:t>
            </a:r>
            <a:r>
              <a:rPr lang="en-US" dirty="0" smtClean="0"/>
              <a:t> chi.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3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165</TotalTime>
  <Words>1131</Words>
  <Application>Microsoft Macintosh PowerPoint</Application>
  <PresentationFormat>Widescreen</PresentationFormat>
  <Paragraphs>263</Paragraphs>
  <Slides>31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2" baseType="lpstr">
      <vt:lpstr>Calibri</vt:lpstr>
      <vt:lpstr>Calisto MT</vt:lpstr>
      <vt:lpstr>Comic Sans MS</vt:lpstr>
      <vt:lpstr>Gill Sans MT</vt:lpstr>
      <vt:lpstr>Lucida Sans</vt:lpstr>
      <vt:lpstr>Segoe Print</vt:lpstr>
      <vt:lpstr>Symbol</vt:lpstr>
      <vt:lpstr>Trebuchet MS</vt:lpstr>
      <vt:lpstr>Wingdings</vt:lpstr>
      <vt:lpstr>Arial</vt:lpstr>
      <vt:lpstr>Gallery</vt:lpstr>
      <vt:lpstr>TCA </vt:lpstr>
      <vt:lpstr>Papur arholiad chwefror 2017</vt:lpstr>
      <vt:lpstr>Papur arholiad tca</vt:lpstr>
      <vt:lpstr>Papur arholiad tca</vt:lpstr>
      <vt:lpstr>Papur arholiad tca trawsieithu</vt:lpstr>
      <vt:lpstr>Papur arholiad tca trawsieithu</vt:lpstr>
      <vt:lpstr>Ysgrifennu rhydd</vt:lpstr>
      <vt:lpstr>Awgrymiadau’r coleg cymraeg</vt:lpstr>
      <vt:lpstr>Trawsieithiad yr wythnos hon</vt:lpstr>
      <vt:lpstr>GWALLAU SY’N CODI O’R PAPUR ARHOLIAD</vt:lpstr>
      <vt:lpstr>Ôl-gyfeirio</vt:lpstr>
      <vt:lpstr>Beth yw’r broblem? </vt:lpstr>
      <vt:lpstr>berfau</vt:lpstr>
      <vt:lpstr>PowerPoint Presentation</vt:lpstr>
      <vt:lpstr>Beth yw berf gryno?</vt:lpstr>
      <vt:lpstr>Ymarfer. Ydych chi’n gwybod pa derfyniadau sy’n cyfateb i ba amser?</vt:lpstr>
      <vt:lpstr>Terfyniadau’r Presennol:</vt:lpstr>
      <vt:lpstr>Presennol</vt:lpstr>
      <vt:lpstr>Gweithgaredd</vt:lpstr>
      <vt:lpstr>Ymarfer …</vt:lpstr>
      <vt:lpstr>Y Gorffennol Cryno:</vt:lpstr>
      <vt:lpstr>Gweithgaredd</vt:lpstr>
      <vt:lpstr>Presennol – Gorffennol – Dyfodol</vt:lpstr>
      <vt:lpstr>Yr Amherffaith</vt:lpstr>
      <vt:lpstr>Terfyniadau’r berfau cryno rheolaidd</vt:lpstr>
      <vt:lpstr>Yr Amherffaith:</vt:lpstr>
      <vt:lpstr>Ffurfio’r negyddol</vt:lpstr>
      <vt:lpstr>Ffurfio’r negyddol</vt:lpstr>
      <vt:lpstr>Gêm i Adolygu</vt:lpstr>
      <vt:lpstr>PowerPoint Presentation</vt:lpstr>
      <vt:lpstr>Trowch y canlynol i’r negyddol …</vt:lpstr>
    </vt:vector>
  </TitlesOfParts>
  <Company/>
  <LinksUpToDate>false</LinksUpToDate>
  <SharedDoc>false</SharedDoc>
  <HyperlinksChanged>false</HyperlinksChanged>
  <AppVersion>15.0025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TCA </dc:title>
  <dc:creator>Nia Cole Jones</dc:creator>
  <cp:lastModifiedBy>Nia Cole Jones</cp:lastModifiedBy>
  <cp:revision>15</cp:revision>
  <cp:lastPrinted>2017-03-10T11:10:32Z</cp:lastPrinted>
  <dcterms:created xsi:type="dcterms:W3CDTF">2017-03-10T08:30:29Z</dcterms:created>
  <dcterms:modified xsi:type="dcterms:W3CDTF">2017-03-14T08:46:37Z</dcterms:modified>
</cp:coreProperties>
</file>