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sldIdLst>
    <p:sldId id="256" r:id="rId2"/>
    <p:sldId id="258" r:id="rId3"/>
    <p:sldId id="257" r:id="rId4"/>
    <p:sldId id="259" r:id="rId5"/>
    <p:sldId id="262" r:id="rId6"/>
    <p:sldId id="264" r:id="rId7"/>
    <p:sldId id="265" r:id="rId8"/>
    <p:sldId id="260"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E006CE-7960-4792-91BA-B98A892F2442}" v="25" dt="2026-02-08T12:59:19.302"/>
    <p1510:client id="{3FEC72BE-6866-44AE-8CC4-99B71DEEBB8C}" v="42" dt="2026-02-08T22:03:04.059"/>
    <p1510:client id="{A7E1B255-21DD-D9E9-921F-10E39F8B2338}" v="360" dt="2026-02-08T16:25:13.5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A0458F-846E-4E9B-8438-6A216E445A62}" type="doc">
      <dgm:prSet loTypeId="urn:microsoft.com/office/officeart/2008/layout/LinedList" loCatId="list" qsTypeId="urn:microsoft.com/office/officeart/2005/8/quickstyle/simple1" qsCatId="simple" csTypeId="urn:microsoft.com/office/officeart/2005/8/colors/accent3_2" csCatId="accent3" phldr="1"/>
      <dgm:spPr/>
      <dgm:t>
        <a:bodyPr/>
        <a:lstStyle/>
        <a:p>
          <a:endParaRPr lang="en-US"/>
        </a:p>
      </dgm:t>
    </dgm:pt>
    <dgm:pt modelId="{B7BC33D9-BBBF-4211-92DD-AA0711BFDDD5}">
      <dgm:prSet/>
      <dgm:spPr/>
      <dgm:t>
        <a:bodyPr/>
        <a:lstStyle/>
        <a:p>
          <a:pPr>
            <a:lnSpc>
              <a:spcPct val="100000"/>
            </a:lnSpc>
          </a:pPr>
          <a:r>
            <a:rPr lang="en-GB">
              <a:latin typeface="Arial"/>
              <a:cs typeface="Arial"/>
            </a:rPr>
            <a:t>. Introduction</a:t>
          </a:r>
          <a:endParaRPr lang="en-US">
            <a:latin typeface="Arial"/>
            <a:cs typeface="Arial"/>
          </a:endParaRPr>
        </a:p>
      </dgm:t>
    </dgm:pt>
    <dgm:pt modelId="{3B1040E0-EC00-4E6C-9E67-CDCBD11A9A29}" type="parTrans" cxnId="{1BB7D349-3164-4305-9114-81DCAEAD1D94}">
      <dgm:prSet/>
      <dgm:spPr/>
      <dgm:t>
        <a:bodyPr/>
        <a:lstStyle/>
        <a:p>
          <a:endParaRPr lang="en-US"/>
        </a:p>
      </dgm:t>
    </dgm:pt>
    <dgm:pt modelId="{E11CD1E0-6DFB-4E79-9CDF-E8EBFB696874}" type="sibTrans" cxnId="{1BB7D349-3164-4305-9114-81DCAEAD1D94}">
      <dgm:prSet/>
      <dgm:spPr/>
      <dgm:t>
        <a:bodyPr/>
        <a:lstStyle/>
        <a:p>
          <a:endParaRPr lang="en-US"/>
        </a:p>
      </dgm:t>
    </dgm:pt>
    <dgm:pt modelId="{891D2C86-84D8-4EEC-834A-ACCA0708D08D}">
      <dgm:prSet/>
      <dgm:spPr/>
      <dgm:t>
        <a:bodyPr/>
        <a:lstStyle/>
        <a:p>
          <a:pPr rtl="0"/>
          <a:r>
            <a:rPr lang="en-GB" dirty="0">
              <a:latin typeface="Arial"/>
              <a:cs typeface="Arial"/>
            </a:rPr>
            <a:t>. Microsoft Word </a:t>
          </a:r>
          <a:endParaRPr lang="en-US" dirty="0">
            <a:latin typeface="Arial"/>
            <a:cs typeface="Arial"/>
          </a:endParaRPr>
        </a:p>
      </dgm:t>
    </dgm:pt>
    <dgm:pt modelId="{F9E8A885-C54C-4107-9388-4DEA17EEC4BE}" type="parTrans" cxnId="{1692E2AC-9C39-4807-A588-65B45F0D3853}">
      <dgm:prSet/>
      <dgm:spPr/>
      <dgm:t>
        <a:bodyPr/>
        <a:lstStyle/>
        <a:p>
          <a:endParaRPr lang="en-US"/>
        </a:p>
      </dgm:t>
    </dgm:pt>
    <dgm:pt modelId="{9C93ED0F-A725-4D53-86A4-ECE8AE6F6119}" type="sibTrans" cxnId="{1692E2AC-9C39-4807-A588-65B45F0D3853}">
      <dgm:prSet/>
      <dgm:spPr/>
      <dgm:t>
        <a:bodyPr/>
        <a:lstStyle/>
        <a:p>
          <a:endParaRPr lang="en-US"/>
        </a:p>
      </dgm:t>
    </dgm:pt>
    <dgm:pt modelId="{7697EFC8-4C7E-44DF-B599-C14902B7DEBF}">
      <dgm:prSet/>
      <dgm:spPr/>
      <dgm:t>
        <a:bodyPr/>
        <a:lstStyle/>
        <a:p>
          <a:pPr>
            <a:lnSpc>
              <a:spcPct val="100000"/>
            </a:lnSpc>
          </a:pPr>
          <a:r>
            <a:rPr lang="en-GB" dirty="0">
              <a:latin typeface="Arial"/>
              <a:cs typeface="Arial"/>
            </a:rPr>
            <a:t>. Microsoft Teams</a:t>
          </a:r>
          <a:endParaRPr lang="en-US" dirty="0">
            <a:latin typeface="Arial"/>
            <a:cs typeface="Arial"/>
          </a:endParaRPr>
        </a:p>
      </dgm:t>
    </dgm:pt>
    <dgm:pt modelId="{B951DAFE-989A-4588-A317-7C74EFC5EF6A}" type="parTrans" cxnId="{686084A5-7F77-42CA-B6C1-DACD55B8169F}">
      <dgm:prSet/>
      <dgm:spPr/>
      <dgm:t>
        <a:bodyPr/>
        <a:lstStyle/>
        <a:p>
          <a:endParaRPr lang="en-US"/>
        </a:p>
      </dgm:t>
    </dgm:pt>
    <dgm:pt modelId="{D91D2590-6512-441F-AAF5-2342A1FFBEA0}" type="sibTrans" cxnId="{686084A5-7F77-42CA-B6C1-DACD55B8169F}">
      <dgm:prSet/>
      <dgm:spPr/>
      <dgm:t>
        <a:bodyPr/>
        <a:lstStyle/>
        <a:p>
          <a:endParaRPr lang="en-US"/>
        </a:p>
      </dgm:t>
    </dgm:pt>
    <dgm:pt modelId="{DEAF64B9-9A41-4C1B-9BBD-E95147E152C3}">
      <dgm:prSet/>
      <dgm:spPr/>
      <dgm:t>
        <a:bodyPr/>
        <a:lstStyle/>
        <a:p>
          <a:pPr>
            <a:lnSpc>
              <a:spcPct val="100000"/>
            </a:lnSpc>
          </a:pPr>
          <a:r>
            <a:rPr lang="en-GB">
              <a:latin typeface="Arial"/>
              <a:cs typeface="Arial"/>
            </a:rPr>
            <a:t>. Confidentiality and compliance</a:t>
          </a:r>
          <a:endParaRPr lang="en-US">
            <a:latin typeface="Arial"/>
            <a:cs typeface="Arial"/>
          </a:endParaRPr>
        </a:p>
      </dgm:t>
    </dgm:pt>
    <dgm:pt modelId="{1A37827B-4F70-41BB-A44D-391F156E7CF4}" type="parTrans" cxnId="{582AF768-371C-48B0-B1D9-558B0AABD05F}">
      <dgm:prSet/>
      <dgm:spPr/>
      <dgm:t>
        <a:bodyPr/>
        <a:lstStyle/>
        <a:p>
          <a:endParaRPr lang="en-US"/>
        </a:p>
      </dgm:t>
    </dgm:pt>
    <dgm:pt modelId="{70CBFC8E-49EA-4E57-A52F-BFEBC39837B6}" type="sibTrans" cxnId="{582AF768-371C-48B0-B1D9-558B0AABD05F}">
      <dgm:prSet/>
      <dgm:spPr/>
      <dgm:t>
        <a:bodyPr/>
        <a:lstStyle/>
        <a:p>
          <a:endParaRPr lang="en-US"/>
        </a:p>
      </dgm:t>
    </dgm:pt>
    <dgm:pt modelId="{0886606A-C80C-49F9-834A-C0D37884C457}">
      <dgm:prSet/>
      <dgm:spPr/>
      <dgm:t>
        <a:bodyPr/>
        <a:lstStyle/>
        <a:p>
          <a:pPr>
            <a:lnSpc>
              <a:spcPct val="100000"/>
            </a:lnSpc>
          </a:pPr>
          <a:r>
            <a:rPr lang="en-GB">
              <a:latin typeface="Arial"/>
              <a:cs typeface="Arial"/>
            </a:rPr>
            <a:t>. Conclusion</a:t>
          </a:r>
          <a:endParaRPr lang="en-US">
            <a:latin typeface="Arial"/>
            <a:cs typeface="Arial"/>
          </a:endParaRPr>
        </a:p>
      </dgm:t>
    </dgm:pt>
    <dgm:pt modelId="{C71E9F86-9B35-4C28-9880-B460DD3E0F8D}" type="parTrans" cxnId="{DB24A587-E03B-484A-BEE1-6FB9C17CBDA3}">
      <dgm:prSet/>
      <dgm:spPr/>
      <dgm:t>
        <a:bodyPr/>
        <a:lstStyle/>
        <a:p>
          <a:endParaRPr lang="en-US"/>
        </a:p>
      </dgm:t>
    </dgm:pt>
    <dgm:pt modelId="{DF485087-01E0-4FC6-AA50-76C635CE83B0}" type="sibTrans" cxnId="{DB24A587-E03B-484A-BEE1-6FB9C17CBDA3}">
      <dgm:prSet/>
      <dgm:spPr/>
      <dgm:t>
        <a:bodyPr/>
        <a:lstStyle/>
        <a:p>
          <a:endParaRPr lang="en-US"/>
        </a:p>
      </dgm:t>
    </dgm:pt>
    <dgm:pt modelId="{BC73FDD1-3E1B-4F98-981B-3FFCAAD16758}">
      <dgm:prSet/>
      <dgm:spPr/>
      <dgm:t>
        <a:bodyPr/>
        <a:lstStyle/>
        <a:p>
          <a:pPr>
            <a:lnSpc>
              <a:spcPct val="100000"/>
            </a:lnSpc>
          </a:pPr>
          <a:r>
            <a:rPr lang="en-GB">
              <a:latin typeface="Arial"/>
              <a:cs typeface="Arial"/>
            </a:rPr>
            <a:t>. References</a:t>
          </a:r>
          <a:endParaRPr lang="en-US" err="1">
            <a:latin typeface="Arial"/>
            <a:cs typeface="Arial"/>
          </a:endParaRPr>
        </a:p>
      </dgm:t>
    </dgm:pt>
    <dgm:pt modelId="{8A02CE24-BE1C-480A-A6ED-98B578B270E7}" type="parTrans" cxnId="{BC4ABAF0-99C5-41F4-B3D2-CDB7B7F2723D}">
      <dgm:prSet/>
      <dgm:spPr/>
      <dgm:t>
        <a:bodyPr/>
        <a:lstStyle/>
        <a:p>
          <a:endParaRPr lang="en-US"/>
        </a:p>
      </dgm:t>
    </dgm:pt>
    <dgm:pt modelId="{BBE4E8E9-1955-42D1-8E1A-927C06968456}" type="sibTrans" cxnId="{BC4ABAF0-99C5-41F4-B3D2-CDB7B7F2723D}">
      <dgm:prSet/>
      <dgm:spPr/>
      <dgm:t>
        <a:bodyPr/>
        <a:lstStyle/>
        <a:p>
          <a:endParaRPr lang="en-US"/>
        </a:p>
      </dgm:t>
    </dgm:pt>
    <dgm:pt modelId="{69D2F418-867C-4E81-901B-D863144B72A3}" type="pres">
      <dgm:prSet presAssocID="{ACA0458F-846E-4E9B-8438-6A216E445A62}" presName="vert0" presStyleCnt="0">
        <dgm:presLayoutVars>
          <dgm:dir/>
          <dgm:animOne val="branch"/>
          <dgm:animLvl val="lvl"/>
        </dgm:presLayoutVars>
      </dgm:prSet>
      <dgm:spPr/>
    </dgm:pt>
    <dgm:pt modelId="{E1D362B0-2C55-460F-96D4-15D89F2A012D}" type="pres">
      <dgm:prSet presAssocID="{B7BC33D9-BBBF-4211-92DD-AA0711BFDDD5}" presName="thickLine" presStyleLbl="alignNode1" presStyleIdx="0" presStyleCnt="6"/>
      <dgm:spPr/>
    </dgm:pt>
    <dgm:pt modelId="{D5063507-F554-4F16-BB3A-25484DE29153}" type="pres">
      <dgm:prSet presAssocID="{B7BC33D9-BBBF-4211-92DD-AA0711BFDDD5}" presName="horz1" presStyleCnt="0"/>
      <dgm:spPr/>
    </dgm:pt>
    <dgm:pt modelId="{3592C011-0FD8-44BA-B21F-8AE41A42B38A}" type="pres">
      <dgm:prSet presAssocID="{B7BC33D9-BBBF-4211-92DD-AA0711BFDDD5}" presName="tx1" presStyleLbl="revTx" presStyleIdx="0" presStyleCnt="6"/>
      <dgm:spPr/>
    </dgm:pt>
    <dgm:pt modelId="{1885A9A3-D740-44E4-B55B-20BE59925475}" type="pres">
      <dgm:prSet presAssocID="{B7BC33D9-BBBF-4211-92DD-AA0711BFDDD5}" presName="vert1" presStyleCnt="0"/>
      <dgm:spPr/>
    </dgm:pt>
    <dgm:pt modelId="{F4190481-5257-472E-A26A-8D14FEEA41E6}" type="pres">
      <dgm:prSet presAssocID="{891D2C86-84D8-4EEC-834A-ACCA0708D08D}" presName="thickLine" presStyleLbl="alignNode1" presStyleIdx="1" presStyleCnt="6"/>
      <dgm:spPr/>
    </dgm:pt>
    <dgm:pt modelId="{3239957E-7A89-4B53-BABD-A1F67C027859}" type="pres">
      <dgm:prSet presAssocID="{891D2C86-84D8-4EEC-834A-ACCA0708D08D}" presName="horz1" presStyleCnt="0"/>
      <dgm:spPr/>
    </dgm:pt>
    <dgm:pt modelId="{87370221-F383-40DB-877B-54FA558D33C8}" type="pres">
      <dgm:prSet presAssocID="{891D2C86-84D8-4EEC-834A-ACCA0708D08D}" presName="tx1" presStyleLbl="revTx" presStyleIdx="1" presStyleCnt="6"/>
      <dgm:spPr/>
    </dgm:pt>
    <dgm:pt modelId="{D522AA03-0238-48D1-9BD9-04E4070E809F}" type="pres">
      <dgm:prSet presAssocID="{891D2C86-84D8-4EEC-834A-ACCA0708D08D}" presName="vert1" presStyleCnt="0"/>
      <dgm:spPr/>
    </dgm:pt>
    <dgm:pt modelId="{E2CC6C16-D240-4386-87B6-3B2336486D0A}" type="pres">
      <dgm:prSet presAssocID="{7697EFC8-4C7E-44DF-B599-C14902B7DEBF}" presName="thickLine" presStyleLbl="alignNode1" presStyleIdx="2" presStyleCnt="6"/>
      <dgm:spPr/>
    </dgm:pt>
    <dgm:pt modelId="{C0AF66FB-22CA-41CF-9127-72F8CAFD5462}" type="pres">
      <dgm:prSet presAssocID="{7697EFC8-4C7E-44DF-B599-C14902B7DEBF}" presName="horz1" presStyleCnt="0"/>
      <dgm:spPr/>
    </dgm:pt>
    <dgm:pt modelId="{AF5EDFCA-FBA9-49B1-A60B-B20D03687ACF}" type="pres">
      <dgm:prSet presAssocID="{7697EFC8-4C7E-44DF-B599-C14902B7DEBF}" presName="tx1" presStyleLbl="revTx" presStyleIdx="2" presStyleCnt="6"/>
      <dgm:spPr/>
    </dgm:pt>
    <dgm:pt modelId="{67E8309D-2DF4-4608-A2A2-F73F5C83C79B}" type="pres">
      <dgm:prSet presAssocID="{7697EFC8-4C7E-44DF-B599-C14902B7DEBF}" presName="vert1" presStyleCnt="0"/>
      <dgm:spPr/>
    </dgm:pt>
    <dgm:pt modelId="{441D0B1C-1910-4FD1-A3F0-D86402AB0F88}" type="pres">
      <dgm:prSet presAssocID="{DEAF64B9-9A41-4C1B-9BBD-E95147E152C3}" presName="thickLine" presStyleLbl="alignNode1" presStyleIdx="3" presStyleCnt="6"/>
      <dgm:spPr/>
    </dgm:pt>
    <dgm:pt modelId="{EFFB2855-087D-4FAC-B3F4-349925EDC83F}" type="pres">
      <dgm:prSet presAssocID="{DEAF64B9-9A41-4C1B-9BBD-E95147E152C3}" presName="horz1" presStyleCnt="0"/>
      <dgm:spPr/>
    </dgm:pt>
    <dgm:pt modelId="{7A4D87ED-0360-483A-8C70-67631A095529}" type="pres">
      <dgm:prSet presAssocID="{DEAF64B9-9A41-4C1B-9BBD-E95147E152C3}" presName="tx1" presStyleLbl="revTx" presStyleIdx="3" presStyleCnt="6"/>
      <dgm:spPr/>
    </dgm:pt>
    <dgm:pt modelId="{E8AF3495-36DC-47A7-B40E-17E80E856448}" type="pres">
      <dgm:prSet presAssocID="{DEAF64B9-9A41-4C1B-9BBD-E95147E152C3}" presName="vert1" presStyleCnt="0"/>
      <dgm:spPr/>
    </dgm:pt>
    <dgm:pt modelId="{DD5CD5E7-0413-46B6-9D94-F55B02B1B777}" type="pres">
      <dgm:prSet presAssocID="{0886606A-C80C-49F9-834A-C0D37884C457}" presName="thickLine" presStyleLbl="alignNode1" presStyleIdx="4" presStyleCnt="6"/>
      <dgm:spPr/>
    </dgm:pt>
    <dgm:pt modelId="{4FDCEB5C-2427-468F-A907-7A53701F38C1}" type="pres">
      <dgm:prSet presAssocID="{0886606A-C80C-49F9-834A-C0D37884C457}" presName="horz1" presStyleCnt="0"/>
      <dgm:spPr/>
    </dgm:pt>
    <dgm:pt modelId="{C86A7DE9-56CD-453F-8465-BA0B17EC2F46}" type="pres">
      <dgm:prSet presAssocID="{0886606A-C80C-49F9-834A-C0D37884C457}" presName="tx1" presStyleLbl="revTx" presStyleIdx="4" presStyleCnt="6"/>
      <dgm:spPr/>
    </dgm:pt>
    <dgm:pt modelId="{6A775856-2CF9-4F95-AF39-4DB26BFAFB2E}" type="pres">
      <dgm:prSet presAssocID="{0886606A-C80C-49F9-834A-C0D37884C457}" presName="vert1" presStyleCnt="0"/>
      <dgm:spPr/>
    </dgm:pt>
    <dgm:pt modelId="{C5E0EF6A-E362-41AE-A486-CADAED9A8F6D}" type="pres">
      <dgm:prSet presAssocID="{BC73FDD1-3E1B-4F98-981B-3FFCAAD16758}" presName="thickLine" presStyleLbl="alignNode1" presStyleIdx="5" presStyleCnt="6"/>
      <dgm:spPr/>
    </dgm:pt>
    <dgm:pt modelId="{91F62811-CED5-42B1-BA83-1C306DD7C37D}" type="pres">
      <dgm:prSet presAssocID="{BC73FDD1-3E1B-4F98-981B-3FFCAAD16758}" presName="horz1" presStyleCnt="0"/>
      <dgm:spPr/>
    </dgm:pt>
    <dgm:pt modelId="{B7FA0061-3DE9-46C6-B10F-5C15561946BC}" type="pres">
      <dgm:prSet presAssocID="{BC73FDD1-3E1B-4F98-981B-3FFCAAD16758}" presName="tx1" presStyleLbl="revTx" presStyleIdx="5" presStyleCnt="6"/>
      <dgm:spPr/>
    </dgm:pt>
    <dgm:pt modelId="{E39AEA05-DF14-42DD-A84B-90969E07E87A}" type="pres">
      <dgm:prSet presAssocID="{BC73FDD1-3E1B-4F98-981B-3FFCAAD16758}" presName="vert1" presStyleCnt="0"/>
      <dgm:spPr/>
    </dgm:pt>
  </dgm:ptLst>
  <dgm:cxnLst>
    <dgm:cxn modelId="{9E0E3A25-B00B-4A3C-89CC-D1D8A4142B96}" type="presOf" srcId="{DEAF64B9-9A41-4C1B-9BBD-E95147E152C3}" destId="{7A4D87ED-0360-483A-8C70-67631A095529}" srcOrd="0" destOrd="0" presId="urn:microsoft.com/office/officeart/2008/layout/LinedList"/>
    <dgm:cxn modelId="{93A07E42-2ABF-4E68-9575-17829EAF8324}" type="presOf" srcId="{7697EFC8-4C7E-44DF-B599-C14902B7DEBF}" destId="{AF5EDFCA-FBA9-49B1-A60B-B20D03687ACF}" srcOrd="0" destOrd="0" presId="urn:microsoft.com/office/officeart/2008/layout/LinedList"/>
    <dgm:cxn modelId="{582AF768-371C-48B0-B1D9-558B0AABD05F}" srcId="{ACA0458F-846E-4E9B-8438-6A216E445A62}" destId="{DEAF64B9-9A41-4C1B-9BBD-E95147E152C3}" srcOrd="3" destOrd="0" parTransId="{1A37827B-4F70-41BB-A44D-391F156E7CF4}" sibTransId="{70CBFC8E-49EA-4E57-A52F-BFEBC39837B6}"/>
    <dgm:cxn modelId="{1BB7D349-3164-4305-9114-81DCAEAD1D94}" srcId="{ACA0458F-846E-4E9B-8438-6A216E445A62}" destId="{B7BC33D9-BBBF-4211-92DD-AA0711BFDDD5}" srcOrd="0" destOrd="0" parTransId="{3B1040E0-EC00-4E6C-9E67-CDCBD11A9A29}" sibTransId="{E11CD1E0-6DFB-4E79-9CDF-E8EBFB696874}"/>
    <dgm:cxn modelId="{DB24A587-E03B-484A-BEE1-6FB9C17CBDA3}" srcId="{ACA0458F-846E-4E9B-8438-6A216E445A62}" destId="{0886606A-C80C-49F9-834A-C0D37884C457}" srcOrd="4" destOrd="0" parTransId="{C71E9F86-9B35-4C28-9880-B460DD3E0F8D}" sibTransId="{DF485087-01E0-4FC6-AA50-76C635CE83B0}"/>
    <dgm:cxn modelId="{D343BAA1-5D2D-4E56-B021-FF9EA4AF4DC6}" type="presOf" srcId="{BC73FDD1-3E1B-4F98-981B-3FFCAAD16758}" destId="{B7FA0061-3DE9-46C6-B10F-5C15561946BC}" srcOrd="0" destOrd="0" presId="urn:microsoft.com/office/officeart/2008/layout/LinedList"/>
    <dgm:cxn modelId="{686084A5-7F77-42CA-B6C1-DACD55B8169F}" srcId="{ACA0458F-846E-4E9B-8438-6A216E445A62}" destId="{7697EFC8-4C7E-44DF-B599-C14902B7DEBF}" srcOrd="2" destOrd="0" parTransId="{B951DAFE-989A-4588-A317-7C74EFC5EF6A}" sibTransId="{D91D2590-6512-441F-AAF5-2342A1FFBEA0}"/>
    <dgm:cxn modelId="{1692E2AC-9C39-4807-A588-65B45F0D3853}" srcId="{ACA0458F-846E-4E9B-8438-6A216E445A62}" destId="{891D2C86-84D8-4EEC-834A-ACCA0708D08D}" srcOrd="1" destOrd="0" parTransId="{F9E8A885-C54C-4107-9388-4DEA17EEC4BE}" sibTransId="{9C93ED0F-A725-4D53-86A4-ECE8AE6F6119}"/>
    <dgm:cxn modelId="{1A7BA2B1-7ECA-4F30-A95E-2B4A7C92F736}" type="presOf" srcId="{0886606A-C80C-49F9-834A-C0D37884C457}" destId="{C86A7DE9-56CD-453F-8465-BA0B17EC2F46}" srcOrd="0" destOrd="0" presId="urn:microsoft.com/office/officeart/2008/layout/LinedList"/>
    <dgm:cxn modelId="{EB367BD5-E9A8-413F-87C4-C4076C7D0376}" type="presOf" srcId="{B7BC33D9-BBBF-4211-92DD-AA0711BFDDD5}" destId="{3592C011-0FD8-44BA-B21F-8AE41A42B38A}" srcOrd="0" destOrd="0" presId="urn:microsoft.com/office/officeart/2008/layout/LinedList"/>
    <dgm:cxn modelId="{747744D9-4D4D-4C64-B0E1-A076782CD82F}" type="presOf" srcId="{ACA0458F-846E-4E9B-8438-6A216E445A62}" destId="{69D2F418-867C-4E81-901B-D863144B72A3}" srcOrd="0" destOrd="0" presId="urn:microsoft.com/office/officeart/2008/layout/LinedList"/>
    <dgm:cxn modelId="{D29253D9-40AD-445B-A789-C63560FB27B8}" type="presOf" srcId="{891D2C86-84D8-4EEC-834A-ACCA0708D08D}" destId="{87370221-F383-40DB-877B-54FA558D33C8}" srcOrd="0" destOrd="0" presId="urn:microsoft.com/office/officeart/2008/layout/LinedList"/>
    <dgm:cxn modelId="{BC4ABAF0-99C5-41F4-B3D2-CDB7B7F2723D}" srcId="{ACA0458F-846E-4E9B-8438-6A216E445A62}" destId="{BC73FDD1-3E1B-4F98-981B-3FFCAAD16758}" srcOrd="5" destOrd="0" parTransId="{8A02CE24-BE1C-480A-A6ED-98B578B270E7}" sibTransId="{BBE4E8E9-1955-42D1-8E1A-927C06968456}"/>
    <dgm:cxn modelId="{68ECAC5C-12B0-4AF1-9369-A369CC31C841}" type="presParOf" srcId="{69D2F418-867C-4E81-901B-D863144B72A3}" destId="{E1D362B0-2C55-460F-96D4-15D89F2A012D}" srcOrd="0" destOrd="0" presId="urn:microsoft.com/office/officeart/2008/layout/LinedList"/>
    <dgm:cxn modelId="{3627BB81-CC22-4836-AF61-7E3E54064EFD}" type="presParOf" srcId="{69D2F418-867C-4E81-901B-D863144B72A3}" destId="{D5063507-F554-4F16-BB3A-25484DE29153}" srcOrd="1" destOrd="0" presId="urn:microsoft.com/office/officeart/2008/layout/LinedList"/>
    <dgm:cxn modelId="{269DA707-DC39-4B81-9000-07E0B7FB5FC2}" type="presParOf" srcId="{D5063507-F554-4F16-BB3A-25484DE29153}" destId="{3592C011-0FD8-44BA-B21F-8AE41A42B38A}" srcOrd="0" destOrd="0" presId="urn:microsoft.com/office/officeart/2008/layout/LinedList"/>
    <dgm:cxn modelId="{A2D9C0EC-6C00-43B5-ABF1-D684E77CA099}" type="presParOf" srcId="{D5063507-F554-4F16-BB3A-25484DE29153}" destId="{1885A9A3-D740-44E4-B55B-20BE59925475}" srcOrd="1" destOrd="0" presId="urn:microsoft.com/office/officeart/2008/layout/LinedList"/>
    <dgm:cxn modelId="{82543B59-9066-4D8C-8C3F-855612E4C4C6}" type="presParOf" srcId="{69D2F418-867C-4E81-901B-D863144B72A3}" destId="{F4190481-5257-472E-A26A-8D14FEEA41E6}" srcOrd="2" destOrd="0" presId="urn:microsoft.com/office/officeart/2008/layout/LinedList"/>
    <dgm:cxn modelId="{12CF4501-FA22-44EA-A8C6-910E213267EC}" type="presParOf" srcId="{69D2F418-867C-4E81-901B-D863144B72A3}" destId="{3239957E-7A89-4B53-BABD-A1F67C027859}" srcOrd="3" destOrd="0" presId="urn:microsoft.com/office/officeart/2008/layout/LinedList"/>
    <dgm:cxn modelId="{1960B159-E028-4190-B0C1-39174A0BABCD}" type="presParOf" srcId="{3239957E-7A89-4B53-BABD-A1F67C027859}" destId="{87370221-F383-40DB-877B-54FA558D33C8}" srcOrd="0" destOrd="0" presId="urn:microsoft.com/office/officeart/2008/layout/LinedList"/>
    <dgm:cxn modelId="{84C8BBFF-57AB-4478-B95A-E7A9772A6AA6}" type="presParOf" srcId="{3239957E-7A89-4B53-BABD-A1F67C027859}" destId="{D522AA03-0238-48D1-9BD9-04E4070E809F}" srcOrd="1" destOrd="0" presId="urn:microsoft.com/office/officeart/2008/layout/LinedList"/>
    <dgm:cxn modelId="{D3969C92-26A2-450F-BC45-854F4F00C2AC}" type="presParOf" srcId="{69D2F418-867C-4E81-901B-D863144B72A3}" destId="{E2CC6C16-D240-4386-87B6-3B2336486D0A}" srcOrd="4" destOrd="0" presId="urn:microsoft.com/office/officeart/2008/layout/LinedList"/>
    <dgm:cxn modelId="{C1623C7A-B800-4A76-9773-D7B3D9F3617F}" type="presParOf" srcId="{69D2F418-867C-4E81-901B-D863144B72A3}" destId="{C0AF66FB-22CA-41CF-9127-72F8CAFD5462}" srcOrd="5" destOrd="0" presId="urn:microsoft.com/office/officeart/2008/layout/LinedList"/>
    <dgm:cxn modelId="{F877D2C0-634F-4DC6-B319-7EA9268A46B7}" type="presParOf" srcId="{C0AF66FB-22CA-41CF-9127-72F8CAFD5462}" destId="{AF5EDFCA-FBA9-49B1-A60B-B20D03687ACF}" srcOrd="0" destOrd="0" presId="urn:microsoft.com/office/officeart/2008/layout/LinedList"/>
    <dgm:cxn modelId="{E1CEA7E3-9A59-4750-8BB1-235BB3C83EAC}" type="presParOf" srcId="{C0AF66FB-22CA-41CF-9127-72F8CAFD5462}" destId="{67E8309D-2DF4-4608-A2A2-F73F5C83C79B}" srcOrd="1" destOrd="0" presId="urn:microsoft.com/office/officeart/2008/layout/LinedList"/>
    <dgm:cxn modelId="{C25C6201-17D0-42AC-B6B5-9EBA8587B5E1}" type="presParOf" srcId="{69D2F418-867C-4E81-901B-D863144B72A3}" destId="{441D0B1C-1910-4FD1-A3F0-D86402AB0F88}" srcOrd="6" destOrd="0" presId="urn:microsoft.com/office/officeart/2008/layout/LinedList"/>
    <dgm:cxn modelId="{F9209210-28DC-47FC-A081-AA0D79C472CC}" type="presParOf" srcId="{69D2F418-867C-4E81-901B-D863144B72A3}" destId="{EFFB2855-087D-4FAC-B3F4-349925EDC83F}" srcOrd="7" destOrd="0" presId="urn:microsoft.com/office/officeart/2008/layout/LinedList"/>
    <dgm:cxn modelId="{47AA6295-52DA-4345-8B92-6E75DB937395}" type="presParOf" srcId="{EFFB2855-087D-4FAC-B3F4-349925EDC83F}" destId="{7A4D87ED-0360-483A-8C70-67631A095529}" srcOrd="0" destOrd="0" presId="urn:microsoft.com/office/officeart/2008/layout/LinedList"/>
    <dgm:cxn modelId="{BBF326E5-4E77-4CC3-B9F1-AEE54FBF5D23}" type="presParOf" srcId="{EFFB2855-087D-4FAC-B3F4-349925EDC83F}" destId="{E8AF3495-36DC-47A7-B40E-17E80E856448}" srcOrd="1" destOrd="0" presId="urn:microsoft.com/office/officeart/2008/layout/LinedList"/>
    <dgm:cxn modelId="{F702A597-F7D5-4828-89B3-FC42F12532BD}" type="presParOf" srcId="{69D2F418-867C-4E81-901B-D863144B72A3}" destId="{DD5CD5E7-0413-46B6-9D94-F55B02B1B777}" srcOrd="8" destOrd="0" presId="urn:microsoft.com/office/officeart/2008/layout/LinedList"/>
    <dgm:cxn modelId="{32F75F65-DEE7-4031-B967-8E23FCD73D85}" type="presParOf" srcId="{69D2F418-867C-4E81-901B-D863144B72A3}" destId="{4FDCEB5C-2427-468F-A907-7A53701F38C1}" srcOrd="9" destOrd="0" presId="urn:microsoft.com/office/officeart/2008/layout/LinedList"/>
    <dgm:cxn modelId="{A4608E87-B477-4041-93EE-69E1AA14A89E}" type="presParOf" srcId="{4FDCEB5C-2427-468F-A907-7A53701F38C1}" destId="{C86A7DE9-56CD-453F-8465-BA0B17EC2F46}" srcOrd="0" destOrd="0" presId="urn:microsoft.com/office/officeart/2008/layout/LinedList"/>
    <dgm:cxn modelId="{036BF728-C232-4915-9F7C-4A45FF801BF6}" type="presParOf" srcId="{4FDCEB5C-2427-468F-A907-7A53701F38C1}" destId="{6A775856-2CF9-4F95-AF39-4DB26BFAFB2E}" srcOrd="1" destOrd="0" presId="urn:microsoft.com/office/officeart/2008/layout/LinedList"/>
    <dgm:cxn modelId="{B3375E40-DFE4-42F0-A365-E011E200EF07}" type="presParOf" srcId="{69D2F418-867C-4E81-901B-D863144B72A3}" destId="{C5E0EF6A-E362-41AE-A486-CADAED9A8F6D}" srcOrd="10" destOrd="0" presId="urn:microsoft.com/office/officeart/2008/layout/LinedList"/>
    <dgm:cxn modelId="{EF2E9C21-6CD1-4664-B020-B13C18D76C31}" type="presParOf" srcId="{69D2F418-867C-4E81-901B-D863144B72A3}" destId="{91F62811-CED5-42B1-BA83-1C306DD7C37D}" srcOrd="11" destOrd="0" presId="urn:microsoft.com/office/officeart/2008/layout/LinedList"/>
    <dgm:cxn modelId="{9DE0074C-E1FA-43A9-8540-18747BA9FC06}" type="presParOf" srcId="{91F62811-CED5-42B1-BA83-1C306DD7C37D}" destId="{B7FA0061-3DE9-46C6-B10F-5C15561946BC}" srcOrd="0" destOrd="0" presId="urn:microsoft.com/office/officeart/2008/layout/LinedList"/>
    <dgm:cxn modelId="{856738BC-01D1-4F41-957B-11AA941A2743}" type="presParOf" srcId="{91F62811-CED5-42B1-BA83-1C306DD7C37D}" destId="{E39AEA05-DF14-42DD-A84B-90969E07E8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362B0-2C55-460F-96D4-15D89F2A012D}">
      <dsp:nvSpPr>
        <dsp:cNvPr id="0" name=""/>
        <dsp:cNvSpPr/>
      </dsp:nvSpPr>
      <dsp:spPr>
        <a:xfrm>
          <a:off x="0" y="2424"/>
          <a:ext cx="6620255"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92C011-0FD8-44BA-B21F-8AE41A42B38A}">
      <dsp:nvSpPr>
        <dsp:cNvPr id="0" name=""/>
        <dsp:cNvSpPr/>
      </dsp:nvSpPr>
      <dsp:spPr>
        <a:xfrm>
          <a:off x="0" y="2424"/>
          <a:ext cx="6620255" cy="82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a:latin typeface="Arial"/>
              <a:cs typeface="Arial"/>
            </a:rPr>
            <a:t>. Introduction</a:t>
          </a:r>
          <a:endParaRPr lang="en-US" sz="3500" kern="1200">
            <a:latin typeface="Arial"/>
            <a:cs typeface="Arial"/>
          </a:endParaRPr>
        </a:p>
      </dsp:txBody>
      <dsp:txXfrm>
        <a:off x="0" y="2424"/>
        <a:ext cx="6620255" cy="826723"/>
      </dsp:txXfrm>
    </dsp:sp>
    <dsp:sp modelId="{F4190481-5257-472E-A26A-8D14FEEA41E6}">
      <dsp:nvSpPr>
        <dsp:cNvPr id="0" name=""/>
        <dsp:cNvSpPr/>
      </dsp:nvSpPr>
      <dsp:spPr>
        <a:xfrm>
          <a:off x="0" y="829148"/>
          <a:ext cx="6620255"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70221-F383-40DB-877B-54FA558D33C8}">
      <dsp:nvSpPr>
        <dsp:cNvPr id="0" name=""/>
        <dsp:cNvSpPr/>
      </dsp:nvSpPr>
      <dsp:spPr>
        <a:xfrm>
          <a:off x="0" y="829148"/>
          <a:ext cx="6620255" cy="82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rtl="0">
            <a:lnSpc>
              <a:spcPct val="90000"/>
            </a:lnSpc>
            <a:spcBef>
              <a:spcPct val="0"/>
            </a:spcBef>
            <a:spcAft>
              <a:spcPct val="35000"/>
            </a:spcAft>
            <a:buNone/>
          </a:pPr>
          <a:r>
            <a:rPr lang="en-GB" sz="3500" kern="1200" dirty="0">
              <a:latin typeface="Arial"/>
              <a:cs typeface="Arial"/>
            </a:rPr>
            <a:t>. Microsoft Word </a:t>
          </a:r>
          <a:endParaRPr lang="en-US" sz="3500" kern="1200" dirty="0">
            <a:latin typeface="Arial"/>
            <a:cs typeface="Arial"/>
          </a:endParaRPr>
        </a:p>
      </dsp:txBody>
      <dsp:txXfrm>
        <a:off x="0" y="829148"/>
        <a:ext cx="6620255" cy="826723"/>
      </dsp:txXfrm>
    </dsp:sp>
    <dsp:sp modelId="{E2CC6C16-D240-4386-87B6-3B2336486D0A}">
      <dsp:nvSpPr>
        <dsp:cNvPr id="0" name=""/>
        <dsp:cNvSpPr/>
      </dsp:nvSpPr>
      <dsp:spPr>
        <a:xfrm>
          <a:off x="0" y="1655872"/>
          <a:ext cx="6620255"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5EDFCA-FBA9-49B1-A60B-B20D03687ACF}">
      <dsp:nvSpPr>
        <dsp:cNvPr id="0" name=""/>
        <dsp:cNvSpPr/>
      </dsp:nvSpPr>
      <dsp:spPr>
        <a:xfrm>
          <a:off x="0" y="1655872"/>
          <a:ext cx="6620255" cy="82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dirty="0">
              <a:latin typeface="Arial"/>
              <a:cs typeface="Arial"/>
            </a:rPr>
            <a:t>. Microsoft Teams</a:t>
          </a:r>
          <a:endParaRPr lang="en-US" sz="3500" kern="1200" dirty="0">
            <a:latin typeface="Arial"/>
            <a:cs typeface="Arial"/>
          </a:endParaRPr>
        </a:p>
      </dsp:txBody>
      <dsp:txXfrm>
        <a:off x="0" y="1655872"/>
        <a:ext cx="6620255" cy="826723"/>
      </dsp:txXfrm>
    </dsp:sp>
    <dsp:sp modelId="{441D0B1C-1910-4FD1-A3F0-D86402AB0F88}">
      <dsp:nvSpPr>
        <dsp:cNvPr id="0" name=""/>
        <dsp:cNvSpPr/>
      </dsp:nvSpPr>
      <dsp:spPr>
        <a:xfrm>
          <a:off x="0" y="2482596"/>
          <a:ext cx="6620255"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4D87ED-0360-483A-8C70-67631A095529}">
      <dsp:nvSpPr>
        <dsp:cNvPr id="0" name=""/>
        <dsp:cNvSpPr/>
      </dsp:nvSpPr>
      <dsp:spPr>
        <a:xfrm>
          <a:off x="0" y="2482596"/>
          <a:ext cx="6620255" cy="82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a:latin typeface="Arial"/>
              <a:cs typeface="Arial"/>
            </a:rPr>
            <a:t>. Confidentiality and compliance</a:t>
          </a:r>
          <a:endParaRPr lang="en-US" sz="3500" kern="1200">
            <a:latin typeface="Arial"/>
            <a:cs typeface="Arial"/>
          </a:endParaRPr>
        </a:p>
      </dsp:txBody>
      <dsp:txXfrm>
        <a:off x="0" y="2482596"/>
        <a:ext cx="6620255" cy="826723"/>
      </dsp:txXfrm>
    </dsp:sp>
    <dsp:sp modelId="{DD5CD5E7-0413-46B6-9D94-F55B02B1B777}">
      <dsp:nvSpPr>
        <dsp:cNvPr id="0" name=""/>
        <dsp:cNvSpPr/>
      </dsp:nvSpPr>
      <dsp:spPr>
        <a:xfrm>
          <a:off x="0" y="3309319"/>
          <a:ext cx="6620255"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6A7DE9-56CD-453F-8465-BA0B17EC2F46}">
      <dsp:nvSpPr>
        <dsp:cNvPr id="0" name=""/>
        <dsp:cNvSpPr/>
      </dsp:nvSpPr>
      <dsp:spPr>
        <a:xfrm>
          <a:off x="0" y="3309319"/>
          <a:ext cx="6620255" cy="82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a:latin typeface="Arial"/>
              <a:cs typeface="Arial"/>
            </a:rPr>
            <a:t>. Conclusion</a:t>
          </a:r>
          <a:endParaRPr lang="en-US" sz="3500" kern="1200">
            <a:latin typeface="Arial"/>
            <a:cs typeface="Arial"/>
          </a:endParaRPr>
        </a:p>
      </dsp:txBody>
      <dsp:txXfrm>
        <a:off x="0" y="3309319"/>
        <a:ext cx="6620255" cy="826723"/>
      </dsp:txXfrm>
    </dsp:sp>
    <dsp:sp modelId="{C5E0EF6A-E362-41AE-A486-CADAED9A8F6D}">
      <dsp:nvSpPr>
        <dsp:cNvPr id="0" name=""/>
        <dsp:cNvSpPr/>
      </dsp:nvSpPr>
      <dsp:spPr>
        <a:xfrm>
          <a:off x="0" y="4136043"/>
          <a:ext cx="6620255"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FA0061-3DE9-46C6-B10F-5C15561946BC}">
      <dsp:nvSpPr>
        <dsp:cNvPr id="0" name=""/>
        <dsp:cNvSpPr/>
      </dsp:nvSpPr>
      <dsp:spPr>
        <a:xfrm>
          <a:off x="0" y="4136043"/>
          <a:ext cx="6620255" cy="82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a:latin typeface="Arial"/>
              <a:cs typeface="Arial"/>
            </a:rPr>
            <a:t>. References</a:t>
          </a:r>
          <a:endParaRPr lang="en-US" sz="3500" kern="1200" err="1">
            <a:latin typeface="Arial"/>
            <a:cs typeface="Arial"/>
          </a:endParaRPr>
        </a:p>
      </dsp:txBody>
      <dsp:txXfrm>
        <a:off x="0" y="4136043"/>
        <a:ext cx="6620255" cy="82672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424959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36908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5809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55722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651809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00510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738134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33768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76611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326483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2/8/2026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7213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2/8/2026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149104537"/>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14" r:id="rId6"/>
    <p:sldLayoutId id="2147483710" r:id="rId7"/>
    <p:sldLayoutId id="2147483711" r:id="rId8"/>
    <p:sldLayoutId id="2147483712" r:id="rId9"/>
    <p:sldLayoutId id="2147483713" r:id="rId10"/>
    <p:sldLayoutId id="2147483715"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this.nhs.uk/insights/article/microsoft-office-365-benefits" TargetMode="External"/><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pmc.ncbi.nlm.nih.gov/articles/PMC5695315/pdf/bmjopen-2017-017664.pdf" TargetMode="External"/><Relationship Id="rId2" Type="http://schemas.openxmlformats.org/officeDocument/2006/relationships/hyperlink" Target="https://umatechnology.org/how-is-microsoft-word-used-in-the-medical-field/" TargetMode="External"/><Relationship Id="rId1" Type="http://schemas.openxmlformats.org/officeDocument/2006/relationships/slideLayout" Target="../slideLayouts/slideLayout2.xml"/><Relationship Id="rId5" Type="http://schemas.openxmlformats.org/officeDocument/2006/relationships/hyperlink" Target="https://www.england.nhs.uk/long-read/microsoft-teams-and-remote-working/" TargetMode="External"/><Relationship Id="rId4" Type="http://schemas.openxmlformats.org/officeDocument/2006/relationships/hyperlink" Target="https://www.this.nhs.uk/insights/article/microsoft-office-365-benefi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4" name="Picture 43" descr="Abstract design of flower petals in pastel">
            <a:extLst>
              <a:ext uri="{FF2B5EF4-FFF2-40B4-BE49-F238E27FC236}">
                <a16:creationId xmlns:a16="http://schemas.microsoft.com/office/drawing/2014/main" id="{D6B79650-B951-B12F-E4BE-E514E85AD8D9}"/>
              </a:ext>
            </a:extLst>
          </p:cNvPr>
          <p:cNvPicPr>
            <a:picLocks noChangeAspect="1"/>
          </p:cNvPicPr>
          <p:nvPr/>
        </p:nvPicPr>
        <p:blipFill>
          <a:blip r:embed="rId2"/>
          <a:srcRect t="14101" r="-1" b="-1"/>
          <a:stretch>
            <a:fillRect/>
          </a:stretch>
        </p:blipFill>
        <p:spPr>
          <a:xfrm>
            <a:off x="20" y="10"/>
            <a:ext cx="12188932" cy="6857990"/>
          </a:xfrm>
          <a:prstGeom prst="rect">
            <a:avLst/>
          </a:prstGeom>
        </p:spPr>
      </p:pic>
      <p:sp>
        <p:nvSpPr>
          <p:cNvPr id="76" name="Rectangle 75">
            <a:extLst>
              <a:ext uri="{FF2B5EF4-FFF2-40B4-BE49-F238E27FC236}">
                <a16:creationId xmlns:a16="http://schemas.microsoft.com/office/drawing/2014/main" id="{7508F7DC-CA28-4ACE-AF79-D7E98ED1B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9AB20218-A500-457C-B65C-F3D198B1F7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1524" y="0"/>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17870" y="978408"/>
            <a:ext cx="8686796" cy="2334247"/>
          </a:xfrm>
        </p:spPr>
        <p:txBody>
          <a:bodyPr anchor="t">
            <a:normAutofit/>
          </a:bodyPr>
          <a:lstStyle/>
          <a:p>
            <a:pPr>
              <a:lnSpc>
                <a:spcPct val="90000"/>
              </a:lnSpc>
            </a:pPr>
            <a:r>
              <a:rPr lang="en-GB" sz="2300" dirty="0">
                <a:solidFill>
                  <a:srgbClr val="FFFFFF"/>
                </a:solidFill>
                <a:latin typeface="Arial"/>
                <a:cs typeface="Arial"/>
              </a:rPr>
              <a:t>Module title: </a:t>
            </a:r>
            <a:r>
              <a:rPr lang="en-GB" sz="2300" b="0" dirty="0">
                <a:solidFill>
                  <a:srgbClr val="FFFFFF"/>
                </a:solidFill>
                <a:latin typeface="Arial"/>
                <a:cs typeface="Arial"/>
              </a:rPr>
              <a:t>To explore how digital technology can improve efficiently, data safety and staff collaboration across the organisation at greenfield home care agency.</a:t>
            </a:r>
            <a:r>
              <a:rPr lang="en-GB" sz="2300" dirty="0">
                <a:solidFill>
                  <a:srgbClr val="FFFFFF"/>
                </a:solidFill>
                <a:latin typeface="Arial"/>
                <a:cs typeface="Arial"/>
              </a:rPr>
              <a:t> </a:t>
            </a:r>
            <a:br>
              <a:rPr lang="en-GB" sz="2300" dirty="0">
                <a:solidFill>
                  <a:srgbClr val="FFFFFF"/>
                </a:solidFill>
                <a:latin typeface="Arial"/>
                <a:cs typeface="Arial"/>
              </a:rPr>
            </a:br>
            <a:br>
              <a:rPr lang="en-GB" sz="2300" dirty="0">
                <a:solidFill>
                  <a:srgbClr val="FFFFFF"/>
                </a:solidFill>
                <a:latin typeface="Arial"/>
                <a:cs typeface="Arial"/>
              </a:rPr>
            </a:br>
            <a:r>
              <a:rPr lang="en-GB" sz="2300" dirty="0">
                <a:solidFill>
                  <a:srgbClr val="FFFFFF"/>
                </a:solidFill>
                <a:latin typeface="Arial"/>
                <a:cs typeface="Arial"/>
              </a:rPr>
              <a:t>Module code: LCHS4007</a:t>
            </a:r>
            <a:br>
              <a:rPr lang="en-GB" sz="2300" dirty="0">
                <a:solidFill>
                  <a:srgbClr val="FFFFFF"/>
                </a:solidFill>
                <a:latin typeface="Arial"/>
                <a:cs typeface="Arial"/>
              </a:rPr>
            </a:br>
            <a:br>
              <a:rPr lang="en-GB" sz="2300" dirty="0">
                <a:solidFill>
                  <a:srgbClr val="FFFFFF"/>
                </a:solidFill>
                <a:latin typeface="Arial"/>
                <a:cs typeface="Arial"/>
              </a:rPr>
            </a:br>
            <a:r>
              <a:rPr lang="en-GB" sz="2300" dirty="0">
                <a:solidFill>
                  <a:srgbClr val="FFFFFF"/>
                </a:solidFill>
                <a:latin typeface="Arial"/>
                <a:cs typeface="Arial"/>
              </a:rPr>
              <a:t>Tutor: </a:t>
            </a:r>
            <a:r>
              <a:rPr lang="en-GB" sz="2300" b="0" dirty="0">
                <a:solidFill>
                  <a:srgbClr val="FFFFFF"/>
                </a:solidFill>
                <a:latin typeface="Arial"/>
                <a:cs typeface="Arial"/>
              </a:rPr>
              <a:t>Markus </a:t>
            </a:r>
            <a:r>
              <a:rPr lang="en-GB" sz="2300" b="0" dirty="0" err="1">
                <a:solidFill>
                  <a:srgbClr val="FFFFFF"/>
                </a:solidFill>
                <a:latin typeface="Arial"/>
                <a:cs typeface="Arial"/>
              </a:rPr>
              <a:t>Klingelfuss</a:t>
            </a:r>
            <a:endParaRPr lang="en-GB" sz="2300" b="0" dirty="0">
              <a:solidFill>
                <a:srgbClr val="FFFFFF"/>
              </a:solidFill>
              <a:latin typeface="Arial"/>
              <a:cs typeface="Arial"/>
            </a:endParaRPr>
          </a:p>
        </p:txBody>
      </p:sp>
      <p:sp>
        <p:nvSpPr>
          <p:cNvPr id="3" name="Subtitle 2"/>
          <p:cNvSpPr>
            <a:spLocks noGrp="1"/>
          </p:cNvSpPr>
          <p:nvPr>
            <p:ph type="subTitle" idx="1"/>
          </p:nvPr>
        </p:nvSpPr>
        <p:spPr>
          <a:xfrm>
            <a:off x="517870" y="3552826"/>
            <a:ext cx="8720710" cy="2653653"/>
          </a:xfrm>
        </p:spPr>
        <p:txBody>
          <a:bodyPr anchor="t">
            <a:normAutofit/>
          </a:bodyPr>
          <a:lstStyle/>
          <a:p>
            <a:r>
              <a:rPr lang="en-GB" b="0" dirty="0">
                <a:solidFill>
                  <a:srgbClr val="FFFFFF"/>
                </a:solidFill>
                <a:latin typeface="Arial"/>
                <a:cs typeface="Arial"/>
              </a:rPr>
              <a:t>Sammar </a:t>
            </a:r>
            <a:r>
              <a:rPr lang="en-GB" dirty="0">
                <a:solidFill>
                  <a:srgbClr val="FFFFFF"/>
                </a:solidFill>
                <a:latin typeface="Arial"/>
                <a:cs typeface="Arial"/>
              </a:rPr>
              <a:t>Zaman 2522375</a:t>
            </a:r>
            <a:endParaRPr lang="en-GB" b="0" dirty="0">
              <a:solidFill>
                <a:srgbClr val="FFFFFF"/>
              </a:solidFill>
              <a:latin typeface="Arial"/>
              <a:cs typeface="Arial"/>
            </a:endParaRPr>
          </a:p>
          <a:p>
            <a:r>
              <a:rPr lang="en-GB" b="0" dirty="0">
                <a:solidFill>
                  <a:srgbClr val="FFFFFF"/>
                </a:solidFill>
                <a:latin typeface="Arial"/>
                <a:cs typeface="Arial"/>
              </a:rPr>
              <a:t>Asma </a:t>
            </a:r>
            <a:r>
              <a:rPr lang="en-GB" dirty="0">
                <a:solidFill>
                  <a:srgbClr val="FFFFFF"/>
                </a:solidFill>
                <a:latin typeface="Arial"/>
                <a:cs typeface="Arial"/>
              </a:rPr>
              <a:t>Kousar</a:t>
            </a:r>
            <a:endParaRPr lang="en-GB" b="0" dirty="0">
              <a:solidFill>
                <a:srgbClr val="FFFFFF"/>
              </a:solidFill>
              <a:latin typeface="Arial"/>
              <a:cs typeface="Arial"/>
            </a:endParaRPr>
          </a:p>
          <a:p>
            <a:r>
              <a:rPr lang="en-GB" b="0" dirty="0">
                <a:solidFill>
                  <a:srgbClr val="FFFFFF"/>
                </a:solidFill>
                <a:latin typeface="Arial"/>
                <a:cs typeface="Arial"/>
              </a:rPr>
              <a:t>Akifah</a:t>
            </a:r>
            <a:r>
              <a:rPr lang="en-GB" dirty="0">
                <a:solidFill>
                  <a:srgbClr val="FFFFFF"/>
                </a:solidFill>
                <a:latin typeface="Arial"/>
                <a:cs typeface="Arial"/>
              </a:rPr>
              <a:t> Kousar</a:t>
            </a:r>
            <a:endParaRPr lang="en-GB" b="0" dirty="0">
              <a:solidFill>
                <a:srgbClr val="FFFFFF"/>
              </a:solidFill>
              <a:latin typeface="Arial"/>
              <a:cs typeface="Arial"/>
            </a:endParaRPr>
          </a:p>
        </p:txBody>
      </p:sp>
      <p:sp>
        <p:nvSpPr>
          <p:cNvPr id="80" name="Rectangle 79">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8686800"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FE63E7B-4B91-1D9B-F50F-6B7383BEAB5C}"/>
              </a:ext>
            </a:extLst>
          </p:cNvPr>
          <p:cNvSpPr txBox="1"/>
          <p:nvPr/>
        </p:nvSpPr>
        <p:spPr>
          <a:xfrm>
            <a:off x="5521170" y="755550"/>
            <a:ext cx="5880384" cy="348622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67B80-CD49-567A-D2C9-B685D0D2B44C}"/>
              </a:ext>
            </a:extLst>
          </p:cNvPr>
          <p:cNvSpPr>
            <a:spLocks noGrp="1"/>
          </p:cNvSpPr>
          <p:nvPr>
            <p:ph type="title"/>
          </p:nvPr>
        </p:nvSpPr>
        <p:spPr/>
        <p:txBody>
          <a:bodyPr/>
          <a:lstStyle/>
          <a:p>
            <a:r>
              <a:rPr lang="en-GB"/>
              <a:t>Introduction</a:t>
            </a:r>
          </a:p>
        </p:txBody>
      </p:sp>
      <p:sp>
        <p:nvSpPr>
          <p:cNvPr id="3" name="Content Placeholder 2">
            <a:extLst>
              <a:ext uri="{FF2B5EF4-FFF2-40B4-BE49-F238E27FC236}">
                <a16:creationId xmlns:a16="http://schemas.microsoft.com/office/drawing/2014/main" id="{EE699343-CFAD-D5C7-86C7-F6088726F159}"/>
              </a:ext>
            </a:extLst>
          </p:cNvPr>
          <p:cNvSpPr>
            <a:spLocks noGrp="1"/>
          </p:cNvSpPr>
          <p:nvPr>
            <p:ph idx="1"/>
          </p:nvPr>
        </p:nvSpPr>
        <p:spPr/>
        <p:txBody>
          <a:bodyPr vert="horz" lIns="91440" tIns="45720" rIns="91440" bIns="45720" rtlCol="0" anchor="t">
            <a:normAutofit/>
          </a:bodyPr>
          <a:lstStyle/>
          <a:p>
            <a:r>
              <a:rPr lang="en-GB" sz="2000">
                <a:latin typeface="Arial"/>
                <a:cs typeface="Arial"/>
              </a:rPr>
              <a:t>Hi I'm Sam , Asma , Akifah  we are here today to discuss how using Microsoft 365 can be used to improve work efficiency, communication, and digital safety within the greenfield home care agency. </a:t>
            </a:r>
          </a:p>
        </p:txBody>
      </p:sp>
      <p:pic>
        <p:nvPicPr>
          <p:cNvPr id="4" name="Picture 3" descr="A doctor and an old person&#10;&#10;AI-generated content may be incorrect.">
            <a:extLst>
              <a:ext uri="{FF2B5EF4-FFF2-40B4-BE49-F238E27FC236}">
                <a16:creationId xmlns:a16="http://schemas.microsoft.com/office/drawing/2014/main" id="{1514D665-1842-86EF-37CD-C9BA236BCF23}"/>
              </a:ext>
            </a:extLst>
          </p:cNvPr>
          <p:cNvPicPr>
            <a:picLocks noChangeAspect="1"/>
          </p:cNvPicPr>
          <p:nvPr/>
        </p:nvPicPr>
        <p:blipFill>
          <a:blip r:embed="rId2"/>
          <a:stretch>
            <a:fillRect/>
          </a:stretch>
        </p:blipFill>
        <p:spPr>
          <a:xfrm>
            <a:off x="7978390" y="3953417"/>
            <a:ext cx="3696879" cy="2412553"/>
          </a:xfrm>
          <a:prstGeom prst="rect">
            <a:avLst/>
          </a:prstGeom>
        </p:spPr>
      </p:pic>
    </p:spTree>
    <p:extLst>
      <p:ext uri="{BB962C8B-B14F-4D97-AF65-F5344CB8AC3E}">
        <p14:creationId xmlns:p14="http://schemas.microsoft.com/office/powerpoint/2010/main" val="1193777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4" name="Rectangle 83">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F42C0D-DED9-9A04-1581-05300377EABB}"/>
              </a:ext>
            </a:extLst>
          </p:cNvPr>
          <p:cNvSpPr>
            <a:spLocks noGrp="1"/>
          </p:cNvSpPr>
          <p:nvPr>
            <p:ph type="title"/>
          </p:nvPr>
        </p:nvSpPr>
        <p:spPr>
          <a:xfrm>
            <a:off x="521208" y="978408"/>
            <a:ext cx="4032504" cy="3364992"/>
          </a:xfrm>
        </p:spPr>
        <p:txBody>
          <a:bodyPr>
            <a:normAutofit/>
          </a:bodyPr>
          <a:lstStyle/>
          <a:p>
            <a:r>
              <a:rPr lang="en-GB">
                <a:latin typeface="Arial"/>
                <a:cs typeface="Arial"/>
              </a:rPr>
              <a:t>CONTENTS</a:t>
            </a:r>
          </a:p>
        </p:txBody>
      </p:sp>
      <p:sp>
        <p:nvSpPr>
          <p:cNvPr id="85" name="Rectangle 84">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851808AB-2943-464C-A710-F2A18D869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300216"/>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8" name="Content Placeholder 2">
            <a:extLst>
              <a:ext uri="{FF2B5EF4-FFF2-40B4-BE49-F238E27FC236}">
                <a16:creationId xmlns:a16="http://schemas.microsoft.com/office/drawing/2014/main" id="{5AB3D213-82F7-234C-8BC7-9A6B8EB086F6}"/>
              </a:ext>
            </a:extLst>
          </p:cNvPr>
          <p:cNvGraphicFramePr>
            <a:graphicFrameLocks noGrp="1"/>
          </p:cNvGraphicFramePr>
          <p:nvPr>
            <p:ph idx="1"/>
            <p:extLst>
              <p:ext uri="{D42A27DB-BD31-4B8C-83A1-F6EECF244321}">
                <p14:modId xmlns:p14="http://schemas.microsoft.com/office/powerpoint/2010/main" val="3969957514"/>
              </p:ext>
            </p:extLst>
          </p:nvPr>
        </p:nvGraphicFramePr>
        <p:xfrm>
          <a:off x="5065776" y="978408"/>
          <a:ext cx="6620256" cy="4965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Consulting with senior patient at home">
            <a:extLst>
              <a:ext uri="{FF2B5EF4-FFF2-40B4-BE49-F238E27FC236}">
                <a16:creationId xmlns:a16="http://schemas.microsoft.com/office/drawing/2014/main" id="{4862C4CF-5212-C993-56F3-AF6CB713BC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2641" y="2534839"/>
            <a:ext cx="3931920" cy="2621280"/>
          </a:xfrm>
          <a:prstGeom prst="rect">
            <a:avLst/>
          </a:prstGeom>
        </p:spPr>
      </p:pic>
    </p:spTree>
    <p:extLst>
      <p:ext uri="{BB962C8B-B14F-4D97-AF65-F5344CB8AC3E}">
        <p14:creationId xmlns:p14="http://schemas.microsoft.com/office/powerpoint/2010/main" val="458273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383A3-F23E-6C05-A946-C19F6640E3A2}"/>
              </a:ext>
            </a:extLst>
          </p:cNvPr>
          <p:cNvSpPr>
            <a:spLocks noGrp="1"/>
          </p:cNvSpPr>
          <p:nvPr>
            <p:ph type="title"/>
          </p:nvPr>
        </p:nvSpPr>
        <p:spPr/>
        <p:txBody>
          <a:bodyPr>
            <a:normAutofit fontScale="90000"/>
          </a:bodyPr>
          <a:lstStyle/>
          <a:p>
            <a:r>
              <a:rPr lang="en-GB" dirty="0"/>
              <a:t>Microsoft Word </a:t>
            </a:r>
            <a:br>
              <a:rPr lang="en-GB" dirty="0"/>
            </a:br>
            <a:br>
              <a:rPr lang="en-GB" dirty="0"/>
            </a:br>
            <a:endParaRPr lang="en-GB" dirty="0"/>
          </a:p>
        </p:txBody>
      </p:sp>
      <p:sp>
        <p:nvSpPr>
          <p:cNvPr id="5" name="TextBox 4">
            <a:extLst>
              <a:ext uri="{FF2B5EF4-FFF2-40B4-BE49-F238E27FC236}">
                <a16:creationId xmlns:a16="http://schemas.microsoft.com/office/drawing/2014/main" id="{E010B952-46F4-1336-AAD0-65BBF414A3D3}"/>
              </a:ext>
            </a:extLst>
          </p:cNvPr>
          <p:cNvSpPr txBox="1"/>
          <p:nvPr/>
        </p:nvSpPr>
        <p:spPr>
          <a:xfrm>
            <a:off x="531172" y="2004755"/>
            <a:ext cx="10841033" cy="746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10000"/>
              </a:lnSpc>
              <a:spcBef>
                <a:spcPts val="1000"/>
              </a:spcBef>
              <a:buFont typeface="Arial"/>
              <a:buChar char="•"/>
            </a:pPr>
            <a:r>
              <a:rPr lang="en-GB" dirty="0">
                <a:latin typeface="Arial"/>
                <a:cs typeface="Arial"/>
              </a:rPr>
              <a:t>We have just recently switched over from the old system which relied upon a lot of handwritten paperwork and outdated methods. Microsoft Word is a Word processing software created by Microsoft which will be beneficial to greenfield. This will help with creating patient records, writing down research papers, resumes and admin documents. (</a:t>
            </a:r>
            <a:r>
              <a:rPr lang="en-GB" dirty="0" err="1">
                <a:latin typeface="Arial"/>
                <a:cs typeface="Arial"/>
              </a:rPr>
              <a:t>uma</a:t>
            </a:r>
            <a:r>
              <a:rPr lang="en-GB" dirty="0">
                <a:latin typeface="Arial"/>
                <a:cs typeface="Arial"/>
              </a:rPr>
              <a:t> technology </a:t>
            </a:r>
            <a:r>
              <a:rPr lang="en-GB" dirty="0" err="1">
                <a:latin typeface="Arial"/>
                <a:cs typeface="Arial"/>
              </a:rPr>
              <a:t>jan</a:t>
            </a:r>
            <a:r>
              <a:rPr lang="en-GB" dirty="0">
                <a:latin typeface="Arial"/>
                <a:cs typeface="Arial"/>
              </a:rPr>
              <a:t> 2025)</a:t>
            </a:r>
            <a:endParaRPr lang="en-US" dirty="0">
              <a:latin typeface="Arial"/>
              <a:cs typeface="Arial"/>
            </a:endParaRPr>
          </a:p>
          <a:p>
            <a:endParaRPr lang="en-GB" dirty="0">
              <a:latin typeface="Arial"/>
              <a:cs typeface="Arial"/>
            </a:endParaRPr>
          </a:p>
          <a:p>
            <a:r>
              <a:rPr lang="en-GB" dirty="0">
                <a:latin typeface="Arial"/>
                <a:cs typeface="Arial"/>
              </a:rPr>
              <a:t>. Here are a few examples on what Microsoft Word could be used for in greenfield home care agency</a:t>
            </a:r>
          </a:p>
          <a:p>
            <a:endParaRPr lang="en-GB" dirty="0">
              <a:latin typeface="Arial"/>
              <a:cs typeface="Arial"/>
            </a:endParaRPr>
          </a:p>
          <a:p>
            <a:r>
              <a:rPr lang="en-GB" dirty="0">
                <a:latin typeface="Arial"/>
                <a:cs typeface="Arial"/>
              </a:rPr>
              <a:t>. Documenting patient records </a:t>
            </a:r>
          </a:p>
          <a:p>
            <a:endParaRPr lang="en-GB" dirty="0">
              <a:latin typeface="Arial"/>
              <a:cs typeface="Arial"/>
            </a:endParaRPr>
          </a:p>
          <a:p>
            <a:r>
              <a:rPr lang="en-GB" dirty="0">
                <a:latin typeface="Arial"/>
                <a:cs typeface="Arial"/>
              </a:rPr>
              <a:t>. Creating policies and procedures </a:t>
            </a:r>
          </a:p>
          <a:p>
            <a:endParaRPr lang="en-GB" dirty="0">
              <a:latin typeface="Arial"/>
              <a:cs typeface="Arial"/>
            </a:endParaRPr>
          </a:p>
          <a:p>
            <a:r>
              <a:rPr lang="en-GB" dirty="0">
                <a:latin typeface="Arial"/>
                <a:cs typeface="Arial"/>
              </a:rPr>
              <a:t>. Generating forms </a:t>
            </a:r>
          </a:p>
          <a:p>
            <a:endParaRPr lang="en-GB" dirty="0">
              <a:latin typeface="Arial"/>
              <a:cs typeface="Arial"/>
            </a:endParaRPr>
          </a:p>
          <a:p>
            <a:r>
              <a:rPr lang="en-GB" dirty="0">
                <a:latin typeface="Arial"/>
                <a:cs typeface="Arial"/>
              </a:rPr>
              <a:t>. Legal documentation and compliance</a:t>
            </a:r>
          </a:p>
          <a:p>
            <a:endParaRPr lang="en-GB" dirty="0">
              <a:latin typeface="Arial"/>
              <a:cs typeface="Arial"/>
            </a:endParaRPr>
          </a:p>
          <a:p>
            <a:r>
              <a:rPr lang="en-GB" dirty="0">
                <a:latin typeface="Arial"/>
                <a:cs typeface="Arial"/>
              </a:rPr>
              <a:t>. Electronic health records (</a:t>
            </a:r>
            <a:r>
              <a:rPr lang="en-GB" dirty="0" err="1">
                <a:latin typeface="Arial"/>
                <a:cs typeface="Arial"/>
              </a:rPr>
              <a:t>uma</a:t>
            </a:r>
            <a:r>
              <a:rPr lang="en-GB" dirty="0">
                <a:latin typeface="Arial"/>
                <a:cs typeface="Arial"/>
              </a:rPr>
              <a:t> technology </a:t>
            </a:r>
            <a:r>
              <a:rPr lang="en-GB" dirty="0" err="1">
                <a:latin typeface="Arial"/>
                <a:cs typeface="Arial"/>
              </a:rPr>
              <a:t>jan</a:t>
            </a:r>
            <a:r>
              <a:rPr lang="en-GB" dirty="0">
                <a:latin typeface="Arial"/>
                <a:cs typeface="Arial"/>
              </a:rPr>
              <a:t> 2025)</a:t>
            </a:r>
          </a:p>
          <a:p>
            <a:endParaRPr lang="en-GB" dirty="0">
              <a:latin typeface="Arial"/>
              <a:cs typeface="Arial"/>
            </a:endParaRPr>
          </a:p>
          <a:p>
            <a:endParaRPr lang="en-GB" dirty="0">
              <a:latin typeface="Arial"/>
              <a:ea typeface="Noto Sans"/>
              <a:cs typeface="Arial"/>
            </a:endParaRPr>
          </a:p>
          <a:p>
            <a:endParaRPr lang="en-GB" b="1" dirty="0">
              <a:highlight>
                <a:srgbClr val="FFFFFF"/>
              </a:highlight>
              <a:latin typeface="Bierstadt"/>
              <a:ea typeface="Noto Sans"/>
              <a:cs typeface="Arial"/>
            </a:endParaRPr>
          </a:p>
          <a:p>
            <a:endParaRPr lang="en-GB" dirty="0">
              <a:latin typeface="Arial"/>
              <a:ea typeface="Noto Sans"/>
              <a:cs typeface="Arial"/>
            </a:endParaRPr>
          </a:p>
          <a:p>
            <a:endParaRPr lang="en-GB" sz="2000" dirty="0">
              <a:latin typeface="Arial"/>
              <a:ea typeface="Noto Sans"/>
              <a:cs typeface="Arial"/>
            </a:endParaRPr>
          </a:p>
          <a:p>
            <a:endParaRPr lang="en-GB" sz="2000" dirty="0">
              <a:latin typeface="Arial"/>
              <a:ea typeface="Noto Sans"/>
              <a:cs typeface="Arial"/>
            </a:endParaRPr>
          </a:p>
          <a:p>
            <a:endParaRPr lang="en-GB" dirty="0">
              <a:latin typeface="Arial"/>
              <a:ea typeface="Noto Sans"/>
              <a:cs typeface="Arial"/>
            </a:endParaRPr>
          </a:p>
          <a:p>
            <a:endParaRPr lang="en-GB" dirty="0">
              <a:latin typeface="Arial"/>
              <a:cs typeface="Arial"/>
            </a:endParaRPr>
          </a:p>
          <a:p>
            <a:endParaRPr lang="en-GB" dirty="0">
              <a:latin typeface="Bierstadt"/>
              <a:cs typeface="Arial"/>
            </a:endParaRPr>
          </a:p>
          <a:p>
            <a:endParaRPr lang="en-GB" dirty="0">
              <a:latin typeface="Bierstadt"/>
              <a:cs typeface="Arial"/>
            </a:endParaRPr>
          </a:p>
        </p:txBody>
      </p:sp>
      <p:pic>
        <p:nvPicPr>
          <p:cNvPr id="4" name="Picture 3" descr="Consulting with senior patient at home">
            <a:extLst>
              <a:ext uri="{FF2B5EF4-FFF2-40B4-BE49-F238E27FC236}">
                <a16:creationId xmlns:a16="http://schemas.microsoft.com/office/drawing/2014/main" id="{9481315C-B56F-E1AF-DE62-F7B44D2EED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8655" y="4224860"/>
            <a:ext cx="3623514" cy="2415677"/>
          </a:xfrm>
          <a:prstGeom prst="rect">
            <a:avLst/>
          </a:prstGeom>
        </p:spPr>
      </p:pic>
      <p:pic>
        <p:nvPicPr>
          <p:cNvPr id="6" name="Picture 5" descr="A computer on a table&#10;&#10;AI-generated content may be incorrect.">
            <a:extLst>
              <a:ext uri="{FF2B5EF4-FFF2-40B4-BE49-F238E27FC236}">
                <a16:creationId xmlns:a16="http://schemas.microsoft.com/office/drawing/2014/main" id="{1CFBD3FD-29B3-FA98-1CF6-46C8EDDFBD3A}"/>
              </a:ext>
            </a:extLst>
          </p:cNvPr>
          <p:cNvPicPr>
            <a:picLocks noChangeAspect="1"/>
          </p:cNvPicPr>
          <p:nvPr/>
        </p:nvPicPr>
        <p:blipFill>
          <a:blip r:embed="rId3"/>
          <a:stretch>
            <a:fillRect/>
          </a:stretch>
        </p:blipFill>
        <p:spPr>
          <a:xfrm>
            <a:off x="9701048" y="774866"/>
            <a:ext cx="1671157" cy="1114104"/>
          </a:xfrm>
          <a:prstGeom prst="rect">
            <a:avLst/>
          </a:prstGeom>
        </p:spPr>
      </p:pic>
    </p:spTree>
    <p:extLst>
      <p:ext uri="{BB962C8B-B14F-4D97-AF65-F5344CB8AC3E}">
        <p14:creationId xmlns:p14="http://schemas.microsoft.com/office/powerpoint/2010/main" val="292023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2BEE53-370D-BF5E-3B7B-3F60E618B6F4}"/>
              </a:ext>
            </a:extLst>
          </p:cNvPr>
          <p:cNvSpPr txBox="1"/>
          <p:nvPr/>
        </p:nvSpPr>
        <p:spPr>
          <a:xfrm>
            <a:off x="226142" y="261402"/>
            <a:ext cx="11720052" cy="2585323"/>
          </a:xfrm>
          <a:prstGeom prst="rect">
            <a:avLst/>
          </a:prstGeom>
          <a:noFill/>
        </p:spPr>
        <p:txBody>
          <a:bodyPr wrap="square" lIns="91440" tIns="45720" rIns="91440" bIns="45720" rtlCol="0" anchor="t">
            <a:spAutoFit/>
          </a:bodyPr>
          <a:lstStyle/>
          <a:p>
            <a:r>
              <a:rPr lang="en-GB" dirty="0">
                <a:latin typeface="Arial"/>
                <a:cs typeface="Arial"/>
              </a:rPr>
              <a:t>As technology develops, the use of Microsoft word in healthcare is expected to expand, with future improvements likely to strengthen its functionality and reinforce its importance as a key tool within the sector. (</a:t>
            </a:r>
            <a:r>
              <a:rPr lang="en-GB" dirty="0" err="1">
                <a:latin typeface="Arial"/>
                <a:cs typeface="Arial"/>
              </a:rPr>
              <a:t>uma</a:t>
            </a:r>
            <a:r>
              <a:rPr lang="en-GB" dirty="0">
                <a:latin typeface="Arial"/>
                <a:cs typeface="Arial"/>
              </a:rPr>
              <a:t> technology Jan 2025)</a:t>
            </a:r>
          </a:p>
          <a:p>
            <a:endParaRPr lang="en-GB" dirty="0">
              <a:latin typeface="Arial"/>
              <a:cs typeface="Arial"/>
            </a:endParaRPr>
          </a:p>
          <a:p>
            <a:r>
              <a:rPr lang="en-GB" dirty="0">
                <a:latin typeface="Arial"/>
                <a:cs typeface="Arial"/>
              </a:rPr>
              <a:t>Microsoft word could be used for data analysis such as patient audio recordings. It is then transcribed using Microsoft word which then that information is used to enhance analysis. Each patient are given unique reference codes which is easily accessible.  (Al Hamid AM, Ghaleb M, </a:t>
            </a:r>
            <a:r>
              <a:rPr lang="en-GB" dirty="0" err="1">
                <a:latin typeface="Arial"/>
                <a:cs typeface="Arial"/>
              </a:rPr>
              <a:t>Aljadhey</a:t>
            </a:r>
            <a:r>
              <a:rPr lang="en-GB" dirty="0">
                <a:latin typeface="Arial"/>
                <a:cs typeface="Arial"/>
              </a:rPr>
              <a:t> H, et al August 2017 ) </a:t>
            </a:r>
            <a:endParaRPr lang="en-GB" dirty="0"/>
          </a:p>
          <a:p>
            <a:endParaRPr lang="en-GB" dirty="0">
              <a:latin typeface="Arial" panose="020B0604020202020204" pitchFamily="34" charset="0"/>
              <a:cs typeface="Arial" panose="020B0604020202020204" pitchFamily="34" charset="0"/>
            </a:endParaRPr>
          </a:p>
          <a:p>
            <a:endParaRPr lang="en-GB" dirty="0"/>
          </a:p>
        </p:txBody>
      </p:sp>
      <p:pic>
        <p:nvPicPr>
          <p:cNvPr id="1026" name="Picture 2" descr="Microsoft Team Engagement Hub chart">
            <a:extLst>
              <a:ext uri="{FF2B5EF4-FFF2-40B4-BE49-F238E27FC236}">
                <a16:creationId xmlns:a16="http://schemas.microsoft.com/office/drawing/2014/main" id="{413CC8B8-86EA-7723-02AF-D409D0D746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0431" y="2648816"/>
            <a:ext cx="6158213" cy="306906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D6F93CC-C76D-E88D-D4AC-E7EE244818DE}"/>
              </a:ext>
            </a:extLst>
          </p:cNvPr>
          <p:cNvSpPr txBox="1"/>
          <p:nvPr/>
        </p:nvSpPr>
        <p:spPr>
          <a:xfrm>
            <a:off x="245806" y="2509520"/>
            <a:ext cx="4244914"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Microsoft word can be used for authoring documents which means allowing multiple users to edit the same document at the same time.</a:t>
            </a:r>
          </a:p>
        </p:txBody>
      </p:sp>
      <p:sp>
        <p:nvSpPr>
          <p:cNvPr id="3" name="TextBox 2">
            <a:extLst>
              <a:ext uri="{FF2B5EF4-FFF2-40B4-BE49-F238E27FC236}">
                <a16:creationId xmlns:a16="http://schemas.microsoft.com/office/drawing/2014/main" id="{F2E810B5-8129-9E12-B6BD-E062A9BF262E}"/>
              </a:ext>
            </a:extLst>
          </p:cNvPr>
          <p:cNvSpPr txBox="1"/>
          <p:nvPr/>
        </p:nvSpPr>
        <p:spPr>
          <a:xfrm>
            <a:off x="4490720" y="5899355"/>
            <a:ext cx="7357151" cy="646331"/>
          </a:xfrm>
          <a:prstGeom prst="rect">
            <a:avLst/>
          </a:prstGeom>
          <a:noFill/>
        </p:spPr>
        <p:txBody>
          <a:bodyPr wrap="square" rtlCol="0">
            <a:spAutoFit/>
          </a:bodyPr>
          <a:lstStyle/>
          <a:p>
            <a:r>
              <a:rPr lang="en-GB" dirty="0" err="1">
                <a:latin typeface="Arial" panose="020B0604020202020204" pitchFamily="34" charset="0"/>
                <a:cs typeface="Arial" panose="020B0604020202020204" pitchFamily="34" charset="0"/>
              </a:rPr>
              <a:t>Nhs</a:t>
            </a:r>
            <a:r>
              <a:rPr lang="en-GB"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hlinkClick r:id="rId3"/>
              </a:rPr>
              <a:t> Using Microsoft in Healthcare - The Health Informatics Service Website</a:t>
            </a:r>
            <a:r>
              <a:rPr lang="en-GB" dirty="0">
                <a:latin typeface="Arial" panose="020B0604020202020204" pitchFamily="34" charset="0"/>
                <a:cs typeface="Arial" panose="020B0604020202020204" pitchFamily="34" charset="0"/>
              </a:rPr>
              <a:t>  (March 2022)</a:t>
            </a:r>
          </a:p>
        </p:txBody>
      </p:sp>
      <p:pic>
        <p:nvPicPr>
          <p:cNvPr id="6" name="Picture 5" descr="Consulting with senior patient at home">
            <a:extLst>
              <a:ext uri="{FF2B5EF4-FFF2-40B4-BE49-F238E27FC236}">
                <a16:creationId xmlns:a16="http://schemas.microsoft.com/office/drawing/2014/main" id="{424D3D38-200C-60EA-C044-1BF84BC317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276" y="3967316"/>
            <a:ext cx="3769658" cy="2550458"/>
          </a:xfrm>
          <a:prstGeom prst="rect">
            <a:avLst/>
          </a:prstGeom>
        </p:spPr>
      </p:pic>
    </p:spTree>
    <p:extLst>
      <p:ext uri="{BB962C8B-B14F-4D97-AF65-F5344CB8AC3E}">
        <p14:creationId xmlns:p14="http://schemas.microsoft.com/office/powerpoint/2010/main" val="3074975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4791A-0083-CC50-E6B5-384D3991AB1F}"/>
              </a:ext>
            </a:extLst>
          </p:cNvPr>
          <p:cNvSpPr>
            <a:spLocks noGrp="1"/>
          </p:cNvSpPr>
          <p:nvPr>
            <p:ph type="title"/>
          </p:nvPr>
        </p:nvSpPr>
        <p:spPr>
          <a:xfrm>
            <a:off x="521208" y="766916"/>
            <a:ext cx="11155680" cy="1674532"/>
          </a:xfrm>
        </p:spPr>
        <p:txBody>
          <a:bodyPr/>
          <a:lstStyle/>
          <a:p>
            <a:r>
              <a:rPr lang="en-GB" dirty="0"/>
              <a:t>Microsoft Teams </a:t>
            </a:r>
          </a:p>
        </p:txBody>
      </p:sp>
      <p:sp>
        <p:nvSpPr>
          <p:cNvPr id="3" name="Content Placeholder 2">
            <a:extLst>
              <a:ext uri="{FF2B5EF4-FFF2-40B4-BE49-F238E27FC236}">
                <a16:creationId xmlns:a16="http://schemas.microsoft.com/office/drawing/2014/main" id="{F35BC631-DAFD-E1AB-EEE1-E1A77569AA82}"/>
              </a:ext>
            </a:extLst>
          </p:cNvPr>
          <p:cNvSpPr>
            <a:spLocks noGrp="1"/>
          </p:cNvSpPr>
          <p:nvPr>
            <p:ph idx="1"/>
          </p:nvPr>
        </p:nvSpPr>
        <p:spPr>
          <a:xfrm>
            <a:off x="117987" y="1425678"/>
            <a:ext cx="11906865" cy="5289754"/>
          </a:xfrm>
        </p:spPr>
        <p:txBody>
          <a:bodyPr>
            <a:noAutofit/>
          </a:bodyPr>
          <a:lstStyle/>
          <a:p>
            <a:r>
              <a:rPr lang="en-GB" dirty="0">
                <a:latin typeface="Arial" panose="020B0604020202020204" pitchFamily="34" charset="0"/>
                <a:cs typeface="Arial" panose="020B0604020202020204" pitchFamily="34" charset="0"/>
              </a:rPr>
              <a:t>The covid pandemic accelerated the adoption of digital technology in primary care To support remote working. all staff with an nhs.net account were provided access to Microsoft Teams , enabling virtual communication, collaboration and continuity of the services during the pandemic.</a:t>
            </a:r>
          </a:p>
          <a:p>
            <a:r>
              <a:rPr lang="en-GB" dirty="0">
                <a:latin typeface="Arial" panose="020B0604020202020204" pitchFamily="34" charset="0"/>
                <a:cs typeface="Arial" panose="020B0604020202020204" pitchFamily="34" charset="0"/>
              </a:rPr>
              <a:t>Microsoft Teams is used across the NHS as a secure way for staff to communicate and work together. When it’s accessed through approved NHS networks, it sits safely within the NHS security boundary, which means information can be shared and monitored in line with NHS standards. Teams makes it easier for people to collaborate remotely, whether they’re working in a practice, at home, or moving between different sites.</a:t>
            </a:r>
          </a:p>
          <a:p>
            <a:r>
              <a:rPr lang="en-GB" dirty="0">
                <a:latin typeface="Arial" panose="020B0604020202020204" pitchFamily="34" charset="0"/>
                <a:cs typeface="Arial" panose="020B0604020202020204" pitchFamily="34" charset="0"/>
              </a:rPr>
              <a:t>The platform acts as a central space where staff can chat, make calls, and work on shared documents. This helps teams stay connected even when they’re not in the same location, supporting flexible working and continuity of care.</a:t>
            </a:r>
          </a:p>
          <a:p>
            <a:r>
              <a:rPr lang="en-GB" dirty="0">
                <a:latin typeface="Arial" panose="020B0604020202020204" pitchFamily="34" charset="0"/>
                <a:cs typeface="Arial" panose="020B0604020202020204" pitchFamily="34" charset="0"/>
              </a:rPr>
              <a:t>Using Microsoft Teams, staff can:</a:t>
            </a:r>
          </a:p>
          <a:p>
            <a:r>
              <a:rPr lang="en-GB" dirty="0">
                <a:latin typeface="Arial" panose="020B0604020202020204" pitchFamily="34" charset="0"/>
                <a:cs typeface="Arial" panose="020B0604020202020204" pitchFamily="34" charset="0"/>
              </a:rPr>
              <a:t>Invite both NHS mail and non‑NHS mail users to meetings</a:t>
            </a:r>
          </a:p>
          <a:p>
            <a:r>
              <a:rPr lang="en-GB" dirty="0">
                <a:latin typeface="Arial" panose="020B0604020202020204" pitchFamily="34" charset="0"/>
                <a:cs typeface="Arial" panose="020B0604020202020204" pitchFamily="34" charset="0"/>
              </a:rPr>
              <a:t>Make calls and send messages from mobile devices</a:t>
            </a:r>
          </a:p>
          <a:p>
            <a:r>
              <a:rPr lang="en-GB" dirty="0">
                <a:latin typeface="Arial" panose="020B0604020202020204" pitchFamily="34" charset="0"/>
                <a:cs typeface="Arial" panose="020B0604020202020204" pitchFamily="34" charset="0"/>
              </a:rPr>
              <a:t>Hold meetings with up to 250 participants</a:t>
            </a:r>
          </a:p>
          <a:p>
            <a:pPr marL="0" indent="0">
              <a:buNone/>
            </a:pPr>
            <a:endParaRPr lang="en-GB" dirty="0">
              <a:latin typeface="Arial" panose="020B0604020202020204" pitchFamily="34" charset="0"/>
              <a:cs typeface="Arial" panose="020B0604020202020204" pitchFamily="34" charset="0"/>
            </a:endParaRPr>
          </a:p>
          <a:p>
            <a:endParaRPr lang="en-GB" dirty="0"/>
          </a:p>
        </p:txBody>
      </p:sp>
      <p:pic>
        <p:nvPicPr>
          <p:cNvPr id="5" name="Picture 4" descr="Consulting with senior patient at home">
            <a:extLst>
              <a:ext uri="{FF2B5EF4-FFF2-40B4-BE49-F238E27FC236}">
                <a16:creationId xmlns:a16="http://schemas.microsoft.com/office/drawing/2014/main" id="{710EA0B4-0A92-39F0-299E-A8DC398683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1180" y="4642792"/>
            <a:ext cx="3108960" cy="2072640"/>
          </a:xfrm>
          <a:prstGeom prst="rect">
            <a:avLst/>
          </a:prstGeom>
        </p:spPr>
      </p:pic>
    </p:spTree>
    <p:extLst>
      <p:ext uri="{BB962C8B-B14F-4D97-AF65-F5344CB8AC3E}">
        <p14:creationId xmlns:p14="http://schemas.microsoft.com/office/powerpoint/2010/main" val="797452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44630F5-D7A9-A579-270B-455AD6135264}"/>
              </a:ext>
            </a:extLst>
          </p:cNvPr>
          <p:cNvSpPr>
            <a:spLocks noChangeArrowheads="1"/>
          </p:cNvSpPr>
          <p:nvPr/>
        </p:nvSpPr>
        <p:spPr bwMode="auto">
          <a:xfrm>
            <a:off x="68826" y="-365125"/>
            <a:ext cx="12054348"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It’s free for NHS staff to use and makes remote working much easier.</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Host and record large live events, which is useful for training or virtual conferences of up to 10,000 people</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Helps save time because staff don’t need to travel for meetings as often.</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Meetings can be arranged in advance or started instantly when needed.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You can create different chat rooms or channels to organize work between groups.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Allows staff to message each other, send voice notes, and share files before, during, and after meetings.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All chat messages and shared documents stay available to look back on whenever needed.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Offers live captions during meetings, which is helpful for people with hearing difficulties.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Supports online meetings with good‑quality audio and video. (N</a:t>
            </a:r>
            <a:r>
              <a:rPr lang="en-US" altLang="en-US" dirty="0">
                <a:latin typeface="Arial" panose="020B0604020202020204" pitchFamily="34" charset="0"/>
              </a:rPr>
              <a:t>HS England 2025)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descr="Consulting with senior patient at home">
            <a:extLst>
              <a:ext uri="{FF2B5EF4-FFF2-40B4-BE49-F238E27FC236}">
                <a16:creationId xmlns:a16="http://schemas.microsoft.com/office/drawing/2014/main" id="{EF421400-A215-6CAD-A988-944ED25A52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20480" y="4597400"/>
            <a:ext cx="3048000" cy="2032000"/>
          </a:xfrm>
          <a:prstGeom prst="rect">
            <a:avLst/>
          </a:prstGeom>
        </p:spPr>
      </p:pic>
      <p:pic>
        <p:nvPicPr>
          <p:cNvPr id="8" name="Picture 7" descr="A computer with people on the screen&#10;&#10;AI-generated content may be incorrect.">
            <a:extLst>
              <a:ext uri="{FF2B5EF4-FFF2-40B4-BE49-F238E27FC236}">
                <a16:creationId xmlns:a16="http://schemas.microsoft.com/office/drawing/2014/main" id="{D9434BC5-12C3-E0BF-F408-21AED12A89F1}"/>
              </a:ext>
            </a:extLst>
          </p:cNvPr>
          <p:cNvPicPr>
            <a:picLocks noChangeAspect="1"/>
          </p:cNvPicPr>
          <p:nvPr/>
        </p:nvPicPr>
        <p:blipFill>
          <a:blip r:embed="rId3"/>
          <a:stretch>
            <a:fillRect/>
          </a:stretch>
        </p:blipFill>
        <p:spPr>
          <a:xfrm>
            <a:off x="329323" y="4801476"/>
            <a:ext cx="1827924" cy="1827924"/>
          </a:xfrm>
          <a:prstGeom prst="rect">
            <a:avLst/>
          </a:prstGeom>
        </p:spPr>
      </p:pic>
    </p:spTree>
    <p:extLst>
      <p:ext uri="{BB962C8B-B14F-4D97-AF65-F5344CB8AC3E}">
        <p14:creationId xmlns:p14="http://schemas.microsoft.com/office/powerpoint/2010/main" val="401264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5F964-EA63-4501-186A-647E83A22CDB}"/>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53A290A9-C7B7-0D8A-9DD4-65F1A7E9EFC3}"/>
              </a:ext>
            </a:extLst>
          </p:cNvPr>
          <p:cNvSpPr>
            <a:spLocks noGrp="1"/>
          </p:cNvSpPr>
          <p:nvPr>
            <p:ph idx="1"/>
          </p:nvPr>
        </p:nvSpPr>
        <p:spPr/>
        <p:txBody>
          <a:bodyPr vert="horz" lIns="91440" tIns="45720" rIns="91440" bIns="45720" rtlCol="0" anchor="t">
            <a:normAutofit/>
          </a:bodyPr>
          <a:lstStyle/>
          <a:p>
            <a:r>
              <a:rPr lang="en-GB" dirty="0">
                <a:latin typeface="Arial" panose="020B0604020202020204" pitchFamily="34" charset="0"/>
                <a:cs typeface="Arial" panose="020B0604020202020204" pitchFamily="34" charset="0"/>
              </a:rPr>
              <a:t>Uma technology January 2025- </a:t>
            </a:r>
            <a:r>
              <a:rPr lang="en-GB" dirty="0">
                <a:latin typeface="Arial" panose="020B0604020202020204" pitchFamily="34" charset="0"/>
                <a:ea typeface="+mn-lt"/>
                <a:cs typeface="Arial" panose="020B0604020202020204" pitchFamily="34" charset="0"/>
                <a:hlinkClick r:id="rId2"/>
              </a:rPr>
              <a:t>How Is Microsoft Word Used In The Medical Field - UMA Technology</a:t>
            </a:r>
            <a:r>
              <a:rPr lang="en-GB" dirty="0">
                <a:latin typeface="Arial" panose="020B0604020202020204" pitchFamily="34" charset="0"/>
                <a:ea typeface="+mn-lt"/>
                <a:cs typeface="Arial" panose="020B0604020202020204" pitchFamily="34" charset="0"/>
              </a:rPr>
              <a:t> (accessed February 6th 2026)</a:t>
            </a:r>
          </a:p>
          <a:p>
            <a:r>
              <a:rPr lang="en-GB" dirty="0">
                <a:latin typeface="Arial" panose="020B0604020202020204" pitchFamily="34" charset="0"/>
                <a:cs typeface="Arial" panose="020B0604020202020204" pitchFamily="34" charset="0"/>
              </a:rPr>
              <a:t>Al Hamid AM, Ghaleb M, </a:t>
            </a:r>
            <a:r>
              <a:rPr lang="en-GB" dirty="0" err="1">
                <a:latin typeface="Arial" panose="020B0604020202020204" pitchFamily="34" charset="0"/>
                <a:cs typeface="Arial" panose="020B0604020202020204" pitchFamily="34" charset="0"/>
              </a:rPr>
              <a:t>Aljadhey</a:t>
            </a:r>
            <a:r>
              <a:rPr lang="en-GB" dirty="0">
                <a:latin typeface="Arial" panose="020B0604020202020204" pitchFamily="34" charset="0"/>
                <a:cs typeface="Arial" panose="020B0604020202020204" pitchFamily="34" charset="0"/>
              </a:rPr>
              <a:t> H, et al. August 2017. </a:t>
            </a:r>
            <a:r>
              <a:rPr lang="en-GB" dirty="0">
                <a:latin typeface="Arial" panose="020B0604020202020204" pitchFamily="34" charset="0"/>
                <a:cs typeface="Arial" panose="020B0604020202020204" pitchFamily="34" charset="0"/>
                <a:hlinkClick r:id="rId3"/>
              </a:rPr>
              <a:t>bmjopen-2017-017664.pdf</a:t>
            </a:r>
            <a:r>
              <a:rPr lang="en-GB" dirty="0">
                <a:latin typeface="Arial" panose="020B0604020202020204" pitchFamily="34" charset="0"/>
                <a:cs typeface="Arial" panose="020B0604020202020204" pitchFamily="34" charset="0"/>
              </a:rPr>
              <a:t> (accessed February 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2026)</a:t>
            </a:r>
          </a:p>
          <a:p>
            <a:r>
              <a:rPr lang="en-GB" dirty="0">
                <a:latin typeface="Arial" panose="020B0604020202020204" pitchFamily="34" charset="0"/>
                <a:cs typeface="Arial" panose="020B0604020202020204" pitchFamily="34" charset="0"/>
              </a:rPr>
              <a:t> NHS (NA) 21</a:t>
            </a:r>
            <a:r>
              <a:rPr lang="en-GB" baseline="30000" dirty="0">
                <a:latin typeface="Arial" panose="020B0604020202020204" pitchFamily="34" charset="0"/>
                <a:cs typeface="Arial" panose="020B0604020202020204" pitchFamily="34" charset="0"/>
              </a:rPr>
              <a:t>st</a:t>
            </a:r>
            <a:r>
              <a:rPr lang="en-GB" dirty="0">
                <a:latin typeface="Arial" panose="020B0604020202020204" pitchFamily="34" charset="0"/>
                <a:cs typeface="Arial" panose="020B0604020202020204" pitchFamily="34" charset="0"/>
              </a:rPr>
              <a:t> march 2022 </a:t>
            </a:r>
            <a:r>
              <a:rPr lang="en-GB" dirty="0">
                <a:latin typeface="Arial" panose="020B0604020202020204" pitchFamily="34" charset="0"/>
                <a:cs typeface="Arial" panose="020B0604020202020204" pitchFamily="34" charset="0"/>
                <a:hlinkClick r:id="rId4"/>
              </a:rPr>
              <a:t>Using Microsoft in Healthcare - The Health Informatics Service Website</a:t>
            </a:r>
            <a:r>
              <a:rPr lang="en-GB" dirty="0">
                <a:latin typeface="Arial" panose="020B0604020202020204" pitchFamily="34" charset="0"/>
                <a:cs typeface="Arial" panose="020B0604020202020204" pitchFamily="34" charset="0"/>
              </a:rPr>
              <a:t> (accessed February 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2026)</a:t>
            </a:r>
          </a:p>
          <a:p>
            <a:r>
              <a:rPr lang="en-GB" dirty="0">
                <a:latin typeface="Arial" panose="020B0604020202020204" pitchFamily="34" charset="0"/>
                <a:cs typeface="Arial" panose="020B0604020202020204" pitchFamily="34" charset="0"/>
              </a:rPr>
              <a:t>NHS England (NA)(2025) 4 April 2025. Available at: </a:t>
            </a:r>
            <a:r>
              <a:rPr lang="en-GB" dirty="0">
                <a:latin typeface="Arial" panose="020B0604020202020204" pitchFamily="34" charset="0"/>
                <a:cs typeface="Arial" panose="020B0604020202020204" pitchFamily="34" charset="0"/>
                <a:hlinkClick r:id="rId5"/>
              </a:rPr>
              <a:t>NHS England » Microsoft Teams and remote working </a:t>
            </a:r>
            <a:r>
              <a:rPr lang="en-GB" dirty="0">
                <a:latin typeface="Arial" panose="020B0604020202020204" pitchFamily="34" charset="0"/>
                <a:cs typeface="Arial" panose="020B0604020202020204" pitchFamily="34" charset="0"/>
              </a:rPr>
              <a:t> (Accessed: 8 February 2026).</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1798445722"/>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216</TotalTime>
  <Words>805</Words>
  <Application>Microsoft Office PowerPoint</Application>
  <PresentationFormat>Widescreen</PresentationFormat>
  <Paragraphs>71</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Bierstadt</vt:lpstr>
      <vt:lpstr>GestaltVTI</vt:lpstr>
      <vt:lpstr>Module title: To explore how digital technology can improve efficiently, data safety and staff collaboration across the organisation at greenfield home care agency.   Module code: LCHS4007  Tutor: Markus Klingelfuss</vt:lpstr>
      <vt:lpstr>Introduction</vt:lpstr>
      <vt:lpstr>CONTENTS</vt:lpstr>
      <vt:lpstr>Microsoft Word   </vt:lpstr>
      <vt:lpstr>PowerPoint Presentation</vt:lpstr>
      <vt:lpstr>Microsoft Teams </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 zaman</dc:creator>
  <cp:lastModifiedBy>Sammar Zaman (2522375)</cp:lastModifiedBy>
  <cp:revision>57</cp:revision>
  <dcterms:created xsi:type="dcterms:W3CDTF">2026-02-06T10:20:10Z</dcterms:created>
  <dcterms:modified xsi:type="dcterms:W3CDTF">2026-02-08T22:08:40Z</dcterms:modified>
</cp:coreProperties>
</file>