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7"/>
  </p:notesMasterIdLst>
  <p:sldIdLst>
    <p:sldId id="258" r:id="rId5"/>
    <p:sldId id="257" r:id="rId6"/>
  </p:sldIdLst>
  <p:sldSz cx="29718000" cy="2002472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6C6"/>
    <a:srgbClr val="A68181"/>
    <a:srgbClr val="C189F7"/>
    <a:srgbClr val="F6C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1A7BE2-1078-447F-B6CF-652E0ADCBBCD}" v="1" dt="2026-07-14T16:36:53.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44" autoAdjust="0"/>
    <p:restoredTop sz="92182" autoAdjust="0"/>
  </p:normalViewPr>
  <p:slideViewPr>
    <p:cSldViewPr snapToGrid="0">
      <p:cViewPr varScale="1">
        <p:scale>
          <a:sx n="30" d="100"/>
          <a:sy n="30" d="100"/>
        </p:scale>
        <p:origin x="1435"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veta Douglas (2329297)" userId="f201f9d5-f793-46c0-aee2-cc606d026d3d" providerId="ADAL" clId="{DD76F4B9-98DB-4857-9D43-CE5605A21D0C}"/>
    <pc:docChg chg="custSel modSld">
      <pc:chgData name="Moveta Douglas (2329297)" userId="f201f9d5-f793-46c0-aee2-cc606d026d3d" providerId="ADAL" clId="{DD76F4B9-98DB-4857-9D43-CE5605A21D0C}" dt="2026-07-14T16:55:36.307" v="192" actId="20577"/>
      <pc:docMkLst>
        <pc:docMk/>
      </pc:docMkLst>
      <pc:sldChg chg="modSp mod modNotesTx">
        <pc:chgData name="Moveta Douglas (2329297)" userId="f201f9d5-f793-46c0-aee2-cc606d026d3d" providerId="ADAL" clId="{DD76F4B9-98DB-4857-9D43-CE5605A21D0C}" dt="2026-07-14T16:55:36.307" v="192" actId="20577"/>
        <pc:sldMkLst>
          <pc:docMk/>
          <pc:sldMk cId="383318084" sldId="257"/>
        </pc:sldMkLst>
        <pc:spChg chg="mod">
          <ac:chgData name="Moveta Douglas (2329297)" userId="f201f9d5-f793-46c0-aee2-cc606d026d3d" providerId="ADAL" clId="{DD76F4B9-98DB-4857-9D43-CE5605A21D0C}" dt="2026-07-14T16:36:18.211" v="18" actId="20577"/>
          <ac:spMkLst>
            <pc:docMk/>
            <pc:sldMk cId="383318084" sldId="257"/>
            <ac:spMk id="6" creationId="{C9B0883D-3D9E-3087-4A55-9FCFDF7EC351}"/>
          </ac:spMkLst>
        </pc:spChg>
        <pc:spChg chg="mod">
          <ac:chgData name="Moveta Douglas (2329297)" userId="f201f9d5-f793-46c0-aee2-cc606d026d3d" providerId="ADAL" clId="{DD76F4B9-98DB-4857-9D43-CE5605A21D0C}" dt="2026-07-14T16:34:50.081" v="17" actId="20577"/>
          <ac:spMkLst>
            <pc:docMk/>
            <pc:sldMk cId="383318084" sldId="257"/>
            <ac:spMk id="8" creationId="{42E92867-A2F9-EF32-C882-D6489B337C27}"/>
          </ac:spMkLst>
        </pc:spChg>
        <pc:spChg chg="mod">
          <ac:chgData name="Moveta Douglas (2329297)" userId="f201f9d5-f793-46c0-aee2-cc606d026d3d" providerId="ADAL" clId="{DD76F4B9-98DB-4857-9D43-CE5605A21D0C}" dt="2026-07-14T16:37:04.783" v="24" actId="20577"/>
          <ac:spMkLst>
            <pc:docMk/>
            <pc:sldMk cId="383318084" sldId="257"/>
            <ac:spMk id="10" creationId="{9E17D95F-D19A-24B2-6FF8-C643548AA154}"/>
          </ac:spMkLst>
        </pc:spChg>
        <pc:spChg chg="mod">
          <ac:chgData name="Moveta Douglas (2329297)" userId="f201f9d5-f793-46c0-aee2-cc606d026d3d" providerId="ADAL" clId="{DD76F4B9-98DB-4857-9D43-CE5605A21D0C}" dt="2026-07-14T16:10:24.750" v="2" actId="20577"/>
          <ac:spMkLst>
            <pc:docMk/>
            <pc:sldMk cId="383318084" sldId="257"/>
            <ac:spMk id="12" creationId="{E7BA3287-2C66-B141-D57E-095286F890D2}"/>
          </ac:spMkLst>
        </pc:spChg>
      </pc:sldChg>
      <pc:sldChg chg="modSp mod">
        <pc:chgData name="Moveta Douglas (2329297)" userId="f201f9d5-f793-46c0-aee2-cc606d026d3d" providerId="ADAL" clId="{DD76F4B9-98DB-4857-9D43-CE5605A21D0C}" dt="2026-07-14T14:16:11.439" v="0" actId="20577"/>
        <pc:sldMkLst>
          <pc:docMk/>
          <pc:sldMk cId="2377789290" sldId="258"/>
        </pc:sldMkLst>
        <pc:spChg chg="mod">
          <ac:chgData name="Moveta Douglas (2329297)" userId="f201f9d5-f793-46c0-aee2-cc606d026d3d" providerId="ADAL" clId="{DD76F4B9-98DB-4857-9D43-CE5605A21D0C}" dt="2026-07-14T14:16:11.439" v="0" actId="20577"/>
          <ac:spMkLst>
            <pc:docMk/>
            <pc:sldMk cId="2377789290" sldId="258"/>
            <ac:spMk id="5" creationId="{AACC874F-33DC-F0E6-9124-557C169DE88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4AA34DAE-658A-4C4D-8B3A-40EEDB8CAC9F}" type="datetimeFigureOut">
              <a:rPr lang="en-US" smtClean="0"/>
              <a:t>7/14/2026</a:t>
            </a:fld>
            <a:endParaRPr lang="en-US"/>
          </a:p>
        </p:txBody>
      </p:sp>
      <p:sp>
        <p:nvSpPr>
          <p:cNvPr id="4" name="Slide Image Placeholder 3"/>
          <p:cNvSpPr>
            <a:spLocks noGrp="1" noRot="1" noChangeAspect="1"/>
          </p:cNvSpPr>
          <p:nvPr>
            <p:ph type="sldImg" idx="2"/>
          </p:nvPr>
        </p:nvSpPr>
        <p:spPr>
          <a:xfrm>
            <a:off x="2854325" y="857250"/>
            <a:ext cx="343535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E9CBCEC1-462D-49EB-9C40-A430B78AE1B9}" type="slidenum">
              <a:rPr lang="en-US" smtClean="0"/>
              <a:t>‹#›</a:t>
            </a:fld>
            <a:endParaRPr lang="en-US"/>
          </a:p>
        </p:txBody>
      </p:sp>
    </p:spTree>
    <p:extLst>
      <p:ext uri="{BB962C8B-B14F-4D97-AF65-F5344CB8AC3E}">
        <p14:creationId xmlns:p14="http://schemas.microsoft.com/office/powerpoint/2010/main" val="354895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CBCEC1-462D-49EB-9C40-A430B78AE1B9}" type="slidenum">
              <a:rPr lang="en-US" smtClean="0"/>
              <a:t>1</a:t>
            </a:fld>
            <a:endParaRPr lang="en-US"/>
          </a:p>
        </p:txBody>
      </p:sp>
    </p:spTree>
    <p:extLst>
      <p:ext uri="{BB962C8B-B14F-4D97-AF65-F5344CB8AC3E}">
        <p14:creationId xmlns:p14="http://schemas.microsoft.com/office/powerpoint/2010/main" val="1885222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Chronology in a PowerPoint could be </a:t>
            </a:r>
            <a:r>
              <a:rPr lang="en-US" dirty="0" err="1"/>
              <a:t>columner</a:t>
            </a:r>
            <a:r>
              <a:rPr lang="en-US" dirty="0"/>
              <a:t>. On section 3  you could leave two bullet points and add a relevant theory of aging (week </a:t>
            </a:r>
            <a:r>
              <a:rPr lang="en-US"/>
              <a:t>2)/ one Act</a:t>
            </a:r>
            <a:endParaRPr lang="en-US" dirty="0"/>
          </a:p>
        </p:txBody>
      </p:sp>
      <p:sp>
        <p:nvSpPr>
          <p:cNvPr id="4" name="Slide Number Placeholder 3"/>
          <p:cNvSpPr>
            <a:spLocks noGrp="1"/>
          </p:cNvSpPr>
          <p:nvPr>
            <p:ph type="sldNum" sz="quarter" idx="10"/>
          </p:nvPr>
        </p:nvSpPr>
        <p:spPr/>
        <p:txBody>
          <a:bodyPr/>
          <a:lstStyle/>
          <a:p>
            <a:fld id="{E9CBCEC1-462D-49EB-9C40-A430B78AE1B9}" type="slidenum">
              <a:rPr lang="en-US" smtClean="0"/>
              <a:t>2</a:t>
            </a:fld>
            <a:endParaRPr lang="en-US"/>
          </a:p>
        </p:txBody>
      </p:sp>
    </p:spTree>
    <p:extLst>
      <p:ext uri="{BB962C8B-B14F-4D97-AF65-F5344CB8AC3E}">
        <p14:creationId xmlns:p14="http://schemas.microsoft.com/office/powerpoint/2010/main" val="683852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28850" y="3277196"/>
            <a:ext cx="25260300" cy="6971571"/>
          </a:xfrm>
        </p:spPr>
        <p:txBody>
          <a:bodyPr anchor="b"/>
          <a:lstStyle>
            <a:lvl1pPr algn="ctr">
              <a:defRPr sz="17519"/>
            </a:lvl1pPr>
          </a:lstStyle>
          <a:p>
            <a:r>
              <a:rPr lang="en-US"/>
              <a:t>Click to edit Master title style</a:t>
            </a:r>
            <a:endParaRPr lang="en-US" dirty="0"/>
          </a:p>
        </p:txBody>
      </p:sp>
      <p:sp>
        <p:nvSpPr>
          <p:cNvPr id="3" name="Subtitle 2"/>
          <p:cNvSpPr>
            <a:spLocks noGrp="1"/>
          </p:cNvSpPr>
          <p:nvPr>
            <p:ph type="subTitle" idx="1"/>
          </p:nvPr>
        </p:nvSpPr>
        <p:spPr>
          <a:xfrm>
            <a:off x="3714750" y="10517617"/>
            <a:ext cx="22288500" cy="4834672"/>
          </a:xfrm>
        </p:spPr>
        <p:txBody>
          <a:bodyPr/>
          <a:lstStyle>
            <a:lvl1pPr marL="0" indent="0" algn="ctr">
              <a:buNone/>
              <a:defRPr sz="7008"/>
            </a:lvl1pPr>
            <a:lvl2pPr marL="1334978" indent="0" algn="ctr">
              <a:buNone/>
              <a:defRPr sz="5840"/>
            </a:lvl2pPr>
            <a:lvl3pPr marL="2669957" indent="0" algn="ctr">
              <a:buNone/>
              <a:defRPr sz="5256"/>
            </a:lvl3pPr>
            <a:lvl4pPr marL="4004935" indent="0" algn="ctr">
              <a:buNone/>
              <a:defRPr sz="4672"/>
            </a:lvl4pPr>
            <a:lvl5pPr marL="5339913" indent="0" algn="ctr">
              <a:buNone/>
              <a:defRPr sz="4672"/>
            </a:lvl5pPr>
            <a:lvl6pPr marL="6674891" indent="0" algn="ctr">
              <a:buNone/>
              <a:defRPr sz="4672"/>
            </a:lvl6pPr>
            <a:lvl7pPr marL="8009870" indent="0" algn="ctr">
              <a:buNone/>
              <a:defRPr sz="4672"/>
            </a:lvl7pPr>
            <a:lvl8pPr marL="9344848" indent="0" algn="ctr">
              <a:buNone/>
              <a:defRPr sz="4672"/>
            </a:lvl8pPr>
            <a:lvl9pPr marL="10679826" indent="0" algn="ctr">
              <a:buNone/>
              <a:defRPr sz="467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B7FE52-D158-43EB-9737-78875BC440B3}" type="datetimeFigureOut">
              <a:rPr lang="en-US" smtClean="0"/>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1059752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B7FE52-D158-43EB-9737-78875BC440B3}" type="datetimeFigureOut">
              <a:rPr lang="en-US" smtClean="0"/>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1576702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27636" y="4992281"/>
            <a:ext cx="25631775" cy="8329728"/>
          </a:xfrm>
        </p:spPr>
        <p:txBody>
          <a:bodyPr anchor="b"/>
          <a:lstStyle>
            <a:lvl1pPr>
              <a:defRPr sz="17519"/>
            </a:lvl1pPr>
          </a:lstStyle>
          <a:p>
            <a:r>
              <a:rPr lang="en-US"/>
              <a:t>Click to edit Master title style</a:t>
            </a:r>
            <a:endParaRPr lang="en-US" dirty="0"/>
          </a:p>
        </p:txBody>
      </p:sp>
      <p:sp>
        <p:nvSpPr>
          <p:cNvPr id="3" name="Text Placeholder 2"/>
          <p:cNvSpPr>
            <a:spLocks noGrp="1"/>
          </p:cNvSpPr>
          <p:nvPr>
            <p:ph type="body" idx="1"/>
          </p:nvPr>
        </p:nvSpPr>
        <p:spPr>
          <a:xfrm>
            <a:off x="2027636" y="13400811"/>
            <a:ext cx="25631775" cy="4380407"/>
          </a:xfrm>
        </p:spPr>
        <p:txBody>
          <a:bodyPr/>
          <a:lstStyle>
            <a:lvl1pPr marL="0" indent="0">
              <a:buNone/>
              <a:defRPr sz="7008">
                <a:solidFill>
                  <a:schemeClr val="tx1"/>
                </a:solidFill>
              </a:defRPr>
            </a:lvl1pPr>
            <a:lvl2pPr marL="1334978" indent="0">
              <a:buNone/>
              <a:defRPr sz="5840">
                <a:solidFill>
                  <a:schemeClr val="tx1">
                    <a:tint val="75000"/>
                  </a:schemeClr>
                </a:solidFill>
              </a:defRPr>
            </a:lvl2pPr>
            <a:lvl3pPr marL="2669957" indent="0">
              <a:buNone/>
              <a:defRPr sz="5256">
                <a:solidFill>
                  <a:schemeClr val="tx1">
                    <a:tint val="75000"/>
                  </a:schemeClr>
                </a:solidFill>
              </a:defRPr>
            </a:lvl3pPr>
            <a:lvl4pPr marL="4004935" indent="0">
              <a:buNone/>
              <a:defRPr sz="4672">
                <a:solidFill>
                  <a:schemeClr val="tx1">
                    <a:tint val="75000"/>
                  </a:schemeClr>
                </a:solidFill>
              </a:defRPr>
            </a:lvl4pPr>
            <a:lvl5pPr marL="5339913" indent="0">
              <a:buNone/>
              <a:defRPr sz="4672">
                <a:solidFill>
                  <a:schemeClr val="tx1">
                    <a:tint val="75000"/>
                  </a:schemeClr>
                </a:solidFill>
              </a:defRPr>
            </a:lvl5pPr>
            <a:lvl6pPr marL="6674891" indent="0">
              <a:buNone/>
              <a:defRPr sz="4672">
                <a:solidFill>
                  <a:schemeClr val="tx1">
                    <a:tint val="75000"/>
                  </a:schemeClr>
                </a:solidFill>
              </a:defRPr>
            </a:lvl6pPr>
            <a:lvl7pPr marL="8009870" indent="0">
              <a:buNone/>
              <a:defRPr sz="4672">
                <a:solidFill>
                  <a:schemeClr val="tx1">
                    <a:tint val="75000"/>
                  </a:schemeClr>
                </a:solidFill>
              </a:defRPr>
            </a:lvl7pPr>
            <a:lvl8pPr marL="9344848" indent="0">
              <a:buNone/>
              <a:defRPr sz="4672">
                <a:solidFill>
                  <a:schemeClr val="tx1">
                    <a:tint val="75000"/>
                  </a:schemeClr>
                </a:solidFill>
              </a:defRPr>
            </a:lvl8pPr>
            <a:lvl9pPr marL="10679826" indent="0">
              <a:buNone/>
              <a:defRPr sz="467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B7FE52-D158-43EB-9737-78875BC440B3}" type="datetimeFigureOut">
              <a:rPr lang="en-US" smtClean="0"/>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89498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43113" y="5330656"/>
            <a:ext cx="12630150" cy="12705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044738" y="5330656"/>
            <a:ext cx="12630150" cy="12705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B7FE52-D158-43EB-9737-78875BC440B3}" type="datetimeFigureOut">
              <a:rPr lang="en-US" smtClean="0"/>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854236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46983" y="1066136"/>
            <a:ext cx="25631775" cy="3870521"/>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46986" y="4908840"/>
            <a:ext cx="12572105" cy="2405747"/>
          </a:xfrm>
        </p:spPr>
        <p:txBody>
          <a:bodyPr anchor="b"/>
          <a:lstStyle>
            <a:lvl1pPr marL="0" indent="0">
              <a:buNone/>
              <a:defRPr sz="7008" b="1"/>
            </a:lvl1pPr>
            <a:lvl2pPr marL="1334978" indent="0">
              <a:buNone/>
              <a:defRPr sz="5840" b="1"/>
            </a:lvl2pPr>
            <a:lvl3pPr marL="2669957" indent="0">
              <a:buNone/>
              <a:defRPr sz="5256" b="1"/>
            </a:lvl3pPr>
            <a:lvl4pPr marL="4004935" indent="0">
              <a:buNone/>
              <a:defRPr sz="4672" b="1"/>
            </a:lvl4pPr>
            <a:lvl5pPr marL="5339913" indent="0">
              <a:buNone/>
              <a:defRPr sz="4672" b="1"/>
            </a:lvl5pPr>
            <a:lvl6pPr marL="6674891" indent="0">
              <a:buNone/>
              <a:defRPr sz="4672" b="1"/>
            </a:lvl6pPr>
            <a:lvl7pPr marL="8009870" indent="0">
              <a:buNone/>
              <a:defRPr sz="4672" b="1"/>
            </a:lvl7pPr>
            <a:lvl8pPr marL="9344848" indent="0">
              <a:buNone/>
              <a:defRPr sz="4672" b="1"/>
            </a:lvl8pPr>
            <a:lvl9pPr marL="10679826" indent="0">
              <a:buNone/>
              <a:defRPr sz="4672" b="1"/>
            </a:lvl9pPr>
          </a:lstStyle>
          <a:p>
            <a:pPr lvl="0"/>
            <a:r>
              <a:rPr lang="en-US"/>
              <a:t>Click to edit Master text styles</a:t>
            </a:r>
          </a:p>
        </p:txBody>
      </p:sp>
      <p:sp>
        <p:nvSpPr>
          <p:cNvPr id="4" name="Content Placeholder 3"/>
          <p:cNvSpPr>
            <a:spLocks noGrp="1"/>
          </p:cNvSpPr>
          <p:nvPr>
            <p:ph sz="half" idx="2"/>
          </p:nvPr>
        </p:nvSpPr>
        <p:spPr>
          <a:xfrm>
            <a:off x="2046986" y="7314587"/>
            <a:ext cx="12572105" cy="10758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044739" y="4908840"/>
            <a:ext cx="12634021" cy="2405747"/>
          </a:xfrm>
        </p:spPr>
        <p:txBody>
          <a:bodyPr anchor="b"/>
          <a:lstStyle>
            <a:lvl1pPr marL="0" indent="0">
              <a:buNone/>
              <a:defRPr sz="7008" b="1"/>
            </a:lvl1pPr>
            <a:lvl2pPr marL="1334978" indent="0">
              <a:buNone/>
              <a:defRPr sz="5840" b="1"/>
            </a:lvl2pPr>
            <a:lvl3pPr marL="2669957" indent="0">
              <a:buNone/>
              <a:defRPr sz="5256" b="1"/>
            </a:lvl3pPr>
            <a:lvl4pPr marL="4004935" indent="0">
              <a:buNone/>
              <a:defRPr sz="4672" b="1"/>
            </a:lvl4pPr>
            <a:lvl5pPr marL="5339913" indent="0">
              <a:buNone/>
              <a:defRPr sz="4672" b="1"/>
            </a:lvl5pPr>
            <a:lvl6pPr marL="6674891" indent="0">
              <a:buNone/>
              <a:defRPr sz="4672" b="1"/>
            </a:lvl6pPr>
            <a:lvl7pPr marL="8009870" indent="0">
              <a:buNone/>
              <a:defRPr sz="4672" b="1"/>
            </a:lvl7pPr>
            <a:lvl8pPr marL="9344848" indent="0">
              <a:buNone/>
              <a:defRPr sz="4672" b="1"/>
            </a:lvl8pPr>
            <a:lvl9pPr marL="10679826" indent="0">
              <a:buNone/>
              <a:defRPr sz="4672" b="1"/>
            </a:lvl9pPr>
          </a:lstStyle>
          <a:p>
            <a:pPr lvl="0"/>
            <a:r>
              <a:rPr lang="en-US"/>
              <a:t>Click to edit Master text styles</a:t>
            </a:r>
          </a:p>
        </p:txBody>
      </p:sp>
      <p:sp>
        <p:nvSpPr>
          <p:cNvPr id="6" name="Content Placeholder 5"/>
          <p:cNvSpPr>
            <a:spLocks noGrp="1"/>
          </p:cNvSpPr>
          <p:nvPr>
            <p:ph sz="quarter" idx="4"/>
          </p:nvPr>
        </p:nvSpPr>
        <p:spPr>
          <a:xfrm>
            <a:off x="15044739" y="7314587"/>
            <a:ext cx="12634021" cy="107586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B7FE52-D158-43EB-9737-78875BC440B3}" type="datetimeFigureOut">
              <a:rPr lang="en-US" smtClean="0"/>
              <a:t>7/14/2026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3033073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B7FE52-D158-43EB-9737-78875BC440B3}" type="datetimeFigureOut">
              <a:rPr lang="en-US" smtClean="0"/>
              <a:t>7/14/2026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3853255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B7FE52-D158-43EB-9737-78875BC440B3}" type="datetimeFigureOut">
              <a:rPr lang="en-US" smtClean="0"/>
              <a:t>7/14/2026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565961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46983" y="1334982"/>
            <a:ext cx="9584829" cy="4672436"/>
          </a:xfrm>
        </p:spPr>
        <p:txBody>
          <a:bodyPr anchor="b"/>
          <a:lstStyle>
            <a:lvl1pPr>
              <a:defRPr sz="9344"/>
            </a:lvl1pPr>
          </a:lstStyle>
          <a:p>
            <a:r>
              <a:rPr lang="en-US"/>
              <a:t>Click to edit Master title style</a:t>
            </a:r>
            <a:endParaRPr lang="en-US" dirty="0"/>
          </a:p>
        </p:txBody>
      </p:sp>
      <p:sp>
        <p:nvSpPr>
          <p:cNvPr id="3" name="Content Placeholder 2"/>
          <p:cNvSpPr>
            <a:spLocks noGrp="1"/>
          </p:cNvSpPr>
          <p:nvPr>
            <p:ph idx="1"/>
          </p:nvPr>
        </p:nvSpPr>
        <p:spPr>
          <a:xfrm>
            <a:off x="12634021" y="2883194"/>
            <a:ext cx="15044738" cy="14230534"/>
          </a:xfrm>
        </p:spPr>
        <p:txBody>
          <a:bodyPr/>
          <a:lstStyle>
            <a:lvl1pPr>
              <a:defRPr sz="9344"/>
            </a:lvl1pPr>
            <a:lvl2pPr>
              <a:defRPr sz="8176"/>
            </a:lvl2pPr>
            <a:lvl3pPr>
              <a:defRPr sz="7008"/>
            </a:lvl3pPr>
            <a:lvl4pPr>
              <a:defRPr sz="5840"/>
            </a:lvl4pPr>
            <a:lvl5pPr>
              <a:defRPr sz="5840"/>
            </a:lvl5pPr>
            <a:lvl6pPr>
              <a:defRPr sz="5840"/>
            </a:lvl6pPr>
            <a:lvl7pPr>
              <a:defRPr sz="5840"/>
            </a:lvl7pPr>
            <a:lvl8pPr>
              <a:defRPr sz="5840"/>
            </a:lvl8pPr>
            <a:lvl9pPr>
              <a:defRPr sz="584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46983" y="6007418"/>
            <a:ext cx="9584829" cy="11129484"/>
          </a:xfrm>
        </p:spPr>
        <p:txBody>
          <a:bodyPr/>
          <a:lstStyle>
            <a:lvl1pPr marL="0" indent="0">
              <a:buNone/>
              <a:defRPr sz="4672"/>
            </a:lvl1pPr>
            <a:lvl2pPr marL="1334978" indent="0">
              <a:buNone/>
              <a:defRPr sz="4088"/>
            </a:lvl2pPr>
            <a:lvl3pPr marL="2669957" indent="0">
              <a:buNone/>
              <a:defRPr sz="3504"/>
            </a:lvl3pPr>
            <a:lvl4pPr marL="4004935" indent="0">
              <a:buNone/>
              <a:defRPr sz="2920"/>
            </a:lvl4pPr>
            <a:lvl5pPr marL="5339913" indent="0">
              <a:buNone/>
              <a:defRPr sz="2920"/>
            </a:lvl5pPr>
            <a:lvl6pPr marL="6674891" indent="0">
              <a:buNone/>
              <a:defRPr sz="2920"/>
            </a:lvl6pPr>
            <a:lvl7pPr marL="8009870" indent="0">
              <a:buNone/>
              <a:defRPr sz="2920"/>
            </a:lvl7pPr>
            <a:lvl8pPr marL="9344848" indent="0">
              <a:buNone/>
              <a:defRPr sz="2920"/>
            </a:lvl8pPr>
            <a:lvl9pPr marL="10679826" indent="0">
              <a:buNone/>
              <a:defRPr sz="2920"/>
            </a:lvl9pPr>
          </a:lstStyle>
          <a:p>
            <a:pPr lvl="0"/>
            <a:r>
              <a:rPr lang="en-US"/>
              <a:t>Click to edit Master text styles</a:t>
            </a:r>
          </a:p>
        </p:txBody>
      </p:sp>
      <p:sp>
        <p:nvSpPr>
          <p:cNvPr id="5" name="Date Placeholder 4"/>
          <p:cNvSpPr>
            <a:spLocks noGrp="1"/>
          </p:cNvSpPr>
          <p:nvPr>
            <p:ph type="dt" sz="half" idx="10"/>
          </p:nvPr>
        </p:nvSpPr>
        <p:spPr/>
        <p:txBody>
          <a:bodyPr/>
          <a:lstStyle/>
          <a:p>
            <a:fld id="{BFB7FE52-D158-43EB-9737-78875BC440B3}" type="datetimeFigureOut">
              <a:rPr lang="en-US" smtClean="0"/>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3443381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46983" y="1334982"/>
            <a:ext cx="9584829" cy="4672436"/>
          </a:xfrm>
        </p:spPr>
        <p:txBody>
          <a:bodyPr anchor="b"/>
          <a:lstStyle>
            <a:lvl1pPr>
              <a:defRPr sz="9344"/>
            </a:lvl1pPr>
          </a:lstStyle>
          <a:p>
            <a:r>
              <a:rPr lang="en-US"/>
              <a:t>Click to edit Master title style</a:t>
            </a:r>
            <a:endParaRPr lang="en-US" dirty="0"/>
          </a:p>
        </p:txBody>
      </p:sp>
      <p:sp>
        <p:nvSpPr>
          <p:cNvPr id="3" name="Picture Placeholder 2"/>
          <p:cNvSpPr>
            <a:spLocks noGrp="1" noChangeAspect="1"/>
          </p:cNvSpPr>
          <p:nvPr>
            <p:ph type="pic" idx="1"/>
          </p:nvPr>
        </p:nvSpPr>
        <p:spPr>
          <a:xfrm>
            <a:off x="12634021" y="2883194"/>
            <a:ext cx="15044738" cy="14230534"/>
          </a:xfrm>
        </p:spPr>
        <p:txBody>
          <a:bodyPr anchor="t"/>
          <a:lstStyle>
            <a:lvl1pPr marL="0" indent="0">
              <a:buNone/>
              <a:defRPr sz="9344"/>
            </a:lvl1pPr>
            <a:lvl2pPr marL="1334978" indent="0">
              <a:buNone/>
              <a:defRPr sz="8176"/>
            </a:lvl2pPr>
            <a:lvl3pPr marL="2669957" indent="0">
              <a:buNone/>
              <a:defRPr sz="7008"/>
            </a:lvl3pPr>
            <a:lvl4pPr marL="4004935" indent="0">
              <a:buNone/>
              <a:defRPr sz="5840"/>
            </a:lvl4pPr>
            <a:lvl5pPr marL="5339913" indent="0">
              <a:buNone/>
              <a:defRPr sz="5840"/>
            </a:lvl5pPr>
            <a:lvl6pPr marL="6674891" indent="0">
              <a:buNone/>
              <a:defRPr sz="5840"/>
            </a:lvl6pPr>
            <a:lvl7pPr marL="8009870" indent="0">
              <a:buNone/>
              <a:defRPr sz="5840"/>
            </a:lvl7pPr>
            <a:lvl8pPr marL="9344848" indent="0">
              <a:buNone/>
              <a:defRPr sz="5840"/>
            </a:lvl8pPr>
            <a:lvl9pPr marL="10679826" indent="0">
              <a:buNone/>
              <a:defRPr sz="5840"/>
            </a:lvl9pPr>
          </a:lstStyle>
          <a:p>
            <a:r>
              <a:rPr lang="en-US"/>
              <a:t>Click icon to add picture</a:t>
            </a:r>
            <a:endParaRPr lang="en-US" dirty="0"/>
          </a:p>
        </p:txBody>
      </p:sp>
      <p:sp>
        <p:nvSpPr>
          <p:cNvPr id="4" name="Text Placeholder 3"/>
          <p:cNvSpPr>
            <a:spLocks noGrp="1"/>
          </p:cNvSpPr>
          <p:nvPr>
            <p:ph type="body" sz="half" idx="2"/>
          </p:nvPr>
        </p:nvSpPr>
        <p:spPr>
          <a:xfrm>
            <a:off x="2046983" y="6007418"/>
            <a:ext cx="9584829" cy="11129484"/>
          </a:xfrm>
        </p:spPr>
        <p:txBody>
          <a:bodyPr/>
          <a:lstStyle>
            <a:lvl1pPr marL="0" indent="0">
              <a:buNone/>
              <a:defRPr sz="4672"/>
            </a:lvl1pPr>
            <a:lvl2pPr marL="1334978" indent="0">
              <a:buNone/>
              <a:defRPr sz="4088"/>
            </a:lvl2pPr>
            <a:lvl3pPr marL="2669957" indent="0">
              <a:buNone/>
              <a:defRPr sz="3504"/>
            </a:lvl3pPr>
            <a:lvl4pPr marL="4004935" indent="0">
              <a:buNone/>
              <a:defRPr sz="2920"/>
            </a:lvl4pPr>
            <a:lvl5pPr marL="5339913" indent="0">
              <a:buNone/>
              <a:defRPr sz="2920"/>
            </a:lvl5pPr>
            <a:lvl6pPr marL="6674891" indent="0">
              <a:buNone/>
              <a:defRPr sz="2920"/>
            </a:lvl6pPr>
            <a:lvl7pPr marL="8009870" indent="0">
              <a:buNone/>
              <a:defRPr sz="2920"/>
            </a:lvl7pPr>
            <a:lvl8pPr marL="9344848" indent="0">
              <a:buNone/>
              <a:defRPr sz="2920"/>
            </a:lvl8pPr>
            <a:lvl9pPr marL="10679826" indent="0">
              <a:buNone/>
              <a:defRPr sz="2920"/>
            </a:lvl9pPr>
          </a:lstStyle>
          <a:p>
            <a:pPr lvl="0"/>
            <a:r>
              <a:rPr lang="en-US"/>
              <a:t>Click to edit Master text styles</a:t>
            </a:r>
          </a:p>
        </p:txBody>
      </p:sp>
      <p:sp>
        <p:nvSpPr>
          <p:cNvPr id="5" name="Date Placeholder 4"/>
          <p:cNvSpPr>
            <a:spLocks noGrp="1"/>
          </p:cNvSpPr>
          <p:nvPr>
            <p:ph type="dt" sz="half" idx="10"/>
          </p:nvPr>
        </p:nvSpPr>
        <p:spPr/>
        <p:txBody>
          <a:bodyPr/>
          <a:lstStyle/>
          <a:p>
            <a:fld id="{BFB7FE52-D158-43EB-9737-78875BC440B3}" type="datetimeFigureOut">
              <a:rPr lang="en-US" smtClean="0"/>
              <a:t>7/14/2026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176903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B7FE52-D158-43EB-9737-78875BC440B3}" type="datetimeFigureOut">
              <a:rPr lang="en-US" smtClean="0"/>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4954059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266945" y="1066131"/>
            <a:ext cx="6407944" cy="16970029"/>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43114" y="1066131"/>
            <a:ext cx="18852356" cy="1697002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B7FE52-D158-43EB-9737-78875BC440B3}" type="datetimeFigureOut">
              <a:rPr lang="en-US" smtClean="0"/>
              <a:t>7/14/2026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9721862-32D6-452B-B259-EDA797831ACF}" type="slidenum">
              <a:rPr lang="en-US" smtClean="0"/>
              <a:t>‹#›</a:t>
            </a:fld>
            <a:endParaRPr lang="en-US"/>
          </a:p>
        </p:txBody>
      </p:sp>
    </p:spTree>
    <p:extLst>
      <p:ext uri="{BB962C8B-B14F-4D97-AF65-F5344CB8AC3E}">
        <p14:creationId xmlns:p14="http://schemas.microsoft.com/office/powerpoint/2010/main" val="733558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43113" y="1066136"/>
            <a:ext cx="25631775" cy="38705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43113" y="5330656"/>
            <a:ext cx="25631775" cy="12705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43113" y="18559958"/>
            <a:ext cx="6686550" cy="1066131"/>
          </a:xfrm>
          <a:prstGeom prst="rect">
            <a:avLst/>
          </a:prstGeom>
        </p:spPr>
        <p:txBody>
          <a:bodyPr vert="horz" lIns="91440" tIns="45720" rIns="91440" bIns="45720" rtlCol="0" anchor="ctr"/>
          <a:lstStyle>
            <a:lvl1pPr algn="l">
              <a:defRPr sz="3504">
                <a:solidFill>
                  <a:schemeClr val="tx1">
                    <a:tint val="75000"/>
                  </a:schemeClr>
                </a:solidFill>
              </a:defRPr>
            </a:lvl1pPr>
          </a:lstStyle>
          <a:p>
            <a:fld id="{BFB7FE52-D158-43EB-9737-78875BC440B3}" type="datetimeFigureOut">
              <a:rPr lang="en-US" smtClean="0"/>
              <a:t>7/14/2026</a:t>
            </a:fld>
            <a:endParaRPr lang="en-US"/>
          </a:p>
        </p:txBody>
      </p:sp>
      <p:sp>
        <p:nvSpPr>
          <p:cNvPr id="5" name="Footer Placeholder 4"/>
          <p:cNvSpPr>
            <a:spLocks noGrp="1"/>
          </p:cNvSpPr>
          <p:nvPr>
            <p:ph type="ftr" sz="quarter" idx="3"/>
          </p:nvPr>
        </p:nvSpPr>
        <p:spPr>
          <a:xfrm>
            <a:off x="9844088" y="18559958"/>
            <a:ext cx="10029825" cy="1066131"/>
          </a:xfrm>
          <a:prstGeom prst="rect">
            <a:avLst/>
          </a:prstGeom>
        </p:spPr>
        <p:txBody>
          <a:bodyPr vert="horz" lIns="91440" tIns="45720" rIns="91440" bIns="45720" rtlCol="0" anchor="ctr"/>
          <a:lstStyle>
            <a:lvl1pPr algn="ctr">
              <a:defRPr sz="3504">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0988338" y="18559958"/>
            <a:ext cx="6686550" cy="1066131"/>
          </a:xfrm>
          <a:prstGeom prst="rect">
            <a:avLst/>
          </a:prstGeom>
        </p:spPr>
        <p:txBody>
          <a:bodyPr vert="horz" lIns="91440" tIns="45720" rIns="91440" bIns="45720" rtlCol="0" anchor="ctr"/>
          <a:lstStyle>
            <a:lvl1pPr algn="r">
              <a:defRPr sz="3504">
                <a:solidFill>
                  <a:schemeClr val="tx1">
                    <a:tint val="75000"/>
                  </a:schemeClr>
                </a:solidFill>
              </a:defRPr>
            </a:lvl1pPr>
          </a:lstStyle>
          <a:p>
            <a:fld id="{19721862-32D6-452B-B259-EDA797831ACF}" type="slidenum">
              <a:rPr lang="en-US" smtClean="0"/>
              <a:t>‹#›</a:t>
            </a:fld>
            <a:endParaRPr lang="en-US"/>
          </a:p>
        </p:txBody>
      </p:sp>
    </p:spTree>
    <p:extLst>
      <p:ext uri="{BB962C8B-B14F-4D97-AF65-F5344CB8AC3E}">
        <p14:creationId xmlns:p14="http://schemas.microsoft.com/office/powerpoint/2010/main" val="141651773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2669957" rtl="0" eaLnBrk="1" latinLnBrk="0" hangingPunct="1">
        <a:lnSpc>
          <a:spcPct val="90000"/>
        </a:lnSpc>
        <a:spcBef>
          <a:spcPct val="0"/>
        </a:spcBef>
        <a:buNone/>
        <a:defRPr sz="12848" kern="1200">
          <a:solidFill>
            <a:schemeClr val="tx1"/>
          </a:solidFill>
          <a:latin typeface="+mj-lt"/>
          <a:ea typeface="+mj-ea"/>
          <a:cs typeface="+mj-cs"/>
        </a:defRPr>
      </a:lvl1pPr>
    </p:titleStyle>
    <p:bodyStyle>
      <a:lvl1pPr marL="667489" indent="-667489" algn="l" defTabSz="2669957" rtl="0" eaLnBrk="1" latinLnBrk="0" hangingPunct="1">
        <a:lnSpc>
          <a:spcPct val="90000"/>
        </a:lnSpc>
        <a:spcBef>
          <a:spcPts val="2920"/>
        </a:spcBef>
        <a:buFont typeface="Arial" panose="020B0604020202020204" pitchFamily="34" charset="0"/>
        <a:buChar char="•"/>
        <a:defRPr sz="8176" kern="1200">
          <a:solidFill>
            <a:schemeClr val="tx1"/>
          </a:solidFill>
          <a:latin typeface="+mn-lt"/>
          <a:ea typeface="+mn-ea"/>
          <a:cs typeface="+mn-cs"/>
        </a:defRPr>
      </a:lvl1pPr>
      <a:lvl2pPr marL="2002467" indent="-667489" algn="l" defTabSz="2669957" rtl="0" eaLnBrk="1" latinLnBrk="0" hangingPunct="1">
        <a:lnSpc>
          <a:spcPct val="90000"/>
        </a:lnSpc>
        <a:spcBef>
          <a:spcPts val="1460"/>
        </a:spcBef>
        <a:buFont typeface="Arial" panose="020B0604020202020204" pitchFamily="34" charset="0"/>
        <a:buChar char="•"/>
        <a:defRPr sz="7008" kern="1200">
          <a:solidFill>
            <a:schemeClr val="tx1"/>
          </a:solidFill>
          <a:latin typeface="+mn-lt"/>
          <a:ea typeface="+mn-ea"/>
          <a:cs typeface="+mn-cs"/>
        </a:defRPr>
      </a:lvl2pPr>
      <a:lvl3pPr marL="3337446" indent="-667489" algn="l" defTabSz="2669957" rtl="0" eaLnBrk="1" latinLnBrk="0" hangingPunct="1">
        <a:lnSpc>
          <a:spcPct val="90000"/>
        </a:lnSpc>
        <a:spcBef>
          <a:spcPts val="1460"/>
        </a:spcBef>
        <a:buFont typeface="Arial" panose="020B0604020202020204" pitchFamily="34" charset="0"/>
        <a:buChar char="•"/>
        <a:defRPr sz="5840" kern="1200">
          <a:solidFill>
            <a:schemeClr val="tx1"/>
          </a:solidFill>
          <a:latin typeface="+mn-lt"/>
          <a:ea typeface="+mn-ea"/>
          <a:cs typeface="+mn-cs"/>
        </a:defRPr>
      </a:lvl3pPr>
      <a:lvl4pPr marL="4672424" indent="-667489" algn="l" defTabSz="2669957" rtl="0" eaLnBrk="1" latinLnBrk="0" hangingPunct="1">
        <a:lnSpc>
          <a:spcPct val="90000"/>
        </a:lnSpc>
        <a:spcBef>
          <a:spcPts val="1460"/>
        </a:spcBef>
        <a:buFont typeface="Arial" panose="020B0604020202020204" pitchFamily="34" charset="0"/>
        <a:buChar char="•"/>
        <a:defRPr sz="5256" kern="1200">
          <a:solidFill>
            <a:schemeClr val="tx1"/>
          </a:solidFill>
          <a:latin typeface="+mn-lt"/>
          <a:ea typeface="+mn-ea"/>
          <a:cs typeface="+mn-cs"/>
        </a:defRPr>
      </a:lvl4pPr>
      <a:lvl5pPr marL="6007402" indent="-667489" algn="l" defTabSz="2669957" rtl="0" eaLnBrk="1" latinLnBrk="0" hangingPunct="1">
        <a:lnSpc>
          <a:spcPct val="90000"/>
        </a:lnSpc>
        <a:spcBef>
          <a:spcPts val="1460"/>
        </a:spcBef>
        <a:buFont typeface="Arial" panose="020B0604020202020204" pitchFamily="34" charset="0"/>
        <a:buChar char="•"/>
        <a:defRPr sz="5256" kern="1200">
          <a:solidFill>
            <a:schemeClr val="tx1"/>
          </a:solidFill>
          <a:latin typeface="+mn-lt"/>
          <a:ea typeface="+mn-ea"/>
          <a:cs typeface="+mn-cs"/>
        </a:defRPr>
      </a:lvl5pPr>
      <a:lvl6pPr marL="7342381" indent="-667489" algn="l" defTabSz="2669957" rtl="0" eaLnBrk="1" latinLnBrk="0" hangingPunct="1">
        <a:lnSpc>
          <a:spcPct val="90000"/>
        </a:lnSpc>
        <a:spcBef>
          <a:spcPts val="1460"/>
        </a:spcBef>
        <a:buFont typeface="Arial" panose="020B0604020202020204" pitchFamily="34" charset="0"/>
        <a:buChar char="•"/>
        <a:defRPr sz="5256" kern="1200">
          <a:solidFill>
            <a:schemeClr val="tx1"/>
          </a:solidFill>
          <a:latin typeface="+mn-lt"/>
          <a:ea typeface="+mn-ea"/>
          <a:cs typeface="+mn-cs"/>
        </a:defRPr>
      </a:lvl6pPr>
      <a:lvl7pPr marL="8677359" indent="-667489" algn="l" defTabSz="2669957" rtl="0" eaLnBrk="1" latinLnBrk="0" hangingPunct="1">
        <a:lnSpc>
          <a:spcPct val="90000"/>
        </a:lnSpc>
        <a:spcBef>
          <a:spcPts val="1460"/>
        </a:spcBef>
        <a:buFont typeface="Arial" panose="020B0604020202020204" pitchFamily="34" charset="0"/>
        <a:buChar char="•"/>
        <a:defRPr sz="5256" kern="1200">
          <a:solidFill>
            <a:schemeClr val="tx1"/>
          </a:solidFill>
          <a:latin typeface="+mn-lt"/>
          <a:ea typeface="+mn-ea"/>
          <a:cs typeface="+mn-cs"/>
        </a:defRPr>
      </a:lvl7pPr>
      <a:lvl8pPr marL="10012337" indent="-667489" algn="l" defTabSz="2669957" rtl="0" eaLnBrk="1" latinLnBrk="0" hangingPunct="1">
        <a:lnSpc>
          <a:spcPct val="90000"/>
        </a:lnSpc>
        <a:spcBef>
          <a:spcPts val="1460"/>
        </a:spcBef>
        <a:buFont typeface="Arial" panose="020B0604020202020204" pitchFamily="34" charset="0"/>
        <a:buChar char="•"/>
        <a:defRPr sz="5256" kern="1200">
          <a:solidFill>
            <a:schemeClr val="tx1"/>
          </a:solidFill>
          <a:latin typeface="+mn-lt"/>
          <a:ea typeface="+mn-ea"/>
          <a:cs typeface="+mn-cs"/>
        </a:defRPr>
      </a:lvl8pPr>
      <a:lvl9pPr marL="11347315" indent="-667489" algn="l" defTabSz="2669957" rtl="0" eaLnBrk="1" latinLnBrk="0" hangingPunct="1">
        <a:lnSpc>
          <a:spcPct val="90000"/>
        </a:lnSpc>
        <a:spcBef>
          <a:spcPts val="1460"/>
        </a:spcBef>
        <a:buFont typeface="Arial" panose="020B0604020202020204" pitchFamily="34" charset="0"/>
        <a:buChar char="•"/>
        <a:defRPr sz="5256" kern="1200">
          <a:solidFill>
            <a:schemeClr val="tx1"/>
          </a:solidFill>
          <a:latin typeface="+mn-lt"/>
          <a:ea typeface="+mn-ea"/>
          <a:cs typeface="+mn-cs"/>
        </a:defRPr>
      </a:lvl9pPr>
    </p:bodyStyle>
    <p:otherStyle>
      <a:defPPr>
        <a:defRPr lang="en-US"/>
      </a:defPPr>
      <a:lvl1pPr marL="0" algn="l" defTabSz="2669957" rtl="0" eaLnBrk="1" latinLnBrk="0" hangingPunct="1">
        <a:defRPr sz="5256" kern="1200">
          <a:solidFill>
            <a:schemeClr val="tx1"/>
          </a:solidFill>
          <a:latin typeface="+mn-lt"/>
          <a:ea typeface="+mn-ea"/>
          <a:cs typeface="+mn-cs"/>
        </a:defRPr>
      </a:lvl1pPr>
      <a:lvl2pPr marL="1334978" algn="l" defTabSz="2669957" rtl="0" eaLnBrk="1" latinLnBrk="0" hangingPunct="1">
        <a:defRPr sz="5256" kern="1200">
          <a:solidFill>
            <a:schemeClr val="tx1"/>
          </a:solidFill>
          <a:latin typeface="+mn-lt"/>
          <a:ea typeface="+mn-ea"/>
          <a:cs typeface="+mn-cs"/>
        </a:defRPr>
      </a:lvl2pPr>
      <a:lvl3pPr marL="2669957" algn="l" defTabSz="2669957" rtl="0" eaLnBrk="1" latinLnBrk="0" hangingPunct="1">
        <a:defRPr sz="5256" kern="1200">
          <a:solidFill>
            <a:schemeClr val="tx1"/>
          </a:solidFill>
          <a:latin typeface="+mn-lt"/>
          <a:ea typeface="+mn-ea"/>
          <a:cs typeface="+mn-cs"/>
        </a:defRPr>
      </a:lvl3pPr>
      <a:lvl4pPr marL="4004935" algn="l" defTabSz="2669957" rtl="0" eaLnBrk="1" latinLnBrk="0" hangingPunct="1">
        <a:defRPr sz="5256" kern="1200">
          <a:solidFill>
            <a:schemeClr val="tx1"/>
          </a:solidFill>
          <a:latin typeface="+mn-lt"/>
          <a:ea typeface="+mn-ea"/>
          <a:cs typeface="+mn-cs"/>
        </a:defRPr>
      </a:lvl4pPr>
      <a:lvl5pPr marL="5339913" algn="l" defTabSz="2669957" rtl="0" eaLnBrk="1" latinLnBrk="0" hangingPunct="1">
        <a:defRPr sz="5256" kern="1200">
          <a:solidFill>
            <a:schemeClr val="tx1"/>
          </a:solidFill>
          <a:latin typeface="+mn-lt"/>
          <a:ea typeface="+mn-ea"/>
          <a:cs typeface="+mn-cs"/>
        </a:defRPr>
      </a:lvl5pPr>
      <a:lvl6pPr marL="6674891" algn="l" defTabSz="2669957" rtl="0" eaLnBrk="1" latinLnBrk="0" hangingPunct="1">
        <a:defRPr sz="5256" kern="1200">
          <a:solidFill>
            <a:schemeClr val="tx1"/>
          </a:solidFill>
          <a:latin typeface="+mn-lt"/>
          <a:ea typeface="+mn-ea"/>
          <a:cs typeface="+mn-cs"/>
        </a:defRPr>
      </a:lvl6pPr>
      <a:lvl7pPr marL="8009870" algn="l" defTabSz="2669957" rtl="0" eaLnBrk="1" latinLnBrk="0" hangingPunct="1">
        <a:defRPr sz="5256" kern="1200">
          <a:solidFill>
            <a:schemeClr val="tx1"/>
          </a:solidFill>
          <a:latin typeface="+mn-lt"/>
          <a:ea typeface="+mn-ea"/>
          <a:cs typeface="+mn-cs"/>
        </a:defRPr>
      </a:lvl7pPr>
      <a:lvl8pPr marL="9344848" algn="l" defTabSz="2669957" rtl="0" eaLnBrk="1" latinLnBrk="0" hangingPunct="1">
        <a:defRPr sz="5256" kern="1200">
          <a:solidFill>
            <a:schemeClr val="tx1"/>
          </a:solidFill>
          <a:latin typeface="+mn-lt"/>
          <a:ea typeface="+mn-ea"/>
          <a:cs typeface="+mn-cs"/>
        </a:defRPr>
      </a:lvl8pPr>
      <a:lvl9pPr marL="10679826" algn="l" defTabSz="2669957" rtl="0" eaLnBrk="1" latinLnBrk="0" hangingPunct="1">
        <a:defRPr sz="525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doi.org/10.1186/s12877-016-0229-y" TargetMode="External"/><Relationship Id="rId7"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hyperlink" Target="https://www.nia.nih.gov/health/advance-care-planning/advance-care-planning-and-health-care-decisions-tips-caregivers-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64EB3C-A3A3-647A-6342-6E422F21BA8D}"/>
              </a:ext>
            </a:extLst>
          </p:cNvPr>
          <p:cNvSpPr>
            <a:spLocks noGrp="1"/>
          </p:cNvSpPr>
          <p:nvPr>
            <p:ph type="ctrTitle"/>
          </p:nvPr>
        </p:nvSpPr>
        <p:spPr>
          <a:xfrm>
            <a:off x="2228850" y="7391400"/>
            <a:ext cx="25260300" cy="5638799"/>
          </a:xfrm>
        </p:spPr>
        <p:txBody>
          <a:bodyPr>
            <a:noAutofit/>
          </a:bodyPr>
          <a:lstStyle/>
          <a:p>
            <a:br>
              <a:rPr lang="en-US" sz="8000" b="1" dirty="0">
                <a:solidFill>
                  <a:schemeClr val="accent5">
                    <a:lumMod val="50000"/>
                  </a:schemeClr>
                </a:solidFill>
                <a:effectLst>
                  <a:outerShdw blurRad="38100" dist="38100" dir="2700000" algn="tl">
                    <a:srgbClr val="000000">
                      <a:alpha val="43137"/>
                    </a:srgbClr>
                  </a:outerShdw>
                </a:effectLst>
                <a:latin typeface="Adobe Hebrew" panose="02040503050201020203" pitchFamily="18" charset="-79"/>
                <a:cs typeface="Adobe Hebrew" panose="02040503050201020203" pitchFamily="18" charset="-79"/>
              </a:rPr>
            </a:br>
            <a:br>
              <a:rPr lang="en-US" sz="8000" b="1" dirty="0">
                <a:solidFill>
                  <a:schemeClr val="accent5">
                    <a:lumMod val="50000"/>
                  </a:schemeClr>
                </a:solidFill>
                <a:effectLst>
                  <a:outerShdw blurRad="38100" dist="38100" dir="2700000" algn="tl">
                    <a:srgbClr val="000000">
                      <a:alpha val="43137"/>
                    </a:srgbClr>
                  </a:outerShdw>
                </a:effectLst>
                <a:latin typeface="Adobe Hebrew" panose="02040503050201020203" pitchFamily="18" charset="-79"/>
                <a:cs typeface="Adobe Hebrew" panose="02040503050201020203" pitchFamily="18" charset="-79"/>
              </a:rPr>
            </a:br>
            <a:br>
              <a:rPr lang="en-US" sz="8000" b="1" dirty="0">
                <a:solidFill>
                  <a:schemeClr val="accent5">
                    <a:lumMod val="50000"/>
                  </a:schemeClr>
                </a:solidFill>
                <a:effectLst>
                  <a:outerShdw blurRad="38100" dist="38100" dir="2700000" algn="tl">
                    <a:srgbClr val="000000">
                      <a:alpha val="43137"/>
                    </a:srgbClr>
                  </a:outerShdw>
                </a:effectLst>
                <a:latin typeface="Adobe Hebrew" panose="02040503050201020203" pitchFamily="18" charset="-79"/>
                <a:cs typeface="Adobe Hebrew" panose="02040503050201020203" pitchFamily="18" charset="-79"/>
              </a:rPr>
            </a:br>
            <a:r>
              <a:rPr lang="en-US" sz="8000" b="1" dirty="0">
                <a:solidFill>
                  <a:schemeClr val="accent5">
                    <a:lumMod val="50000"/>
                  </a:schemeClr>
                </a:solidFill>
                <a:effectLst>
                  <a:outerShdw blurRad="38100" dist="38100" dir="2700000" algn="tl">
                    <a:srgbClr val="000000">
                      <a:alpha val="43137"/>
                    </a:srgbClr>
                  </a:outerShdw>
                </a:effectLst>
                <a:latin typeface="Adobe Hebrew" panose="02040503050201020203" pitchFamily="18" charset="-79"/>
                <a:cs typeface="Adobe Hebrew" panose="02040503050201020203" pitchFamily="18" charset="-79"/>
              </a:rPr>
              <a:t>Evaluating the Care, Empowerment and Support Needs of Older People: Promoting Independence, Choice and Quality of Life</a:t>
            </a:r>
            <a:br>
              <a:rPr lang="en-US" sz="8000" b="1" dirty="0">
                <a:solidFill>
                  <a:schemeClr val="accent5">
                    <a:lumMod val="50000"/>
                  </a:schemeClr>
                </a:solidFill>
                <a:effectLst>
                  <a:outerShdw blurRad="38100" dist="38100" dir="2700000" algn="tl">
                    <a:srgbClr val="000000">
                      <a:alpha val="43137"/>
                    </a:srgbClr>
                  </a:outerShdw>
                </a:effectLst>
                <a:latin typeface="Adobe Hebrew" panose="02040503050201020203" pitchFamily="18" charset="-79"/>
                <a:cs typeface="Adobe Hebrew" panose="02040503050201020203" pitchFamily="18" charset="-79"/>
              </a:rPr>
            </a:br>
            <a:r>
              <a:rPr lang="en-US" sz="8000" b="1" dirty="0">
                <a:solidFill>
                  <a:schemeClr val="accent5">
                    <a:lumMod val="50000"/>
                  </a:schemeClr>
                </a:solidFill>
                <a:effectLst>
                  <a:outerShdw blurRad="38100" dist="38100" dir="2700000" algn="tl">
                    <a:srgbClr val="000000">
                      <a:alpha val="43137"/>
                    </a:srgbClr>
                  </a:outerShdw>
                </a:effectLst>
                <a:latin typeface="Adobe Hebrew" panose="02040503050201020203" pitchFamily="18" charset="-79"/>
                <a:cs typeface="Adobe Hebrew" panose="02040503050201020203" pitchFamily="18" charset="-79"/>
              </a:rPr>
              <a:t>Poster </a:t>
            </a:r>
          </a:p>
        </p:txBody>
      </p:sp>
      <p:sp>
        <p:nvSpPr>
          <p:cNvPr id="5" name="Subtitle 4">
            <a:extLst>
              <a:ext uri="{FF2B5EF4-FFF2-40B4-BE49-F238E27FC236}">
                <a16:creationId xmlns:a16="http://schemas.microsoft.com/office/drawing/2014/main" id="{AACC874F-33DC-F0E6-9124-557C169DE884}"/>
              </a:ext>
            </a:extLst>
          </p:cNvPr>
          <p:cNvSpPr>
            <a:spLocks noGrp="1"/>
          </p:cNvSpPr>
          <p:nvPr>
            <p:ph type="subTitle" idx="1"/>
          </p:nvPr>
        </p:nvSpPr>
        <p:spPr>
          <a:xfrm>
            <a:off x="3714750" y="13284200"/>
            <a:ext cx="22288500" cy="5638799"/>
          </a:xfrm>
        </p:spPr>
        <p:txBody>
          <a:bodyPr>
            <a:normAutofit/>
          </a:bodyPr>
          <a:lstStyle/>
          <a:p>
            <a:r>
              <a:rPr lang="en-US" b="1" dirty="0">
                <a:solidFill>
                  <a:schemeClr val="accent5">
                    <a:lumMod val="50000"/>
                  </a:schemeClr>
                </a:solidFill>
              </a:rPr>
              <a:t>Submitted by: 17 July 2026</a:t>
            </a:r>
          </a:p>
          <a:p>
            <a:r>
              <a:rPr lang="en-US" b="1" dirty="0">
                <a:solidFill>
                  <a:schemeClr val="accent5">
                    <a:lumMod val="50000"/>
                  </a:schemeClr>
                </a:solidFill>
              </a:rPr>
              <a:t>Student #: 292927</a:t>
            </a:r>
          </a:p>
          <a:p>
            <a:r>
              <a:rPr lang="en-US" b="1" dirty="0">
                <a:solidFill>
                  <a:schemeClr val="accent5">
                    <a:lumMod val="50000"/>
                  </a:schemeClr>
                </a:solidFill>
              </a:rPr>
              <a:t>Module code: BMHP6027</a:t>
            </a:r>
          </a:p>
          <a:p>
            <a:r>
              <a:rPr lang="en-US" b="1" dirty="0">
                <a:solidFill>
                  <a:schemeClr val="accent5">
                    <a:lumMod val="50000"/>
                  </a:schemeClr>
                </a:solidFill>
              </a:rPr>
              <a:t>Module title: Empowering the Older Person</a:t>
            </a:r>
          </a:p>
        </p:txBody>
      </p:sp>
      <p:pic>
        <p:nvPicPr>
          <p:cNvPr id="3" name="Picture 2" descr="UWTSD logo | Discover Dylan Thomas">
            <a:extLst>
              <a:ext uri="{FF2B5EF4-FFF2-40B4-BE49-F238E27FC236}">
                <a16:creationId xmlns:a16="http://schemas.microsoft.com/office/drawing/2014/main" id="{0373E9B8-AA9B-26FE-3161-162A15F902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619"/>
            <a:ext cx="14198600" cy="71287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7789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11630D8-2135-48AE-B432-7C925EABE0A7}"/>
              </a:ext>
            </a:extLst>
          </p:cNvPr>
          <p:cNvSpPr txBox="1"/>
          <p:nvPr/>
        </p:nvSpPr>
        <p:spPr>
          <a:xfrm>
            <a:off x="-1" y="0"/>
            <a:ext cx="10227732" cy="5262979"/>
          </a:xfrm>
          <a:prstGeom prst="rect">
            <a:avLst/>
          </a:prstGeom>
          <a:solidFill>
            <a:schemeClr val="accent2">
              <a:lumMod val="20000"/>
              <a:lumOff val="80000"/>
            </a:schemeClr>
          </a:solidFill>
          <a:ln w="19050">
            <a:solidFill>
              <a:schemeClr val="accent2"/>
            </a:solidFill>
          </a:ln>
        </p:spPr>
        <p:txBody>
          <a:bodyPr wrap="square" rtlCol="0">
            <a:spAutoFit/>
          </a:bodyPr>
          <a:lstStyle/>
          <a:p>
            <a:pPr algn="just"/>
            <a:r>
              <a:rPr lang="en-US" sz="2400" b="1" dirty="0"/>
              <a:t>1. Introduction</a:t>
            </a:r>
          </a:p>
          <a:p>
            <a:pPr marL="488793" indent="-488793" algn="just">
              <a:buFont typeface="Arial" panose="020B0604020202020204" pitchFamily="34" charset="0"/>
              <a:buChar char="•"/>
            </a:pPr>
            <a:r>
              <a:rPr lang="en-US" sz="2400" dirty="0"/>
              <a:t>One of the key social and health issues in the United Kingdom is population ageing. Better health, sanitation, and reduced birth rates have led to greater life expectancy and a higher percentage of older people. The Office for National Statistics (ONS, 2023) reports that the population of those aged 65 and above is growing, which puts greater strain on services for health, social care and communities.</a:t>
            </a:r>
          </a:p>
          <a:p>
            <a:pPr marL="488793" indent="-488793" algn="just">
              <a:buFont typeface="Arial" panose="020B0604020202020204" pitchFamily="34" charset="0"/>
              <a:buChar char="•"/>
            </a:pPr>
            <a:r>
              <a:rPr lang="en-US" sz="2400" dirty="0"/>
              <a:t>Aging should not only be considered through a medical lens as illness and dependency. More modern strategies focus on healthy ageing: supporting older people to remain functional, independent and dignified in their daily lives and to contribute to the community. </a:t>
            </a:r>
          </a:p>
          <a:p>
            <a:pPr marL="488793" indent="-488793" algn="just">
              <a:buFont typeface="Arial" panose="020B0604020202020204" pitchFamily="34" charset="0"/>
              <a:buChar char="•"/>
            </a:pPr>
            <a:r>
              <a:rPr lang="en-US" sz="2400" dirty="0"/>
              <a:t>Healthy ageing is defined as the development and maintenance of functional ability that can allow people to live well throughout their later lives (World Health Organization (WHO, 2021). </a:t>
            </a:r>
          </a:p>
        </p:txBody>
      </p:sp>
      <p:sp>
        <p:nvSpPr>
          <p:cNvPr id="6" name="TextBox 5">
            <a:extLst>
              <a:ext uri="{FF2B5EF4-FFF2-40B4-BE49-F238E27FC236}">
                <a16:creationId xmlns:a16="http://schemas.microsoft.com/office/drawing/2014/main" id="{C9B0883D-3D9E-3087-4A55-9FCFDF7EC351}"/>
              </a:ext>
            </a:extLst>
          </p:cNvPr>
          <p:cNvSpPr txBox="1"/>
          <p:nvPr/>
        </p:nvSpPr>
        <p:spPr>
          <a:xfrm>
            <a:off x="10227732" y="0"/>
            <a:ext cx="11650133" cy="5262979"/>
          </a:xfrm>
          <a:prstGeom prst="rect">
            <a:avLst/>
          </a:prstGeom>
          <a:solidFill>
            <a:schemeClr val="accent5">
              <a:lumMod val="20000"/>
              <a:lumOff val="80000"/>
            </a:schemeClr>
          </a:solidFill>
          <a:ln w="19050">
            <a:solidFill>
              <a:schemeClr val="accent5">
                <a:lumMod val="75000"/>
              </a:schemeClr>
            </a:solidFill>
          </a:ln>
        </p:spPr>
        <p:txBody>
          <a:bodyPr wrap="square" rtlCol="0">
            <a:spAutoFit/>
          </a:bodyPr>
          <a:lstStyle/>
          <a:p>
            <a:pPr algn="just"/>
            <a:r>
              <a:rPr lang="en-US" sz="2400" b="1" dirty="0"/>
              <a:t>2. Care, Empowerment and Support Needs of Older People</a:t>
            </a:r>
          </a:p>
          <a:p>
            <a:pPr marL="342900" indent="-342900" algn="just">
              <a:buFont typeface="Arial" panose="020B0604020202020204" pitchFamily="34" charset="0"/>
              <a:buChar char="•"/>
            </a:pPr>
            <a:r>
              <a:rPr lang="en-US" sz="2400" dirty="0"/>
              <a:t>Older people need a comprehensive support package that works on physical, psychological, social, and environmental needs/risks (Gedik, 2025). </a:t>
            </a:r>
          </a:p>
          <a:p>
            <a:pPr marL="342900" indent="-342900" algn="just">
              <a:buFont typeface="Arial" panose="020B0604020202020204" pitchFamily="34" charset="0"/>
              <a:buChar char="•"/>
            </a:pPr>
            <a:r>
              <a:rPr lang="en-US" sz="2400" dirty="0"/>
              <a:t>Functionality is also an important focus because independence requires more than good health; it requires functioning in meaningful activities of daily living. </a:t>
            </a:r>
          </a:p>
          <a:p>
            <a:pPr marL="342900" indent="-342900" algn="just">
              <a:buFont typeface="Arial" panose="020B0604020202020204" pitchFamily="34" charset="0"/>
              <a:buChar char="•"/>
            </a:pPr>
            <a:r>
              <a:rPr lang="en-US" sz="2400" dirty="0"/>
              <a:t>Person-</a:t>
            </a:r>
            <a:r>
              <a:rPr lang="en-US" sz="2400" dirty="0" err="1"/>
              <a:t>centred</a:t>
            </a:r>
            <a:r>
              <a:rPr lang="en-US" sz="2400" dirty="0"/>
              <a:t> care is a principle that is very important in the current care of the elderly: It views the older person as a participant and not a recipient of care. This approach focuses on valuing personal tastes, values, and life experiences. Person-</a:t>
            </a:r>
            <a:r>
              <a:rPr lang="en-US" sz="2400" dirty="0" err="1"/>
              <a:t>centred</a:t>
            </a:r>
            <a:r>
              <a:rPr lang="en-US" sz="2400" dirty="0"/>
              <a:t> approaches have been shown to benefit older adults in terms of their satisfaction, autonomy, and quality of care outcomes (Guisado-Clavero et al., 2021). </a:t>
            </a:r>
          </a:p>
          <a:p>
            <a:pPr marL="342900" indent="-342900" algn="just">
              <a:buFont typeface="Arial" panose="020B0604020202020204" pitchFamily="34" charset="0"/>
              <a:buChar char="•"/>
            </a:pPr>
            <a:r>
              <a:rPr lang="en-US" sz="2400" dirty="0"/>
              <a:t>The concept of empowerment is strongly linked with choice and control. The Care Act 2014 sets out the duty for providers of adult social care services in England to promote wellbeing, independence and personal control. Yet inequalities persist, affecting many older people (Age UK, 2024).</a:t>
            </a:r>
          </a:p>
        </p:txBody>
      </p:sp>
      <p:sp>
        <p:nvSpPr>
          <p:cNvPr id="7" name="TextBox 6">
            <a:extLst>
              <a:ext uri="{FF2B5EF4-FFF2-40B4-BE49-F238E27FC236}">
                <a16:creationId xmlns:a16="http://schemas.microsoft.com/office/drawing/2014/main" id="{D903F9CC-E25F-D754-F0E0-5466B54A1657}"/>
              </a:ext>
            </a:extLst>
          </p:cNvPr>
          <p:cNvSpPr txBox="1"/>
          <p:nvPr/>
        </p:nvSpPr>
        <p:spPr>
          <a:xfrm>
            <a:off x="-2" y="5262979"/>
            <a:ext cx="14725647" cy="8586966"/>
          </a:xfrm>
          <a:prstGeom prst="rect">
            <a:avLst/>
          </a:prstGeom>
          <a:solidFill>
            <a:schemeClr val="accent6">
              <a:lumMod val="40000"/>
              <a:lumOff val="60000"/>
            </a:schemeClr>
          </a:solidFill>
          <a:ln w="19050">
            <a:solidFill>
              <a:srgbClr val="00B050"/>
            </a:solidFill>
          </a:ln>
        </p:spPr>
        <p:txBody>
          <a:bodyPr wrap="square" rtlCol="0">
            <a:spAutoFit/>
          </a:bodyPr>
          <a:lstStyle/>
          <a:p>
            <a:pPr algn="just"/>
            <a:r>
              <a:rPr lang="en-US" sz="2400" b="1" dirty="0"/>
              <a:t>3. Effectiveness of Approaches and Interventions: UK Policy and Theory</a:t>
            </a:r>
          </a:p>
          <a:p>
            <a:pPr algn="just"/>
            <a:r>
              <a:rPr lang="en-US" sz="2400" dirty="0"/>
              <a:t>In support of older persons' independence, there are various approaches. A well-known model is the Active Ageing Model developed by WHO, recognising that participation, health, and security are key aspects of active ageing. The model defies stereotypes of older people as hands-off and encourages them to remain active in their community and society.</a:t>
            </a:r>
          </a:p>
          <a:p>
            <a:pPr algn="just"/>
            <a:r>
              <a:rPr lang="en-US" sz="2400" dirty="0"/>
              <a:t>One final essential theoretical viewpoint is the notion of person-</a:t>
            </a:r>
            <a:r>
              <a:rPr lang="en-US" sz="2400" dirty="0" err="1"/>
              <a:t>centred</a:t>
            </a:r>
            <a:r>
              <a:rPr lang="en-US" sz="2400" dirty="0"/>
              <a:t> care that stemmed from Carl Rogers. This theory says that people have their own values and preferences; hence, they should be respected as unique individuals (Yao and Kabir, 2023).  Currently, interventions in the UK are:</a:t>
            </a:r>
          </a:p>
          <a:p>
            <a:pPr marL="488793" indent="-488793" algn="just">
              <a:buFont typeface="Arial" panose="020B0604020202020204" pitchFamily="34" charset="0"/>
              <a:buChar char="•"/>
            </a:pPr>
            <a:r>
              <a:rPr lang="en-US" sz="2400" b="1" dirty="0"/>
              <a:t>Integrated Health and Social Care</a:t>
            </a:r>
          </a:p>
          <a:p>
            <a:pPr lvl="1" algn="just"/>
            <a:r>
              <a:rPr lang="en-US" sz="2400" dirty="0"/>
              <a:t>A combined approach to health and social care.</a:t>
            </a:r>
          </a:p>
          <a:p>
            <a:pPr lvl="1" algn="just"/>
            <a:r>
              <a:rPr lang="en-US" sz="2400" dirty="0"/>
              <a:t>The goal of integration of NHS/services with social care for older people is the provision of coordinated support for older people with complex needs. Integrated care models reduce hospital admissions and improve continuity of care. But evidence suggests implementation pressures remain as a result of staff pressures, budget constraints and the lack of communication between services (NHS England, 2023).</a:t>
            </a:r>
          </a:p>
          <a:p>
            <a:pPr marL="488793" indent="-488793" algn="just">
              <a:buFont typeface="Arial" panose="020B0604020202020204" pitchFamily="34" charset="0"/>
              <a:buChar char="•"/>
            </a:pPr>
            <a:r>
              <a:rPr lang="en-US" sz="2400" b="1" dirty="0"/>
              <a:t>Technology-Based Support</a:t>
            </a:r>
          </a:p>
          <a:p>
            <a:pPr lvl="1" algn="just"/>
            <a:r>
              <a:rPr lang="en-US" sz="2400" dirty="0"/>
              <a:t>Digital health technologies, such as remote monitoring, telecare and digital appointments, can have a number of benefits for older people by improving access and supporting independent living. But the digital divide is an issue (WHO, 2021). </a:t>
            </a:r>
          </a:p>
          <a:p>
            <a:pPr marL="342900" indent="-342900" algn="just">
              <a:buFont typeface="Arial" panose="020B0604020202020204" pitchFamily="34" charset="0"/>
              <a:buChar char="•"/>
            </a:pPr>
            <a:r>
              <a:rPr lang="en-US" sz="2400" b="1" dirty="0"/>
              <a:t>Falls Prevention and Rehabilitation Programmes</a:t>
            </a:r>
          </a:p>
          <a:p>
            <a:pPr lvl="1" algn="just"/>
            <a:r>
              <a:rPr lang="en-US" sz="2400" dirty="0"/>
              <a:t>Elderly fall injuries, hospitalization, and loss of independence are significant consequences of falls. Strength and balance training have proven effective for falls risk reduction and improving mobility with the use of exercise-based interventions (Hopewell et al., 2020). Accessibility and non-motivation, and a lack of community provision, may limit participation. </a:t>
            </a:r>
          </a:p>
        </p:txBody>
      </p:sp>
      <p:sp>
        <p:nvSpPr>
          <p:cNvPr id="8" name="TextBox 7">
            <a:extLst>
              <a:ext uri="{FF2B5EF4-FFF2-40B4-BE49-F238E27FC236}">
                <a16:creationId xmlns:a16="http://schemas.microsoft.com/office/drawing/2014/main" id="{42E92867-A2F9-EF32-C882-D6489B337C27}"/>
              </a:ext>
            </a:extLst>
          </p:cNvPr>
          <p:cNvSpPr txBox="1"/>
          <p:nvPr/>
        </p:nvSpPr>
        <p:spPr>
          <a:xfrm>
            <a:off x="21877866" y="0"/>
            <a:ext cx="7840133" cy="10433625"/>
          </a:xfrm>
          <a:prstGeom prst="rect">
            <a:avLst/>
          </a:prstGeom>
          <a:solidFill>
            <a:schemeClr val="accent4">
              <a:lumMod val="40000"/>
              <a:lumOff val="60000"/>
            </a:schemeClr>
          </a:solidFill>
          <a:ln w="19050">
            <a:solidFill>
              <a:schemeClr val="accent4">
                <a:lumMod val="60000"/>
                <a:lumOff val="40000"/>
              </a:schemeClr>
            </a:solidFill>
          </a:ln>
        </p:spPr>
        <p:txBody>
          <a:bodyPr wrap="square" rtlCol="0">
            <a:spAutoFit/>
          </a:bodyPr>
          <a:lstStyle/>
          <a:p>
            <a:pPr algn="just"/>
            <a:r>
              <a:rPr lang="en-US" sz="2400" b="1" dirty="0"/>
              <a:t>4. Challenges Affecting Independence and Functional Ability</a:t>
            </a:r>
            <a:endParaRPr lang="en-US" sz="2400" dirty="0"/>
          </a:p>
          <a:p>
            <a:pPr algn="just"/>
            <a:r>
              <a:rPr lang="en-US" sz="2400" dirty="0"/>
              <a:t>Even though health care has improved in many respects, many older persons still endanger their independence with barriers to overcome.</a:t>
            </a:r>
          </a:p>
          <a:p>
            <a:pPr marL="342900" indent="-342900" algn="just">
              <a:buFont typeface="Arial" panose="020B0604020202020204" pitchFamily="34" charset="0"/>
              <a:buChar char="•"/>
            </a:pPr>
            <a:r>
              <a:rPr lang="en-US" sz="2400" b="1" dirty="0"/>
              <a:t>Physical Health Challenges</a:t>
            </a:r>
            <a:endParaRPr lang="en-US" sz="2400" dirty="0"/>
          </a:p>
          <a:p>
            <a:pPr algn="just"/>
            <a:r>
              <a:rPr lang="en-US" sz="2400" dirty="0"/>
              <a:t>Older age is a risk factor for the development of chronic conditions like cardiovascular diseases, arthritis, diabetes, and dementia. A number of them can decrease mobility and make a person more dependent upon health and social care activities.</a:t>
            </a:r>
          </a:p>
          <a:p>
            <a:pPr algn="just"/>
            <a:r>
              <a:rPr lang="en-US" sz="2400" dirty="0"/>
              <a:t>The Alzheimer's Society (2024) </a:t>
            </a:r>
            <a:r>
              <a:rPr lang="en-US" sz="2400" dirty="0" err="1"/>
              <a:t>emphasises</a:t>
            </a:r>
            <a:r>
              <a:rPr lang="en-US" sz="2400" dirty="0"/>
              <a:t> that a person with dementia needs tailored care which upholds dignity while addressing safety concerns.</a:t>
            </a:r>
          </a:p>
          <a:p>
            <a:pPr marL="342900" indent="-342900" algn="just">
              <a:buFont typeface="Arial" panose="020B0604020202020204" pitchFamily="34" charset="0"/>
              <a:buChar char="•"/>
            </a:pPr>
            <a:r>
              <a:rPr lang="en-US" sz="2400" b="1" dirty="0"/>
              <a:t>Social Isolation and Loneliness</a:t>
            </a:r>
            <a:endParaRPr lang="en-US" sz="2400" dirty="0"/>
          </a:p>
          <a:p>
            <a:pPr algn="just"/>
            <a:r>
              <a:rPr lang="en-US" sz="2400" dirty="0"/>
              <a:t>Loneliness is a huge problem for the elderly and can lead to weaker physical activity, higher mortality rates, and poorer mental health (</a:t>
            </a:r>
            <a:r>
              <a:rPr lang="en-US" sz="2400" dirty="0" err="1"/>
              <a:t>Lapane</a:t>
            </a:r>
            <a:r>
              <a:rPr lang="en-US" sz="2400" dirty="0"/>
              <a:t> et al., 2022). </a:t>
            </a:r>
          </a:p>
          <a:p>
            <a:pPr marL="342900" indent="-342900" algn="just">
              <a:buFont typeface="Arial" panose="020B0604020202020204" pitchFamily="34" charset="0"/>
              <a:buChar char="•"/>
            </a:pPr>
            <a:r>
              <a:rPr lang="en-US" sz="2400" b="1" dirty="0"/>
              <a:t>Economic Inequality</a:t>
            </a:r>
            <a:endParaRPr lang="en-US" sz="2400" dirty="0"/>
          </a:p>
          <a:p>
            <a:pPr algn="just"/>
            <a:r>
              <a:rPr lang="en-US" sz="2400" dirty="0"/>
              <a:t>Access to healthy food, appropriate housing, transportation, and health care is impacted by financial security. Inner-city older people tend to have poorer health outcomes.</a:t>
            </a:r>
          </a:p>
          <a:p>
            <a:pPr marL="342900" indent="-342900" algn="just">
              <a:buFont typeface="Arial" panose="020B0604020202020204" pitchFamily="34" charset="0"/>
              <a:buChar char="•"/>
            </a:pPr>
            <a:r>
              <a:rPr lang="en-US" sz="2400" b="1" dirty="0"/>
              <a:t>Workforce and Care System Pressures</a:t>
            </a:r>
            <a:endParaRPr lang="en-US" sz="2400" dirty="0"/>
          </a:p>
          <a:p>
            <a:pPr algn="just"/>
            <a:r>
              <a:rPr lang="en-US" sz="2400" dirty="0"/>
              <a:t>The social care sector in the UK has an overall high level of workforce shortages, high turnover, and increasing demand. Such pressures can impact on continuity and quality of care. Though policies aim to foster person-</a:t>
            </a:r>
            <a:r>
              <a:rPr lang="en-US" sz="2400" dirty="0" err="1"/>
              <a:t>centred</a:t>
            </a:r>
            <a:r>
              <a:rPr lang="en-US" sz="2400" dirty="0"/>
              <a:t> support, resources are scarce to support this in practice (Anderson et al., 2021).</a:t>
            </a:r>
          </a:p>
        </p:txBody>
      </p:sp>
      <p:sp>
        <p:nvSpPr>
          <p:cNvPr id="10" name="TextBox 9">
            <a:extLst>
              <a:ext uri="{FF2B5EF4-FFF2-40B4-BE49-F238E27FC236}">
                <a16:creationId xmlns:a16="http://schemas.microsoft.com/office/drawing/2014/main" id="{9E17D95F-D19A-24B2-6FF8-C643548AA154}"/>
              </a:ext>
            </a:extLst>
          </p:cNvPr>
          <p:cNvSpPr txBox="1"/>
          <p:nvPr/>
        </p:nvSpPr>
        <p:spPr>
          <a:xfrm>
            <a:off x="0" y="13898799"/>
            <a:ext cx="14725648" cy="6370975"/>
          </a:xfrm>
          <a:prstGeom prst="rect">
            <a:avLst/>
          </a:prstGeom>
          <a:solidFill>
            <a:srgbClr val="F6C3FF"/>
          </a:solidFill>
          <a:ln>
            <a:solidFill>
              <a:srgbClr val="C189F7"/>
            </a:solidFill>
          </a:ln>
        </p:spPr>
        <p:txBody>
          <a:bodyPr wrap="square">
            <a:spAutoFit/>
          </a:bodyPr>
          <a:lstStyle/>
          <a:p>
            <a:pPr marL="0" marR="0" algn="just">
              <a:buNone/>
            </a:pPr>
            <a:r>
              <a:rPr lang="en-US" sz="2400" b="1" kern="100" dirty="0">
                <a:effectLst/>
                <a:ea typeface="Calibri" panose="020F0502020204030204" pitchFamily="34" charset="0"/>
                <a:cs typeface="Times New Roman" panose="02020603050405020304" pitchFamily="18" charset="0"/>
              </a:rPr>
              <a:t>5. Recommendations for Improving Services and Empowering Older People</a:t>
            </a:r>
            <a:endParaRPr lang="en-US" sz="2400" kern="100" dirty="0">
              <a:effectLst/>
              <a:ea typeface="Calibri" panose="020F0502020204030204" pitchFamily="34" charset="0"/>
              <a:cs typeface="Times New Roman" panose="02020603050405020304" pitchFamily="18" charset="0"/>
            </a:endParaRPr>
          </a:p>
          <a:p>
            <a:pPr marL="0" marR="0" algn="just">
              <a:buNone/>
            </a:pPr>
            <a:r>
              <a:rPr lang="en-US" sz="2400" kern="100" dirty="0">
                <a:effectLst/>
                <a:ea typeface="Calibri" panose="020F0502020204030204" pitchFamily="34" charset="0"/>
                <a:cs typeface="Times New Roman" panose="02020603050405020304" pitchFamily="18" charset="0"/>
              </a:rPr>
              <a:t>Older adult services need to be provided in a preventative and empowering manner to enhance the outcomes of older adults.</a:t>
            </a:r>
          </a:p>
          <a:p>
            <a:pPr marL="0" marR="0" algn="just">
              <a:buNone/>
            </a:pPr>
            <a:r>
              <a:rPr lang="en-US" sz="2400" b="1" kern="100" dirty="0">
                <a:effectLst/>
                <a:ea typeface="Calibri" panose="020F0502020204030204" pitchFamily="34" charset="0"/>
                <a:cs typeface="Times New Roman" panose="02020603050405020304" pitchFamily="18" charset="0"/>
              </a:rPr>
              <a:t>•	Strengthen preventative healthcare</a:t>
            </a:r>
            <a:endParaRPr lang="en-US" sz="2400" kern="100" dirty="0">
              <a:effectLst/>
              <a:ea typeface="Calibri" panose="020F0502020204030204" pitchFamily="34" charset="0"/>
              <a:cs typeface="Times New Roman" panose="02020603050405020304" pitchFamily="18" charset="0"/>
            </a:endParaRPr>
          </a:p>
          <a:p>
            <a:pPr lvl="1" algn="just"/>
            <a:r>
              <a:rPr lang="en-US" sz="2400" kern="100" dirty="0">
                <a:effectLst/>
                <a:ea typeface="Calibri" panose="020F0502020204030204" pitchFamily="34" charset="0"/>
                <a:cs typeface="Times New Roman" panose="02020603050405020304" pitchFamily="18" charset="0"/>
              </a:rPr>
              <a:t>There needs to be greater investment in community-based prevention programmes such as exercise, nutrition support and falls prevention. Declines can be prevented rather than reversed once dependency has occurred.</a:t>
            </a:r>
          </a:p>
          <a:p>
            <a:pPr marL="0" marR="0" algn="just">
              <a:buNone/>
            </a:pPr>
            <a:r>
              <a:rPr lang="en-US" sz="2400" b="1" kern="100" dirty="0">
                <a:effectLst/>
                <a:ea typeface="Calibri" panose="020F0502020204030204" pitchFamily="34" charset="0"/>
                <a:cs typeface="Times New Roman" panose="02020603050405020304" pitchFamily="18" charset="0"/>
              </a:rPr>
              <a:t>•	Grow individualised Care Plan (pause if required).</a:t>
            </a:r>
            <a:endParaRPr lang="en-US" sz="2400" kern="100" dirty="0">
              <a:effectLst/>
              <a:ea typeface="Calibri" panose="020F0502020204030204" pitchFamily="34" charset="0"/>
              <a:cs typeface="Times New Roman" panose="02020603050405020304" pitchFamily="18" charset="0"/>
            </a:endParaRPr>
          </a:p>
          <a:p>
            <a:pPr lvl="1" algn="just"/>
            <a:r>
              <a:rPr lang="en-US" sz="2400" kern="100" dirty="0">
                <a:effectLst/>
                <a:ea typeface="Calibri" panose="020F0502020204030204" pitchFamily="34" charset="0"/>
                <a:cs typeface="Times New Roman" panose="02020603050405020304" pitchFamily="18" charset="0"/>
              </a:rPr>
              <a:t>Older people and families should be engaged in decisions in the health sector. Care plans should be about what a person wants to be able to do and to enjoy, and not simply about their medical needs (National Institute on Ageing, 2023).</a:t>
            </a:r>
          </a:p>
          <a:p>
            <a:pPr marL="0" marR="0" algn="just">
              <a:buNone/>
            </a:pPr>
            <a:r>
              <a:rPr lang="en-US" sz="2400" b="1" kern="100" dirty="0">
                <a:effectLst/>
                <a:ea typeface="Calibri" panose="020F0502020204030204" pitchFamily="34" charset="0"/>
                <a:cs typeface="Times New Roman" panose="02020603050405020304" pitchFamily="18" charset="0"/>
              </a:rPr>
              <a:t>•	Improve digital inclusion</a:t>
            </a:r>
            <a:endParaRPr lang="en-US" sz="2400" kern="100" dirty="0">
              <a:effectLst/>
              <a:ea typeface="Calibri" panose="020F0502020204030204" pitchFamily="34" charset="0"/>
              <a:cs typeface="Times New Roman" panose="02020603050405020304" pitchFamily="18" charset="0"/>
            </a:endParaRPr>
          </a:p>
          <a:p>
            <a:pPr lvl="1" algn="just"/>
            <a:r>
              <a:rPr lang="en-US" sz="2400" kern="100" dirty="0">
                <a:effectLst/>
                <a:ea typeface="Calibri" panose="020F0502020204030204" pitchFamily="34" charset="0"/>
                <a:cs typeface="Times New Roman" panose="02020603050405020304" pitchFamily="18" charset="0"/>
              </a:rPr>
              <a:t>Technology apps can help people be independent, but should not take the place of people. There should be digital training programmes and alternative service options for older adults who may have technological difficulties.</a:t>
            </a:r>
          </a:p>
          <a:p>
            <a:pPr marL="342900" marR="0" indent="-342900" algn="just">
              <a:buFont typeface="Arial" panose="020B0604020202020204" pitchFamily="34" charset="0"/>
              <a:buChar char="•"/>
            </a:pPr>
            <a:r>
              <a:rPr lang="en-US" sz="2400" b="1" kern="100" dirty="0">
                <a:effectLst/>
                <a:ea typeface="Calibri" panose="020F0502020204030204" pitchFamily="34" charset="0"/>
                <a:cs typeface="Times New Roman" panose="02020603050405020304" pitchFamily="18" charset="0"/>
              </a:rPr>
              <a:t>Effectively support the care workforce</a:t>
            </a:r>
            <a:endParaRPr lang="en-US" sz="2400" kern="100" dirty="0">
              <a:effectLst/>
              <a:ea typeface="Calibri" panose="020F0502020204030204" pitchFamily="34" charset="0"/>
              <a:cs typeface="Times New Roman" panose="02020603050405020304" pitchFamily="18" charset="0"/>
            </a:endParaRPr>
          </a:p>
          <a:p>
            <a:pPr lvl="1" algn="just"/>
            <a:r>
              <a:rPr lang="en-US" sz="2400" kern="100" dirty="0">
                <a:effectLst/>
                <a:ea typeface="Calibri" panose="020F0502020204030204" pitchFamily="34" charset="0"/>
                <a:cs typeface="Times New Roman" panose="02020603050405020304" pitchFamily="18" charset="0"/>
              </a:rPr>
              <a:t>Better staff training, remuneration and working conditions are key to providing good quality care. This requires a trained workforce to provide caring and individualised care (O’Keefe et al., 2025).</a:t>
            </a:r>
          </a:p>
        </p:txBody>
      </p:sp>
      <p:sp>
        <p:nvSpPr>
          <p:cNvPr id="12" name="TextBox 11">
            <a:extLst>
              <a:ext uri="{FF2B5EF4-FFF2-40B4-BE49-F238E27FC236}">
                <a16:creationId xmlns:a16="http://schemas.microsoft.com/office/drawing/2014/main" id="{E7BA3287-2C66-B141-D57E-095286F890D2}"/>
              </a:ext>
            </a:extLst>
          </p:cNvPr>
          <p:cNvSpPr txBox="1"/>
          <p:nvPr/>
        </p:nvSpPr>
        <p:spPr>
          <a:xfrm>
            <a:off x="14725650" y="16114790"/>
            <a:ext cx="8807448" cy="3785652"/>
          </a:xfrm>
          <a:prstGeom prst="rect">
            <a:avLst/>
          </a:prstGeom>
          <a:solidFill>
            <a:srgbClr val="FFC6C6"/>
          </a:solidFill>
          <a:ln w="19050">
            <a:solidFill>
              <a:srgbClr val="A68181"/>
            </a:solidFill>
          </a:ln>
        </p:spPr>
        <p:txBody>
          <a:bodyPr wrap="square">
            <a:spAutoFit/>
          </a:bodyPr>
          <a:lstStyle/>
          <a:p>
            <a:pPr marL="0" marR="0" algn="just">
              <a:buNone/>
            </a:pPr>
            <a:r>
              <a:rPr lang="en-US" sz="2400" b="1" kern="100" dirty="0">
                <a:effectLst/>
                <a:ea typeface="Calibri" panose="020F0502020204030204" pitchFamily="34" charset="0"/>
                <a:cs typeface="Times New Roman" panose="02020603050405020304" pitchFamily="18" charset="0"/>
              </a:rPr>
              <a:t>6. Conclusion</a:t>
            </a:r>
            <a:endParaRPr lang="en-US" sz="2400" kern="100" dirty="0">
              <a:effectLst/>
              <a:ea typeface="Calibri" panose="020F0502020204030204" pitchFamily="34" charset="0"/>
              <a:cs typeface="Times New Roman" panose="02020603050405020304" pitchFamily="18" charset="0"/>
            </a:endParaRPr>
          </a:p>
          <a:p>
            <a:pPr marL="0" marR="0" algn="just">
              <a:buNone/>
            </a:pPr>
            <a:r>
              <a:rPr lang="en-US" sz="2400" kern="100" dirty="0">
                <a:effectLst/>
                <a:ea typeface="Calibri" panose="020F0502020204030204" pitchFamily="34" charset="0"/>
                <a:cs typeface="Times New Roman" panose="02020603050405020304" pitchFamily="18" charset="0"/>
              </a:rPr>
              <a:t>A focus on empowerment, independence and participation is needed in the support of older people instead of dependency. While person-</a:t>
            </a:r>
            <a:r>
              <a:rPr lang="en-US" sz="2400" kern="100" dirty="0" err="1">
                <a:effectLst/>
                <a:ea typeface="Calibri" panose="020F0502020204030204" pitchFamily="34" charset="0"/>
                <a:cs typeface="Times New Roman" panose="02020603050405020304" pitchFamily="18" charset="0"/>
              </a:rPr>
              <a:t>centred</a:t>
            </a:r>
            <a:r>
              <a:rPr lang="en-US" sz="2400" kern="100" dirty="0">
                <a:effectLst/>
                <a:ea typeface="Calibri" panose="020F0502020204030204" pitchFamily="34" charset="0"/>
                <a:cs typeface="Times New Roman" panose="02020603050405020304" pitchFamily="18" charset="0"/>
              </a:rPr>
              <a:t> and integrated care is receiving growing attention in UK policies, there are still many obstacles to overcome, such as inequalities, staffing shortages, and social isolation. For effective intervention, the physical, emotional, social and environmental factors impacting old age must be taken into account.</a:t>
            </a:r>
          </a:p>
          <a:p>
            <a:pPr algn="just"/>
            <a:r>
              <a:rPr lang="en-US" sz="2400" kern="100" dirty="0">
                <a:effectLst/>
                <a:ea typeface="Calibri" panose="020F0502020204030204" pitchFamily="34" charset="0"/>
                <a:cs typeface="Times New Roman" panose="02020603050405020304" pitchFamily="18" charset="0"/>
              </a:rPr>
              <a:t>Future services need to be more preventative, to be </a:t>
            </a:r>
            <a:r>
              <a:rPr lang="en-US" sz="2400" kern="100" dirty="0" err="1">
                <a:effectLst/>
                <a:ea typeface="Calibri" panose="020F0502020204030204" pitchFamily="34" charset="0"/>
                <a:cs typeface="Times New Roman" panose="02020603050405020304" pitchFamily="18" charset="0"/>
              </a:rPr>
              <a:t>centred</a:t>
            </a:r>
            <a:r>
              <a:rPr lang="en-US" sz="2400" kern="100" dirty="0">
                <a:effectLst/>
                <a:ea typeface="Calibri" panose="020F0502020204030204" pitchFamily="34" charset="0"/>
                <a:cs typeface="Times New Roman" panose="02020603050405020304" pitchFamily="18" charset="0"/>
              </a:rPr>
              <a:t> around the individual and functional ability. </a:t>
            </a:r>
          </a:p>
        </p:txBody>
      </p:sp>
      <p:sp>
        <p:nvSpPr>
          <p:cNvPr id="14" name="TextBox 13">
            <a:extLst>
              <a:ext uri="{FF2B5EF4-FFF2-40B4-BE49-F238E27FC236}">
                <a16:creationId xmlns:a16="http://schemas.microsoft.com/office/drawing/2014/main" id="{C8F34EFC-8CC7-0CFA-6384-5B819AC31FA7}"/>
              </a:ext>
            </a:extLst>
          </p:cNvPr>
          <p:cNvSpPr txBox="1"/>
          <p:nvPr/>
        </p:nvSpPr>
        <p:spPr>
          <a:xfrm>
            <a:off x="23533093" y="10433625"/>
            <a:ext cx="6184901" cy="9648795"/>
          </a:xfrm>
          <a:prstGeom prst="rect">
            <a:avLst/>
          </a:prstGeom>
          <a:solidFill>
            <a:srgbClr val="FFC6C6"/>
          </a:solidFill>
        </p:spPr>
        <p:txBody>
          <a:bodyPr wrap="square">
            <a:spAutoFit/>
          </a:bodyPr>
          <a:lstStyle/>
          <a:p>
            <a:pPr marL="0" marR="0" algn="just">
              <a:spcBef>
                <a:spcPts val="600"/>
              </a:spcBef>
              <a:spcAft>
                <a:spcPts val="600"/>
              </a:spcAft>
              <a:buNone/>
            </a:pPr>
            <a:r>
              <a:rPr lang="en-GB" sz="1400" b="1" kern="100" dirty="0">
                <a:solidFill>
                  <a:srgbClr val="000000"/>
                </a:solidFill>
                <a:effectLst/>
                <a:ea typeface="Times New Roman" panose="02020603050405020304" pitchFamily="18" charset="0"/>
                <a:cs typeface="Times New Roman" panose="02020603050405020304" pitchFamily="18" charset="0"/>
              </a:rPr>
              <a:t>References</a:t>
            </a:r>
          </a:p>
          <a:p>
            <a:pPr marL="285750" indent="-285750">
              <a:buFont typeface="Arial" panose="020B0604020202020204" pitchFamily="34" charset="0"/>
              <a:buChar char="•"/>
            </a:pPr>
            <a:r>
              <a:rPr lang="en-US" sz="1400" dirty="0"/>
              <a:t>Age UK (2024) </a:t>
            </a:r>
            <a:r>
              <a:rPr lang="en-US" sz="1400" i="1" dirty="0"/>
              <a:t>Age UK Policy Report: Improving Later Life in the UK</a:t>
            </a:r>
            <a:r>
              <a:rPr lang="en-US" sz="1400" dirty="0"/>
              <a:t>. London: Age UK.</a:t>
            </a:r>
          </a:p>
          <a:p>
            <a:pPr marL="285750" indent="-285750">
              <a:buFont typeface="Arial" panose="020B0604020202020204" pitchFamily="34" charset="0"/>
              <a:buChar char="•"/>
            </a:pPr>
            <a:r>
              <a:rPr lang="en-US" sz="1400" dirty="0"/>
              <a:t>Alzheimer’s Society (2024) </a:t>
            </a:r>
            <a:r>
              <a:rPr lang="en-US" sz="1400" i="1" dirty="0"/>
              <a:t>Dementia Statistics and Support Needs in the UK</a:t>
            </a:r>
            <a:r>
              <a:rPr lang="en-US" sz="1400" dirty="0"/>
              <a:t>. London: Alzheimer’s Society.</a:t>
            </a:r>
          </a:p>
          <a:p>
            <a:pPr marL="285750" indent="-285750">
              <a:buFont typeface="Arial" panose="020B0604020202020204" pitchFamily="34" charset="0"/>
              <a:buChar char="•"/>
            </a:pPr>
            <a:r>
              <a:rPr lang="en-US" sz="1400" dirty="0"/>
              <a:t>Anderson, M., O’Neill, C., Macleod Clark, J., Street, A., Woods, M., Johnston-Webber, C., Charlesworth, A., Whyte, M., Foster, M., Majeed, A., Pitchforth, E., </a:t>
            </a:r>
            <a:r>
              <a:rPr lang="en-US" sz="1400" dirty="0" err="1"/>
              <a:t>Mossialos</a:t>
            </a:r>
            <a:r>
              <a:rPr lang="en-US" sz="1400" dirty="0"/>
              <a:t>, E., Asaria, M. and McGuire, A. (2021). Securing a sustainable and fit-for-purpose UK health and care workforce. </a:t>
            </a:r>
            <a:r>
              <a:rPr lang="en-US" sz="1400" i="1" dirty="0"/>
              <a:t>The Lancet</a:t>
            </a:r>
            <a:r>
              <a:rPr lang="en-US" sz="1400" dirty="0"/>
              <a:t>, [online] 397(10288), pp.1992–2011. doi:10.1016/s0140-6736(21)00231-2.</a:t>
            </a:r>
          </a:p>
          <a:p>
            <a:pPr marL="285750" indent="-285750">
              <a:buFont typeface="Arial" panose="020B0604020202020204" pitchFamily="34" charset="0"/>
              <a:buChar char="•"/>
            </a:pPr>
            <a:r>
              <a:rPr lang="en-US" sz="1400" dirty="0"/>
              <a:t>Gedik, M. (2025). Home-Based Social Support Services for Elderly Well-Being: A Qualitative Study From a Gerontological Social Work Perspective. </a:t>
            </a:r>
            <a:r>
              <a:rPr lang="en-US" sz="1400" i="1" dirty="0"/>
              <a:t>Sage Open Aging</a:t>
            </a:r>
            <a:r>
              <a:rPr lang="en-US" sz="1400" dirty="0"/>
              <a:t>, [online] 11. doi:10.1177/30495334251387500.</a:t>
            </a:r>
          </a:p>
          <a:p>
            <a:pPr marL="285750" indent="-285750">
              <a:buFont typeface="Arial" panose="020B0604020202020204" pitchFamily="34" charset="0"/>
              <a:buChar char="•"/>
            </a:pPr>
            <a:r>
              <a:rPr lang="en-US" sz="1400" dirty="0"/>
              <a:t>Guisado-Clavero, M., Roso-</a:t>
            </a:r>
            <a:r>
              <a:rPr lang="en-US" sz="1400" dirty="0" err="1"/>
              <a:t>Llorach</a:t>
            </a:r>
            <a:r>
              <a:rPr lang="en-US" sz="1400" dirty="0"/>
              <a:t>, A., López-Jimenez, T., Pons-</a:t>
            </a:r>
            <a:r>
              <a:rPr lang="en-US" sz="1400" dirty="0" err="1"/>
              <a:t>Vigués</a:t>
            </a:r>
            <a:r>
              <a:rPr lang="en-US" sz="1400" dirty="0"/>
              <a:t>, M. and </a:t>
            </a:r>
            <a:r>
              <a:rPr lang="en-US" sz="1400" dirty="0" err="1"/>
              <a:t>Violán</a:t>
            </a:r>
            <a:r>
              <a:rPr lang="en-US" sz="1400" dirty="0"/>
              <a:t>, C. (2021) ‘Person-</a:t>
            </a:r>
            <a:r>
              <a:rPr lang="en-US" sz="1400" dirty="0" err="1"/>
              <a:t>centred</a:t>
            </a:r>
            <a:r>
              <a:rPr lang="en-US" sz="1400" dirty="0"/>
              <a:t> care and health outcomes among older adults: A systematic review’, </a:t>
            </a:r>
            <a:r>
              <a:rPr lang="en-US" sz="1400" i="1" dirty="0"/>
              <a:t>BMC Geriatrics</a:t>
            </a:r>
            <a:r>
              <a:rPr lang="en-US" sz="1400" dirty="0"/>
              <a:t>, 21, pp.1–12. </a:t>
            </a:r>
            <a:r>
              <a:rPr lang="en-US" sz="1400" dirty="0" err="1"/>
              <a:t>doi</a:t>
            </a:r>
            <a:r>
              <a:rPr lang="en-US" sz="1400" dirty="0"/>
              <a:t>: </a:t>
            </a:r>
            <a:r>
              <a:rPr lang="en-US" sz="1400" u="sng" dirty="0">
                <a:hlinkClick r:id="rId3"/>
              </a:rPr>
              <a:t>10.1186/s12877-016-0229-y</a:t>
            </a:r>
            <a:endParaRPr lang="en-US" sz="1400" dirty="0"/>
          </a:p>
          <a:p>
            <a:pPr marL="285750" indent="-285750">
              <a:buFont typeface="Arial" panose="020B0604020202020204" pitchFamily="34" charset="0"/>
              <a:buChar char="•"/>
            </a:pPr>
            <a:r>
              <a:rPr lang="en-US" sz="1400" dirty="0"/>
              <a:t>Health effects of loneliness and social isolation in older adults living in congregate long term care settings: A systematic review of quantitative and qualitative evidence. (2022). </a:t>
            </a:r>
            <a:r>
              <a:rPr lang="en-US" sz="1400" i="1" dirty="0"/>
              <a:t>Archives of Gerontology and Geriatrics</a:t>
            </a:r>
            <a:r>
              <a:rPr lang="en-US" sz="1400" dirty="0"/>
              <a:t>, </a:t>
            </a:r>
            <a:r>
              <a:rPr lang="en-US" sz="1400" i="1" dirty="0"/>
              <a:t>102</a:t>
            </a:r>
            <a:r>
              <a:rPr lang="en-US" sz="1400" dirty="0"/>
              <a:t>, 104728. https://doi.org/10.1016/j.archger.2022.104728</a:t>
            </a:r>
          </a:p>
          <a:p>
            <a:pPr marL="285750" indent="-285750">
              <a:buFont typeface="Arial" panose="020B0604020202020204" pitchFamily="34" charset="0"/>
              <a:buChar char="•"/>
            </a:pPr>
            <a:r>
              <a:rPr lang="en-US" sz="1400" dirty="0"/>
              <a:t>Hopewell, S., </a:t>
            </a:r>
            <a:r>
              <a:rPr lang="en-US" sz="1400" dirty="0" err="1"/>
              <a:t>Adedire</a:t>
            </a:r>
            <a:r>
              <a:rPr lang="en-US" sz="1400" dirty="0"/>
              <a:t>, O., Copsey, B.J., Boniface, G.J., Sherrington, C. and Clemson, L. (2020) ‘Multifactorial and exercise interventions for preventing falls in older people’, </a:t>
            </a:r>
            <a:r>
              <a:rPr lang="en-US" sz="1400" i="1" dirty="0"/>
              <a:t>Cochrane Database of Systematic Reviews</a:t>
            </a:r>
            <a:r>
              <a:rPr lang="en-US" sz="1400" dirty="0"/>
              <a:t>, 2020(9).</a:t>
            </a:r>
            <a:r>
              <a:rPr lang="en-US" sz="1400" dirty="0" err="1"/>
              <a:t>doi</a:t>
            </a:r>
            <a:r>
              <a:rPr lang="en-US" sz="1400" dirty="0"/>
              <a:t>: 10.1136/bjsports-2019-100732.</a:t>
            </a:r>
          </a:p>
          <a:p>
            <a:pPr marL="285750" indent="-285750">
              <a:buFont typeface="Arial" panose="020B0604020202020204" pitchFamily="34" charset="0"/>
              <a:buChar char="•"/>
            </a:pPr>
            <a:r>
              <a:rPr lang="en-US" sz="1400" dirty="0"/>
              <a:t>National Institute on Aging. (2023, May 23). </a:t>
            </a:r>
            <a:r>
              <a:rPr lang="en-US" sz="1400" i="1" dirty="0"/>
              <a:t>Advance Care Planning and Health Care Decisions: Tips for Caregivers and Families</a:t>
            </a:r>
            <a:r>
              <a:rPr lang="en-US" sz="1400" dirty="0"/>
              <a:t>. National Institute on Aging. </a:t>
            </a:r>
            <a:r>
              <a:rPr lang="en-US" sz="1400" u="sng" dirty="0">
                <a:hlinkClick r:id="rId4"/>
              </a:rPr>
              <a:t>https://www.nia.nih.gov/health/advance-care-planning/advance-care-planning-and-health-care-decisions-tips-caregivers-and</a:t>
            </a:r>
            <a:endParaRPr lang="en-US" sz="1400" dirty="0"/>
          </a:p>
          <a:p>
            <a:pPr marL="285750" indent="-285750">
              <a:buFont typeface="Arial" panose="020B0604020202020204" pitchFamily="34" charset="0"/>
              <a:buChar char="•"/>
            </a:pPr>
            <a:r>
              <a:rPr lang="en-US" sz="1400" dirty="0"/>
              <a:t>NHS England (2023) </a:t>
            </a:r>
            <a:r>
              <a:rPr lang="en-US" sz="1400" i="1" dirty="0"/>
              <a:t>Integrated Care Systems: Building Stronger Health and Care Partnerships</a:t>
            </a:r>
            <a:r>
              <a:rPr lang="en-US" sz="1400" dirty="0"/>
              <a:t>. London: NHS England.</a:t>
            </a:r>
          </a:p>
          <a:p>
            <a:pPr marL="285750" indent="-285750">
              <a:buFont typeface="Arial" panose="020B0604020202020204" pitchFamily="34" charset="0"/>
              <a:buChar char="•"/>
            </a:pPr>
            <a:r>
              <a:rPr lang="en-US" sz="1400" dirty="0"/>
              <a:t>O’Keefe, B., Yuen, E., </a:t>
            </a:r>
            <a:r>
              <a:rPr lang="en-US" sz="1400" dirty="0" err="1"/>
              <a:t>Perlen</a:t>
            </a:r>
            <a:r>
              <a:rPr lang="en-US" sz="1400" dirty="0"/>
              <a:t>, S., and Hutchinson, A. M. (2025). Strategies and Supports to Improve Retention of Personal Care Workers in Residential Aged Care: Insights From a Qualitative Study. </a:t>
            </a:r>
            <a:r>
              <a:rPr lang="en-US" sz="1400" i="1" dirty="0"/>
              <a:t>Research on Aging</a:t>
            </a:r>
            <a:r>
              <a:rPr lang="en-US" sz="1400" dirty="0"/>
              <a:t>. </a:t>
            </a:r>
          </a:p>
          <a:p>
            <a:pPr marL="285750" indent="-285750">
              <a:buFont typeface="Arial" panose="020B0604020202020204" pitchFamily="34" charset="0"/>
              <a:buChar char="•"/>
            </a:pPr>
            <a:r>
              <a:rPr lang="en-US" sz="1400" dirty="0"/>
              <a:t>Office for National Statistics (2023) </a:t>
            </a:r>
            <a:r>
              <a:rPr lang="en-US" sz="1400" i="1" dirty="0"/>
              <a:t>Ageing Population Estimates: UK Demographic Trends</a:t>
            </a:r>
            <a:r>
              <a:rPr lang="en-US" sz="1400" dirty="0"/>
              <a:t>. London: ONS.</a:t>
            </a:r>
          </a:p>
          <a:p>
            <a:pPr marL="285750" indent="-285750">
              <a:buFont typeface="Arial" panose="020B0604020202020204" pitchFamily="34" charset="0"/>
              <a:buChar char="•"/>
            </a:pPr>
            <a:r>
              <a:rPr lang="en-US" sz="1400" dirty="0"/>
              <a:t>World Health Organization (2021) </a:t>
            </a:r>
            <a:r>
              <a:rPr lang="en-US" sz="1400" i="1" dirty="0"/>
              <a:t>Decade of Healthy Ageing: Baseline Report</a:t>
            </a:r>
            <a:r>
              <a:rPr lang="en-US" sz="1400" dirty="0"/>
              <a:t>. Geneva: WHO.</a:t>
            </a:r>
          </a:p>
          <a:p>
            <a:pPr marL="285750" indent="-285750">
              <a:buFont typeface="Arial" panose="020B0604020202020204" pitchFamily="34" charset="0"/>
              <a:buChar char="•"/>
            </a:pPr>
            <a:r>
              <a:rPr lang="en-US" sz="1400" dirty="0"/>
              <a:t>World Health Organization (2022) </a:t>
            </a:r>
            <a:r>
              <a:rPr lang="en-US" sz="1400" i="1" dirty="0"/>
              <a:t>Integrated Care for Older People: Guidelines on Community-Level Interventions</a:t>
            </a:r>
            <a:r>
              <a:rPr lang="en-US" sz="1400" dirty="0"/>
              <a:t>. Geneva: WHO.</a:t>
            </a:r>
          </a:p>
          <a:p>
            <a:pPr marL="285750" indent="-285750">
              <a:buFont typeface="Arial" panose="020B0604020202020204" pitchFamily="34" charset="0"/>
              <a:buChar char="•"/>
            </a:pPr>
            <a:r>
              <a:rPr lang="en-US" sz="1400" dirty="0"/>
              <a:t>Yao, L. and Kabir, R. (2023). </a:t>
            </a:r>
            <a:r>
              <a:rPr lang="en-US" sz="1400" i="1" dirty="0"/>
              <a:t>Person-Centered Therapy (Rogerian Therapy)</a:t>
            </a:r>
            <a:r>
              <a:rPr lang="en-US" sz="1400" dirty="0"/>
              <a:t>. [online] </a:t>
            </a:r>
            <a:r>
              <a:rPr lang="en-US" sz="1400" dirty="0" err="1"/>
              <a:t>ncbibooks</a:t>
            </a:r>
            <a:r>
              <a:rPr lang="en-US" sz="1400" dirty="0"/>
              <a:t>. Available at: https://www.ncbi.nlm.nih.gov/books/NBK589708/ [Accessed 14 July 2026].</a:t>
            </a:r>
          </a:p>
        </p:txBody>
      </p:sp>
      <p:pic>
        <p:nvPicPr>
          <p:cNvPr id="1028" name="Picture 4" descr="Supporting Older Persons: Strengthening Care Systems is a Key to Dignified  Ageing - Your Say">
            <a:extLst>
              <a:ext uri="{FF2B5EF4-FFF2-40B4-BE49-F238E27FC236}">
                <a16:creationId xmlns:a16="http://schemas.microsoft.com/office/drawing/2014/main" id="{EC33378C-A396-6302-F548-41BBD44569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858999" y="5319760"/>
            <a:ext cx="7018865" cy="679075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romoting Individual Freedom and Independence with Home Care">
            <a:extLst>
              <a:ext uri="{FF2B5EF4-FFF2-40B4-BE49-F238E27FC236}">
                <a16:creationId xmlns:a16="http://schemas.microsoft.com/office/drawing/2014/main" id="{75EC8228-F7F7-BDFA-C4F5-587F190A539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744612" y="12167291"/>
            <a:ext cx="4582465" cy="394181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Effective Strategies on How to Promote Independence in Elderly Care">
            <a:extLst>
              <a:ext uri="{FF2B5EF4-FFF2-40B4-BE49-F238E27FC236}">
                <a16:creationId xmlns:a16="http://schemas.microsoft.com/office/drawing/2014/main" id="{47600F51-672B-A803-D7AC-04BF6BA4251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327077" y="12172978"/>
            <a:ext cx="4206016" cy="39418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3180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5" ma:contentTypeDescription="Create a new document." ma:contentTypeScope="" ma:versionID="3a8ffa2e2e68c08b6532a1220131beed">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e7801c5c6f28f5d426bfd67239ecc50b"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Location"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Props1.xml><?xml version="1.0" encoding="utf-8"?>
<ds:datastoreItem xmlns:ds="http://schemas.openxmlformats.org/officeDocument/2006/customXml" ds:itemID="{CFA76002-B472-4FC0-85FC-75BA50C20C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bd58668a-75ed-4e88-8b6f-7357ab2eb4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E7B20B-8435-4265-AFA5-622CCE9A060D}">
  <ds:schemaRefs>
    <ds:schemaRef ds:uri="http://schemas.microsoft.com/sharepoint/v3/contenttype/forms"/>
  </ds:schemaRefs>
</ds:datastoreItem>
</file>

<file path=customXml/itemProps3.xml><?xml version="1.0" encoding="utf-8"?>
<ds:datastoreItem xmlns:ds="http://schemas.openxmlformats.org/officeDocument/2006/customXml" ds:itemID="{A38FBD68-E894-423E-8DDD-836B5DDECC32}">
  <ds:schemaRefs>
    <ds:schemaRef ds:uri="http://www.w3.org/XML/1998/namespace"/>
    <ds:schemaRef ds:uri="bd58668a-75ed-4e88-8b6f-7357ab2eb406"/>
    <ds:schemaRef ds:uri="http://purl.org/dc/elements/1.1/"/>
    <ds:schemaRef ds:uri="b6c735d2-3114-479d-9f38-f4e14bc16876"/>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307</TotalTime>
  <Words>1815</Words>
  <Application>Microsoft Office PowerPoint</Application>
  <PresentationFormat>Custom</PresentationFormat>
  <Paragraphs>66</Paragraphs>
  <Slides>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Adobe Hebrew</vt:lpstr>
      <vt:lpstr>Arial</vt:lpstr>
      <vt:lpstr>Calibri</vt:lpstr>
      <vt:lpstr>Calibri Light</vt:lpstr>
      <vt:lpstr>Times New Roman</vt:lpstr>
      <vt:lpstr>Office Theme</vt:lpstr>
      <vt:lpstr>   Evaluating the Care, Empowerment and Support Needs of Older People: Promoting Independence, Choice and Quality of Life Poster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Care, Empowerment and Support Needs of Older People: Promoting Independence, Choice and Quality of Life Poster</dc:title>
  <dc:creator>Rohma Abbasi</dc:creator>
  <cp:lastModifiedBy>Moveta Douglas (2329297)</cp:lastModifiedBy>
  <cp:revision>14</cp:revision>
  <dcterms:created xsi:type="dcterms:W3CDTF">2026-07-14T06:14:07Z</dcterms:created>
  <dcterms:modified xsi:type="dcterms:W3CDTF">2026-07-14T16:55:40Z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