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256" r:id="rId3"/>
    <p:sldId id="258" r:id="rId4"/>
    <p:sldId id="259" r:id="rId5"/>
    <p:sldId id="382" r:id="rId7"/>
    <p:sldId id="380" r:id="rId8"/>
    <p:sldId id="402" r:id="rId9"/>
    <p:sldId id="458" r:id="rId10"/>
    <p:sldId id="428" r:id="rId11"/>
    <p:sldId id="415" r:id="rId12"/>
    <p:sldId id="429" r:id="rId13"/>
    <p:sldId id="416" r:id="rId14"/>
    <p:sldId id="417" r:id="rId15"/>
    <p:sldId id="418" r:id="rId16"/>
    <p:sldId id="419" r:id="rId17"/>
    <p:sldId id="425" r:id="rId18"/>
    <p:sldId id="468" r:id="rId19"/>
    <p:sldId id="469" r:id="rId20"/>
    <p:sldId id="281" r:id="rId21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A5"/>
    <a:srgbClr val="BBB1A8"/>
    <a:srgbClr val="BBB0AC"/>
    <a:srgbClr val="BCB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40" y="-90"/>
      </p:cViewPr>
      <p:guideLst>
        <p:guide orient="horz" pos="2176"/>
        <p:guide pos="389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AA1B95-8096-483E-937F-B7117F22143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0"/>
      <dgm:spPr/>
    </dgm:pt>
    <dgm:pt modelId="{B9356EF3-F2BD-44EF-8989-A8C6F68A9C26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Order</a:t>
          </a:r>
          <a:r>
            <a:rPr lang="en-US" altLang="zh-CN"/>
            <a:t/>
          </a:r>
          <a:endParaRPr lang="en-US" altLang="zh-CN"/>
        </a:p>
      </dgm:t>
    </dgm:pt>
    <dgm:pt modelId="{42B40A37-3B74-4139-88E7-27DB8ADAFB3B}" cxnId="{1CCAC405-EBC8-42DC-B3F0-4C0D7AC24725}" type="parTrans">
      <dgm:prSet/>
      <dgm:spPr/>
    </dgm:pt>
    <dgm:pt modelId="{E862CC6F-EE5F-4708-AD0C-4AFC083AC1E9}" cxnId="{1CCAC405-EBC8-42DC-B3F0-4C0D7AC24725}" type="sibTrans">
      <dgm:prSet/>
      <dgm:spPr/>
      <dgm:t>
        <a:bodyPr/>
        <a:p>
          <a:endParaRPr lang="zh-CN" altLang="en-US"/>
        </a:p>
      </dgm:t>
    </dgm:pt>
    <dgm:pt modelId="{EDABB1AF-A433-4877-8BF8-9FA85F924A2C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P</a:t>
          </a:r>
          <a:r>
            <a:rPr lang="zh-CN" altLang="en-US"/>
            <a:t>ropriety </a:t>
          </a:r>
          <a:r>
            <a:rPr lang="zh-CN" altLang="en-US"/>
            <a:t/>
          </a:r>
          <a:endParaRPr lang="zh-CN" altLang="en-US"/>
        </a:p>
      </dgm:t>
    </dgm:pt>
    <dgm:pt modelId="{22507475-337D-4D08-A27D-19453A1EC4B8}" cxnId="{924F62E8-2130-4D4D-91AF-691270C232C1}" type="parTrans">
      <dgm:prSet/>
      <dgm:spPr/>
    </dgm:pt>
    <dgm:pt modelId="{3E1956DE-23F8-4761-8F76-7ABD5A8AE770}" cxnId="{924F62E8-2130-4D4D-91AF-691270C232C1}" type="sibTrans">
      <dgm:prSet/>
      <dgm:spPr/>
      <dgm:t>
        <a:bodyPr/>
        <a:p>
          <a:endParaRPr lang="zh-CN" altLang="en-US"/>
        </a:p>
      </dgm:t>
    </dgm:pt>
    <dgm:pt modelId="{16C98B6D-CC9A-459C-A148-3249240D3586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F</a:t>
          </a:r>
          <a:r>
            <a:rPr lang="zh-CN" altLang="en-US"/>
            <a:t>ive cardinal relationships </a:t>
          </a:r>
          <a:r>
            <a:rPr lang="zh-CN" altLang="en-US"/>
            <a:t/>
          </a:r>
          <a:endParaRPr lang="zh-CN" altLang="en-US"/>
        </a:p>
      </dgm:t>
    </dgm:pt>
    <dgm:pt modelId="{B2C4969C-7F63-4CB2-9C9A-A6F67CF17685}" cxnId="{3B6B7CFD-09C7-49AA-8F3E-8BB3DD6D049B}" type="parTrans">
      <dgm:prSet/>
      <dgm:spPr/>
    </dgm:pt>
    <dgm:pt modelId="{D9B5BE56-AD46-4CF8-8D6E-63CE26896AAC}" cxnId="{3B6B7CFD-09C7-49AA-8F3E-8BB3DD6D049B}" type="sibTrans">
      <dgm:prSet/>
      <dgm:spPr/>
    </dgm:pt>
    <dgm:pt modelId="{23E08954-DEFC-4A8C-B951-725E72315086}" type="pres">
      <dgm:prSet presAssocID="{F3AA1B95-8096-483E-937F-B7117F22143A}" presName="Name0" presStyleCnt="0">
        <dgm:presLayoutVars>
          <dgm:dir/>
          <dgm:resizeHandles val="exact"/>
        </dgm:presLayoutVars>
      </dgm:prSet>
      <dgm:spPr/>
    </dgm:pt>
    <dgm:pt modelId="{A9558FAE-AE26-43A7-A5EC-E1594E2B2F93}" type="pres">
      <dgm:prSet presAssocID="{B9356EF3-F2BD-44EF-8989-A8C6F68A9C26}" presName="node" presStyleLbl="node1" presStyleIdx="0" presStyleCnt="3">
        <dgm:presLayoutVars>
          <dgm:bulletEnabled val="1"/>
        </dgm:presLayoutVars>
      </dgm:prSet>
      <dgm:spPr/>
    </dgm:pt>
    <dgm:pt modelId="{56077158-A490-49C0-92A3-E1F3F4A134D1}" type="pres">
      <dgm:prSet presAssocID="{E862CC6F-EE5F-4708-AD0C-4AFC083AC1E9}" presName="sibTrans" presStyleLbl="sibTrans2D1" presStyleIdx="0" presStyleCnt="2"/>
      <dgm:spPr/>
    </dgm:pt>
    <dgm:pt modelId="{866543E3-7169-4994-AA48-DBEAD952B2D7}" type="pres">
      <dgm:prSet presAssocID="{E862CC6F-EE5F-4708-AD0C-4AFC083AC1E9}" presName="connectorText" presStyleCnt="0"/>
      <dgm:spPr/>
    </dgm:pt>
    <dgm:pt modelId="{0C6A0E2D-4913-46C1-A93F-3832E34B4A9D}" type="pres">
      <dgm:prSet presAssocID="{EDABB1AF-A433-4877-8BF8-9FA85F924A2C}" presName="node" presStyleLbl="node1" presStyleIdx="1" presStyleCnt="3">
        <dgm:presLayoutVars>
          <dgm:bulletEnabled val="1"/>
        </dgm:presLayoutVars>
      </dgm:prSet>
      <dgm:spPr/>
    </dgm:pt>
    <dgm:pt modelId="{18462591-2085-43A2-8617-BA9721C35F9F}" type="pres">
      <dgm:prSet presAssocID="{3E1956DE-23F8-4761-8F76-7ABD5A8AE770}" presName="sibTrans" presStyleLbl="sibTrans2D1" presStyleIdx="1" presStyleCnt="2"/>
      <dgm:spPr/>
    </dgm:pt>
    <dgm:pt modelId="{F0328CDC-AC5A-41D2-969E-7D80009105F2}" type="pres">
      <dgm:prSet presAssocID="{3E1956DE-23F8-4761-8F76-7ABD5A8AE770}" presName="connectorText" presStyleCnt="0"/>
      <dgm:spPr/>
    </dgm:pt>
    <dgm:pt modelId="{507274D1-9FFA-4CA1-8C30-ADC25E352D22}" type="pres">
      <dgm:prSet presAssocID="{16C98B6D-CC9A-459C-A148-3249240D3586}" presName="node" presStyleLbl="node1" presStyleIdx="2" presStyleCnt="3">
        <dgm:presLayoutVars>
          <dgm:bulletEnabled val="1"/>
        </dgm:presLayoutVars>
      </dgm:prSet>
      <dgm:spPr/>
    </dgm:pt>
  </dgm:ptLst>
  <dgm:cxnLst>
    <dgm:cxn modelId="{1CCAC405-EBC8-42DC-B3F0-4C0D7AC24725}" srcId="{F3AA1B95-8096-483E-937F-B7117F22143A}" destId="{B9356EF3-F2BD-44EF-8989-A8C6F68A9C26}" srcOrd="0" destOrd="0" parTransId="{42B40A37-3B74-4139-88E7-27DB8ADAFB3B}" sibTransId="{E862CC6F-EE5F-4708-AD0C-4AFC083AC1E9}"/>
    <dgm:cxn modelId="{924F62E8-2130-4D4D-91AF-691270C232C1}" srcId="{F3AA1B95-8096-483E-937F-B7117F22143A}" destId="{EDABB1AF-A433-4877-8BF8-9FA85F924A2C}" srcOrd="1" destOrd="0" parTransId="{22507475-337D-4D08-A27D-19453A1EC4B8}" sibTransId="{3E1956DE-23F8-4761-8F76-7ABD5A8AE770}"/>
    <dgm:cxn modelId="{3B6B7CFD-09C7-49AA-8F3E-8BB3DD6D049B}" srcId="{F3AA1B95-8096-483E-937F-B7117F22143A}" destId="{16C98B6D-CC9A-459C-A148-3249240D3586}" srcOrd="2" destOrd="0" parTransId="{B2C4969C-7F63-4CB2-9C9A-A6F67CF17685}" sibTransId="{D9B5BE56-AD46-4CF8-8D6E-63CE26896AAC}"/>
    <dgm:cxn modelId="{14BCA665-2AAE-416B-A402-6F9F093265D4}" type="presOf" srcId="{F3AA1B95-8096-483E-937F-B7117F22143A}" destId="{23E08954-DEFC-4A8C-B951-725E72315086}" srcOrd="0" destOrd="0" presId="urn:microsoft.com/office/officeart/2005/8/layout/process1"/>
    <dgm:cxn modelId="{982082DC-F14D-4F14-9C68-BB62DF8E7E94}" type="presParOf" srcId="{23E08954-DEFC-4A8C-B951-725E72315086}" destId="{A9558FAE-AE26-43A7-A5EC-E1594E2B2F93}" srcOrd="0" destOrd="0" presId="urn:microsoft.com/office/officeart/2005/8/layout/process1"/>
    <dgm:cxn modelId="{CE604FFB-A0AC-4E19-A6E4-31FC1FC7AD20}" type="presOf" srcId="{B9356EF3-F2BD-44EF-8989-A8C6F68A9C26}" destId="{A9558FAE-AE26-43A7-A5EC-E1594E2B2F93}" srcOrd="0" destOrd="0" presId="urn:microsoft.com/office/officeart/2005/8/layout/process1"/>
    <dgm:cxn modelId="{EF4FA814-2B10-4E68-B40F-597A2DA2E859}" type="presParOf" srcId="{23E08954-DEFC-4A8C-B951-725E72315086}" destId="{56077158-A490-49C0-92A3-E1F3F4A134D1}" srcOrd="1" destOrd="0" presId="urn:microsoft.com/office/officeart/2005/8/layout/process1"/>
    <dgm:cxn modelId="{104D97D7-2E38-4F09-86BB-2ADD4EE7B5FD}" type="presOf" srcId="{E862CC6F-EE5F-4708-AD0C-4AFC083AC1E9}" destId="{56077158-A490-49C0-92A3-E1F3F4A134D1}" srcOrd="0" destOrd="0" presId="urn:microsoft.com/office/officeart/2005/8/layout/process1"/>
    <dgm:cxn modelId="{204A94E9-7ED4-4788-B31D-E1139C07268D}" type="presParOf" srcId="{56077158-A490-49C0-92A3-E1F3F4A134D1}" destId="{866543E3-7169-4994-AA48-DBEAD952B2D7}" srcOrd="0" destOrd="1" presId="urn:microsoft.com/office/officeart/2005/8/layout/process1"/>
    <dgm:cxn modelId="{CAE187C8-FF4C-40FE-AA56-36F63B918A7F}" type="presOf" srcId="{E862CC6F-EE5F-4708-AD0C-4AFC083AC1E9}" destId="{866543E3-7169-4994-AA48-DBEAD952B2D7}" srcOrd="1" destOrd="0" presId="urn:microsoft.com/office/officeart/2005/8/layout/process1"/>
    <dgm:cxn modelId="{0783C8F4-A830-4E39-BC36-4CD32414B745}" type="presParOf" srcId="{23E08954-DEFC-4A8C-B951-725E72315086}" destId="{0C6A0E2D-4913-46C1-A93F-3832E34B4A9D}" srcOrd="2" destOrd="0" presId="urn:microsoft.com/office/officeart/2005/8/layout/process1"/>
    <dgm:cxn modelId="{398CCDE9-2608-4952-8569-2F08F537B429}" type="presOf" srcId="{EDABB1AF-A433-4877-8BF8-9FA85F924A2C}" destId="{0C6A0E2D-4913-46C1-A93F-3832E34B4A9D}" srcOrd="0" destOrd="0" presId="urn:microsoft.com/office/officeart/2005/8/layout/process1"/>
    <dgm:cxn modelId="{604B4437-A833-43D1-961D-76B79D037135}" type="presParOf" srcId="{23E08954-DEFC-4A8C-B951-725E72315086}" destId="{18462591-2085-43A2-8617-BA9721C35F9F}" srcOrd="3" destOrd="0" presId="urn:microsoft.com/office/officeart/2005/8/layout/process1"/>
    <dgm:cxn modelId="{18888C2E-F3A5-483E-967B-9E329A31F389}" type="presOf" srcId="{3E1956DE-23F8-4761-8F76-7ABD5A8AE770}" destId="{18462591-2085-43A2-8617-BA9721C35F9F}" srcOrd="0" destOrd="0" presId="urn:microsoft.com/office/officeart/2005/8/layout/process1"/>
    <dgm:cxn modelId="{DF0B19B2-B8DE-4123-BD4A-A537FBE5997B}" type="presParOf" srcId="{18462591-2085-43A2-8617-BA9721C35F9F}" destId="{F0328CDC-AC5A-41D2-969E-7D80009105F2}" srcOrd="0" destOrd="3" presId="urn:microsoft.com/office/officeart/2005/8/layout/process1"/>
    <dgm:cxn modelId="{CCC2FEE4-D865-4FD8-8AF3-ABFC86D32C45}" type="presOf" srcId="{3E1956DE-23F8-4761-8F76-7ABD5A8AE770}" destId="{F0328CDC-AC5A-41D2-969E-7D80009105F2}" srcOrd="1" destOrd="0" presId="urn:microsoft.com/office/officeart/2005/8/layout/process1"/>
    <dgm:cxn modelId="{3E656860-2E56-48BF-AB53-637F04DF4949}" type="presParOf" srcId="{23E08954-DEFC-4A8C-B951-725E72315086}" destId="{507274D1-9FFA-4CA1-8C30-ADC25E352D22}" srcOrd="4" destOrd="0" presId="urn:microsoft.com/office/officeart/2005/8/layout/process1"/>
    <dgm:cxn modelId="{2B12FC87-DBA2-4E36-A966-833C13E410A6}" type="presOf" srcId="{16C98B6D-CC9A-459C-A148-3249240D3586}" destId="{507274D1-9FFA-4CA1-8C30-ADC25E352D22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9171305" cy="5418455"/>
        <a:chOff x="0" y="0"/>
        <a:chExt cx="9171305" cy="5418455"/>
      </a:xfrm>
    </dsp:grpSpPr>
    <dsp:sp modelId="{A9558FAE-AE26-43A7-A5EC-E1594E2B2F93}">
      <dsp:nvSpPr>
        <dsp:cNvPr id="3" name="圆角矩形 2"/>
        <dsp:cNvSpPr/>
      </dsp:nvSpPr>
      <dsp:spPr bwMode="white">
        <a:xfrm>
          <a:off x="0" y="1985177"/>
          <a:ext cx="2413501" cy="1448101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18109" tIns="118109" rIns="118109" bIns="118109" anchor="ctr"/>
        <a:lstStyle>
          <a:lvl1pPr algn="ctr">
            <a:defRPr sz="3100"/>
          </a:lvl1pPr>
          <a:lvl2pPr marL="228600" indent="-228600" algn="ctr">
            <a:defRPr sz="2400"/>
          </a:lvl2pPr>
          <a:lvl3pPr marL="457200" indent="-228600" algn="ctr">
            <a:defRPr sz="2400"/>
          </a:lvl3pPr>
          <a:lvl4pPr marL="685800" indent="-228600" algn="ctr">
            <a:defRPr sz="2400"/>
          </a:lvl4pPr>
          <a:lvl5pPr marL="914400" indent="-228600" algn="ctr">
            <a:defRPr sz="2400"/>
          </a:lvl5pPr>
          <a:lvl6pPr marL="1143000" indent="-228600" algn="ctr">
            <a:defRPr sz="2400"/>
          </a:lvl6pPr>
          <a:lvl7pPr marL="1371600" indent="-228600" algn="ctr">
            <a:defRPr sz="2400"/>
          </a:lvl7pPr>
          <a:lvl8pPr marL="1600200" indent="-228600" algn="ctr">
            <a:defRPr sz="2400"/>
          </a:lvl8pPr>
          <a:lvl9pPr marL="1828800" indent="-228600" algn="ctr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Order</a:t>
          </a:r>
          <a:endParaRPr lang="en-US" altLang="zh-CN"/>
        </a:p>
      </dsp:txBody>
      <dsp:txXfrm>
        <a:off x="0" y="1985177"/>
        <a:ext cx="2413501" cy="1448101"/>
      </dsp:txXfrm>
    </dsp:sp>
    <dsp:sp modelId="{56077158-A490-49C0-92A3-E1F3F4A134D1}">
      <dsp:nvSpPr>
        <dsp:cNvPr id="4" name="右箭头 3"/>
        <dsp:cNvSpPr/>
      </dsp:nvSpPr>
      <dsp:spPr bwMode="white">
        <a:xfrm>
          <a:off x="2640370" y="2409953"/>
          <a:ext cx="511662" cy="59854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3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2640370" y="2409953"/>
        <a:ext cx="511662" cy="598548"/>
      </dsp:txXfrm>
    </dsp:sp>
    <dsp:sp modelId="{0C6A0E2D-4913-46C1-A93F-3832E34B4A9D}">
      <dsp:nvSpPr>
        <dsp:cNvPr id="5" name="圆角矩形 4"/>
        <dsp:cNvSpPr/>
      </dsp:nvSpPr>
      <dsp:spPr bwMode="white">
        <a:xfrm>
          <a:off x="3378902" y="1985177"/>
          <a:ext cx="2413501" cy="1448101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18109" tIns="118109" rIns="118109" bIns="118109" anchor="ctr"/>
        <a:lstStyle>
          <a:lvl1pPr algn="ctr">
            <a:defRPr sz="3100"/>
          </a:lvl1pPr>
          <a:lvl2pPr marL="228600" indent="-228600" algn="ctr">
            <a:defRPr sz="2400"/>
          </a:lvl2pPr>
          <a:lvl3pPr marL="457200" indent="-228600" algn="ctr">
            <a:defRPr sz="2400"/>
          </a:lvl3pPr>
          <a:lvl4pPr marL="685800" indent="-228600" algn="ctr">
            <a:defRPr sz="2400"/>
          </a:lvl4pPr>
          <a:lvl5pPr marL="914400" indent="-228600" algn="ctr">
            <a:defRPr sz="2400"/>
          </a:lvl5pPr>
          <a:lvl6pPr marL="1143000" indent="-228600" algn="ctr">
            <a:defRPr sz="2400"/>
          </a:lvl6pPr>
          <a:lvl7pPr marL="1371600" indent="-228600" algn="ctr">
            <a:defRPr sz="2400"/>
          </a:lvl7pPr>
          <a:lvl8pPr marL="1600200" indent="-228600" algn="ctr">
            <a:defRPr sz="2400"/>
          </a:lvl8pPr>
          <a:lvl9pPr marL="1828800" indent="-228600" algn="ctr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P</a:t>
          </a:r>
          <a:r>
            <a:rPr lang="zh-CN" altLang="en-US"/>
            <a:t>ropriety </a:t>
          </a:r>
          <a:endParaRPr lang="zh-CN" altLang="en-US"/>
        </a:p>
      </dsp:txBody>
      <dsp:txXfrm>
        <a:off x="3378902" y="1985177"/>
        <a:ext cx="2413501" cy="1448101"/>
      </dsp:txXfrm>
    </dsp:sp>
    <dsp:sp modelId="{18462591-2085-43A2-8617-BA9721C35F9F}">
      <dsp:nvSpPr>
        <dsp:cNvPr id="6" name="右箭头 5"/>
        <dsp:cNvSpPr/>
      </dsp:nvSpPr>
      <dsp:spPr bwMode="white">
        <a:xfrm>
          <a:off x="6019272" y="2409953"/>
          <a:ext cx="511662" cy="598548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3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6019272" y="2409953"/>
        <a:ext cx="511662" cy="598548"/>
      </dsp:txXfrm>
    </dsp:sp>
    <dsp:sp modelId="{507274D1-9FFA-4CA1-8C30-ADC25E352D22}">
      <dsp:nvSpPr>
        <dsp:cNvPr id="7" name="圆角矩形 6"/>
        <dsp:cNvSpPr/>
      </dsp:nvSpPr>
      <dsp:spPr bwMode="white">
        <a:xfrm>
          <a:off x="6757804" y="1985177"/>
          <a:ext cx="2413501" cy="1448101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118109" tIns="118109" rIns="118109" bIns="118109" anchor="ctr"/>
        <a:lstStyle>
          <a:lvl1pPr algn="ctr">
            <a:defRPr sz="3100"/>
          </a:lvl1pPr>
          <a:lvl2pPr marL="228600" indent="-228600" algn="ctr">
            <a:defRPr sz="2400"/>
          </a:lvl2pPr>
          <a:lvl3pPr marL="457200" indent="-228600" algn="ctr">
            <a:defRPr sz="2400"/>
          </a:lvl3pPr>
          <a:lvl4pPr marL="685800" indent="-228600" algn="ctr">
            <a:defRPr sz="2400"/>
          </a:lvl4pPr>
          <a:lvl5pPr marL="914400" indent="-228600" algn="ctr">
            <a:defRPr sz="2400"/>
          </a:lvl5pPr>
          <a:lvl6pPr marL="1143000" indent="-228600" algn="ctr">
            <a:defRPr sz="2400"/>
          </a:lvl6pPr>
          <a:lvl7pPr marL="1371600" indent="-228600" algn="ctr">
            <a:defRPr sz="2400"/>
          </a:lvl7pPr>
          <a:lvl8pPr marL="1600200" indent="-228600" algn="ctr">
            <a:defRPr sz="2400"/>
          </a:lvl8pPr>
          <a:lvl9pPr marL="1828800" indent="-228600" algn="ctr">
            <a:defRPr sz="2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F</a:t>
          </a:r>
          <a:r>
            <a:rPr lang="zh-CN" altLang="en-US"/>
            <a:t>ive cardinal relationships </a:t>
          </a:r>
          <a:endParaRPr lang="zh-CN" altLang="en-US"/>
        </a:p>
      </dsp:txBody>
      <dsp:txXfrm>
        <a:off x="6757804" y="1985177"/>
        <a:ext cx="2413501" cy="144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854710" y="1861820"/>
            <a:ext cx="9930765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altLang="en-US" sz="4000" b="1" dirty="0">
                <a:solidFill>
                  <a:srgbClr val="C0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An Investigation of Capping Ceremony </a:t>
            </a:r>
            <a:endParaRPr lang="zh-CN" altLang="en-US" sz="4000" b="1" dirty="0">
              <a:solidFill>
                <a:srgbClr val="C0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793230" y="4134485"/>
            <a:ext cx="4730115" cy="1783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10000"/>
              </a:lnSpc>
            </a:pPr>
            <a:r>
              <a:rPr lang="en-GB" altLang="zh-CN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Moodle</a:t>
            </a: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:           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SICH5003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Module tutor: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Prof. Lin Su-Chuan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Name: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Taiyu Cao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SID:                 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1706350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Date:                 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03/02/2021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06475" y="554355"/>
            <a:ext cx="9896475" cy="450024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                                         </a:t>
            </a: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36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Structure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1.                                           Introduction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2.                The Procedure of the Capping Ceremony </a:t>
            </a:r>
            <a:endParaRPr lang="en-US" altLang="zh-CN" sz="16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3.The Influence and the Significance of the Capping Ceremony </a:t>
            </a:r>
            <a:endParaRPr lang="en-US" altLang="zh-CN" sz="16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4.                                                    Conclusion</a:t>
            </a:r>
            <a:endParaRPr lang="en-US" altLang="zh-CN" sz="24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文本框 99"/>
          <p:cNvSpPr txBox="1"/>
          <p:nvPr/>
        </p:nvSpPr>
        <p:spPr>
          <a:xfrm>
            <a:off x="1074420" y="519430"/>
            <a:ext cx="9699625" cy="56978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en-US" sz="28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Intro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：</a:t>
            </a:r>
            <a:endParaRPr lang="zh-CN" altLang="en-US" sz="280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262890" indent="-26289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1. </a:t>
            </a:r>
            <a:r>
              <a:rPr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Ancient China was a state of rites and ceremonies with a comprehensive and refined system for the practice of propriety. This system was once revered by the neighbouring states. </a:t>
            </a:r>
            <a:endParaRPr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262890" indent="-26289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2. T</a:t>
            </a:r>
            <a:r>
              <a:rPr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he Capping Ceremony was the most highly regarded  in ancient China</a:t>
            </a:r>
            <a:endParaRPr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262890" indent="-26289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3.</a:t>
            </a:r>
            <a:r>
              <a:rPr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Points of Discussion: the impact and influence the Capping Ceremony imposes on individuals and the society</a:t>
            </a:r>
            <a:endParaRPr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262890" indent="-26289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262890" indent="-26289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02030" y="497205"/>
            <a:ext cx="10351770" cy="565658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marL="0" indent="0" algn="l">
              <a:lnSpc>
                <a:spcPct val="100000"/>
              </a:lnSpc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2: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l">
              <a:lnSpc>
                <a:spcPct val="100000"/>
              </a:lnSpc>
              <a:buNone/>
            </a:pP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l">
              <a:lnSpc>
                <a:spcPct val="100000"/>
              </a:lnSpc>
              <a:buNone/>
            </a:pPr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The Procedure of the Capping Ceremony </a:t>
            </a:r>
            <a:endParaRPr lang="zh-CN" altLang="en-US" sz="40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l">
              <a:lnSpc>
                <a:spcPct val="120000"/>
              </a:lnSpc>
              <a:buNone/>
            </a:pPr>
            <a:endParaRPr lang="zh-CN" altLang="en-US" sz="40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I. Preparation before the Formal Ceremony</a:t>
            </a:r>
            <a:endParaRPr sz="3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II.The key component of the Capping Ceremony</a:t>
            </a:r>
            <a:endParaRPr sz="3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III.Visitation after the Capping Ceremony</a:t>
            </a:r>
            <a:endParaRPr sz="3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zh-CN" altLang="en-US" sz="4000" b="1">
              <a:solidFill>
                <a:srgbClr val="FF0000"/>
              </a:solidFill>
              <a:sym typeface="+mn-ea"/>
            </a:endParaRPr>
          </a:p>
          <a:p>
            <a:pPr marL="0" indent="0" algn="r">
              <a:buNone/>
            </a:pPr>
            <a:endParaRPr lang="zh-CN" altLang="en-US" sz="32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95375" y="968375"/>
            <a:ext cx="10001250" cy="4351655"/>
          </a:xfrm>
        </p:spPr>
        <p:txBody>
          <a:bodyPr>
            <a:normAutofit lnSpcReduction="20000"/>
          </a:bodyPr>
          <a:p>
            <a:pPr marL="0" indent="0" algn="just">
              <a:lnSpc>
                <a:spcPct val="130000"/>
              </a:lnSpc>
              <a:buNone/>
            </a:pPr>
            <a:r>
              <a:rPr sz="32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I. Preparation before the Formal Ceremony</a:t>
            </a:r>
            <a:endParaRPr sz="3200" b="1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30000"/>
              </a:lnSpc>
              <a:buNone/>
            </a:pPr>
            <a:endParaRPr lang="zh-CN" altLang="en-US" sz="3200"/>
          </a:p>
          <a:p>
            <a:pPr marL="0" indent="0" algn="just">
              <a:lnSpc>
                <a:spcPct val="110000"/>
              </a:lnSpc>
              <a:buNone/>
            </a:pPr>
            <a:endParaRPr lang="en-US" altLang="zh-CN"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ecide 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the 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date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, the 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facilitator 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and the 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guests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for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capping ceremony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559435"/>
            <a:ext cx="10515600" cy="4674870"/>
          </a:xfrm>
        </p:spPr>
        <p:txBody>
          <a:bodyPr/>
          <a:p>
            <a:pPr marL="0" indent="0" algn="just">
              <a:buNone/>
            </a:pPr>
            <a:r>
              <a:rPr sz="36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II.The key component of the Capping Ceremony</a:t>
            </a:r>
            <a:endParaRPr sz="36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buNone/>
            </a:pPr>
            <a:endParaRPr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buNone/>
            </a:pPr>
            <a:r>
              <a:rPr lang="en-US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</a:t>
            </a:r>
            <a:r>
              <a:rPr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hree sets of attire </a:t>
            </a:r>
            <a:r>
              <a:rPr lang="zh-CN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：</a:t>
            </a:r>
            <a:endParaRPr lang="en-US" altLang="zh-CN" sz="360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buNone/>
            </a:pPr>
            <a:endParaRPr lang="en-US" altLang="zh-CN" sz="360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US" altLang="zh-CN" sz="320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 descr="緇佈冠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1785" y="2757170"/>
            <a:ext cx="1552575" cy="2190750"/>
          </a:xfrm>
          <a:prstGeom prst="rect">
            <a:avLst/>
          </a:prstGeom>
        </p:spPr>
      </p:pic>
      <p:pic>
        <p:nvPicPr>
          <p:cNvPr id="6" name="图片 5" descr="皮弁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880" y="2766695"/>
            <a:ext cx="1533525" cy="2171700"/>
          </a:xfrm>
          <a:prstGeom prst="rect">
            <a:avLst/>
          </a:prstGeom>
        </p:spPr>
      </p:pic>
      <p:pic>
        <p:nvPicPr>
          <p:cNvPr id="7" name="图片 6" descr="爵冠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0025" y="2757170"/>
            <a:ext cx="1943100" cy="2190115"/>
          </a:xfrm>
          <a:prstGeom prst="rect">
            <a:avLst/>
          </a:prstGeom>
        </p:spPr>
      </p:pic>
      <p:sp>
        <p:nvSpPr>
          <p:cNvPr id="100" name="文本框 99"/>
          <p:cNvSpPr txBox="1"/>
          <p:nvPr/>
        </p:nvSpPr>
        <p:spPr>
          <a:xfrm>
            <a:off x="1581785" y="5092065"/>
            <a:ext cx="171577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2400" b="0">
                <a:latin typeface="Times New Roman" panose="02020603050405020304" charset="0"/>
                <a:ea typeface="宋体" panose="02010600030101010101" pitchFamily="2" charset="-122"/>
              </a:rPr>
              <a:t>Zibu Guan</a:t>
            </a:r>
            <a:endParaRPr lang="en-US" sz="24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r>
              <a:rPr lang="zh-CN" altLang="en-US" sz="2400" b="0">
                <a:latin typeface="Calibri" panose="020F0502020204030204" charset="0"/>
                <a:ea typeface="宋体" panose="02010600030101010101" pitchFamily="2" charset="-122"/>
              </a:rPr>
              <a:t>緇布冠</a:t>
            </a:r>
            <a:endParaRPr lang="zh-CN" altLang="en-US" sz="2400" b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441825" y="5092065"/>
            <a:ext cx="190754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2400" b="0">
                <a:latin typeface="Times New Roman" panose="02020603050405020304" charset="0"/>
                <a:ea typeface="宋体" panose="02010600030101010101" pitchFamily="2" charset="-122"/>
              </a:rPr>
              <a:t>Pibian Guan</a:t>
            </a:r>
            <a:endParaRPr lang="en-US" sz="24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r>
              <a:rPr lang="zh-CN" altLang="en-US" sz="2400" b="0">
                <a:latin typeface="Times New Roman" panose="02020603050405020304" charset="0"/>
                <a:ea typeface="宋体" panose="02010600030101010101" pitchFamily="2" charset="-122"/>
              </a:rPr>
              <a:t>皮弁冠</a:t>
            </a:r>
            <a:endParaRPr lang="zh-CN" altLang="en-US" sz="24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877175" y="5092065"/>
            <a:ext cx="194310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2400" b="0">
                <a:latin typeface="Times New Roman" panose="02020603050405020304" charset="0"/>
                <a:ea typeface="宋体" panose="02010600030101010101" pitchFamily="2" charset="-122"/>
              </a:rPr>
              <a:t>Juebian Guan</a:t>
            </a:r>
            <a:endParaRPr lang="en-US" sz="24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r>
              <a:rPr lang="zh-CN" altLang="en-US" sz="2400" b="0">
                <a:latin typeface="Times New Roman" panose="02020603050405020304" charset="0"/>
                <a:ea typeface="宋体" panose="02010600030101010101" pitchFamily="2" charset="-122"/>
              </a:rPr>
              <a:t>爵弁冠</a:t>
            </a:r>
            <a:endParaRPr lang="zh-CN" altLang="en-US" sz="24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559435"/>
            <a:ext cx="10515600" cy="4674870"/>
          </a:xfrm>
        </p:spPr>
        <p:txBody>
          <a:bodyPr/>
          <a:p>
            <a:pPr marL="0" indent="0" algn="just">
              <a:buNone/>
            </a:pPr>
            <a:r>
              <a:rPr lang="en-US" sz="36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</a:t>
            </a:r>
            <a:r>
              <a:rPr sz="36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he various kinds of hats were symbols of power </a:t>
            </a:r>
            <a:r>
              <a:rPr lang="en-US" sz="36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:</a:t>
            </a:r>
            <a:endParaRPr sz="360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US" altLang="zh-CN" sz="320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2" name="图片 1" descr="微信图片_202102022340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9020" y="1394460"/>
            <a:ext cx="1958975" cy="3175000"/>
          </a:xfrm>
          <a:prstGeom prst="rect">
            <a:avLst/>
          </a:prstGeom>
        </p:spPr>
      </p:pic>
      <p:pic>
        <p:nvPicPr>
          <p:cNvPr id="10" name="图片 9" descr="微信图片_202102022341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1695" y="1394460"/>
            <a:ext cx="2251075" cy="3125470"/>
          </a:xfrm>
          <a:prstGeom prst="rect">
            <a:avLst/>
          </a:prstGeom>
        </p:spPr>
      </p:pic>
      <p:pic>
        <p:nvPicPr>
          <p:cNvPr id="11" name="图片 10" descr="爵弁服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0720" y="1457325"/>
            <a:ext cx="2402205" cy="299974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049260" y="4835525"/>
            <a:ext cx="3372485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1200" b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r>
              <a:rPr lang="en-US" sz="16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H</a:t>
            </a:r>
            <a:r>
              <a:rPr lang="en-US" sz="20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olding sacrificial ceremonies</a:t>
            </a:r>
            <a:endParaRPr lang="en-US" altLang="en-US" sz="2000" b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798695" y="4897120"/>
            <a:ext cx="256286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20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Serving the army</a:t>
            </a:r>
            <a:r>
              <a:rPr lang="en-US" sz="1200" b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945515" y="4927600"/>
            <a:ext cx="26606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Participating in politics</a:t>
            </a:r>
            <a:endParaRPr lang="en-US" altLang="en-US" b="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782935" y="2420620"/>
            <a:ext cx="114998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https://baijiahao.baidu.com/s?id=1633558464226549761</a:t>
            </a: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073400" y="2320290"/>
            <a:ext cx="99695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http://www.jswku.com/p-27913001.html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994525" y="2420620"/>
            <a:ext cx="1054735" cy="1476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http://www.jswku.com/p-27913001.html</a:t>
            </a:r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977900"/>
            <a:ext cx="11042015" cy="4351655"/>
          </a:xfrm>
        </p:spPr>
        <p:txBody>
          <a:bodyPr/>
          <a:p>
            <a:pPr marL="0" indent="0">
              <a:lnSpc>
                <a:spcPct val="150000"/>
              </a:lnSpc>
              <a:buNone/>
            </a:pPr>
            <a:r>
              <a:rPr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III.Visitation after the Capping Ceremony</a:t>
            </a:r>
            <a:endParaRPr sz="3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1. Visit mother as an adult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2.Give courtesy name(Zi)</a:t>
            </a:r>
            <a:br>
              <a:rPr lang="en-US" altLang="zh-CN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3.Visit to his brothers, relatives and to all the guests  in  Capping Ceremony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4.Visit  the Duke and the ministers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27405" y="942340"/>
            <a:ext cx="10537190" cy="390779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marL="0" indent="0" algn="l">
              <a:lnSpc>
                <a:spcPct val="120000"/>
              </a:lnSpc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3: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The Influence and the Significance of the Capping Ceremony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zh-CN" altLang="en-US" sz="28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28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I. Impact on society </a:t>
            </a:r>
            <a:endParaRPr sz="28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28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II. Meanings for individuals</a:t>
            </a:r>
            <a:endParaRPr sz="28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28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III. The Significance of the Capping Ceremony to the Youth of Modern Society</a:t>
            </a:r>
            <a:endParaRPr sz="28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809625"/>
            <a:ext cx="10515600" cy="4351338"/>
          </a:xfrm>
        </p:spPr>
        <p:txBody>
          <a:bodyPr/>
          <a:p>
            <a:pPr marL="0" indent="0">
              <a:buNone/>
            </a:pPr>
            <a:r>
              <a:rPr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I. Impact on society </a:t>
            </a:r>
            <a:r>
              <a:rPr lang="en-US"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:</a:t>
            </a:r>
            <a:endParaRPr lang="en-US" sz="3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endParaRPr lang="en-US" sz="3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 algn="ctr">
              <a:buNone/>
            </a:pPr>
            <a:r>
              <a:rPr sz="36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This ceremony can indirectly help to establish a more stable and peaceful society </a:t>
            </a:r>
            <a:endParaRPr sz="360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O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rder is the necessity for social stability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063625"/>
            <a:ext cx="10515600" cy="4351338"/>
          </a:xfrm>
        </p:spPr>
        <p:txBody>
          <a:bodyPr/>
          <a:p>
            <a:pPr marL="0" indent="0">
              <a:buNone/>
            </a:pPr>
            <a:endParaRPr lang="zh-CN" altLang="en-US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zh-CN" altLang="en-US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US" altLang="zh-CN" sz="3200">
              <a:solidFill>
                <a:schemeClr val="tx1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graphicFrame>
        <p:nvGraphicFramePr>
          <p:cNvPr id="10" name="图示 9"/>
          <p:cNvGraphicFramePr/>
          <p:nvPr/>
        </p:nvGraphicFramePr>
        <p:xfrm>
          <a:off x="1427480" y="719455"/>
          <a:ext cx="9171305" cy="541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643255"/>
            <a:ext cx="10515600" cy="5200015"/>
          </a:xfrm>
        </p:spPr>
        <p:txBody>
          <a:bodyPr>
            <a:normAutofit lnSpcReduction="20000"/>
          </a:bodyPr>
          <a:p>
            <a:pPr marL="0" indent="0" algn="just"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Capping Ceremony is the beginning for the practice of propriety.</a:t>
            </a:r>
            <a:r>
              <a:rPr lang="zh-CN" alt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zh-CN" altLang="en-US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altLang="zh-CN">
                <a:sym typeface="+mn-ea"/>
              </a:rPr>
              <a:t>F</a:t>
            </a:r>
            <a:r>
              <a:rPr lang="zh-CN" altLang="en-US">
                <a:sym typeface="+mn-ea"/>
              </a:rPr>
              <a:t>ive cardinal relationships</a:t>
            </a:r>
            <a:r>
              <a:rPr lang="en-US" altLang="zh-CN">
                <a:sym typeface="+mn-ea"/>
              </a:rPr>
              <a:t>:</a:t>
            </a:r>
            <a:endParaRPr lang="en-US" altLang="zh-CN">
              <a:sym typeface="+mn-ea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  <a:sym typeface="+mn-ea"/>
              </a:rPr>
              <a:t>Father and son, superior and subordinate, husband and wife, and also between brothers and between friends.</a:t>
            </a:r>
            <a:endParaRPr lang="en-US" altLang="zh-CN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00000"/>
              </a:lnSpc>
              <a:buNone/>
            </a:pPr>
            <a:endParaRPr lang="en-US" altLang="zh-CN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altLang="zh-CN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Capping Ceremony indirectly facilitates the </a:t>
            </a:r>
            <a:r>
              <a:rPr lang="en-US" altLang="zh-CN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harmonious </a:t>
            </a:r>
            <a:r>
              <a:rPr lang="en-US" altLang="zh-CN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development of the five cardinal relationships </a:t>
            </a:r>
            <a:endParaRPr lang="en-US" altLang="zh-CN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15035" y="847725"/>
            <a:ext cx="10515600" cy="4351338"/>
          </a:xfrm>
        </p:spPr>
        <p:txBody>
          <a:bodyPr/>
          <a:p>
            <a:pPr marL="0" indent="0">
              <a:buNone/>
            </a:pPr>
            <a:r>
              <a:rPr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II. Meanings for individuals</a:t>
            </a:r>
            <a:endParaRPr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sz="320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The Capping Ceremony can help to Shape One’s Character</a:t>
            </a:r>
            <a:endParaRPr sz="3200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38455" indent="-338455" algn="just">
              <a:lnSpc>
                <a:spcPct val="12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1.Experience transformation form only receiving knowledge to the mature stage of producing output and critical thinking on that knowledge.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2. Contribute to the development and stability of society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664210"/>
            <a:ext cx="10515600" cy="4838700"/>
          </a:xfrm>
        </p:spPr>
        <p:txBody>
          <a:bodyPr>
            <a:normAutofit lnSpcReduction="20000"/>
          </a:bodyPr>
          <a:p>
            <a:pPr marL="0" indent="0">
              <a:lnSpc>
                <a:spcPct val="110000"/>
              </a:lnSpc>
              <a:buNone/>
            </a:pPr>
            <a:r>
              <a:rPr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III. The Significance of the Capping Ceremony to the Youth of Modern Society</a:t>
            </a:r>
            <a:endParaRPr lang="en-US" altLang="zh-CN"/>
          </a:p>
          <a:p>
            <a:pPr marL="327660" indent="-327660">
              <a:lnSpc>
                <a:spcPct val="110000"/>
              </a:lnSpc>
              <a:buNone/>
            </a:pPr>
            <a:r>
              <a:rPr lang="en-US" altLang="zh-CN"/>
              <a:t>1.Nowadays,</a:t>
            </a:r>
            <a:r>
              <a:rPr lang="zh-CN" altLang="en-US"/>
              <a:t> Capping Ceremony has disappeared and is not valued as before.</a:t>
            </a:r>
            <a:endParaRPr lang="zh-CN" altLang="en-US"/>
          </a:p>
          <a:p>
            <a:pPr marL="327660" indent="-327660">
              <a:lnSpc>
                <a:spcPct val="110000"/>
              </a:lnSpc>
              <a:buNone/>
            </a:pPr>
            <a:r>
              <a:rPr lang="en-US" altLang="zh-CN"/>
              <a:t>2.</a:t>
            </a:r>
            <a:r>
              <a:rPr lang="zh-CN" altLang="en-US"/>
              <a:t>Modern coming-of-age ceremonies : Celebrations of freedom from parental supervision, the true spirit of the Capping ceremony no longer exists.  </a:t>
            </a:r>
            <a:endParaRPr lang="zh-CN" altLang="en-US"/>
          </a:p>
          <a:p>
            <a:pPr marL="327660" indent="-327660">
              <a:lnSpc>
                <a:spcPct val="110000"/>
              </a:lnSpc>
              <a:buNone/>
            </a:pPr>
            <a:r>
              <a:rPr lang="en-US" altLang="zh-CN"/>
              <a:t>3.The modern celebration of coming-of-age does not inform young people of their responsibility to family and society.</a:t>
            </a:r>
            <a:endParaRPr lang="en-US" altLang="zh-CN"/>
          </a:p>
          <a:p>
            <a:pPr marL="327660" indent="-327660">
              <a:lnSpc>
                <a:spcPct val="110000"/>
              </a:lnSpc>
              <a:buNone/>
            </a:pPr>
            <a:r>
              <a:rPr lang="en-US" altLang="zh-CN"/>
              <a:t>4.The experience of the traditional Capping Ceremony itself is a way of awaking the sense of duty in young people. </a:t>
            </a:r>
            <a:endParaRPr lang="en-US" altLang="zh-CN"/>
          </a:p>
          <a:p>
            <a:pPr marL="0" indent="0" algn="just">
              <a:buNone/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3530600" y="2770822"/>
            <a:ext cx="50800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 algn="ctr"/>
            <a:r>
              <a:rPr lang="en-US" sz="4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Conclusion</a:t>
            </a:r>
            <a:endParaRPr lang="en-US" altLang="en-US" sz="40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111250"/>
            <a:ext cx="10515600" cy="4351338"/>
          </a:xfrm>
        </p:spPr>
        <p:txBody>
          <a:bodyPr/>
          <a:p>
            <a:r>
              <a:rPr lang="zh-CN" altLang="en-US"/>
              <a:t>Capping Ceremony being the most highly regarded ceremony in ancient China, it is carried out in a suitable and careful manner. 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This can be seen from </a:t>
            </a:r>
            <a:endParaRPr lang="zh-CN" altLang="en-US"/>
          </a:p>
          <a:p>
            <a:r>
              <a:rPr lang="zh-CN" altLang="en-US"/>
              <a:t>1)choosing the date and guests by divination</a:t>
            </a:r>
            <a:endParaRPr lang="zh-CN" altLang="en-US"/>
          </a:p>
          <a:p>
            <a:r>
              <a:rPr lang="zh-CN" altLang="en-US"/>
              <a:t>2) presentation of the three sets of attire</a:t>
            </a:r>
            <a:endParaRPr lang="zh-CN" altLang="en-US"/>
          </a:p>
          <a:p>
            <a:r>
              <a:rPr lang="zh-CN" altLang="en-US"/>
              <a:t>3) Giving of a Courtesy name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339215"/>
            <a:ext cx="10515600" cy="4351338"/>
          </a:xfrm>
        </p:spPr>
        <p:txBody>
          <a:bodyPr/>
          <a:p>
            <a:r>
              <a:rPr lang="zh-CN" altLang="en-US"/>
              <a:t>This ceremony indirectly facilitates the realisation of social stability and peace; as for individuals, it serves an educational purpose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The Capping Ceremony conveys the true culture and values in itself.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3"/>
          <p:cNvSpPr txBox="1">
            <a:spLocks noChangeArrowheads="1"/>
          </p:cNvSpPr>
          <p:nvPr/>
        </p:nvSpPr>
        <p:spPr bwMode="auto">
          <a:xfrm rot="16200000" flipH="1">
            <a:off x="5633720" y="-22860"/>
            <a:ext cx="923290" cy="6430645"/>
          </a:xfrm>
          <a:prstGeom prst="rect">
            <a:avLst/>
          </a:prstGeom>
          <a:noFill/>
        </p:spPr>
        <p:txBody>
          <a:bodyPr vert="eaVert" wrap="square" lIns="0" tIns="0" rIns="0" bIns="0">
            <a:spAutoFit/>
          </a:bodyPr>
          <a:lstStyle>
            <a:lvl1pPr algn="ctr">
              <a:spcBef>
                <a:spcPct val="0"/>
              </a:spcBef>
              <a:buNone/>
              <a:defRPr lang="ko-KR" altLang="en-US" sz="4400" b="1" baseline="0" dirty="0">
                <a:solidFill>
                  <a:schemeClr val="bg1"/>
                </a:solidFill>
                <a:effectLst>
                  <a:outerShdw blurRad="12700" dist="25400" dir="5400000" algn="t" rotWithShape="0">
                    <a:prstClr val="black">
                      <a:alpha val="5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algn="ctr"/>
            <a:r>
              <a:rPr lang="en-US" altLang="ko-KR" sz="60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ea typeface="华文中宋" panose="02010600040101010101" charset="-122"/>
                <a:cs typeface="Times New Roman" panose="02020603050405020304" charset="0"/>
              </a:rPr>
              <a:t>Thank You</a:t>
            </a:r>
            <a:r>
              <a:rPr lang="en-US" altLang="ko-KR" sz="935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ea typeface="华文中宋" panose="02010600040101010101" charset="-122"/>
                <a:cs typeface="Times New Roman" panose="02020603050405020304" charset="0"/>
              </a:rPr>
              <a:t> </a:t>
            </a:r>
            <a:endParaRPr lang="en-US" altLang="ko-KR" sz="935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charset="0"/>
              <a:ea typeface="华文中宋" panose="02010600040101010101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ww.33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3651</Words>
  <Application>WPS 演示</Application>
  <PresentationFormat>Custom</PresentationFormat>
  <Paragraphs>159</Paragraphs>
  <Slides>18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30" baseType="lpstr">
      <vt:lpstr>Arial</vt:lpstr>
      <vt:lpstr>宋体</vt:lpstr>
      <vt:lpstr>Wingdings</vt:lpstr>
      <vt:lpstr>Times New Roman</vt:lpstr>
      <vt:lpstr>黑体</vt:lpstr>
      <vt:lpstr>微软雅黑</vt:lpstr>
      <vt:lpstr>Calibri</vt:lpstr>
      <vt:lpstr>Tahoma</vt:lpstr>
      <vt:lpstr>华文中宋</vt:lpstr>
      <vt:lpstr>Arial Unicode MS</vt:lpstr>
      <vt:lpstr>Calibri Light</vt:lpstr>
      <vt:lpstr>www.33ppt.com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www.33ppt.com</dc:title>
  <dc:creator>www.33ppt.com</dc:creator>
  <cp:lastModifiedBy>泰域</cp:lastModifiedBy>
  <cp:revision>57</cp:revision>
  <dcterms:created xsi:type="dcterms:W3CDTF">2017-03-03T07:14:00Z</dcterms:created>
  <dcterms:modified xsi:type="dcterms:W3CDTF">2021-02-03T10:56:09Z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2052-11.1.0.10314</vt:lpwstr>
  </property>
</Properties>
</file>