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8"/>
  </p:notesMasterIdLst>
  <p:handoutMasterIdLst>
    <p:handoutMasterId r:id="rId49"/>
  </p:handoutMasterIdLst>
  <p:sldIdLst>
    <p:sldId id="277" r:id="rId2"/>
    <p:sldId id="278" r:id="rId3"/>
    <p:sldId id="280" r:id="rId4"/>
    <p:sldId id="281" r:id="rId5"/>
    <p:sldId id="282" r:id="rId6"/>
    <p:sldId id="302" r:id="rId7"/>
    <p:sldId id="303" r:id="rId8"/>
    <p:sldId id="283" r:id="rId9"/>
    <p:sldId id="304" r:id="rId10"/>
    <p:sldId id="305" r:id="rId11"/>
    <p:sldId id="285" r:id="rId12"/>
    <p:sldId id="286" r:id="rId13"/>
    <p:sldId id="287" r:id="rId14"/>
    <p:sldId id="288" r:id="rId15"/>
    <p:sldId id="306" r:id="rId16"/>
    <p:sldId id="307" r:id="rId17"/>
    <p:sldId id="289" r:id="rId18"/>
    <p:sldId id="308" r:id="rId19"/>
    <p:sldId id="309" r:id="rId20"/>
    <p:sldId id="310" r:id="rId21"/>
    <p:sldId id="290" r:id="rId22"/>
    <p:sldId id="291" r:id="rId23"/>
    <p:sldId id="311" r:id="rId24"/>
    <p:sldId id="292" r:id="rId25"/>
    <p:sldId id="312" r:id="rId26"/>
    <p:sldId id="293" r:id="rId27"/>
    <p:sldId id="294" r:id="rId28"/>
    <p:sldId id="295" r:id="rId29"/>
    <p:sldId id="313" r:id="rId30"/>
    <p:sldId id="314" r:id="rId31"/>
    <p:sldId id="315" r:id="rId32"/>
    <p:sldId id="316" r:id="rId33"/>
    <p:sldId id="317" r:id="rId34"/>
    <p:sldId id="318" r:id="rId35"/>
    <p:sldId id="296" r:id="rId36"/>
    <p:sldId id="319" r:id="rId37"/>
    <p:sldId id="297" r:id="rId38"/>
    <p:sldId id="298" r:id="rId39"/>
    <p:sldId id="299" r:id="rId40"/>
    <p:sldId id="320" r:id="rId41"/>
    <p:sldId id="321" r:id="rId42"/>
    <p:sldId id="322" r:id="rId43"/>
    <p:sldId id="300" r:id="rId44"/>
    <p:sldId id="326" r:id="rId45"/>
    <p:sldId id="323" r:id="rId46"/>
    <p:sldId id="324" r:id="rId4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73" d="100"/>
          <a:sy n="73" d="100"/>
        </p:scale>
        <p:origin x="120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0B9BA17-3925-40C5-83C5-88BB58FDBE32}" type="slidenum">
              <a:rPr lang="en-GB" altLang="en-US"/>
              <a:pPr eaLnBrk="1" hangingPunct="1">
                <a:spcBef>
                  <a:spcPct val="0"/>
                </a:spcBef>
              </a:pPr>
              <a:t>3</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marL="179388" indent="-179388" eaLnBrk="1" hangingPunct="1">
              <a:buFontTx/>
              <a:buChar char="•"/>
            </a:pPr>
            <a:r>
              <a:rPr lang="en-GB" altLang="en-US" i="1" dirty="0" smtClean="0">
                <a:latin typeface="Arial" panose="020B0604020202020204" pitchFamily="34" charset="0"/>
                <a:cs typeface="Arial" panose="020B0604020202020204" pitchFamily="34" charset="0"/>
              </a:rPr>
              <a:t>Work</a:t>
            </a:r>
            <a:r>
              <a:rPr lang="en-GB" altLang="en-US" dirty="0" smtClean="0">
                <a:latin typeface="Arial" panose="020B0604020202020204" pitchFamily="34" charset="0"/>
                <a:cs typeface="Arial" panose="020B0604020202020204" pitchFamily="34" charset="0"/>
              </a:rPr>
              <a:t> involves the exertion of effort and the application of knowledge and skills to achieve a purpose.</a:t>
            </a:r>
          </a:p>
          <a:p>
            <a:pPr marL="179388" indent="-179388" eaLnBrk="1" hangingPunct="1">
              <a:buFontTx/>
              <a:buChar char="•"/>
            </a:pPr>
            <a:r>
              <a:rPr lang="en-GB" altLang="en-US" i="1" dirty="0" smtClean="0">
                <a:latin typeface="Arial" panose="020B0604020202020204" pitchFamily="34" charset="0"/>
                <a:cs typeface="Arial" panose="020B0604020202020204" pitchFamily="34" charset="0"/>
              </a:rPr>
              <a:t>Systems of work</a:t>
            </a:r>
            <a:r>
              <a:rPr lang="en-GB" altLang="en-US" dirty="0" smtClean="0">
                <a:latin typeface="Arial" panose="020B0604020202020204" pitchFamily="34" charset="0"/>
                <a:cs typeface="Arial" panose="020B0604020202020204" pitchFamily="34" charset="0"/>
              </a:rPr>
              <a:t> are the combined processes, methods and techniques used to get work done and </a:t>
            </a:r>
            <a:r>
              <a:rPr lang="en-GB" altLang="en-US" i="1" dirty="0" smtClean="0">
                <a:latin typeface="Arial" panose="020B0604020202020204" pitchFamily="34" charset="0"/>
                <a:cs typeface="Arial" panose="020B0604020202020204" pitchFamily="34" charset="0"/>
              </a:rPr>
              <a:t>the work environment</a:t>
            </a:r>
            <a:r>
              <a:rPr lang="en-GB" altLang="en-US" dirty="0" smtClean="0">
                <a:latin typeface="Arial" panose="020B0604020202020204" pitchFamily="34" charset="0"/>
                <a:cs typeface="Arial" panose="020B0604020202020204" pitchFamily="34" charset="0"/>
              </a:rPr>
              <a:t> comprises the design of jobs, working conditions and the ways in which people are treated at work by their managers and co-workers as well as the work system. </a:t>
            </a:r>
          </a:p>
          <a:p>
            <a:pPr marL="179388" indent="-179388" eaLnBrk="1" hangingPunct="1">
              <a:buFontTx/>
              <a:buChar char="•"/>
            </a:pPr>
            <a:r>
              <a:rPr lang="en-GB" altLang="en-US" i="1" dirty="0" smtClean="0">
                <a:latin typeface="Arial" panose="020B0604020202020204" pitchFamily="34" charset="0"/>
                <a:cs typeface="Arial" panose="020B0604020202020204" pitchFamily="34" charset="0"/>
              </a:rPr>
              <a:t>Work design </a:t>
            </a:r>
            <a:r>
              <a:rPr lang="en-GB" altLang="en-US" dirty="0" smtClean="0">
                <a:latin typeface="Arial" panose="020B0604020202020204" pitchFamily="34" charset="0"/>
                <a:cs typeface="Arial" panose="020B0604020202020204" pitchFamily="34" charset="0"/>
              </a:rPr>
              <a:t>is closely associated with organization and job design in that the latter is conducted within the context of the system of work and the work environment. </a:t>
            </a:r>
          </a:p>
        </p:txBody>
      </p:sp>
    </p:spTree>
    <p:extLst>
      <p:ext uri="{BB962C8B-B14F-4D97-AF65-F5344CB8AC3E}">
        <p14:creationId xmlns:p14="http://schemas.microsoft.com/office/powerpoint/2010/main" val="3204316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A931977-47A2-424A-89ED-D495AEC878C7}" type="slidenum">
              <a:rPr lang="en-GB" altLang="en-US"/>
              <a:pPr eaLnBrk="1" hangingPunct="1">
                <a:spcBef>
                  <a:spcPct val="0"/>
                </a:spcBef>
              </a:pPr>
              <a:t>4</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Work system design deals with the set of related activities that combine to give a result that customers want.</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 structure of the system describes the relations between different operations.</a:t>
            </a:r>
          </a:p>
          <a:p>
            <a:pPr marL="179388" indent="-179388" eaLnBrk="1" hangingPunct="1">
              <a:buFontTx/>
              <a:buChar char="•"/>
            </a:pPr>
            <a:r>
              <a:rPr lang="en-GB" altLang="en-US" smtClean="0">
                <a:latin typeface="Arial" panose="020B0604020202020204" pitchFamily="34" charset="0"/>
                <a:cs typeface="Arial" panose="020B0604020202020204" pitchFamily="34" charset="0"/>
              </a:rPr>
              <a:t>A work system may be centred on manufacturing, chemical processing, information processing, supply, distribution or customer service.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There is usually a choice between different processes within the work system.</a:t>
            </a:r>
          </a:p>
          <a:p>
            <a:pPr marL="179388" indent="-179388" eaLnBrk="1" hangingPunct="1">
              <a:buFontTx/>
              <a:buChar char="•"/>
            </a:pPr>
            <a:r>
              <a:rPr lang="en-GB" altLang="en-US" smtClean="0">
                <a:latin typeface="Arial" panose="020B0604020202020204" pitchFamily="34" charset="0"/>
                <a:cs typeface="Arial" panose="020B0604020202020204" pitchFamily="34" charset="0"/>
              </a:rPr>
              <a:t>As the design of the work system affects costs, quality and productivity it is important to provide the best match between the product or service and the process used to make or deliver it. 	</a:t>
            </a:r>
          </a:p>
        </p:txBody>
      </p:sp>
    </p:spTree>
    <p:extLst>
      <p:ext uri="{BB962C8B-B14F-4D97-AF65-F5344CB8AC3E}">
        <p14:creationId xmlns:p14="http://schemas.microsoft.com/office/powerpoint/2010/main" val="2390282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A67D552-ADDD-4402-B934-B47F3E0DC260}" type="slidenum">
              <a:rPr lang="en-GB" altLang="en-US"/>
              <a:pPr eaLnBrk="1" hangingPunct="1">
                <a:spcBef>
                  <a:spcPct val="0"/>
                </a:spcBef>
              </a:pPr>
              <a:t>5</a:t>
            </a:fld>
            <a:endParaRPr lang="en-GB" altLang="en-US"/>
          </a:p>
        </p:txBody>
      </p:sp>
      <p:sp>
        <p:nvSpPr>
          <p:cNvPr id="31747"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pPr eaLnBrk="1" hangingPunct="1">
              <a:defRPr/>
            </a:pPr>
            <a:r>
              <a:rPr lang="en-GB" altLang="en-US" dirty="0" smtClean="0"/>
              <a:t>Process-based organizations have the following features:</a:t>
            </a:r>
          </a:p>
          <a:p>
            <a:pPr marL="180000" indent="-180000" eaLnBrk="1" hangingPunct="1">
              <a:buFontTx/>
              <a:buChar char="•"/>
              <a:defRPr/>
            </a:pPr>
            <a:r>
              <a:rPr lang="en-GB" altLang="en-US" dirty="0" smtClean="0"/>
              <a:t>the focus is on horizontal processes that cut across organizational boundaries;</a:t>
            </a:r>
          </a:p>
          <a:p>
            <a:pPr marL="180000" indent="-180000" eaLnBrk="1" hangingPunct="1">
              <a:buFontTx/>
              <a:buChar char="•"/>
              <a:defRPr/>
            </a:pPr>
            <a:r>
              <a:rPr lang="en-GB" altLang="en-US" dirty="0" smtClean="0"/>
              <a:t>the overriding objective will be to maintain a smooth flow of work between functions and to achieve synergy by pooling resources from different functions in task forces or project teams;</a:t>
            </a:r>
          </a:p>
          <a:p>
            <a:pPr marL="180000" indent="-180000" eaLnBrk="1" hangingPunct="1">
              <a:buFontTx/>
              <a:buChar char="•"/>
              <a:defRPr/>
            </a:pPr>
            <a:r>
              <a:rPr lang="en-GB" altLang="en-US" dirty="0" smtClean="0"/>
              <a:t>the organization will not be based on the old hierarchical ‘command and control’ structure – it may be a ‘matrix’ or a ‘lattice’ structure;</a:t>
            </a:r>
          </a:p>
          <a:p>
            <a:pPr marL="180000" indent="-180000" eaLnBrk="1" hangingPunct="1">
              <a:buFontTx/>
              <a:buChar char="•"/>
              <a:defRPr/>
            </a:pPr>
            <a:r>
              <a:rPr lang="en-GB" altLang="en-US" dirty="0" smtClean="0"/>
              <a:t>belief in and reliance on teamwork;</a:t>
            </a:r>
          </a:p>
          <a:p>
            <a:pPr marL="180000" indent="-180000" eaLnBrk="1" hangingPunct="1">
              <a:buFontTx/>
              <a:buChar char="•"/>
              <a:defRPr/>
            </a:pPr>
            <a:r>
              <a:rPr lang="en-GB" altLang="en-US" dirty="0" smtClean="0"/>
              <a:t>expansion of traditional jobs and increased emphasis on flexible roles, with employees making decisions and dealing with all types of customer issues;</a:t>
            </a:r>
          </a:p>
          <a:p>
            <a:pPr marL="180000" indent="-180000" eaLnBrk="1" hangingPunct="1">
              <a:buFontTx/>
              <a:buChar char="•"/>
              <a:defRPr/>
            </a:pPr>
            <a:r>
              <a:rPr lang="en-GB" altLang="en-US" dirty="0" smtClean="0"/>
              <a:t>access to all types of information and knowledge throughout the organization;</a:t>
            </a:r>
          </a:p>
          <a:p>
            <a:pPr marL="180000" indent="-180000" eaLnBrk="1" hangingPunct="1">
              <a:buFontTx/>
              <a:buChar char="•"/>
              <a:defRPr/>
            </a:pPr>
            <a:r>
              <a:rPr lang="en-GB" altLang="en-US" dirty="0" smtClean="0"/>
              <a:t>quality and continuous improvement will be regarded as a common responsibility shared between managers and staff from each function.</a:t>
            </a:r>
          </a:p>
        </p:txBody>
      </p:sp>
    </p:spTree>
    <p:extLst>
      <p:ext uri="{BB962C8B-B14F-4D97-AF65-F5344CB8AC3E}">
        <p14:creationId xmlns:p14="http://schemas.microsoft.com/office/powerpoint/2010/main" val="221716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B8A541A-63AF-421B-B57A-B4956C284177}" type="slidenum">
              <a:rPr lang="en-GB" altLang="en-US"/>
              <a:pPr eaLnBrk="1" hangingPunct="1">
                <a:spcBef>
                  <a:spcPct val="0"/>
                </a:spcBef>
              </a:pPr>
              <a:t>8</a:t>
            </a:fld>
            <a:endParaRPr lang="en-GB"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Process planning may determine how manufacturing or the provision of a service should be divided into a series of stages such as machines in a production line, each of which uses resources and adds value.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Typical process structures are shown the next two slides. </a:t>
            </a:r>
          </a:p>
        </p:txBody>
      </p:sp>
    </p:spTree>
    <p:extLst>
      <p:ext uri="{BB962C8B-B14F-4D97-AF65-F5344CB8AC3E}">
        <p14:creationId xmlns:p14="http://schemas.microsoft.com/office/powerpoint/2010/main" val="2459682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A59363D-5349-4841-892D-9176BBA004C7}" type="slidenum">
              <a:rPr lang="en-GB" altLang="en-US"/>
              <a:pPr eaLnBrk="1" hangingPunct="1">
                <a:spcBef>
                  <a:spcPct val="0"/>
                </a:spcBef>
              </a:pPr>
              <a:t>10</a:t>
            </a:fld>
            <a:endParaRPr lang="en-GB" altLang="en-US"/>
          </a:p>
        </p:txBody>
      </p:sp>
    </p:spTree>
    <p:extLst>
      <p:ext uri="{BB962C8B-B14F-4D97-AF65-F5344CB8AC3E}">
        <p14:creationId xmlns:p14="http://schemas.microsoft.com/office/powerpoint/2010/main" val="1294407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482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A771473-DF26-4589-990D-101FCA9C1153}" type="slidenum">
              <a:rPr lang="en-GB" altLang="en-US"/>
              <a:pPr eaLnBrk="1" hangingPunct="1">
                <a:spcBef>
                  <a:spcPct val="0"/>
                </a:spcBef>
              </a:pPr>
              <a:t>11</a:t>
            </a:fld>
            <a:endParaRPr lang="en-GB" altLang="en-US"/>
          </a:p>
        </p:txBody>
      </p:sp>
    </p:spTree>
    <p:extLst>
      <p:ext uri="{BB962C8B-B14F-4D97-AF65-F5344CB8AC3E}">
        <p14:creationId xmlns:p14="http://schemas.microsoft.com/office/powerpoint/2010/main" val="2181300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3AF7192-1508-4BE7-AA04-501F813B65DD}" type="slidenum">
              <a:rPr lang="en-GB" altLang="en-US"/>
              <a:pPr eaLnBrk="1" hangingPunct="1">
                <a:spcBef>
                  <a:spcPct val="0"/>
                </a:spcBef>
              </a:pPr>
              <a:t>12</a:t>
            </a:fld>
            <a:endParaRPr lang="en-GB" altLang="en-US"/>
          </a:p>
        </p:txBody>
      </p:sp>
    </p:spTree>
    <p:extLst>
      <p:ext uri="{BB962C8B-B14F-4D97-AF65-F5344CB8AC3E}">
        <p14:creationId xmlns:p14="http://schemas.microsoft.com/office/powerpoint/2010/main" val="1504599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9E5AC40-DE25-404A-9209-2D09C08B5E1C}" type="slidenum">
              <a:rPr lang="en-GB" altLang="en-US"/>
              <a:pPr eaLnBrk="1" hangingPunct="1">
                <a:spcBef>
                  <a:spcPct val="0"/>
                </a:spcBef>
              </a:pPr>
              <a:t>13</a:t>
            </a:fld>
            <a:endParaRPr lang="en-GB" altLang="en-US"/>
          </a:p>
        </p:txBody>
      </p:sp>
    </p:spTree>
    <p:extLst>
      <p:ext uri="{BB962C8B-B14F-4D97-AF65-F5344CB8AC3E}">
        <p14:creationId xmlns:p14="http://schemas.microsoft.com/office/powerpoint/2010/main" val="2282646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2AEAE8D-60D9-4E6A-9CF2-114C0DEBBF2D}" type="slidenum">
              <a:rPr lang="en-GB" altLang="en-US"/>
              <a:pPr eaLnBrk="1" hangingPunct="1">
                <a:spcBef>
                  <a:spcPct val="0"/>
                </a:spcBef>
              </a:pPr>
              <a:t>14</a:t>
            </a:fld>
            <a:endParaRPr lang="en-GB" altLang="en-US"/>
          </a:p>
        </p:txBody>
      </p:sp>
      <p:sp>
        <p:nvSpPr>
          <p:cNvPr id="37891"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pPr eaLnBrk="1" hangingPunct="1">
              <a:defRPr/>
            </a:pPr>
            <a:r>
              <a:rPr lang="en-GB" altLang="en-US" dirty="0" smtClean="0"/>
              <a:t>The characteristics of smart working as established by CIPD (2008) research were:</a:t>
            </a:r>
          </a:p>
          <a:p>
            <a:pPr marL="180000" indent="-180000" eaLnBrk="1" hangingPunct="1">
              <a:buFontTx/>
              <a:buChar char="•"/>
              <a:defRPr/>
            </a:pPr>
            <a:r>
              <a:rPr lang="en-GB" altLang="en-US" dirty="0" smtClean="0"/>
              <a:t>self-management – a high degree of autonomy and a philosophy of empowerment;</a:t>
            </a:r>
          </a:p>
          <a:p>
            <a:pPr marL="180000" indent="-180000" eaLnBrk="1" hangingPunct="1">
              <a:buFontTx/>
              <a:buChar char="•"/>
              <a:defRPr/>
            </a:pPr>
            <a:r>
              <a:rPr lang="en-GB" altLang="en-US" dirty="0" smtClean="0"/>
              <a:t>the use of virtual teams or work groups;</a:t>
            </a:r>
          </a:p>
          <a:p>
            <a:pPr marL="180000" indent="-180000" eaLnBrk="1" hangingPunct="1">
              <a:buFontTx/>
              <a:buChar char="•"/>
              <a:defRPr/>
            </a:pPr>
            <a:r>
              <a:rPr lang="en-GB" altLang="en-US" dirty="0" smtClean="0"/>
              <a:t>focus on outcome-based indicators of performance;</a:t>
            </a:r>
          </a:p>
          <a:p>
            <a:pPr marL="180000" indent="-180000" eaLnBrk="1" hangingPunct="1">
              <a:buFontTx/>
              <a:buChar char="•"/>
              <a:defRPr/>
            </a:pPr>
            <a:r>
              <a:rPr lang="en-GB" altLang="en-US" dirty="0" smtClean="0"/>
              <a:t>high performance working;</a:t>
            </a:r>
          </a:p>
          <a:p>
            <a:pPr marL="180000" indent="-180000" eaLnBrk="1" hangingPunct="1">
              <a:buFontTx/>
              <a:buChar char="•"/>
              <a:defRPr/>
            </a:pPr>
            <a:r>
              <a:rPr lang="en-GB" altLang="en-US" dirty="0" smtClean="0"/>
              <a:t>flexibility in work locations and hours;</a:t>
            </a:r>
          </a:p>
          <a:p>
            <a:pPr marL="180000" indent="-180000" eaLnBrk="1" hangingPunct="1">
              <a:buFontTx/>
              <a:buChar char="•"/>
              <a:defRPr/>
            </a:pPr>
            <a:r>
              <a:rPr lang="en-GB" altLang="en-US" dirty="0" smtClean="0"/>
              <a:t>use of more advanced communications technology;</a:t>
            </a:r>
          </a:p>
          <a:p>
            <a:pPr marL="180000" indent="-180000" eaLnBrk="1" hangingPunct="1">
              <a:buFontTx/>
              <a:buChar char="•"/>
              <a:defRPr/>
            </a:pPr>
            <a:r>
              <a:rPr lang="en-GB" altLang="en-US" dirty="0" smtClean="0"/>
              <a:t>hot-desking and working from home;</a:t>
            </a:r>
          </a:p>
          <a:p>
            <a:pPr marL="180000" indent="-180000" eaLnBrk="1" hangingPunct="1">
              <a:buFontTx/>
              <a:buChar char="•"/>
              <a:defRPr/>
            </a:pPr>
            <a:r>
              <a:rPr lang="en-GB" altLang="en-US" dirty="0" smtClean="0"/>
              <a:t>ways of working that are underpinned by or drive high-trust working relationships;</a:t>
            </a:r>
          </a:p>
          <a:p>
            <a:pPr marL="180000" indent="-180000" eaLnBrk="1" hangingPunct="1">
              <a:buFontTx/>
              <a:buChar char="•"/>
              <a:defRPr/>
            </a:pPr>
            <a:r>
              <a:rPr lang="en-GB" altLang="en-US" dirty="0" smtClean="0"/>
              <a:t>alignment of smart working with business objectives.</a:t>
            </a:r>
          </a:p>
        </p:txBody>
      </p:sp>
    </p:spTree>
    <p:extLst>
      <p:ext uri="{BB962C8B-B14F-4D97-AF65-F5344CB8AC3E}">
        <p14:creationId xmlns:p14="http://schemas.microsoft.com/office/powerpoint/2010/main" val="3329889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877F327-E1D9-4981-A5F2-2D0CC3444ED2}" type="slidenum">
              <a:rPr lang="en-GB" altLang="en-US"/>
              <a:pPr eaLnBrk="1" hangingPunct="1">
                <a:spcBef>
                  <a:spcPct val="0"/>
                </a:spcBef>
              </a:pPr>
              <a:t>17</a:t>
            </a:fld>
            <a:endParaRPr lang="en-GB"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marL="228600" indent="-228600" eaLnBrk="1" hangingPunct="1">
              <a:buFontTx/>
              <a:buChar char="•"/>
            </a:pPr>
            <a:r>
              <a:rPr lang="en-GB" altLang="en-US" i="1" smtClean="0">
                <a:latin typeface="Arial" panose="020B0604020202020204" pitchFamily="34" charset="0"/>
                <a:cs typeface="Arial" panose="020B0604020202020204" pitchFamily="34" charset="0"/>
              </a:rPr>
              <a:t>Functional flexibility</a:t>
            </a:r>
            <a:r>
              <a:rPr lang="en-GB" altLang="en-US" smtClean="0">
                <a:latin typeface="Arial" panose="020B0604020202020204" pitchFamily="34" charset="0"/>
                <a:cs typeface="Arial" panose="020B0604020202020204" pitchFamily="34" charset="0"/>
              </a:rPr>
              <a:t> – employees can be re-deployed quickly and smoothly between activities and tasks.  It may require multiskilling –  workers who possess and can apply a number of skills, for example, both mechanical and electrical engineering, or multi-tasking –  workers who carry out a number of different tasks in a work team.</a:t>
            </a:r>
          </a:p>
          <a:p>
            <a:pPr marL="228600" indent="-228600" eaLnBrk="1" hangingPunct="1">
              <a:buFontTx/>
              <a:buChar char="•"/>
            </a:pPr>
            <a:r>
              <a:rPr lang="en-GB" altLang="en-US" i="1" smtClean="0">
                <a:latin typeface="Arial" panose="020B0604020202020204" pitchFamily="34" charset="0"/>
                <a:cs typeface="Arial" panose="020B0604020202020204" pitchFamily="34" charset="0"/>
              </a:rPr>
              <a:t>Structural flexibility</a:t>
            </a:r>
            <a:r>
              <a:rPr lang="en-GB" altLang="en-US" smtClean="0">
                <a:latin typeface="Arial" panose="020B0604020202020204" pitchFamily="34" charset="0"/>
                <a:cs typeface="Arial" panose="020B0604020202020204" pitchFamily="34" charset="0"/>
              </a:rPr>
              <a:t>  in a ‘flexible firm’ where the core of permanent employees is supplemented by a peripheral group of part-time employees, employees on short- or fixed-term contracts or sub-contracted workers.</a:t>
            </a:r>
            <a:endParaRPr lang="en-GB" altLang="en-US" i="1" smtClean="0">
              <a:latin typeface="Arial" panose="020B0604020202020204" pitchFamily="34" charset="0"/>
              <a:cs typeface="Arial" panose="020B0604020202020204" pitchFamily="34" charset="0"/>
            </a:endParaRPr>
          </a:p>
          <a:p>
            <a:pPr marL="228600" indent="-228600" eaLnBrk="1" hangingPunct="1">
              <a:buFontTx/>
              <a:buChar char="•"/>
            </a:pPr>
            <a:r>
              <a:rPr lang="en-GB" altLang="en-US" i="1" smtClean="0">
                <a:latin typeface="Arial" panose="020B0604020202020204" pitchFamily="34" charset="0"/>
                <a:cs typeface="Arial" panose="020B0604020202020204" pitchFamily="34" charset="0"/>
              </a:rPr>
              <a:t>Numerical flexibility</a:t>
            </a:r>
            <a:r>
              <a:rPr lang="en-GB" altLang="en-US" smtClean="0">
                <a:latin typeface="Arial" panose="020B0604020202020204" pitchFamily="34" charset="0"/>
                <a:cs typeface="Arial" panose="020B0604020202020204" pitchFamily="34" charset="0"/>
              </a:rPr>
              <a:t> is associated with structural flexibility and means that the number of employees can be quickly and easily increased or decreased in line with even short-term changes in the level of demand for labour.</a:t>
            </a:r>
          </a:p>
        </p:txBody>
      </p:sp>
    </p:spTree>
    <p:extLst>
      <p:ext uri="{BB962C8B-B14F-4D97-AF65-F5344CB8AC3E}">
        <p14:creationId xmlns:p14="http://schemas.microsoft.com/office/powerpoint/2010/main" val="19789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D32BFCD-B383-42DF-B16C-90750C7F0496}" type="slidenum">
              <a:rPr lang="en-GB" altLang="en-US"/>
              <a:pPr eaLnBrk="1" hangingPunct="1">
                <a:spcBef>
                  <a:spcPct val="0"/>
                </a:spcBef>
              </a:pPr>
              <a:t>21</a:t>
            </a:fld>
            <a:endParaRPr lang="en-GB" altLang="en-US"/>
          </a:p>
        </p:txBody>
      </p:sp>
      <p:sp>
        <p:nvSpPr>
          <p:cNvPr id="39939"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pPr eaLnBrk="1" hangingPunct="1">
              <a:defRPr/>
            </a:pPr>
            <a:r>
              <a:rPr lang="en-GB" altLang="en-US" dirty="0" smtClean="0"/>
              <a:t>Sung and Ashton (2005) defined high performance work practices as a set or ‘bundle’ of 35 complementary work practices covering three broad areas:</a:t>
            </a:r>
          </a:p>
          <a:p>
            <a:pPr marL="228600" indent="-228600" eaLnBrk="1" hangingPunct="1">
              <a:buFontTx/>
              <a:buAutoNum type="arabicPeriod"/>
              <a:defRPr/>
            </a:pPr>
            <a:r>
              <a:rPr lang="en-GB" altLang="en-US" dirty="0" smtClean="0"/>
              <a:t>High employee involvement work practices – </a:t>
            </a:r>
            <a:r>
              <a:rPr lang="en-GB" altLang="en-US" dirty="0" err="1" smtClean="0"/>
              <a:t>eg</a:t>
            </a:r>
            <a:r>
              <a:rPr lang="en-GB" altLang="en-US" dirty="0" smtClean="0"/>
              <a:t> self-directed teams, quality circles and sharing/access to company information.</a:t>
            </a:r>
          </a:p>
          <a:p>
            <a:pPr marL="228600" indent="-228600" eaLnBrk="1" hangingPunct="1">
              <a:buFontTx/>
              <a:buAutoNum type="arabicPeriod"/>
              <a:defRPr/>
            </a:pPr>
            <a:r>
              <a:rPr lang="en-GB" altLang="en-US" dirty="0" smtClean="0"/>
              <a:t>Human resource practices – </a:t>
            </a:r>
            <a:r>
              <a:rPr lang="en-GB" altLang="en-US" dirty="0" err="1" smtClean="0"/>
              <a:t>eg</a:t>
            </a:r>
            <a:r>
              <a:rPr lang="en-GB" altLang="en-US" dirty="0" smtClean="0"/>
              <a:t> sophisticated recruitment processes, performance appraisals, mentoring and work redesign.</a:t>
            </a:r>
          </a:p>
          <a:p>
            <a:pPr marL="228600" indent="-228600" eaLnBrk="1" hangingPunct="1">
              <a:buFontTx/>
              <a:buAutoNum type="arabicPeriod"/>
              <a:defRPr/>
            </a:pPr>
            <a:r>
              <a:rPr lang="en-GB" altLang="en-US" dirty="0" smtClean="0"/>
              <a:t>Reward and commitment practices- </a:t>
            </a:r>
            <a:r>
              <a:rPr lang="en-GB" altLang="en-US" dirty="0" err="1" smtClean="0"/>
              <a:t>eg</a:t>
            </a:r>
            <a:r>
              <a:rPr lang="en-GB" altLang="en-US" dirty="0" smtClean="0"/>
              <a:t> various financial rewards, family friendly policies, job rotation and flexi hours. </a:t>
            </a:r>
          </a:p>
        </p:txBody>
      </p:sp>
    </p:spTree>
    <p:extLst>
      <p:ext uri="{BB962C8B-B14F-4D97-AF65-F5344CB8AC3E}">
        <p14:creationId xmlns:p14="http://schemas.microsoft.com/office/powerpoint/2010/main" val="3010791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EDE46D8-20F6-4359-9562-B609DDE207E7}" type="slidenum">
              <a:rPr lang="en-GB" altLang="en-US"/>
              <a:pPr eaLnBrk="1" hangingPunct="1">
                <a:spcBef>
                  <a:spcPct val="0"/>
                </a:spcBef>
              </a:pPr>
              <a:t>22</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Lean manufacturing, as developed by Toyota, concentrates initially on the design of the process so that waste can be minimized during manufacture.</a:t>
            </a:r>
          </a:p>
          <a:p>
            <a:pPr marL="179388" indent="-179388" eaLnBrk="1" hangingPunct="1">
              <a:buFontTx/>
              <a:buChar char="•"/>
            </a:pPr>
            <a:r>
              <a:rPr lang="en-GB" altLang="en-US" smtClean="0">
                <a:latin typeface="Arial" panose="020B0604020202020204" pitchFamily="34" charset="0"/>
                <a:cs typeface="Arial" panose="020B0604020202020204" pitchFamily="34" charset="0"/>
              </a:rPr>
              <a:t>It then involves paying close attention to operations in order to identify opportunities to improve the flow of production, remove wasteful practices and engage in continuous improvement, </a:t>
            </a:r>
            <a:endParaRPr lang="en-US" altLang="en-US" smtClean="0">
              <a:latin typeface="Arial" panose="020B0604020202020204" pitchFamily="34" charset="0"/>
              <a:cs typeface="Arial" panose="020B0604020202020204" pitchFamily="34" charset="0"/>
            </a:endParaRPr>
          </a:p>
          <a:p>
            <a:pPr marL="179388" indent="-179388" eaLnBrk="1" hangingPunct="1">
              <a:buFontTx/>
              <a:buChar char="•"/>
            </a:pPr>
            <a:r>
              <a:rPr lang="en-US" altLang="en-US" smtClean="0">
                <a:latin typeface="Arial" panose="020B0604020202020204" pitchFamily="34" charset="0"/>
                <a:cs typeface="Arial" panose="020B0604020202020204" pitchFamily="34" charset="0"/>
              </a:rPr>
              <a:t>But as noted by the CIPD (2008), the success of Lean depends not so much on the tools but on its approach to work. Lean is implemented by communities of people who carry out and supervise the work and may include stakeholders such as customers. </a:t>
            </a:r>
            <a:r>
              <a:rPr lang="en-GB" altLang="en-US" smtClean="0">
                <a:latin typeface="Arial" panose="020B0604020202020204" pitchFamily="34" charset="0"/>
                <a:cs typeface="Arial" panose="020B0604020202020204" pitchFamily="34" charset="0"/>
              </a:rPr>
              <a:t>Lean team members will be encouraged to think flexibly and be adaptable to change. Importantly, they will have a sense of ownership of what they do and achieve.</a:t>
            </a:r>
          </a:p>
        </p:txBody>
      </p:sp>
    </p:spTree>
    <p:extLst>
      <p:ext uri="{BB962C8B-B14F-4D97-AF65-F5344CB8AC3E}">
        <p14:creationId xmlns:p14="http://schemas.microsoft.com/office/powerpoint/2010/main" val="2107714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AE87029-7E11-49CD-8065-FE9A3420F30E}" type="slidenum">
              <a:rPr lang="en-GB" altLang="en-US"/>
              <a:pPr eaLnBrk="1" hangingPunct="1">
                <a:spcBef>
                  <a:spcPct val="0"/>
                </a:spcBef>
              </a:pPr>
              <a:t>24</a:t>
            </a:fld>
            <a:endParaRPr lang="en-GB" altLang="en-US"/>
          </a:p>
        </p:txBody>
      </p:sp>
      <p:sp>
        <p:nvSpPr>
          <p:cNvPr id="41987"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pPr eaLnBrk="1" hangingPunct="1">
              <a:defRPr/>
            </a:pPr>
            <a:r>
              <a:rPr lang="en-GB" altLang="en-US" dirty="0" smtClean="0"/>
              <a:t>How work should be organized concerns all managers when they decide on a day-to-day relatively informal basis how their overall task should be divided between the members of their team. </a:t>
            </a:r>
          </a:p>
          <a:p>
            <a:pPr eaLnBrk="1" hangingPunct="1">
              <a:defRPr/>
            </a:pPr>
            <a:r>
              <a:rPr lang="en-GB" altLang="en-US" dirty="0" smtClean="0"/>
              <a:t>The ways in which work should be organized can also be determined by more formal organizational reviews that could focus on a single department or function or could deal with a number of departments or the whole business.</a:t>
            </a:r>
          </a:p>
          <a:p>
            <a:pPr eaLnBrk="1" hangingPunct="1">
              <a:defRPr/>
            </a:pPr>
            <a:r>
              <a:rPr lang="en-GB" altLang="en-US" dirty="0" smtClean="0"/>
              <a:t>In each case, although on differing scales, similar questions arise:</a:t>
            </a:r>
          </a:p>
          <a:p>
            <a:pPr marL="180000" indent="-180000" eaLnBrk="1" hangingPunct="1">
              <a:buFontTx/>
              <a:buChar char="•"/>
              <a:defRPr/>
            </a:pPr>
            <a:r>
              <a:rPr lang="en-GB" altLang="en-US" dirty="0" smtClean="0"/>
              <a:t>'Who does what? </a:t>
            </a:r>
          </a:p>
          <a:p>
            <a:pPr marL="180000" indent="-180000" eaLnBrk="1" hangingPunct="1">
              <a:buFontTx/>
              <a:buChar char="•"/>
              <a:defRPr/>
            </a:pPr>
            <a:r>
              <a:rPr lang="en-GB" altLang="en-US" dirty="0" smtClean="0"/>
              <a:t>'How should activities be grouped together?` </a:t>
            </a:r>
          </a:p>
          <a:p>
            <a:pPr marL="180000" indent="-180000" eaLnBrk="1" hangingPunct="1">
              <a:buFontTx/>
              <a:buChar char="•"/>
              <a:defRPr/>
            </a:pPr>
            <a:r>
              <a:rPr lang="en-GB" altLang="en-US" dirty="0" smtClean="0"/>
              <a:t>'What lines and means of communication need to be established?` </a:t>
            </a:r>
          </a:p>
          <a:p>
            <a:pPr marL="180000" indent="-180000" eaLnBrk="1" hangingPunct="1">
              <a:buFontTx/>
              <a:buChar char="•"/>
              <a:defRPr/>
            </a:pPr>
            <a:r>
              <a:rPr lang="en-GB" altLang="en-US" dirty="0" smtClean="0"/>
              <a:t>‘Are we doing everything that we ought to be doing and nothing that we ought not to be doing?' </a:t>
            </a:r>
          </a:p>
          <a:p>
            <a:pPr marL="180000" indent="-180000" eaLnBrk="1" hangingPunct="1">
              <a:buFontTx/>
              <a:buChar char="•"/>
              <a:defRPr/>
            </a:pPr>
            <a:r>
              <a:rPr lang="en-GB" altLang="en-US" dirty="0" smtClean="0"/>
              <a:t>'Have we got too many layers of management or supervision?' </a:t>
            </a:r>
          </a:p>
        </p:txBody>
      </p:sp>
    </p:spTree>
    <p:extLst>
      <p:ext uri="{BB962C8B-B14F-4D97-AF65-F5344CB8AC3E}">
        <p14:creationId xmlns:p14="http://schemas.microsoft.com/office/powerpoint/2010/main" val="3529654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60CF5FA-28BE-4323-B771-D6395F03B777}" type="slidenum">
              <a:rPr lang="en-GB" altLang="en-US"/>
              <a:pPr eaLnBrk="1" hangingPunct="1">
                <a:spcBef>
                  <a:spcPct val="0"/>
                </a:spcBef>
              </a:pPr>
              <a:t>26</a:t>
            </a:fld>
            <a:endParaRPr lang="en-GB" altLang="en-US"/>
          </a:p>
        </p:txBody>
      </p:sp>
      <p:sp>
        <p:nvSpPr>
          <p:cNvPr id="43011"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pPr eaLnBrk="1" hangingPunct="1">
              <a:lnSpc>
                <a:spcPct val="90000"/>
              </a:lnSpc>
              <a:defRPr/>
            </a:pPr>
            <a:r>
              <a:rPr lang="en-GB" altLang="en-US" sz="900" dirty="0" smtClean="0"/>
              <a:t>The detailed aims of organization design are to:</a:t>
            </a:r>
          </a:p>
          <a:p>
            <a:pPr marL="180000" indent="-180000" eaLnBrk="1" hangingPunct="1">
              <a:lnSpc>
                <a:spcPct val="90000"/>
              </a:lnSpc>
              <a:buFontTx/>
              <a:buChar char="•"/>
              <a:defRPr/>
            </a:pPr>
            <a:r>
              <a:rPr lang="en-GB" altLang="en-US" sz="900" dirty="0" smtClean="0"/>
              <a:t>clarify the overall purposes of the organization or function –  the strategic goals which govern what it does and how it operates;</a:t>
            </a:r>
          </a:p>
          <a:p>
            <a:pPr marL="180000" indent="-180000" eaLnBrk="1" hangingPunct="1">
              <a:lnSpc>
                <a:spcPct val="90000"/>
              </a:lnSpc>
              <a:buFontTx/>
              <a:buChar char="•"/>
              <a:defRPr/>
            </a:pPr>
            <a:r>
              <a:rPr lang="en-GB" altLang="en-US" sz="900" dirty="0" smtClean="0"/>
              <a:t>define how work should be organized to achieve that purpose including the use of technology and other work processes;</a:t>
            </a:r>
          </a:p>
          <a:p>
            <a:pPr marL="180000" indent="-180000" eaLnBrk="1" hangingPunct="1">
              <a:lnSpc>
                <a:spcPct val="90000"/>
              </a:lnSpc>
              <a:buFontTx/>
              <a:buChar char="•"/>
              <a:defRPr/>
            </a:pPr>
            <a:r>
              <a:rPr lang="en-GB" altLang="en-US" sz="900" dirty="0" smtClean="0"/>
              <a:t>ensure that the structure is appropriate to the purpose of the organization or function, the activities it carries out and its work systems;</a:t>
            </a:r>
          </a:p>
          <a:p>
            <a:pPr marL="180000" indent="-180000" eaLnBrk="1" hangingPunct="1">
              <a:lnSpc>
                <a:spcPct val="90000"/>
              </a:lnSpc>
              <a:buFontTx/>
              <a:buChar char="•"/>
              <a:defRPr/>
            </a:pPr>
            <a:r>
              <a:rPr lang="en-GB" altLang="en-US" sz="900" dirty="0" smtClean="0"/>
              <a:t>define as precisely as possible the key activities involved in carrying out the work;</a:t>
            </a:r>
          </a:p>
          <a:p>
            <a:pPr marL="180000" indent="-180000" eaLnBrk="1" hangingPunct="1">
              <a:lnSpc>
                <a:spcPct val="90000"/>
              </a:lnSpc>
              <a:buFontTx/>
              <a:buChar char="•"/>
              <a:defRPr/>
            </a:pPr>
            <a:r>
              <a:rPr lang="en-GB" altLang="en-US" sz="900" dirty="0" smtClean="0"/>
              <a:t>group these activities logically together to avoid unnecessary overlap or duplication;</a:t>
            </a:r>
          </a:p>
          <a:p>
            <a:pPr marL="180000" indent="-180000" eaLnBrk="1" hangingPunct="1">
              <a:lnSpc>
                <a:spcPct val="90000"/>
              </a:lnSpc>
              <a:buFontTx/>
              <a:buChar char="•"/>
              <a:defRPr/>
            </a:pPr>
            <a:r>
              <a:rPr lang="en-GB" altLang="en-US" sz="900" dirty="0" smtClean="0"/>
              <a:t>provide for the integration of activities and the achievement of cooperative effort and teamwork;</a:t>
            </a:r>
          </a:p>
          <a:p>
            <a:pPr marL="180000" indent="-180000" eaLnBrk="1" hangingPunct="1">
              <a:lnSpc>
                <a:spcPct val="90000"/>
              </a:lnSpc>
              <a:buFontTx/>
              <a:buChar char="•"/>
              <a:defRPr/>
            </a:pPr>
            <a:r>
              <a:rPr lang="en-GB" altLang="en-US" sz="900" dirty="0" smtClean="0"/>
              <a:t>build flexibility into the system so that arrangements can adapt quickly to new situations and challenges;</a:t>
            </a:r>
          </a:p>
          <a:p>
            <a:pPr marL="180000" indent="-180000" eaLnBrk="1" hangingPunct="1">
              <a:lnSpc>
                <a:spcPct val="90000"/>
              </a:lnSpc>
              <a:buFontTx/>
              <a:buChar char="•"/>
              <a:defRPr/>
            </a:pPr>
            <a:r>
              <a:rPr lang="en-GB" altLang="en-US" sz="900" dirty="0" smtClean="0"/>
              <a:t>provide for the rapid communication of information;</a:t>
            </a:r>
          </a:p>
          <a:p>
            <a:pPr marL="180000" indent="-180000" eaLnBrk="1" hangingPunct="1">
              <a:lnSpc>
                <a:spcPct val="90000"/>
              </a:lnSpc>
              <a:buFontTx/>
              <a:buChar char="•"/>
              <a:defRPr/>
            </a:pPr>
            <a:r>
              <a:rPr lang="en-GB" altLang="en-US" sz="900" dirty="0" smtClean="0"/>
              <a:t>define the role and function of each organizational or functional unit so that all concerned know how it plays its part in achieving the overall purpose;</a:t>
            </a:r>
          </a:p>
          <a:p>
            <a:pPr marL="180000" indent="-180000" eaLnBrk="1" hangingPunct="1">
              <a:lnSpc>
                <a:spcPct val="90000"/>
              </a:lnSpc>
              <a:buFontTx/>
              <a:buChar char="•"/>
              <a:defRPr/>
            </a:pPr>
            <a:r>
              <a:rPr lang="en-GB" altLang="en-US" sz="900" dirty="0" smtClean="0"/>
              <a:t>clarify individual roles, accountabilities and authorities;</a:t>
            </a:r>
          </a:p>
          <a:p>
            <a:pPr marL="180000" indent="-180000" eaLnBrk="1" hangingPunct="1">
              <a:lnSpc>
                <a:spcPct val="90000"/>
              </a:lnSpc>
              <a:buFontTx/>
              <a:buChar char="•"/>
              <a:defRPr/>
            </a:pPr>
            <a:r>
              <a:rPr lang="en-GB" altLang="en-US" sz="900" dirty="0" smtClean="0"/>
              <a:t>take account of individual needs and aspirations;</a:t>
            </a:r>
          </a:p>
          <a:p>
            <a:pPr marL="180000" indent="-180000" eaLnBrk="1" hangingPunct="1">
              <a:lnSpc>
                <a:spcPct val="90000"/>
              </a:lnSpc>
              <a:buFontTx/>
              <a:buChar char="•"/>
              <a:defRPr/>
            </a:pPr>
            <a:r>
              <a:rPr lang="en-GB" altLang="en-US" sz="900" dirty="0" smtClean="0"/>
              <a:t>decide how to overcome what has been called by </a:t>
            </a:r>
            <a:r>
              <a:rPr lang="en-GB" altLang="en-US" sz="900" dirty="0" err="1" smtClean="0"/>
              <a:t>Huczynski</a:t>
            </a:r>
            <a:r>
              <a:rPr lang="en-GB" altLang="en-US" sz="900" dirty="0" smtClean="0"/>
              <a:t> and Buchanan (2007) ‘the organizational dilemma’ –  how to reconcile the potential inconsistency between individual needs and aspirations, and the collective purpose of the organization;</a:t>
            </a:r>
          </a:p>
          <a:p>
            <a:pPr marL="180000" indent="-180000" eaLnBrk="1" hangingPunct="1">
              <a:lnSpc>
                <a:spcPct val="90000"/>
              </a:lnSpc>
              <a:buFontTx/>
              <a:buChar char="•"/>
              <a:defRPr/>
            </a:pPr>
            <a:r>
              <a:rPr lang="en-GB" altLang="en-US" sz="900" dirty="0" smtClean="0"/>
              <a:t>design jobs to make the best use of the skills and capacities of the job holders and to provide them with high levels of motivation from the work itself (intrinsic motivation);</a:t>
            </a:r>
          </a:p>
          <a:p>
            <a:pPr marL="180000" indent="-180000" eaLnBrk="1" hangingPunct="1">
              <a:lnSpc>
                <a:spcPct val="90000"/>
              </a:lnSpc>
              <a:buFontTx/>
              <a:buChar char="•"/>
              <a:defRPr/>
            </a:pPr>
            <a:r>
              <a:rPr lang="en-GB" altLang="en-US" sz="900" dirty="0" smtClean="0"/>
              <a:t>plan and implement organization development activities to ensure that the various processes operate in a manner that contributes to organizational effectiveness</a:t>
            </a:r>
          </a:p>
          <a:p>
            <a:pPr marL="180000" indent="-180000" eaLnBrk="1" hangingPunct="1">
              <a:lnSpc>
                <a:spcPct val="90000"/>
              </a:lnSpc>
              <a:buFontTx/>
              <a:buChar char="•"/>
              <a:defRPr/>
            </a:pPr>
            <a:r>
              <a:rPr lang="en-GB" altLang="en-US" sz="900" dirty="0" smtClean="0"/>
              <a:t>set up teams and project groups as required to be responsible for specific processing, development, professional or administrative activities or for the conduct of projects.</a:t>
            </a:r>
          </a:p>
        </p:txBody>
      </p:sp>
    </p:spTree>
    <p:extLst>
      <p:ext uri="{BB962C8B-B14F-4D97-AF65-F5344CB8AC3E}">
        <p14:creationId xmlns:p14="http://schemas.microsoft.com/office/powerpoint/2010/main" val="2226022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6339B84-C811-4FBF-8387-9DBC40C17881}" type="slidenum">
              <a:rPr lang="en-GB" altLang="en-US"/>
              <a:pPr eaLnBrk="1" hangingPunct="1">
                <a:spcBef>
                  <a:spcPct val="0"/>
                </a:spcBef>
              </a:pPr>
              <a:t>27</a:t>
            </a:fld>
            <a:endParaRPr lang="en-GB" alt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4992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CE5D313-3365-462F-A7DE-63AFD317A1A7}" type="slidenum">
              <a:rPr lang="en-GB" altLang="en-US"/>
              <a:pPr eaLnBrk="1" hangingPunct="1">
                <a:spcBef>
                  <a:spcPct val="0"/>
                </a:spcBef>
              </a:pPr>
              <a:t>28</a:t>
            </a:fld>
            <a:endParaRPr lang="en-GB" alt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r>
              <a:rPr lang="en-GB" altLang="en-US" sz="1000" i="1" smtClean="0">
                <a:latin typeface="Arial" panose="020B0604020202020204" pitchFamily="34" charset="0"/>
                <a:cs typeface="Arial" panose="020B0604020202020204" pitchFamily="34" charset="0"/>
              </a:rPr>
              <a:t>The external environment: </a:t>
            </a:r>
            <a:r>
              <a:rPr lang="en-GB" altLang="en-US" sz="1000" smtClean="0">
                <a:latin typeface="Arial" panose="020B0604020202020204" pitchFamily="34" charset="0"/>
                <a:cs typeface="Arial" panose="020B0604020202020204" pitchFamily="34" charset="0"/>
              </a:rPr>
              <a:t>The economic, market, competitive, social and legal matters that may affect the organization. Plans for product-market development will be significant.</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The internal environment: </a:t>
            </a:r>
            <a:r>
              <a:rPr lang="en-GB" altLang="en-US" sz="1000" smtClean="0">
                <a:latin typeface="Arial" panose="020B0604020202020204" pitchFamily="34" charset="0"/>
                <a:cs typeface="Arial" panose="020B0604020202020204" pitchFamily="34" charset="0"/>
              </a:rPr>
              <a:t>The mission, values, organization climate, management style, technology, work systems and processes of the organization as they affect the way it functions and should be structured to carry out its function. Technological developments may be particularly important as well as the introduction of new processes such as just-in-time or the development of an entirely new computer system.</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Strategic issues and objectives: </a:t>
            </a:r>
            <a:r>
              <a:rPr lang="en-GB" altLang="en-US" sz="1000" smtClean="0">
                <a:latin typeface="Arial" panose="020B0604020202020204" pitchFamily="34" charset="0"/>
                <a:cs typeface="Arial" panose="020B0604020202020204" pitchFamily="34" charset="0"/>
              </a:rPr>
              <a:t>As a background to the study it is necessary to identify the strategic issues facing the organization and its objectives. These may be considered under such headings as growth, competition and market position and standing. Issues concerning the availability of the required human, financial and physical resources would also have to be considered.</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Activities: </a:t>
            </a:r>
            <a:r>
              <a:rPr lang="en-GB" altLang="en-US" sz="1000" smtClean="0">
                <a:latin typeface="Arial" panose="020B0604020202020204" pitchFamily="34" charset="0"/>
                <a:cs typeface="Arial" panose="020B0604020202020204" pitchFamily="34" charset="0"/>
              </a:rPr>
              <a:t>Activity analysis establishes what work is done and what needs to be done in the organization to achieve its objectives within its environment. The analysis should cover what is and is not being done, who is doing it and where, and how much is being done.  An answer is necessary to the key questions:  'Are all the activities required properly catered for?'  'Are there any unnecessary activities being carried out, ie those which do not need to be done at all or those which could be conducted more economically and efficiently by external contractors or providers?'</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Structure: </a:t>
            </a:r>
            <a:r>
              <a:rPr lang="en-GB" altLang="en-US" sz="1000" smtClean="0">
                <a:latin typeface="Arial" panose="020B0604020202020204" pitchFamily="34" charset="0"/>
                <a:cs typeface="Arial" panose="020B0604020202020204" pitchFamily="34" charset="0"/>
              </a:rPr>
              <a:t>The analysis of structure covers how activities are grouped together, the number of levels in the hierarchy, the extent to which authority is decentralized to divisions and strategic business units (SBUs), where functions such as finance, HR, lT and research and development are placed in the structure (eg as central functions or integrated into divisions or SBUs) and the relationships that exist between different units and functions (with particular attention being given to the way in which they communicate and cooperate with one another). </a:t>
            </a:r>
          </a:p>
        </p:txBody>
      </p:sp>
    </p:spTree>
    <p:extLst>
      <p:ext uri="{BB962C8B-B14F-4D97-AF65-F5344CB8AC3E}">
        <p14:creationId xmlns:p14="http://schemas.microsoft.com/office/powerpoint/2010/main" val="2682774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32468DF-6DFB-498A-A07E-AF122E8428C4}" type="slidenum">
              <a:rPr lang="en-GB" altLang="en-US"/>
              <a:pPr eaLnBrk="1" hangingPunct="1">
                <a:spcBef>
                  <a:spcPct val="0"/>
                </a:spcBef>
              </a:pPr>
              <a:t>35</a:t>
            </a:fld>
            <a:endParaRPr lang="en-GB" alt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In a relatively stable manufacturing business a traditional ‘line and staff’ structure may be appropriate. This is one consisting of line managers who exist to carry out the primary functions of the organization, and staff functions such as finance and HR to support the line.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There may be a choice on how to structure the organization into separate divisions – these could be functions such as manufacturing or research and development, or based on products, regions or markets.  </a:t>
            </a:r>
          </a:p>
          <a:p>
            <a:pPr marL="179388" indent="-179388" eaLnBrk="1" hangingPunct="1">
              <a:buFontTx/>
              <a:buChar char="•"/>
            </a:pPr>
            <a:r>
              <a:rPr lang="en-GB" altLang="en-US" smtClean="0">
                <a:latin typeface="Arial" panose="020B0604020202020204" pitchFamily="34" charset="0"/>
                <a:cs typeface="Arial" panose="020B0604020202020204" pitchFamily="34" charset="0"/>
              </a:rPr>
              <a:t>In a consultancy a matrix organization is required. </a:t>
            </a:r>
          </a:p>
          <a:p>
            <a:pPr marL="179388" indent="-179388" eaLnBrk="1" hangingPunct="1">
              <a:buFontTx/>
              <a:buChar char="•"/>
            </a:pPr>
            <a:r>
              <a:rPr lang="en-GB" altLang="en-US" smtClean="0">
                <a:latin typeface="Arial" panose="020B0604020202020204" pitchFamily="34" charset="0"/>
                <a:cs typeface="Arial" panose="020B0604020202020204" pitchFamily="34" charset="0"/>
              </a:rPr>
              <a:t>In a process-based organization where the emphasis is on horizontal processes a ‘lattice’ structure’ may emerge. </a:t>
            </a:r>
          </a:p>
          <a:p>
            <a:pPr marL="179388" indent="-179388" eaLnBrk="1" hangingPunct="1">
              <a:buFontTx/>
              <a:buChar char="•"/>
            </a:pPr>
            <a:r>
              <a:rPr lang="en-GB" altLang="en-US" smtClean="0">
                <a:latin typeface="Arial" panose="020B0604020202020204" pitchFamily="34" charset="0"/>
                <a:cs typeface="Arial" panose="020B0604020202020204" pitchFamily="34" charset="0"/>
              </a:rPr>
              <a:t>A knowledge-based and innovative business will choose not to bother about rigid structures and will instead concentrate on achieving organizational agility – the ability to respond flexibly to new challenges. </a:t>
            </a:r>
          </a:p>
        </p:txBody>
      </p:sp>
    </p:spTree>
    <p:extLst>
      <p:ext uri="{BB962C8B-B14F-4D97-AF65-F5344CB8AC3E}">
        <p14:creationId xmlns:p14="http://schemas.microsoft.com/office/powerpoint/2010/main" val="1953273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4710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E5C3E99-0ACF-45EA-94AC-ABB982BFED1F}" type="slidenum">
              <a:rPr lang="en-GB" altLang="en-US"/>
              <a:pPr eaLnBrk="1" hangingPunct="1">
                <a:spcBef>
                  <a:spcPct val="0"/>
                </a:spcBef>
              </a:pPr>
              <a:t>37</a:t>
            </a:fld>
            <a:endParaRPr lang="en-GB" altLang="en-US"/>
          </a:p>
        </p:txBody>
      </p:sp>
    </p:spTree>
    <p:extLst>
      <p:ext uri="{BB962C8B-B14F-4D97-AF65-F5344CB8AC3E}">
        <p14:creationId xmlns:p14="http://schemas.microsoft.com/office/powerpoint/2010/main" val="797765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854FF72-9974-4DA0-8CE1-965FA5879F99}" type="slidenum">
              <a:rPr lang="en-GB" altLang="en-US"/>
              <a:pPr eaLnBrk="1" hangingPunct="1">
                <a:spcBef>
                  <a:spcPct val="0"/>
                </a:spcBef>
              </a:pPr>
              <a:t>38</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xfrm>
            <a:off x="685800" y="4191000"/>
            <a:ext cx="5486400" cy="4114800"/>
          </a:xfrm>
          <a:noFill/>
        </p:spPr>
        <p:txBody>
          <a:bodyPr/>
          <a:lstStyle/>
          <a:p>
            <a:pPr eaLnBrk="1" hangingPunct="1"/>
            <a:r>
              <a:rPr lang="en-GB" altLang="en-US" smtClean="0">
                <a:latin typeface="Arial" panose="020B0604020202020204" pitchFamily="34" charset="0"/>
                <a:cs typeface="Arial" panose="020B0604020202020204" pitchFamily="34" charset="0"/>
              </a:rPr>
              <a:t>As observed by Wall and Clegg (1998: 265): ‘Jobs are created by people for people. Whether deliberately or by default, choices are made about which tasks to group together to form a job, the extent to which job holders should follow prescribed procedures in completing those tasks, how closely the job incumbent will be supervised, and numerous other aspects of the work. Such choices are the essence of job design.’ </a:t>
            </a:r>
          </a:p>
        </p:txBody>
      </p:sp>
    </p:spTree>
    <p:extLst>
      <p:ext uri="{BB962C8B-B14F-4D97-AF65-F5344CB8AC3E}">
        <p14:creationId xmlns:p14="http://schemas.microsoft.com/office/powerpoint/2010/main" val="3820896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4915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B06DF32-BFAD-4A37-8C6B-687F6FF6A45F}" type="slidenum">
              <a:rPr lang="en-GB" altLang="en-US"/>
              <a:pPr eaLnBrk="1" hangingPunct="1">
                <a:spcBef>
                  <a:spcPct val="0"/>
                </a:spcBef>
              </a:pPr>
              <a:t>39</a:t>
            </a:fld>
            <a:endParaRPr lang="en-GB" altLang="en-US"/>
          </a:p>
        </p:txBody>
      </p:sp>
    </p:spTree>
    <p:extLst>
      <p:ext uri="{BB962C8B-B14F-4D97-AF65-F5344CB8AC3E}">
        <p14:creationId xmlns:p14="http://schemas.microsoft.com/office/powerpoint/2010/main" val="17382211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26B54FE-6722-4069-89BD-CBD8CA8FFA7E}" type="slidenum">
              <a:rPr lang="en-GB" altLang="en-US"/>
              <a:pPr eaLnBrk="1" hangingPunct="1">
                <a:spcBef>
                  <a:spcPct val="0"/>
                </a:spcBef>
              </a:pPr>
              <a:t>43</a:t>
            </a:fld>
            <a:endParaRPr lang="en-GB" altLang="en-US"/>
          </a:p>
        </p:txBody>
      </p:sp>
      <p:sp>
        <p:nvSpPr>
          <p:cNvPr id="50179"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pPr marL="228600" eaLnBrk="1" hangingPunct="1">
              <a:lnSpc>
                <a:spcPct val="90000"/>
              </a:lnSpc>
              <a:spcAft>
                <a:spcPts val="600"/>
              </a:spcAft>
              <a:defRPr/>
            </a:pPr>
            <a:r>
              <a:rPr lang="en-US" altLang="en-US" i="1" dirty="0" smtClean="0"/>
              <a:t>The characteristics of jobs: </a:t>
            </a:r>
            <a:r>
              <a:rPr lang="en-US" altLang="en-US" dirty="0" smtClean="0"/>
              <a:t>There are three fundamental characteristics shared by all jobs:</a:t>
            </a:r>
          </a:p>
          <a:p>
            <a:pPr marL="450000" indent="-180000" eaLnBrk="1" hangingPunct="1">
              <a:lnSpc>
                <a:spcPct val="90000"/>
              </a:lnSpc>
              <a:buFontTx/>
              <a:buAutoNum type="arabicPeriod"/>
              <a:defRPr/>
            </a:pPr>
            <a:r>
              <a:rPr lang="en-US" altLang="en-US" dirty="0" smtClean="0"/>
              <a:t>Job range – the number of operations a job holder performs to complete a task.</a:t>
            </a:r>
          </a:p>
          <a:p>
            <a:pPr marL="450000" indent="-180000" eaLnBrk="1" hangingPunct="1">
              <a:lnSpc>
                <a:spcPct val="90000"/>
              </a:lnSpc>
              <a:buFontTx/>
              <a:buAutoNum type="arabicPeriod"/>
              <a:defRPr/>
            </a:pPr>
            <a:r>
              <a:rPr lang="en-US" altLang="en-US" dirty="0" smtClean="0"/>
              <a:t>Job depth – the amount of discretion a job holder has to decide job activities and job outcomes.</a:t>
            </a:r>
          </a:p>
          <a:p>
            <a:pPr marL="450000" indent="-180000" eaLnBrk="1" hangingPunct="1">
              <a:lnSpc>
                <a:spcPct val="90000"/>
              </a:lnSpc>
              <a:buFontTx/>
              <a:buAutoNum type="arabicPeriod"/>
              <a:defRPr/>
            </a:pPr>
            <a:r>
              <a:rPr lang="en-US" altLang="en-US" dirty="0" smtClean="0"/>
              <a:t>Job relationships – the interpersonal relationships between job holders and their managers and co-workers.</a:t>
            </a:r>
            <a:endParaRPr lang="en-US" altLang="en-US" i="1" dirty="0" smtClean="0"/>
          </a:p>
          <a:p>
            <a:pPr marL="228600" eaLnBrk="1" hangingPunct="1">
              <a:lnSpc>
                <a:spcPct val="90000"/>
              </a:lnSpc>
              <a:spcBef>
                <a:spcPts val="600"/>
              </a:spcBef>
              <a:defRPr/>
            </a:pPr>
            <a:r>
              <a:rPr lang="en-US" altLang="en-US" i="1" dirty="0" smtClean="0"/>
              <a:t>Task structure: </a:t>
            </a:r>
            <a:r>
              <a:rPr lang="en-GB" altLang="en-US" dirty="0" smtClean="0"/>
              <a:t> Job design requires the assembly of a number of tasks into a job or a group of jobs. </a:t>
            </a:r>
          </a:p>
          <a:p>
            <a:pPr marL="228600" eaLnBrk="1" hangingPunct="1">
              <a:lnSpc>
                <a:spcPct val="90000"/>
              </a:lnSpc>
              <a:spcBef>
                <a:spcPts val="600"/>
              </a:spcBef>
              <a:defRPr/>
            </a:pPr>
            <a:r>
              <a:rPr lang="en-US" altLang="en-US" i="1" dirty="0" smtClean="0"/>
              <a:t>Intrinsic motivation: </a:t>
            </a:r>
            <a:r>
              <a:rPr lang="en-GB" altLang="en-US" dirty="0" smtClean="0"/>
              <a:t>The case for using job design techniques is based on the premise that effective performance and genuine satisfaction in work follow mainly from the intrinsic content of the job. </a:t>
            </a:r>
          </a:p>
          <a:p>
            <a:pPr marL="228600" eaLnBrk="1" hangingPunct="1">
              <a:lnSpc>
                <a:spcPct val="90000"/>
              </a:lnSpc>
              <a:spcBef>
                <a:spcPts val="600"/>
              </a:spcBef>
              <a:defRPr/>
            </a:pPr>
            <a:r>
              <a:rPr lang="en-US" altLang="en-US" i="1" dirty="0" smtClean="0"/>
              <a:t>The job characteristics model: </a:t>
            </a:r>
            <a:r>
              <a:rPr lang="en-GB" altLang="en-US" dirty="0" smtClean="0"/>
              <a:t>The job characteristics model was developed by Hackman and Oldham (1975). They identified five core job characteristics: skill variety, task identity, task significance, autonomy, feedback. </a:t>
            </a:r>
          </a:p>
        </p:txBody>
      </p:sp>
    </p:spTree>
    <p:extLst>
      <p:ext uri="{BB962C8B-B14F-4D97-AF65-F5344CB8AC3E}">
        <p14:creationId xmlns:p14="http://schemas.microsoft.com/office/powerpoint/2010/main" val="28713198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47E5D8F0-A818-4836-A066-3C56C541090C}" type="slidenum">
              <a:rPr lang="en-GB" altLang="en-US"/>
              <a:pPr eaLnBrk="1" hangingPunct="1">
                <a:spcBef>
                  <a:spcPct val="0"/>
                </a:spcBef>
              </a:pPr>
              <a:t>44</a:t>
            </a:fld>
            <a:endParaRPr lang="en-GB" alt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spcBef>
                <a:spcPts val="600"/>
              </a:spcBef>
            </a:pPr>
            <a:r>
              <a:rPr lang="en-US" altLang="en-US" i="1" smtClean="0">
                <a:latin typeface="Arial" panose="020B0604020202020204" pitchFamily="34" charset="0"/>
                <a:cs typeface="Arial" panose="020B0604020202020204" pitchFamily="34" charset="0"/>
              </a:rPr>
              <a:t>Job rotation: </a:t>
            </a:r>
            <a:r>
              <a:rPr lang="en-US" altLang="en-US" smtClean="0">
                <a:latin typeface="Arial" panose="020B0604020202020204" pitchFamily="34" charset="0"/>
                <a:cs typeface="Arial" panose="020B0604020202020204" pitchFamily="34" charset="0"/>
              </a:rPr>
              <a:t>This is the movement of employees from one task to another to reduce monotony by increasing variety.</a:t>
            </a:r>
            <a:endParaRPr lang="en-US" altLang="en-US" i="1" smtClean="0">
              <a:latin typeface="Arial" panose="020B0604020202020204" pitchFamily="34" charset="0"/>
              <a:cs typeface="Arial" panose="020B0604020202020204" pitchFamily="34" charset="0"/>
            </a:endParaRPr>
          </a:p>
          <a:p>
            <a:pPr eaLnBrk="1" hangingPunct="1">
              <a:spcBef>
                <a:spcPts val="600"/>
              </a:spcBef>
            </a:pPr>
            <a:r>
              <a:rPr lang="en-US" altLang="en-US" i="1" smtClean="0">
                <a:latin typeface="Arial" panose="020B0604020202020204" pitchFamily="34" charset="0"/>
                <a:cs typeface="Arial" panose="020B0604020202020204" pitchFamily="34" charset="0"/>
              </a:rPr>
              <a:t>Job enlargement: </a:t>
            </a:r>
            <a:r>
              <a:rPr lang="en-US" altLang="en-US" smtClean="0">
                <a:latin typeface="Arial" panose="020B0604020202020204" pitchFamily="34" charset="0"/>
                <a:cs typeface="Arial" panose="020B0604020202020204" pitchFamily="34" charset="0"/>
              </a:rPr>
              <a:t>This means combining previously fragmented tasks into one job, again to increase the variety and meaning of repetitive work.</a:t>
            </a:r>
            <a:endParaRPr lang="en-US" altLang="en-US" i="1" smtClean="0">
              <a:latin typeface="Arial" panose="020B0604020202020204" pitchFamily="34" charset="0"/>
              <a:cs typeface="Arial" panose="020B0604020202020204" pitchFamily="34" charset="0"/>
            </a:endParaRPr>
          </a:p>
          <a:p>
            <a:pPr eaLnBrk="1" hangingPunct="1">
              <a:spcBef>
                <a:spcPts val="600"/>
              </a:spcBef>
            </a:pPr>
            <a:r>
              <a:rPr lang="en-US" altLang="en-US" i="1" smtClean="0">
                <a:latin typeface="Arial" panose="020B0604020202020204" pitchFamily="34" charset="0"/>
                <a:cs typeface="Arial" panose="020B0604020202020204" pitchFamily="34" charset="0"/>
              </a:rPr>
              <a:t>Job enrichment: </a:t>
            </a:r>
            <a:r>
              <a:rPr lang="en-GB" altLang="en-US" smtClean="0">
                <a:latin typeface="Arial" panose="020B0604020202020204" pitchFamily="34" charset="0"/>
                <a:cs typeface="Arial" panose="020B0604020202020204" pitchFamily="34" charset="0"/>
              </a:rPr>
              <a:t>This goes beyond job enlargement to add greater autonomy and responsibility to a job. Job enrichment aims to maximize the interest and challenge of work </a:t>
            </a:r>
          </a:p>
          <a:p>
            <a:pPr eaLnBrk="1" hangingPunct="1">
              <a:spcBef>
                <a:spcPts val="600"/>
              </a:spcBef>
            </a:pPr>
            <a:r>
              <a:rPr lang="en-US" altLang="en-US" i="1" smtClean="0">
                <a:latin typeface="Arial" panose="020B0604020202020204" pitchFamily="34" charset="0"/>
                <a:cs typeface="Arial" panose="020B0604020202020204" pitchFamily="34" charset="0"/>
              </a:rPr>
              <a:t>Self-managing teams (autonomous work groups): </a:t>
            </a:r>
            <a:r>
              <a:rPr lang="en-GB" altLang="en-US" smtClean="0">
                <a:latin typeface="Arial" panose="020B0604020202020204" pitchFamily="34" charset="0"/>
                <a:cs typeface="Arial" panose="020B0604020202020204" pitchFamily="34" charset="0"/>
              </a:rPr>
              <a:t>These are self-regulating teams who work largely without direct supervision. </a:t>
            </a:r>
          </a:p>
          <a:p>
            <a:pPr eaLnBrk="1" hangingPunct="1">
              <a:spcBef>
                <a:spcPts val="600"/>
              </a:spcBef>
            </a:pPr>
            <a:r>
              <a:rPr lang="en-US" altLang="en-US" i="1" smtClean="0">
                <a:latin typeface="Arial" panose="020B0604020202020204" pitchFamily="34" charset="0"/>
                <a:cs typeface="Arial" panose="020B0604020202020204" pitchFamily="34" charset="0"/>
              </a:rPr>
              <a:t>High performance work design: </a:t>
            </a:r>
            <a:r>
              <a:rPr lang="en-GB" altLang="en-US" smtClean="0">
                <a:latin typeface="Arial" panose="020B0604020202020204" pitchFamily="34" charset="0"/>
                <a:cs typeface="Arial" panose="020B0604020202020204" pitchFamily="34" charset="0"/>
              </a:rPr>
              <a:t>This concentrates on setting up working groups in environments where high levels of performance can be achieved. </a:t>
            </a:r>
          </a:p>
        </p:txBody>
      </p:sp>
    </p:spTree>
    <p:extLst>
      <p:ext uri="{BB962C8B-B14F-4D97-AF65-F5344CB8AC3E}">
        <p14:creationId xmlns:p14="http://schemas.microsoft.com/office/powerpoint/2010/main" val="3266897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23/07/2018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23/07/2018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23/07/2018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23/07/2018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23/07/2018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23/07/2018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23/07/2018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23/07/2018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23/07/2018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5004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Achievement.</a:t>
            </a:r>
          </a:p>
          <a:p>
            <a:pPr eaLnBrk="1" hangingPunct="1"/>
            <a:endParaRPr lang="en-GB" altLang="en-US" dirty="0" smtClean="0">
              <a:solidFill>
                <a:schemeClr val="tx1"/>
              </a:solidFill>
            </a:endParaRPr>
          </a:p>
          <a:p>
            <a:pPr eaLnBrk="1" hangingPunct="1"/>
            <a:endParaRPr lang="en-GB" altLang="en-US" dirty="0" smtClean="0">
              <a:solidFill>
                <a:schemeClr val="tx1"/>
              </a:solidFill>
            </a:endParaRPr>
          </a:p>
          <a:p>
            <a:pPr eaLnBrk="1" hangingPunct="1"/>
            <a:r>
              <a:rPr lang="en-US" altLang="en-US" dirty="0" smtClean="0"/>
              <a:t>Work, </a:t>
            </a:r>
            <a:r>
              <a:rPr lang="en-US" altLang="en-US" dirty="0" err="1" smtClean="0"/>
              <a:t>Organisation</a:t>
            </a:r>
            <a:r>
              <a:rPr lang="en-US" altLang="en-US" dirty="0" smtClean="0"/>
              <a:t> and Job Design.</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179512" y="1124744"/>
            <a:ext cx="8712968" cy="4666456"/>
          </a:xfrm>
        </p:spPr>
        <p:txBody>
          <a:bodyPr/>
          <a:lstStyle/>
          <a:p>
            <a:r>
              <a:rPr lang="en-US" sz="2400" dirty="0" smtClean="0"/>
              <a:t>Understand how work and work systems should be designed to ensure organizational effectiveness.</a:t>
            </a:r>
          </a:p>
          <a:p>
            <a:r>
              <a:rPr lang="en-US" sz="2400" dirty="0" smtClean="0"/>
              <a:t>Discuss the elements of the work based process and the </a:t>
            </a:r>
            <a:r>
              <a:rPr lang="en-GB" altLang="en-US" sz="2400" dirty="0"/>
              <a:t>stream of products or services required and the processes needed to ensure </a:t>
            </a:r>
            <a:r>
              <a:rPr lang="en-GB" altLang="en-US" sz="2400" dirty="0" smtClean="0"/>
              <a:t>an effective work flow.</a:t>
            </a:r>
            <a:endParaRPr lang="en-US" sz="2400" dirty="0" smtClean="0"/>
          </a:p>
          <a:p>
            <a:r>
              <a:rPr lang="en-US" sz="2400" dirty="0" smtClean="0"/>
              <a:t>Identify planning processes and list common sources of challenges in organizing this process.</a:t>
            </a:r>
          </a:p>
          <a:p>
            <a:r>
              <a:rPr lang="en-US" sz="2400" dirty="0" smtClean="0"/>
              <a:t>Describe the criteria of work design and the characteristics of </a:t>
            </a:r>
            <a:r>
              <a:rPr lang="en-US" sz="2400" smtClean="0"/>
              <a:t>smart working. </a:t>
            </a:r>
            <a:endParaRPr lang="en-US" sz="2400" dirty="0" smtClean="0"/>
          </a:p>
        </p:txBody>
      </p:sp>
      <p:sp>
        <p:nvSpPr>
          <p:cNvPr id="12290" name="Rectangle 2"/>
          <p:cNvSpPr>
            <a:spLocks noGrp="1" noChangeArrowheads="1"/>
          </p:cNvSpPr>
          <p:nvPr>
            <p:ph type="title"/>
          </p:nvPr>
        </p:nvSpPr>
        <p:spPr>
          <a:xfrm>
            <a:off x="827584" y="0"/>
            <a:ext cx="7488832" cy="1124744"/>
          </a:xfrm>
        </p:spPr>
        <p:txBody>
          <a:bodyPr/>
          <a:lstStyle/>
          <a:p>
            <a:r>
              <a:rPr lang="en-US" dirty="0" smtClean="0"/>
              <a:t>Learning Objectives</a:t>
            </a:r>
          </a:p>
        </p:txBody>
      </p:sp>
      <p:sp>
        <p:nvSpPr>
          <p:cNvPr id="12293" name="Footer Placeholder 6"/>
          <p:cNvSpPr>
            <a:spLocks noGrp="1"/>
          </p:cNvSpPr>
          <p:nvPr>
            <p:ph type="ftr" sz="quarter" idx="10"/>
          </p:nvPr>
        </p:nvSpPr>
        <p:spPr bwMode="auto">
          <a:noFill/>
          <a:ln>
            <a:miter lim="800000"/>
            <a:headEnd/>
            <a:tailEnd/>
          </a:ln>
        </p:spPr>
        <p:txBody>
          <a:bodyPr/>
          <a:lstStyle/>
          <a:p>
            <a:r>
              <a:rPr lang="en-US" smtClean="0"/>
              <a:t>Information Technology Project Management, Eighth Edition</a:t>
            </a:r>
            <a:endParaRPr lang="en-US" dirty="0" smtClean="0"/>
          </a:p>
        </p:txBody>
      </p:sp>
      <p:sp>
        <p:nvSpPr>
          <p:cNvPr id="6" name="Slide Number Placeholder 5"/>
          <p:cNvSpPr>
            <a:spLocks noGrp="1"/>
          </p:cNvSpPr>
          <p:nvPr>
            <p:ph type="sldNum" sz="quarter" idx="11"/>
          </p:nvPr>
        </p:nvSpPr>
        <p:spPr/>
        <p:txBody>
          <a:bodyPr/>
          <a:lstStyle/>
          <a:p>
            <a:pPr>
              <a:defRPr/>
            </a:pPr>
            <a:fld id="{8068E7E8-4FE3-4027-9557-A3A89E9881B6}" type="slidenum">
              <a:rPr lang="en-US" smtClean="0"/>
              <a:pPr>
                <a:defRPr/>
              </a:pPr>
              <a:t>2</a:t>
            </a:fld>
            <a:endParaRPr lang="en-US" dirty="0"/>
          </a:p>
        </p:txBody>
      </p:sp>
    </p:spTree>
    <p:extLst>
      <p:ext uri="{BB962C8B-B14F-4D97-AF65-F5344CB8AC3E}">
        <p14:creationId xmlns:p14="http://schemas.microsoft.com/office/powerpoint/2010/main" val="367561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33400" y="-99392"/>
            <a:ext cx="8229600" cy="576064"/>
          </a:xfrm>
        </p:spPr>
        <p:txBody>
          <a:bodyPr/>
          <a:lstStyle/>
          <a:p>
            <a:pPr eaLnBrk="1" hangingPunct="1"/>
            <a:r>
              <a:rPr lang="en-GB" altLang="en-US" sz="3200" b="1" dirty="0" smtClean="0"/>
              <a:t/>
            </a:r>
            <a:br>
              <a:rPr lang="en-GB" altLang="en-US" sz="3200" b="1" dirty="0" smtClean="0"/>
            </a:br>
            <a:r>
              <a:rPr lang="en-GB" altLang="en-US" sz="3200" b="1" dirty="0" smtClean="0"/>
              <a:t>Work Design</a:t>
            </a:r>
            <a:r>
              <a:rPr lang="en-GB" altLang="en-US" sz="3200" dirty="0" smtClean="0"/>
              <a:t/>
            </a:r>
            <a:br>
              <a:rPr lang="en-GB" altLang="en-US" sz="3200" dirty="0" smtClean="0"/>
            </a:br>
            <a:endParaRPr lang="en-GB" altLang="en-US" sz="3200" dirty="0" smtClean="0"/>
          </a:p>
        </p:txBody>
      </p:sp>
      <p:sp>
        <p:nvSpPr>
          <p:cNvPr id="4099" name="Rectangle 3"/>
          <p:cNvSpPr>
            <a:spLocks noGrp="1" noChangeArrowheads="1"/>
          </p:cNvSpPr>
          <p:nvPr>
            <p:ph type="body" idx="1"/>
          </p:nvPr>
        </p:nvSpPr>
        <p:spPr>
          <a:xfrm>
            <a:off x="107504" y="476672"/>
            <a:ext cx="8928992" cy="5040561"/>
          </a:xfrm>
        </p:spPr>
        <p:txBody>
          <a:bodyPr/>
          <a:lstStyle/>
          <a:p>
            <a:pPr marL="179388" indent="-179388" eaLnBrk="1" hangingPunct="1">
              <a:buFontTx/>
              <a:buChar char="•"/>
            </a:pPr>
            <a:r>
              <a:rPr lang="en-GB" altLang="en-US" sz="2400" dirty="0" smtClean="0"/>
              <a:t>Work </a:t>
            </a:r>
            <a:r>
              <a:rPr lang="en-GB" altLang="en-US" sz="2400" dirty="0"/>
              <a:t>design</a:t>
            </a:r>
            <a:r>
              <a:rPr lang="en-GB" altLang="en-US" sz="2400" i="1" dirty="0"/>
              <a:t> </a:t>
            </a:r>
            <a:r>
              <a:rPr lang="en-GB" altLang="en-US" sz="2400" dirty="0"/>
              <a:t>is the creation of systems of work and a working environment that enhance organizational effectiveness and productivity, and ensure that the organization becomes ‘a great place in which to work’ </a:t>
            </a:r>
          </a:p>
          <a:p>
            <a:pPr marL="179388" indent="-179388" eaLnBrk="1" hangingPunct="1">
              <a:buFontTx/>
              <a:buChar char="•"/>
            </a:pPr>
            <a:r>
              <a:rPr lang="en-GB" altLang="en-US" sz="2400" i="1" dirty="0" smtClean="0">
                <a:latin typeface="Arial" panose="020B0604020202020204" pitchFamily="34" charset="0"/>
                <a:cs typeface="Arial" panose="020B0604020202020204" pitchFamily="34" charset="0"/>
              </a:rPr>
              <a:t>Work</a:t>
            </a:r>
            <a:r>
              <a:rPr lang="en-GB" altLang="en-US" sz="2400" dirty="0" smtClean="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involves the exertion of effort and the application of knowledge and skills to achieve a purpose.</a:t>
            </a:r>
          </a:p>
          <a:p>
            <a:pPr marL="179388" indent="-179388" eaLnBrk="1" hangingPunct="1">
              <a:buFontTx/>
              <a:buChar char="•"/>
            </a:pPr>
            <a:r>
              <a:rPr lang="en-GB" altLang="en-US" sz="2400" i="1" dirty="0">
                <a:latin typeface="Arial" panose="020B0604020202020204" pitchFamily="34" charset="0"/>
                <a:cs typeface="Arial" panose="020B0604020202020204" pitchFamily="34" charset="0"/>
              </a:rPr>
              <a:t>Systems of work</a:t>
            </a:r>
            <a:r>
              <a:rPr lang="en-GB" altLang="en-US" sz="2400" dirty="0">
                <a:latin typeface="Arial" panose="020B0604020202020204" pitchFamily="34" charset="0"/>
                <a:cs typeface="Arial" panose="020B0604020202020204" pitchFamily="34" charset="0"/>
              </a:rPr>
              <a:t> are the combined processes, methods and techniques used to get work done and </a:t>
            </a:r>
            <a:r>
              <a:rPr lang="en-GB" altLang="en-US" sz="2400" i="1" dirty="0">
                <a:latin typeface="Arial" panose="020B0604020202020204" pitchFamily="34" charset="0"/>
                <a:cs typeface="Arial" panose="020B0604020202020204" pitchFamily="34" charset="0"/>
              </a:rPr>
              <a:t>the work environment</a:t>
            </a:r>
            <a:r>
              <a:rPr lang="en-GB" altLang="en-US" sz="2400" dirty="0">
                <a:latin typeface="Arial" panose="020B0604020202020204" pitchFamily="34" charset="0"/>
                <a:cs typeface="Arial" panose="020B0604020202020204" pitchFamily="34" charset="0"/>
              </a:rPr>
              <a:t> comprises the design of jobs, working conditions and the ways in which people are treated at work by their managers and co-workers as well as the work system. </a:t>
            </a:r>
          </a:p>
          <a:p>
            <a:pPr marL="179388" indent="-179388" eaLnBrk="1" hangingPunct="1">
              <a:buFontTx/>
              <a:buChar char="•"/>
            </a:pPr>
            <a:r>
              <a:rPr lang="en-GB" altLang="en-US" sz="2400" i="1" dirty="0">
                <a:latin typeface="Arial" panose="020B0604020202020204" pitchFamily="34" charset="0"/>
                <a:cs typeface="Arial" panose="020B0604020202020204" pitchFamily="34" charset="0"/>
              </a:rPr>
              <a:t>Work design </a:t>
            </a:r>
            <a:r>
              <a:rPr lang="en-GB" altLang="en-US" sz="2400" dirty="0">
                <a:latin typeface="Arial" panose="020B0604020202020204" pitchFamily="34" charset="0"/>
                <a:cs typeface="Arial" panose="020B0604020202020204" pitchFamily="34" charset="0"/>
              </a:rPr>
              <a:t>is closely associated with organization and job design in that the latter is conducted within the context of the system of work and the work environment. </a:t>
            </a:r>
          </a:p>
          <a:p>
            <a:pPr marL="341313" indent="0" eaLnBrk="1" hangingPunct="1">
              <a:buFontTx/>
              <a:buNone/>
            </a:pPr>
            <a:endParaRPr lang="en-GB" altLang="en-US" sz="2400" dirty="0" smtClean="0"/>
          </a:p>
        </p:txBody>
      </p:sp>
    </p:spTree>
    <p:extLst>
      <p:ext uri="{BB962C8B-B14F-4D97-AF65-F5344CB8AC3E}">
        <p14:creationId xmlns:p14="http://schemas.microsoft.com/office/powerpoint/2010/main" val="31358320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116632"/>
            <a:ext cx="8229600" cy="346050"/>
          </a:xfrm>
        </p:spPr>
        <p:txBody>
          <a:bodyPr/>
          <a:lstStyle/>
          <a:p>
            <a:pPr eaLnBrk="1" hangingPunct="1"/>
            <a:r>
              <a:rPr lang="en-GB" altLang="en-US" sz="3200" b="1" dirty="0" smtClean="0"/>
              <a:t/>
            </a:r>
            <a:br>
              <a:rPr lang="en-GB" altLang="en-US" sz="3200" b="1" dirty="0" smtClean="0"/>
            </a:br>
            <a:r>
              <a:rPr lang="en-GB" altLang="en-US" sz="3200" b="1" dirty="0" smtClean="0"/>
              <a:t>Work System Design</a:t>
            </a:r>
          </a:p>
        </p:txBody>
      </p:sp>
      <p:sp>
        <p:nvSpPr>
          <p:cNvPr id="5123" name="Rectangle 3"/>
          <p:cNvSpPr>
            <a:spLocks noGrp="1" noChangeArrowheads="1"/>
          </p:cNvSpPr>
          <p:nvPr>
            <p:ph type="body" idx="1"/>
          </p:nvPr>
        </p:nvSpPr>
        <p:spPr>
          <a:xfrm>
            <a:off x="0" y="764704"/>
            <a:ext cx="9036496" cy="4752529"/>
          </a:xfrm>
        </p:spPr>
        <p:txBody>
          <a:bodyPr/>
          <a:lstStyle/>
          <a:p>
            <a:pPr marL="179388" indent="-179388" eaLnBrk="1" hangingPunct="1">
              <a:buFontTx/>
              <a:buChar char="•"/>
            </a:pPr>
            <a:r>
              <a:rPr lang="en-GB" altLang="en-US" sz="2000" dirty="0"/>
              <a:t>Work system design is concerned with how the processes required to make a product or provide a service should operate.</a:t>
            </a:r>
          </a:p>
          <a:p>
            <a:pPr marL="179388" indent="-179388" eaLnBrk="1" hangingPunct="1">
              <a:buFontTx/>
              <a:buChar char="•"/>
            </a:pPr>
            <a:r>
              <a:rPr lang="en-GB" altLang="en-US" sz="2000" dirty="0" smtClean="0">
                <a:latin typeface="Arial" panose="020B0604020202020204" pitchFamily="34" charset="0"/>
                <a:cs typeface="Arial" panose="020B0604020202020204" pitchFamily="34" charset="0"/>
              </a:rPr>
              <a:t>Work </a:t>
            </a:r>
            <a:r>
              <a:rPr lang="en-GB" altLang="en-US" sz="2000" dirty="0">
                <a:latin typeface="Arial" panose="020B0604020202020204" pitchFamily="34" charset="0"/>
                <a:cs typeface="Arial" panose="020B0604020202020204" pitchFamily="34" charset="0"/>
              </a:rPr>
              <a:t>system design deals with the set of related activities that combine to give a result that customers want.</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The structure of the system describes the relations between different operations.</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A work system may be centred on manufacturing, chemical processing, information processing, supply, distribution or customer service. </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There is usually a choice between different processes within the work system.</a:t>
            </a:r>
          </a:p>
          <a:p>
            <a:pPr marL="179388" indent="-179388" eaLnBrk="1" hangingPunct="1">
              <a:buFontTx/>
              <a:buChar char="•"/>
            </a:pPr>
            <a:r>
              <a:rPr lang="en-GB" altLang="en-US" sz="2000" dirty="0" smtClean="0">
                <a:latin typeface="Arial" panose="020B0604020202020204" pitchFamily="34" charset="0"/>
                <a:cs typeface="Arial" panose="020B0604020202020204" pitchFamily="34" charset="0"/>
              </a:rPr>
              <a:t>The design </a:t>
            </a:r>
            <a:r>
              <a:rPr lang="en-GB" altLang="en-US" sz="2000" dirty="0">
                <a:latin typeface="Arial" panose="020B0604020202020204" pitchFamily="34" charset="0"/>
                <a:cs typeface="Arial" panose="020B0604020202020204" pitchFamily="34" charset="0"/>
              </a:rPr>
              <a:t>of the work system affects costs, quality and productivity it is important to provide the best match between the product or service and the process used to make or deliver it. </a:t>
            </a:r>
            <a:endParaRPr lang="en-GB" altLang="en-US" sz="2000" dirty="0" smtClean="0"/>
          </a:p>
        </p:txBody>
      </p:sp>
    </p:spTree>
    <p:extLst>
      <p:ext uri="{BB962C8B-B14F-4D97-AF65-F5344CB8AC3E}">
        <p14:creationId xmlns:p14="http://schemas.microsoft.com/office/powerpoint/2010/main" val="31892545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381000"/>
            <a:ext cx="8229600" cy="1143000"/>
          </a:xfrm>
        </p:spPr>
        <p:txBody>
          <a:bodyPr/>
          <a:lstStyle/>
          <a:p>
            <a:pPr eaLnBrk="1" hangingPunct="1"/>
            <a:r>
              <a:rPr lang="en-GB" altLang="en-US" sz="3200" b="1" dirty="0" smtClean="0"/>
              <a:t/>
            </a:r>
            <a:br>
              <a:rPr lang="en-GB" altLang="en-US" sz="3200" b="1" dirty="0" smtClean="0"/>
            </a:br>
            <a:r>
              <a:rPr lang="en-GB" altLang="en-US" sz="3200" b="1" dirty="0" smtClean="0"/>
              <a:t>Process-Based Organisations.</a:t>
            </a:r>
            <a:r>
              <a:rPr lang="en-GB" altLang="en-US" sz="3200" dirty="0" smtClean="0"/>
              <a:t/>
            </a:r>
            <a:br>
              <a:rPr lang="en-GB" altLang="en-US" sz="3200" dirty="0" smtClean="0"/>
            </a:br>
            <a:endParaRPr lang="en-GB" altLang="en-US" sz="3200" dirty="0" smtClean="0"/>
          </a:p>
        </p:txBody>
      </p:sp>
      <p:sp>
        <p:nvSpPr>
          <p:cNvPr id="6147" name="Rectangle 3"/>
          <p:cNvSpPr>
            <a:spLocks noGrp="1" noChangeArrowheads="1"/>
          </p:cNvSpPr>
          <p:nvPr>
            <p:ph type="body" idx="1"/>
          </p:nvPr>
        </p:nvSpPr>
        <p:spPr/>
        <p:txBody>
          <a:bodyPr/>
          <a:lstStyle/>
          <a:p>
            <a:pPr eaLnBrk="1" hangingPunct="1">
              <a:buFontTx/>
              <a:buNone/>
            </a:pPr>
            <a:r>
              <a:rPr lang="en-GB" altLang="en-US" dirty="0" smtClean="0"/>
              <a:t>   </a:t>
            </a:r>
            <a:r>
              <a:rPr lang="en-GB" altLang="en-US" sz="2400" dirty="0" smtClean="0"/>
              <a:t>Process-based organizations avoid focusing too closely on the design of a rigid work system but instead concentrate on the stream of products or services required and the processes needed to ensure that work flows smoothly</a:t>
            </a:r>
          </a:p>
        </p:txBody>
      </p:sp>
    </p:spTree>
    <p:extLst>
      <p:ext uri="{BB962C8B-B14F-4D97-AF65-F5344CB8AC3E}">
        <p14:creationId xmlns:p14="http://schemas.microsoft.com/office/powerpoint/2010/main" val="9164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r>
              <a:rPr lang="en-GB" sz="3600" dirty="0" smtClean="0"/>
              <a:t>Process Based Organisation - features.</a:t>
            </a:r>
            <a:endParaRPr lang="en-GB" sz="3600" dirty="0"/>
          </a:p>
        </p:txBody>
      </p:sp>
      <p:sp>
        <p:nvSpPr>
          <p:cNvPr id="3" name="Content Placeholder 2"/>
          <p:cNvSpPr>
            <a:spLocks noGrp="1"/>
          </p:cNvSpPr>
          <p:nvPr>
            <p:ph idx="1"/>
          </p:nvPr>
        </p:nvSpPr>
        <p:spPr>
          <a:xfrm>
            <a:off x="107504" y="1417638"/>
            <a:ext cx="9036496" cy="4099595"/>
          </a:xfrm>
        </p:spPr>
        <p:txBody>
          <a:bodyPr/>
          <a:lstStyle/>
          <a:p>
            <a:pPr marL="180000" indent="-180000" eaLnBrk="1" hangingPunct="1">
              <a:buFontTx/>
              <a:buChar char="•"/>
              <a:defRPr/>
            </a:pPr>
            <a:r>
              <a:rPr lang="en-GB" altLang="en-US" sz="2800" dirty="0" smtClean="0"/>
              <a:t>the </a:t>
            </a:r>
            <a:r>
              <a:rPr lang="en-GB" altLang="en-US" sz="2800" dirty="0"/>
              <a:t>focus is on horizontal processes that cut across organizational boundaries;</a:t>
            </a:r>
          </a:p>
          <a:p>
            <a:pPr marL="180000" indent="-180000" eaLnBrk="1" hangingPunct="1">
              <a:buFontTx/>
              <a:buChar char="•"/>
              <a:defRPr/>
            </a:pPr>
            <a:r>
              <a:rPr lang="en-GB" altLang="en-US" sz="2800" dirty="0"/>
              <a:t>the overriding objective will be to maintain a smooth flow of work between functions and to achieve synergy by pooling resources from different functions in task forces or project teams;</a:t>
            </a:r>
          </a:p>
          <a:p>
            <a:pPr marL="180000" indent="-180000" eaLnBrk="1" hangingPunct="1">
              <a:buFontTx/>
              <a:buChar char="•"/>
              <a:defRPr/>
            </a:pPr>
            <a:r>
              <a:rPr lang="en-GB" altLang="en-US" sz="2800" dirty="0"/>
              <a:t>the organization will not be based on the old hierarchical ‘command and control’ structure – it may be a ‘matrix’ or a ‘lattice’ structure;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610808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Process Based Organisation - features.</a:t>
            </a:r>
          </a:p>
        </p:txBody>
      </p:sp>
      <p:sp>
        <p:nvSpPr>
          <p:cNvPr id="3" name="Content Placeholder 2"/>
          <p:cNvSpPr>
            <a:spLocks noGrp="1"/>
          </p:cNvSpPr>
          <p:nvPr>
            <p:ph idx="1"/>
          </p:nvPr>
        </p:nvSpPr>
        <p:spPr>
          <a:xfrm>
            <a:off x="107504" y="1417638"/>
            <a:ext cx="8856984" cy="4099595"/>
          </a:xfrm>
        </p:spPr>
        <p:txBody>
          <a:bodyPr/>
          <a:lstStyle/>
          <a:p>
            <a:pPr marL="180000" indent="-180000" eaLnBrk="1" hangingPunct="1">
              <a:buFontTx/>
              <a:buChar char="•"/>
              <a:defRPr/>
            </a:pPr>
            <a:r>
              <a:rPr lang="en-GB" altLang="en-US" sz="2800" dirty="0"/>
              <a:t>belief in and reliance on teamwork;</a:t>
            </a:r>
          </a:p>
          <a:p>
            <a:pPr marL="180000" indent="-180000" eaLnBrk="1" hangingPunct="1">
              <a:buFontTx/>
              <a:buChar char="•"/>
              <a:defRPr/>
            </a:pPr>
            <a:r>
              <a:rPr lang="en-GB" altLang="en-US" sz="2800" dirty="0"/>
              <a:t>expansion of traditional jobs and increased emphasis on flexible roles, with employees making decisions and dealing with all types of customer issues;</a:t>
            </a:r>
          </a:p>
          <a:p>
            <a:pPr marL="180000" indent="-180000" eaLnBrk="1" hangingPunct="1">
              <a:buFontTx/>
              <a:buChar char="•"/>
              <a:defRPr/>
            </a:pPr>
            <a:r>
              <a:rPr lang="en-GB" altLang="en-US" sz="2800" dirty="0"/>
              <a:t>access to all types of information and knowledge throughout the organization;</a:t>
            </a:r>
          </a:p>
          <a:p>
            <a:pPr marL="180000" indent="-180000" eaLnBrk="1" hangingPunct="1">
              <a:buFontTx/>
              <a:buChar char="•"/>
              <a:defRPr/>
            </a:pPr>
            <a:r>
              <a:rPr lang="en-GB" altLang="en-US" sz="2800" dirty="0"/>
              <a:t>quality and continuous improvement will be regarded as a common responsibility shared between managers and staff from each function.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30477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0" y="274638"/>
            <a:ext cx="8229600" cy="1143000"/>
          </a:xfrm>
        </p:spPr>
        <p:txBody>
          <a:bodyPr/>
          <a:lstStyle/>
          <a:p>
            <a:pPr eaLnBrk="1" hangingPunct="1"/>
            <a:r>
              <a:rPr lang="en-GB" altLang="en-US" sz="3200" b="1" dirty="0" smtClean="0"/>
              <a:t>Process Planning</a:t>
            </a:r>
          </a:p>
        </p:txBody>
      </p:sp>
      <p:sp>
        <p:nvSpPr>
          <p:cNvPr id="15363" name="Rectangle 3"/>
          <p:cNvSpPr>
            <a:spLocks noGrp="1" noChangeArrowheads="1"/>
          </p:cNvSpPr>
          <p:nvPr>
            <p:ph type="body" idx="4294967295"/>
          </p:nvPr>
        </p:nvSpPr>
        <p:spPr>
          <a:xfrm>
            <a:off x="533400" y="1600200"/>
            <a:ext cx="7696200" cy="4525963"/>
          </a:xfrm>
        </p:spPr>
        <p:txBody>
          <a:bodyPr/>
          <a:lstStyle/>
          <a:p>
            <a:pPr eaLnBrk="1" hangingPunct="1">
              <a:lnSpc>
                <a:spcPct val="90000"/>
              </a:lnSpc>
              <a:buFontTx/>
              <a:buNone/>
              <a:defRPr/>
            </a:pPr>
            <a:r>
              <a:rPr lang="en-GB" altLang="en-US" sz="2400" dirty="0" smtClean="0"/>
              <a:t>    Work system design covers the planning of processes such as:</a:t>
            </a:r>
          </a:p>
          <a:p>
            <a:pPr marL="720000" eaLnBrk="1" hangingPunct="1">
              <a:lnSpc>
                <a:spcPct val="90000"/>
              </a:lnSpc>
              <a:defRPr/>
            </a:pPr>
            <a:r>
              <a:rPr lang="en-GB" altLang="en-US" sz="2400" dirty="0"/>
              <a:t>F</a:t>
            </a:r>
            <a:r>
              <a:rPr lang="en-GB" altLang="en-US" sz="2400" dirty="0" smtClean="0"/>
              <a:t>lexible manufacturing systems</a:t>
            </a:r>
          </a:p>
          <a:p>
            <a:pPr marL="720000" eaLnBrk="1" hangingPunct="1">
              <a:lnSpc>
                <a:spcPct val="90000"/>
              </a:lnSpc>
              <a:defRPr/>
            </a:pPr>
            <a:r>
              <a:rPr lang="en-GB" altLang="en-US" sz="2400" dirty="0"/>
              <a:t>S</a:t>
            </a:r>
            <a:r>
              <a:rPr lang="en-GB" altLang="en-US" sz="2400" dirty="0" smtClean="0"/>
              <a:t>upply chain management</a:t>
            </a:r>
          </a:p>
          <a:p>
            <a:pPr marL="720000" eaLnBrk="1" hangingPunct="1">
              <a:lnSpc>
                <a:spcPct val="90000"/>
              </a:lnSpc>
              <a:defRPr/>
            </a:pPr>
            <a:r>
              <a:rPr lang="en-GB" altLang="en-US" sz="2400" dirty="0"/>
              <a:t>F</a:t>
            </a:r>
            <a:r>
              <a:rPr lang="en-GB" altLang="en-US" sz="2400" dirty="0" smtClean="0"/>
              <a:t>acility layout </a:t>
            </a:r>
          </a:p>
        </p:txBody>
      </p:sp>
    </p:spTree>
    <p:extLst>
      <p:ext uri="{BB962C8B-B14F-4D97-AF65-F5344CB8AC3E}">
        <p14:creationId xmlns:p14="http://schemas.microsoft.com/office/powerpoint/2010/main" val="2353131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79512" y="1600201"/>
            <a:ext cx="8784976" cy="3917032"/>
          </a:xfrm>
        </p:spPr>
        <p:txBody>
          <a:bodyPr/>
          <a:lstStyle/>
          <a:p>
            <a:pPr marL="179388" indent="-179388" eaLnBrk="1" hangingPunct="1">
              <a:buFontTx/>
              <a:buChar char="•"/>
            </a:pPr>
            <a:r>
              <a:rPr lang="en-GB" altLang="en-US" dirty="0">
                <a:latin typeface="Arial" panose="020B0604020202020204" pitchFamily="34" charset="0"/>
                <a:cs typeface="Arial" panose="020B0604020202020204" pitchFamily="34" charset="0"/>
              </a:rPr>
              <a:t>Process planning may determine how manufacturing or the provision of a service should be divided into a series of stages such as machines in a production line, each of which uses resources and adds value. </a:t>
            </a:r>
          </a:p>
          <a:p>
            <a:pPr marL="179388" indent="-179388" eaLnBrk="1" hangingPunct="1">
              <a:buFontTx/>
              <a:buChar char="•"/>
            </a:pPr>
            <a:r>
              <a:rPr lang="en-GB" altLang="en-US" dirty="0">
                <a:latin typeface="Arial" panose="020B0604020202020204" pitchFamily="34" charset="0"/>
                <a:cs typeface="Arial" panose="020B0604020202020204" pitchFamily="34" charset="0"/>
              </a:rPr>
              <a:t>Typical process structures are shown the next two slides.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509402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4"/>
          <p:cNvSpPr txBox="1">
            <a:spLocks noChangeArrowheads="1"/>
          </p:cNvSpPr>
          <p:nvPr/>
        </p:nvSpPr>
        <p:spPr bwMode="auto">
          <a:xfrm>
            <a:off x="512763" y="854075"/>
            <a:ext cx="8305800" cy="107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b="1"/>
              <a:t>TYPICAL STRUCTURE OF A MANUFACTURING PROCESS</a:t>
            </a:r>
            <a:endParaRPr lang="en-GB" altLang="en-US"/>
          </a:p>
        </p:txBody>
      </p:sp>
      <p:sp>
        <p:nvSpPr>
          <p:cNvPr id="8195" name="AutoShape 6"/>
          <p:cNvSpPr>
            <a:spLocks noChangeArrowheads="1"/>
          </p:cNvSpPr>
          <p:nvPr/>
        </p:nvSpPr>
        <p:spPr bwMode="auto">
          <a:xfrm>
            <a:off x="838200" y="2133600"/>
            <a:ext cx="1828800" cy="7620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t>Suppliers</a:t>
            </a:r>
          </a:p>
        </p:txBody>
      </p:sp>
      <p:sp>
        <p:nvSpPr>
          <p:cNvPr id="8196" name="AutoShape 7"/>
          <p:cNvSpPr>
            <a:spLocks noChangeArrowheads="1"/>
          </p:cNvSpPr>
          <p:nvPr/>
        </p:nvSpPr>
        <p:spPr bwMode="auto">
          <a:xfrm>
            <a:off x="6400800" y="4648200"/>
            <a:ext cx="1828800" cy="7620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t>Customers</a:t>
            </a:r>
          </a:p>
        </p:txBody>
      </p:sp>
      <p:sp>
        <p:nvSpPr>
          <p:cNvPr id="8197" name="Rectangle 8"/>
          <p:cNvSpPr>
            <a:spLocks noChangeArrowheads="1"/>
          </p:cNvSpPr>
          <p:nvPr/>
        </p:nvSpPr>
        <p:spPr bwMode="auto">
          <a:xfrm>
            <a:off x="1371600" y="3505200"/>
            <a:ext cx="6096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8" name="Rectangle 9"/>
          <p:cNvSpPr>
            <a:spLocks noChangeArrowheads="1"/>
          </p:cNvSpPr>
          <p:nvPr/>
        </p:nvSpPr>
        <p:spPr bwMode="auto">
          <a:xfrm>
            <a:off x="32766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9" name="Rectangle 10"/>
          <p:cNvSpPr>
            <a:spLocks noChangeArrowheads="1"/>
          </p:cNvSpPr>
          <p:nvPr/>
        </p:nvSpPr>
        <p:spPr bwMode="auto">
          <a:xfrm>
            <a:off x="51054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0" name="Rectangle 11"/>
          <p:cNvSpPr>
            <a:spLocks noChangeArrowheads="1"/>
          </p:cNvSpPr>
          <p:nvPr/>
        </p:nvSpPr>
        <p:spPr bwMode="auto">
          <a:xfrm>
            <a:off x="70104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      </a:t>
            </a:r>
          </a:p>
        </p:txBody>
      </p:sp>
      <p:sp>
        <p:nvSpPr>
          <p:cNvPr id="8201" name="Oval 12"/>
          <p:cNvSpPr>
            <a:spLocks noChangeArrowheads="1"/>
          </p:cNvSpPr>
          <p:nvPr/>
        </p:nvSpPr>
        <p:spPr bwMode="auto">
          <a:xfrm>
            <a:off x="24384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2" name="Oval 13"/>
          <p:cNvSpPr>
            <a:spLocks noChangeArrowheads="1"/>
          </p:cNvSpPr>
          <p:nvPr/>
        </p:nvSpPr>
        <p:spPr bwMode="auto">
          <a:xfrm>
            <a:off x="42672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3" name="Oval 14"/>
          <p:cNvSpPr>
            <a:spLocks noChangeArrowheads="1"/>
          </p:cNvSpPr>
          <p:nvPr/>
        </p:nvSpPr>
        <p:spPr bwMode="auto">
          <a:xfrm>
            <a:off x="60960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4" name="Line 15"/>
          <p:cNvSpPr>
            <a:spLocks noChangeShapeType="1"/>
          </p:cNvSpPr>
          <p:nvPr/>
        </p:nvSpPr>
        <p:spPr bwMode="auto">
          <a:xfrm>
            <a:off x="1676400" y="28956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5" name="Line 16"/>
          <p:cNvSpPr>
            <a:spLocks noChangeShapeType="1"/>
          </p:cNvSpPr>
          <p:nvPr/>
        </p:nvSpPr>
        <p:spPr bwMode="auto">
          <a:xfrm>
            <a:off x="19812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6" name="Line 17"/>
          <p:cNvSpPr>
            <a:spLocks noChangeShapeType="1"/>
          </p:cNvSpPr>
          <p:nvPr/>
        </p:nvSpPr>
        <p:spPr bwMode="auto">
          <a:xfrm>
            <a:off x="2895600" y="3733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7" name="Line 18"/>
          <p:cNvSpPr>
            <a:spLocks noChangeShapeType="1"/>
          </p:cNvSpPr>
          <p:nvPr/>
        </p:nvSpPr>
        <p:spPr bwMode="auto">
          <a:xfrm>
            <a:off x="38100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8" name="Line 19"/>
          <p:cNvSpPr>
            <a:spLocks noChangeShapeType="1"/>
          </p:cNvSpPr>
          <p:nvPr/>
        </p:nvSpPr>
        <p:spPr bwMode="auto">
          <a:xfrm>
            <a:off x="4724400" y="3733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9" name="Line 20"/>
          <p:cNvSpPr>
            <a:spLocks noChangeShapeType="1"/>
          </p:cNvSpPr>
          <p:nvPr/>
        </p:nvSpPr>
        <p:spPr bwMode="auto">
          <a:xfrm>
            <a:off x="56388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0" name="Line 21"/>
          <p:cNvSpPr>
            <a:spLocks noChangeShapeType="1"/>
          </p:cNvSpPr>
          <p:nvPr/>
        </p:nvSpPr>
        <p:spPr bwMode="auto">
          <a:xfrm>
            <a:off x="65532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1" name="Line 22"/>
          <p:cNvSpPr>
            <a:spLocks noChangeShapeType="1"/>
          </p:cNvSpPr>
          <p:nvPr/>
        </p:nvSpPr>
        <p:spPr bwMode="auto">
          <a:xfrm>
            <a:off x="7239000" y="3962400"/>
            <a:ext cx="0" cy="685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 name="Text Box 23"/>
          <p:cNvSpPr txBox="1">
            <a:spLocks noChangeArrowheads="1"/>
          </p:cNvSpPr>
          <p:nvPr/>
        </p:nvSpPr>
        <p:spPr bwMode="auto">
          <a:xfrm>
            <a:off x="2895600" y="28956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stocks</a:t>
            </a:r>
          </a:p>
        </p:txBody>
      </p:sp>
      <p:sp>
        <p:nvSpPr>
          <p:cNvPr id="8213" name="Text Box 24"/>
          <p:cNvSpPr txBox="1">
            <a:spLocks noChangeArrowheads="1"/>
          </p:cNvSpPr>
          <p:nvPr/>
        </p:nvSpPr>
        <p:spPr bwMode="auto">
          <a:xfrm>
            <a:off x="3733800" y="2819400"/>
            <a:ext cx="1143000" cy="623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endParaRPr lang="en-GB" altLang="en-US" sz="1400"/>
          </a:p>
          <a:p>
            <a:pPr eaLnBrk="1" hangingPunct="1">
              <a:spcBef>
                <a:spcPct val="50000"/>
              </a:spcBef>
              <a:buFontTx/>
              <a:buNone/>
            </a:pPr>
            <a:endParaRPr lang="en-GB" altLang="en-US" sz="1400"/>
          </a:p>
        </p:txBody>
      </p:sp>
      <p:sp>
        <p:nvSpPr>
          <p:cNvPr id="8214" name="Text Box 25"/>
          <p:cNvSpPr txBox="1">
            <a:spLocks noChangeArrowheads="1"/>
          </p:cNvSpPr>
          <p:nvPr/>
        </p:nvSpPr>
        <p:spPr bwMode="auto">
          <a:xfrm>
            <a:off x="3886200" y="28956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operations</a:t>
            </a:r>
          </a:p>
        </p:txBody>
      </p:sp>
    </p:spTree>
    <p:extLst>
      <p:ext uri="{BB962C8B-B14F-4D97-AF65-F5344CB8AC3E}">
        <p14:creationId xmlns:p14="http://schemas.microsoft.com/office/powerpoint/2010/main" val="213548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4"/>
          <p:cNvSpPr>
            <a:spLocks noChangeArrowheads="1"/>
          </p:cNvSpPr>
          <p:nvPr/>
        </p:nvSpPr>
        <p:spPr bwMode="auto">
          <a:xfrm>
            <a:off x="1752600" y="4191000"/>
            <a:ext cx="16002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19" name="AutoShape 5"/>
          <p:cNvSpPr>
            <a:spLocks noChangeArrowheads="1"/>
          </p:cNvSpPr>
          <p:nvPr/>
        </p:nvSpPr>
        <p:spPr bwMode="auto">
          <a:xfrm>
            <a:off x="4038600" y="4191000"/>
            <a:ext cx="15240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20" name="AutoShape 6"/>
          <p:cNvSpPr>
            <a:spLocks noChangeArrowheads="1"/>
          </p:cNvSpPr>
          <p:nvPr/>
        </p:nvSpPr>
        <p:spPr bwMode="auto">
          <a:xfrm>
            <a:off x="7315200" y="4191000"/>
            <a:ext cx="16002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21" name="AutoShape 7"/>
          <p:cNvSpPr>
            <a:spLocks noChangeArrowheads="1"/>
          </p:cNvSpPr>
          <p:nvPr/>
        </p:nvSpPr>
        <p:spPr bwMode="auto">
          <a:xfrm>
            <a:off x="533400" y="2057400"/>
            <a:ext cx="1524000" cy="6096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Suppliers</a:t>
            </a:r>
          </a:p>
        </p:txBody>
      </p:sp>
      <p:sp>
        <p:nvSpPr>
          <p:cNvPr id="9222" name="Rectangle 8"/>
          <p:cNvSpPr>
            <a:spLocks noChangeArrowheads="1"/>
          </p:cNvSpPr>
          <p:nvPr/>
        </p:nvSpPr>
        <p:spPr bwMode="auto">
          <a:xfrm>
            <a:off x="1066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3" name="Rectangle 9"/>
          <p:cNvSpPr>
            <a:spLocks noChangeArrowheads="1"/>
          </p:cNvSpPr>
          <p:nvPr/>
        </p:nvSpPr>
        <p:spPr bwMode="auto">
          <a:xfrm>
            <a:off x="3352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4" name="Rectangle 10"/>
          <p:cNvSpPr>
            <a:spLocks noChangeArrowheads="1"/>
          </p:cNvSpPr>
          <p:nvPr/>
        </p:nvSpPr>
        <p:spPr bwMode="auto">
          <a:xfrm>
            <a:off x="5638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5" name="Rectangle 11"/>
          <p:cNvSpPr>
            <a:spLocks noChangeArrowheads="1"/>
          </p:cNvSpPr>
          <p:nvPr/>
        </p:nvSpPr>
        <p:spPr bwMode="auto">
          <a:xfrm>
            <a:off x="78486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6" name="Oval 12"/>
          <p:cNvSpPr>
            <a:spLocks noChangeArrowheads="1"/>
          </p:cNvSpPr>
          <p:nvPr/>
        </p:nvSpPr>
        <p:spPr bwMode="auto">
          <a:xfrm>
            <a:off x="22860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7" name="Oval 13"/>
          <p:cNvSpPr>
            <a:spLocks noChangeArrowheads="1"/>
          </p:cNvSpPr>
          <p:nvPr/>
        </p:nvSpPr>
        <p:spPr bwMode="auto">
          <a:xfrm>
            <a:off x="44958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8" name="Oval 14"/>
          <p:cNvSpPr>
            <a:spLocks noChangeArrowheads="1"/>
          </p:cNvSpPr>
          <p:nvPr/>
        </p:nvSpPr>
        <p:spPr bwMode="auto">
          <a:xfrm>
            <a:off x="67818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9" name="Line 16"/>
          <p:cNvSpPr>
            <a:spLocks noChangeShapeType="1"/>
          </p:cNvSpPr>
          <p:nvPr/>
        </p:nvSpPr>
        <p:spPr bwMode="auto">
          <a:xfrm>
            <a:off x="1295400" y="26670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0" name="Line 17"/>
          <p:cNvSpPr>
            <a:spLocks noChangeShapeType="1"/>
          </p:cNvSpPr>
          <p:nvPr/>
        </p:nvSpPr>
        <p:spPr bwMode="auto">
          <a:xfrm>
            <a:off x="1524000" y="3505200"/>
            <a:ext cx="762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1" name="Line 18"/>
          <p:cNvSpPr>
            <a:spLocks noChangeShapeType="1"/>
          </p:cNvSpPr>
          <p:nvPr/>
        </p:nvSpPr>
        <p:spPr bwMode="auto">
          <a:xfrm>
            <a:off x="2743200" y="3505200"/>
            <a:ext cx="609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2" name="Line 19"/>
          <p:cNvSpPr>
            <a:spLocks noChangeShapeType="1"/>
          </p:cNvSpPr>
          <p:nvPr/>
        </p:nvSpPr>
        <p:spPr bwMode="auto">
          <a:xfrm>
            <a:off x="3810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3" name="Line 20"/>
          <p:cNvSpPr>
            <a:spLocks noChangeShapeType="1"/>
          </p:cNvSpPr>
          <p:nvPr/>
        </p:nvSpPr>
        <p:spPr bwMode="auto">
          <a:xfrm>
            <a:off x="4953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4" name="Line 21"/>
          <p:cNvSpPr>
            <a:spLocks noChangeShapeType="1"/>
          </p:cNvSpPr>
          <p:nvPr/>
        </p:nvSpPr>
        <p:spPr bwMode="auto">
          <a:xfrm>
            <a:off x="6096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5" name="Line 23"/>
          <p:cNvSpPr>
            <a:spLocks noChangeShapeType="1"/>
          </p:cNvSpPr>
          <p:nvPr/>
        </p:nvSpPr>
        <p:spPr bwMode="auto">
          <a:xfrm>
            <a:off x="7239000" y="3505200"/>
            <a:ext cx="609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6" name="Line 24"/>
          <p:cNvSpPr>
            <a:spLocks noChangeShapeType="1"/>
          </p:cNvSpPr>
          <p:nvPr/>
        </p:nvSpPr>
        <p:spPr bwMode="auto">
          <a:xfrm>
            <a:off x="8077200" y="36576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7" name="Line 25"/>
          <p:cNvSpPr>
            <a:spLocks noChangeShapeType="1"/>
          </p:cNvSpPr>
          <p:nvPr/>
        </p:nvSpPr>
        <p:spPr bwMode="auto">
          <a:xfrm>
            <a:off x="4724400" y="36576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8" name="Line 26"/>
          <p:cNvSpPr>
            <a:spLocks noChangeShapeType="1"/>
          </p:cNvSpPr>
          <p:nvPr/>
        </p:nvSpPr>
        <p:spPr bwMode="auto">
          <a:xfrm>
            <a:off x="2514600" y="36576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9" name="Text Box 27"/>
          <p:cNvSpPr txBox="1">
            <a:spLocks noChangeArrowheads="1"/>
          </p:cNvSpPr>
          <p:nvPr/>
        </p:nvSpPr>
        <p:spPr bwMode="auto">
          <a:xfrm>
            <a:off x="3048000" y="27432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stocks</a:t>
            </a:r>
          </a:p>
        </p:txBody>
      </p:sp>
      <p:sp>
        <p:nvSpPr>
          <p:cNvPr id="9240" name="Text Box 28"/>
          <p:cNvSpPr txBox="1">
            <a:spLocks noChangeArrowheads="1"/>
          </p:cNvSpPr>
          <p:nvPr/>
        </p:nvSpPr>
        <p:spPr bwMode="auto">
          <a:xfrm>
            <a:off x="4191000" y="27432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operations</a:t>
            </a:r>
          </a:p>
        </p:txBody>
      </p:sp>
      <p:sp>
        <p:nvSpPr>
          <p:cNvPr id="9241" name="Text Box 29"/>
          <p:cNvSpPr txBox="1">
            <a:spLocks noChangeArrowheads="1"/>
          </p:cNvSpPr>
          <p:nvPr/>
        </p:nvSpPr>
        <p:spPr bwMode="auto">
          <a:xfrm>
            <a:off x="0" y="838200"/>
            <a:ext cx="8991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000" b="1"/>
              <a:t>          CUSTOMERS ARE MORE INVOLVED IN SERVICE PROCESSES</a:t>
            </a:r>
          </a:p>
        </p:txBody>
      </p:sp>
    </p:spTree>
    <p:extLst>
      <p:ext uri="{BB962C8B-B14F-4D97-AF65-F5344CB8AC3E}">
        <p14:creationId xmlns:p14="http://schemas.microsoft.com/office/powerpoint/2010/main" val="10722277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06090"/>
          </a:xfrm>
        </p:spPr>
        <p:txBody>
          <a:bodyPr/>
          <a:lstStyle/>
          <a:p>
            <a:pPr eaLnBrk="1" hangingPunct="1"/>
            <a:r>
              <a:rPr lang="en-GB" altLang="en-US" sz="3200" b="1" dirty="0" smtClean="0"/>
              <a:t>Criteria for Work System Design</a:t>
            </a:r>
          </a:p>
        </p:txBody>
      </p:sp>
      <p:sp>
        <p:nvSpPr>
          <p:cNvPr id="19459" name="Rectangle 3"/>
          <p:cNvSpPr>
            <a:spLocks noGrp="1" noChangeArrowheads="1"/>
          </p:cNvSpPr>
          <p:nvPr>
            <p:ph type="body" idx="1"/>
          </p:nvPr>
        </p:nvSpPr>
        <p:spPr>
          <a:xfrm>
            <a:off x="107504" y="1124744"/>
            <a:ext cx="8928992" cy="4392489"/>
          </a:xfrm>
        </p:spPr>
        <p:txBody>
          <a:bodyPr/>
          <a:lstStyle/>
          <a:p>
            <a:pPr indent="0" eaLnBrk="1" hangingPunct="1">
              <a:lnSpc>
                <a:spcPct val="80000"/>
              </a:lnSpc>
              <a:buFontTx/>
              <a:buNone/>
              <a:defRPr/>
            </a:pPr>
            <a:r>
              <a:rPr lang="en-GB" altLang="en-US" sz="2400" dirty="0" smtClean="0"/>
              <a:t>When designing a work system it is necessary to see that it will:</a:t>
            </a:r>
          </a:p>
          <a:p>
            <a:pPr eaLnBrk="1" hangingPunct="1">
              <a:lnSpc>
                <a:spcPct val="80000"/>
              </a:lnSpc>
              <a:defRPr/>
            </a:pPr>
            <a:r>
              <a:rPr lang="en-GB" altLang="en-US" sz="2400" dirty="0"/>
              <a:t>F</a:t>
            </a:r>
            <a:r>
              <a:rPr lang="en-GB" altLang="en-US" sz="2400" dirty="0" smtClean="0"/>
              <a:t>it work requirements for efficiency and flexibility</a:t>
            </a:r>
          </a:p>
          <a:p>
            <a:pPr eaLnBrk="1" hangingPunct="1">
              <a:lnSpc>
                <a:spcPct val="80000"/>
              </a:lnSpc>
              <a:defRPr/>
            </a:pPr>
            <a:r>
              <a:rPr lang="en-GB" altLang="en-US" sz="2400" dirty="0"/>
              <a:t>E</a:t>
            </a:r>
            <a:r>
              <a:rPr lang="en-GB" altLang="en-US" sz="2400" dirty="0" smtClean="0"/>
              <a:t>nsure the smooth flow of processes activities or materials </a:t>
            </a:r>
          </a:p>
          <a:p>
            <a:pPr eaLnBrk="1" hangingPunct="1">
              <a:lnSpc>
                <a:spcPct val="80000"/>
              </a:lnSpc>
              <a:defRPr/>
            </a:pPr>
            <a:r>
              <a:rPr lang="en-GB" altLang="en-US" sz="2400" dirty="0"/>
              <a:t>F</a:t>
            </a:r>
            <a:r>
              <a:rPr lang="en-GB" altLang="en-US" sz="2400" dirty="0" smtClean="0"/>
              <a:t>acilitate the effective use of resources and control of waste</a:t>
            </a:r>
          </a:p>
          <a:p>
            <a:pPr eaLnBrk="1" hangingPunct="1">
              <a:lnSpc>
                <a:spcPct val="80000"/>
              </a:lnSpc>
              <a:defRPr/>
            </a:pPr>
            <a:r>
              <a:rPr lang="en-GB" altLang="en-US" sz="2400" dirty="0"/>
              <a:t>E</a:t>
            </a:r>
            <a:r>
              <a:rPr lang="en-GB" altLang="en-US" sz="2400" dirty="0" smtClean="0"/>
              <a:t>nable employees to gain fulfilment from their work </a:t>
            </a:r>
          </a:p>
          <a:p>
            <a:pPr eaLnBrk="1" hangingPunct="1">
              <a:lnSpc>
                <a:spcPct val="80000"/>
              </a:lnSpc>
              <a:defRPr/>
            </a:pPr>
            <a:r>
              <a:rPr lang="en-GB" altLang="en-US" sz="2400" dirty="0"/>
              <a:t>E</a:t>
            </a:r>
            <a:r>
              <a:rPr lang="en-GB" altLang="en-US" sz="2400" dirty="0" smtClean="0"/>
              <a:t>ncourage cooperative effort through </a:t>
            </a:r>
            <a:r>
              <a:rPr lang="en-GB" altLang="en-US" sz="2400" dirty="0" err="1" smtClean="0"/>
              <a:t>teamworking</a:t>
            </a:r>
            <a:endParaRPr lang="en-GB" altLang="en-US" sz="2400" dirty="0" smtClean="0"/>
          </a:p>
          <a:p>
            <a:pPr eaLnBrk="1" hangingPunct="1">
              <a:lnSpc>
                <a:spcPct val="80000"/>
              </a:lnSpc>
              <a:defRPr/>
            </a:pPr>
            <a:r>
              <a:rPr lang="en-GB" altLang="en-US" sz="2400" dirty="0"/>
              <a:t>P</a:t>
            </a:r>
            <a:r>
              <a:rPr lang="en-GB" altLang="en-US" sz="2400" dirty="0" smtClean="0"/>
              <a:t>rovide a good work </a:t>
            </a:r>
          </a:p>
          <a:p>
            <a:pPr eaLnBrk="1" hangingPunct="1">
              <a:lnSpc>
                <a:spcPct val="80000"/>
              </a:lnSpc>
              <a:defRPr/>
            </a:pPr>
            <a:r>
              <a:rPr lang="en-GB" altLang="en-US" sz="2400" dirty="0"/>
              <a:t>T</a:t>
            </a:r>
            <a:r>
              <a:rPr lang="en-GB" altLang="en-US" sz="2400" dirty="0" smtClean="0"/>
              <a:t>ake account of environmental considerations</a:t>
            </a:r>
          </a:p>
          <a:p>
            <a:pPr eaLnBrk="1" hangingPunct="1">
              <a:lnSpc>
                <a:spcPct val="80000"/>
              </a:lnSpc>
              <a:defRPr/>
            </a:pPr>
            <a:r>
              <a:rPr lang="en-GB" altLang="en-US" sz="2400" dirty="0"/>
              <a:t>O</a:t>
            </a:r>
            <a:r>
              <a:rPr lang="en-GB" altLang="en-US" sz="2400" dirty="0" smtClean="0"/>
              <a:t>perate in accordance with the principles of ‘smart working’</a:t>
            </a:r>
          </a:p>
        </p:txBody>
      </p:sp>
    </p:spTree>
    <p:extLst>
      <p:ext uri="{BB962C8B-B14F-4D97-AF65-F5344CB8AC3E}">
        <p14:creationId xmlns:p14="http://schemas.microsoft.com/office/powerpoint/2010/main" val="2490552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533400"/>
            <a:ext cx="8229600" cy="990600"/>
          </a:xfrm>
        </p:spPr>
        <p:txBody>
          <a:bodyPr/>
          <a:lstStyle/>
          <a:p>
            <a:pPr eaLnBrk="1" hangingPunct="1"/>
            <a:r>
              <a:rPr lang="en-GB" altLang="en-US" sz="3200" b="1" dirty="0" smtClean="0"/>
              <a:t>Smart Working</a:t>
            </a:r>
            <a:endParaRPr lang="en-GB" altLang="en-US" sz="3200" dirty="0" smtClean="0"/>
          </a:p>
        </p:txBody>
      </p:sp>
      <p:sp>
        <p:nvSpPr>
          <p:cNvPr id="11267" name="Rectangle 3"/>
          <p:cNvSpPr>
            <a:spLocks noGrp="1" noChangeArrowheads="1"/>
          </p:cNvSpPr>
          <p:nvPr>
            <p:ph type="body" idx="1"/>
          </p:nvPr>
        </p:nvSpPr>
        <p:spPr/>
        <p:txBody>
          <a:bodyPr/>
          <a:lstStyle/>
          <a:p>
            <a:pPr indent="0" eaLnBrk="1" hangingPunct="1">
              <a:buFontTx/>
              <a:buNone/>
            </a:pPr>
            <a:r>
              <a:rPr lang="en-GB" altLang="en-US" sz="2400" smtClean="0"/>
              <a:t>An approach to organizing work that aims to drive greater efficiency and effectiveness in achieving job outcomes through a combination of flexibility, autonomy and collaboration, in parallel with optimizing tools and working environments for employees (CIPD, 2008) </a:t>
            </a:r>
          </a:p>
        </p:txBody>
      </p:sp>
    </p:spTree>
    <p:extLst>
      <p:ext uri="{BB962C8B-B14F-4D97-AF65-F5344CB8AC3E}">
        <p14:creationId xmlns:p14="http://schemas.microsoft.com/office/powerpoint/2010/main" val="2772421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b="1" dirty="0" smtClean="0"/>
              <a:t>Typical Smart Working Arrangements.</a:t>
            </a:r>
          </a:p>
        </p:txBody>
      </p:sp>
      <p:sp>
        <p:nvSpPr>
          <p:cNvPr id="12291" name="Rectangle 3"/>
          <p:cNvSpPr>
            <a:spLocks noGrp="1" noChangeArrowheads="1"/>
          </p:cNvSpPr>
          <p:nvPr>
            <p:ph type="body" idx="1"/>
          </p:nvPr>
        </p:nvSpPr>
        <p:spPr/>
        <p:txBody>
          <a:bodyPr/>
          <a:lstStyle/>
          <a:p>
            <a:pPr eaLnBrk="1" hangingPunct="1"/>
            <a:r>
              <a:rPr lang="en-GB" altLang="en-US" sz="2400" smtClean="0"/>
              <a:t>Flexible working</a:t>
            </a:r>
          </a:p>
          <a:p>
            <a:pPr eaLnBrk="1" hangingPunct="1"/>
            <a:r>
              <a:rPr lang="en-GB" altLang="en-US" sz="2400" smtClean="0"/>
              <a:t>High performance working</a:t>
            </a:r>
          </a:p>
          <a:p>
            <a:pPr eaLnBrk="1" hangingPunct="1"/>
            <a:r>
              <a:rPr lang="en-GB" altLang="en-US" sz="2400" smtClean="0"/>
              <a:t>‘Lean production’</a:t>
            </a:r>
          </a:p>
          <a:p>
            <a:pPr eaLnBrk="1" hangingPunct="1"/>
            <a:r>
              <a:rPr lang="en-GB" altLang="en-US" sz="2400" smtClean="0"/>
              <a:t>Designing jobs in which there is a higher degree of freedom to act </a:t>
            </a:r>
          </a:p>
        </p:txBody>
      </p:sp>
    </p:spTree>
    <p:extLst>
      <p:ext uri="{BB962C8B-B14F-4D97-AF65-F5344CB8AC3E}">
        <p14:creationId xmlns:p14="http://schemas.microsoft.com/office/powerpoint/2010/main" val="47735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634082"/>
          </a:xfrm>
        </p:spPr>
        <p:txBody>
          <a:bodyPr/>
          <a:lstStyle/>
          <a:p>
            <a:r>
              <a:rPr lang="en-GB" dirty="0" smtClean="0"/>
              <a:t>Characteristics of Smart Working</a:t>
            </a:r>
            <a:endParaRPr lang="en-GB" dirty="0"/>
          </a:p>
        </p:txBody>
      </p:sp>
      <p:sp>
        <p:nvSpPr>
          <p:cNvPr id="3" name="Content Placeholder 2"/>
          <p:cNvSpPr>
            <a:spLocks noGrp="1"/>
          </p:cNvSpPr>
          <p:nvPr>
            <p:ph idx="1"/>
          </p:nvPr>
        </p:nvSpPr>
        <p:spPr>
          <a:xfrm>
            <a:off x="250825" y="908720"/>
            <a:ext cx="8435975" cy="4752528"/>
          </a:xfrm>
        </p:spPr>
        <p:txBody>
          <a:bodyPr/>
          <a:lstStyle/>
          <a:p>
            <a:pPr eaLnBrk="1" hangingPunct="1">
              <a:defRPr/>
            </a:pPr>
            <a:r>
              <a:rPr lang="en-GB" altLang="en-US" dirty="0"/>
              <a:t>The characteristics of smart working as established by CIPD (2008) research were:</a:t>
            </a:r>
          </a:p>
          <a:p>
            <a:pPr marL="180000" indent="-180000" eaLnBrk="1" hangingPunct="1">
              <a:buFontTx/>
              <a:buChar char="•"/>
              <a:defRPr/>
            </a:pPr>
            <a:r>
              <a:rPr lang="en-GB" altLang="en-US" dirty="0"/>
              <a:t>self-management – a high degree of autonomy and a philosophy of empowerment;</a:t>
            </a:r>
          </a:p>
          <a:p>
            <a:pPr marL="180000" indent="-180000" eaLnBrk="1" hangingPunct="1">
              <a:buFontTx/>
              <a:buChar char="•"/>
              <a:defRPr/>
            </a:pPr>
            <a:r>
              <a:rPr lang="en-GB" altLang="en-US" dirty="0"/>
              <a:t>the use of virtual teams or work groups;</a:t>
            </a:r>
          </a:p>
          <a:p>
            <a:pPr marL="180000" indent="-180000" eaLnBrk="1" hangingPunct="1">
              <a:buFontTx/>
              <a:buChar char="•"/>
              <a:defRPr/>
            </a:pPr>
            <a:r>
              <a:rPr lang="en-GB" altLang="en-US" dirty="0"/>
              <a:t>focus on outcome-based indicators of performance;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5809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579296" cy="908720"/>
          </a:xfrm>
        </p:spPr>
        <p:txBody>
          <a:bodyPr/>
          <a:lstStyle/>
          <a:p>
            <a:r>
              <a:rPr lang="en-GB" dirty="0"/>
              <a:t>Characteristics of Smart Working</a:t>
            </a:r>
          </a:p>
        </p:txBody>
      </p:sp>
      <p:sp>
        <p:nvSpPr>
          <p:cNvPr id="3" name="Content Placeholder 2"/>
          <p:cNvSpPr>
            <a:spLocks noGrp="1"/>
          </p:cNvSpPr>
          <p:nvPr>
            <p:ph idx="1"/>
          </p:nvPr>
        </p:nvSpPr>
        <p:spPr>
          <a:xfrm>
            <a:off x="107504" y="908720"/>
            <a:ext cx="9036496" cy="4824536"/>
          </a:xfrm>
        </p:spPr>
        <p:txBody>
          <a:bodyPr/>
          <a:lstStyle/>
          <a:p>
            <a:pPr marL="180000" indent="-180000" eaLnBrk="1" hangingPunct="1">
              <a:buFontTx/>
              <a:buChar char="•"/>
              <a:defRPr/>
            </a:pPr>
            <a:r>
              <a:rPr lang="en-GB" altLang="en-US" dirty="0"/>
              <a:t>high performance working;</a:t>
            </a:r>
          </a:p>
          <a:p>
            <a:pPr marL="180000" indent="-180000" eaLnBrk="1" hangingPunct="1">
              <a:buFontTx/>
              <a:buChar char="•"/>
              <a:defRPr/>
            </a:pPr>
            <a:r>
              <a:rPr lang="en-GB" altLang="en-US" dirty="0"/>
              <a:t>flexibility in work locations and hours;</a:t>
            </a:r>
          </a:p>
          <a:p>
            <a:pPr marL="180000" indent="-180000" eaLnBrk="1" hangingPunct="1">
              <a:buFontTx/>
              <a:buChar char="•"/>
              <a:defRPr/>
            </a:pPr>
            <a:r>
              <a:rPr lang="en-GB" altLang="en-US" dirty="0"/>
              <a:t>use of more advanced communications technology;</a:t>
            </a:r>
          </a:p>
          <a:p>
            <a:pPr marL="180000" indent="-180000" eaLnBrk="1" hangingPunct="1">
              <a:buFontTx/>
              <a:buChar char="•"/>
              <a:defRPr/>
            </a:pPr>
            <a:r>
              <a:rPr lang="en-GB" altLang="en-US" dirty="0"/>
              <a:t>hot-desking and working from home;</a:t>
            </a:r>
          </a:p>
          <a:p>
            <a:pPr marL="180000" indent="-180000" eaLnBrk="1" hangingPunct="1">
              <a:buFontTx/>
              <a:buChar char="•"/>
              <a:defRPr/>
            </a:pPr>
            <a:r>
              <a:rPr lang="en-GB" altLang="en-US" dirty="0"/>
              <a:t>ways of working that are underpinned by or drive high-trust working relationships;</a:t>
            </a:r>
          </a:p>
          <a:p>
            <a:pPr marL="180000" indent="-180000" eaLnBrk="1" hangingPunct="1">
              <a:buFontTx/>
              <a:buChar char="•"/>
              <a:defRPr/>
            </a:pPr>
            <a:r>
              <a:rPr lang="en-GB" altLang="en-US" dirty="0"/>
              <a:t>alignment of smart working with business objectives.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176578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200" b="1" dirty="0" smtClean="0"/>
              <a:t>Operational flexibility</a:t>
            </a:r>
          </a:p>
        </p:txBody>
      </p:sp>
      <p:sp>
        <p:nvSpPr>
          <p:cNvPr id="23555" name="Rectangle 3"/>
          <p:cNvSpPr>
            <a:spLocks noGrp="1" noChangeArrowheads="1"/>
          </p:cNvSpPr>
          <p:nvPr>
            <p:ph type="body" idx="1"/>
          </p:nvPr>
        </p:nvSpPr>
        <p:spPr/>
        <p:txBody>
          <a:bodyPr/>
          <a:lstStyle/>
          <a:p>
            <a:pPr marL="609600" indent="-609600" eaLnBrk="1" hangingPunct="1">
              <a:buFontTx/>
              <a:buNone/>
              <a:defRPr/>
            </a:pPr>
            <a:r>
              <a:rPr lang="en-GB" altLang="en-US" dirty="0" smtClean="0"/>
              <a:t>     </a:t>
            </a:r>
            <a:r>
              <a:rPr lang="en-GB" altLang="en-US" sz="2400" dirty="0" smtClean="0"/>
              <a:t>Operational flexibility</a:t>
            </a:r>
            <a:r>
              <a:rPr lang="en-GB" altLang="en-US" sz="2400" i="1" dirty="0" smtClean="0"/>
              <a:t> </a:t>
            </a:r>
            <a:r>
              <a:rPr lang="en-GB" altLang="en-US" sz="2400" dirty="0" smtClean="0"/>
              <a:t>refers to flexibility in the ways in which work is carried out. The three forms of operational flexibility are:</a:t>
            </a:r>
          </a:p>
          <a:p>
            <a:pPr marL="1260000" indent="-609600" eaLnBrk="1" hangingPunct="1">
              <a:buFontTx/>
              <a:buAutoNum type="arabicPeriod"/>
              <a:defRPr/>
            </a:pPr>
            <a:r>
              <a:rPr lang="en-GB" altLang="en-US" sz="2400" dirty="0" smtClean="0"/>
              <a:t>Functional flexibility</a:t>
            </a:r>
          </a:p>
          <a:p>
            <a:pPr marL="1260000" indent="-609600" eaLnBrk="1" hangingPunct="1">
              <a:buFontTx/>
              <a:buAutoNum type="arabicPeriod"/>
              <a:defRPr/>
            </a:pPr>
            <a:r>
              <a:rPr lang="en-GB" altLang="en-US" sz="2400" dirty="0" smtClean="0"/>
              <a:t>Structural flexibility</a:t>
            </a:r>
          </a:p>
          <a:p>
            <a:pPr marL="1260000" indent="-609600" eaLnBrk="1" hangingPunct="1">
              <a:buFontTx/>
              <a:buAutoNum type="arabicPeriod"/>
              <a:defRPr/>
            </a:pPr>
            <a:r>
              <a:rPr lang="en-GB" altLang="en-US" sz="2400" dirty="0" smtClean="0"/>
              <a:t>Numerical flexibility</a:t>
            </a:r>
          </a:p>
        </p:txBody>
      </p:sp>
    </p:spTree>
    <p:extLst>
      <p:ext uri="{BB962C8B-B14F-4D97-AF65-F5344CB8AC3E}">
        <p14:creationId xmlns:p14="http://schemas.microsoft.com/office/powerpoint/2010/main" val="786801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Functional flexibility</a:t>
            </a:r>
            <a:endParaRPr lang="en-GB" dirty="0"/>
          </a:p>
        </p:txBody>
      </p:sp>
      <p:sp>
        <p:nvSpPr>
          <p:cNvPr id="3" name="Content Placeholder 2"/>
          <p:cNvSpPr>
            <a:spLocks noGrp="1"/>
          </p:cNvSpPr>
          <p:nvPr>
            <p:ph idx="1"/>
          </p:nvPr>
        </p:nvSpPr>
        <p:spPr>
          <a:xfrm>
            <a:off x="0" y="1600201"/>
            <a:ext cx="9036496" cy="3917032"/>
          </a:xfrm>
        </p:spPr>
        <p:txBody>
          <a:bodyPr/>
          <a:lstStyle/>
          <a:p>
            <a:r>
              <a:rPr lang="en-GB" altLang="en-US" i="1" dirty="0">
                <a:latin typeface="Arial" panose="020B0604020202020204" pitchFamily="34" charset="0"/>
                <a:cs typeface="Arial" panose="020B0604020202020204" pitchFamily="34" charset="0"/>
              </a:rPr>
              <a:t>Functional flexibility</a:t>
            </a:r>
            <a:r>
              <a:rPr lang="en-GB" altLang="en-US" dirty="0">
                <a:latin typeface="Arial" panose="020B0604020202020204" pitchFamily="34" charset="0"/>
                <a:cs typeface="Arial" panose="020B0604020202020204" pitchFamily="34" charset="0"/>
              </a:rPr>
              <a:t> – employees can be re-deployed quickly and smoothly between activities and tasks.  It may require multiskilling –  workers who possess and can apply a number of skills, for example, both mechanical and electrical engineering, or multi-tasking –  workers who carry out a number of different tasks in a work team.</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87499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Structural flexibility</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Structural flexibility</a:t>
            </a:r>
            <a:r>
              <a:rPr lang="en-GB" altLang="en-US" dirty="0">
                <a:latin typeface="Arial" panose="020B0604020202020204" pitchFamily="34" charset="0"/>
                <a:cs typeface="Arial" panose="020B0604020202020204" pitchFamily="34" charset="0"/>
              </a:rPr>
              <a:t>  in a ‘flexible firm’ where the core of permanent employees is supplemented by a peripheral group of part-time employees, employees on short- or fixed-term contracts or sub-contracted workers.</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350749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Numerical flexibility</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Numerical flexibility</a:t>
            </a:r>
            <a:r>
              <a:rPr lang="en-GB" altLang="en-US" dirty="0">
                <a:latin typeface="Arial" panose="020B0604020202020204" pitchFamily="34" charset="0"/>
                <a:cs typeface="Arial" panose="020B0604020202020204" pitchFamily="34" charset="0"/>
              </a:rPr>
              <a:t> is associated with structural flexibility and means that the number of employees can be quickly and easily increased or decreased in line with even short-term changes in the level of demand for labour.</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05785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3400" y="188640"/>
            <a:ext cx="8229600" cy="432048"/>
          </a:xfrm>
        </p:spPr>
        <p:txBody>
          <a:bodyPr/>
          <a:lstStyle/>
          <a:p>
            <a:pPr eaLnBrk="1" hangingPunct="1"/>
            <a:r>
              <a:rPr lang="en-GB" altLang="en-US" sz="3200" b="1" dirty="0" smtClean="0"/>
              <a:t>High Performance Working</a:t>
            </a:r>
            <a:r>
              <a:rPr lang="en-GB" altLang="en-US" sz="3200" dirty="0" smtClean="0"/>
              <a:t/>
            </a:r>
            <a:br>
              <a:rPr lang="en-GB" altLang="en-US" sz="3200" dirty="0" smtClean="0"/>
            </a:br>
            <a:endParaRPr lang="en-GB" altLang="en-US" sz="3200" dirty="0" smtClean="0"/>
          </a:p>
        </p:txBody>
      </p:sp>
      <p:sp>
        <p:nvSpPr>
          <p:cNvPr id="14339" name="Rectangle 3"/>
          <p:cNvSpPr>
            <a:spLocks noGrp="1" noChangeArrowheads="1"/>
          </p:cNvSpPr>
          <p:nvPr>
            <p:ph type="body" idx="1"/>
          </p:nvPr>
        </p:nvSpPr>
        <p:spPr>
          <a:xfrm>
            <a:off x="0" y="404664"/>
            <a:ext cx="9144000" cy="5721499"/>
          </a:xfrm>
        </p:spPr>
        <p:txBody>
          <a:bodyPr/>
          <a:lstStyle/>
          <a:p>
            <a:pPr eaLnBrk="1" hangingPunct="1">
              <a:defRPr/>
            </a:pPr>
            <a:r>
              <a:rPr lang="en-GB" altLang="en-US" sz="2400" dirty="0"/>
              <a:t>The sum of the processes, practices and policies put in place by employers to enable employees to perform to their full potential (Combs </a:t>
            </a:r>
            <a:r>
              <a:rPr lang="en-GB" altLang="en-US" sz="2400" i="1" dirty="0"/>
              <a:t>et al, </a:t>
            </a:r>
            <a:r>
              <a:rPr lang="en-GB" altLang="en-US" sz="2400" dirty="0"/>
              <a:t>2006).</a:t>
            </a:r>
          </a:p>
          <a:p>
            <a:pPr eaLnBrk="1" hangingPunct="1">
              <a:defRPr/>
            </a:pPr>
            <a:r>
              <a:rPr lang="en-GB" altLang="en-US" sz="2400" dirty="0" smtClean="0"/>
              <a:t>Sung </a:t>
            </a:r>
            <a:r>
              <a:rPr lang="en-GB" altLang="en-US" sz="2400" dirty="0"/>
              <a:t>and Ashton (2005) defined high performance work practices as a set or ‘bundle’ of 35 complementary work practices covering three broad areas:</a:t>
            </a:r>
          </a:p>
          <a:p>
            <a:pPr marL="228600" indent="-228600" eaLnBrk="1" hangingPunct="1">
              <a:buFontTx/>
              <a:buAutoNum type="arabicPeriod"/>
              <a:defRPr/>
            </a:pPr>
            <a:r>
              <a:rPr lang="en-GB" altLang="en-US" sz="2400" dirty="0"/>
              <a:t>High employee involvement work practices – </a:t>
            </a:r>
            <a:r>
              <a:rPr lang="en-GB" altLang="en-US" sz="2400" dirty="0" err="1"/>
              <a:t>eg</a:t>
            </a:r>
            <a:r>
              <a:rPr lang="en-GB" altLang="en-US" sz="2400" dirty="0"/>
              <a:t> self-directed teams, quality circles and sharing/access to company information.</a:t>
            </a:r>
          </a:p>
          <a:p>
            <a:pPr marL="228600" indent="-228600" eaLnBrk="1" hangingPunct="1">
              <a:buFontTx/>
              <a:buAutoNum type="arabicPeriod"/>
              <a:defRPr/>
            </a:pPr>
            <a:r>
              <a:rPr lang="en-GB" altLang="en-US" sz="2400" dirty="0"/>
              <a:t>Human resource practices – </a:t>
            </a:r>
            <a:r>
              <a:rPr lang="en-GB" altLang="en-US" sz="2400" dirty="0" err="1"/>
              <a:t>eg</a:t>
            </a:r>
            <a:r>
              <a:rPr lang="en-GB" altLang="en-US" sz="2400" dirty="0"/>
              <a:t> sophisticated recruitment processes, performance appraisals, mentoring and work redesign.</a:t>
            </a:r>
          </a:p>
          <a:p>
            <a:pPr marL="228600" indent="-228600" eaLnBrk="1" hangingPunct="1">
              <a:buFontTx/>
              <a:buAutoNum type="arabicPeriod"/>
              <a:defRPr/>
            </a:pPr>
            <a:r>
              <a:rPr lang="en-GB" altLang="en-US" sz="2400" dirty="0"/>
              <a:t>Reward and commitment practices- </a:t>
            </a:r>
            <a:r>
              <a:rPr lang="en-GB" altLang="en-US" sz="2400" dirty="0" err="1"/>
              <a:t>eg</a:t>
            </a:r>
            <a:r>
              <a:rPr lang="en-GB" altLang="en-US" sz="2400" dirty="0"/>
              <a:t> various financial rewards, family friendly policies, job rotation and flexi hours. </a:t>
            </a:r>
          </a:p>
          <a:p>
            <a:pPr indent="0" eaLnBrk="1" hangingPunct="1">
              <a:buFontTx/>
              <a:buNone/>
            </a:pPr>
            <a:r>
              <a:rPr lang="en-GB" altLang="en-US" sz="2400" dirty="0" smtClean="0"/>
              <a:t> </a:t>
            </a:r>
          </a:p>
        </p:txBody>
      </p:sp>
    </p:spTree>
    <p:extLst>
      <p:ext uri="{BB962C8B-B14F-4D97-AF65-F5344CB8AC3E}">
        <p14:creationId xmlns:p14="http://schemas.microsoft.com/office/powerpoint/2010/main" val="3856891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381000"/>
            <a:ext cx="8229600" cy="1036638"/>
          </a:xfrm>
        </p:spPr>
        <p:txBody>
          <a:bodyPr/>
          <a:lstStyle/>
          <a:p>
            <a:pPr eaLnBrk="1" hangingPunct="1"/>
            <a:r>
              <a:rPr lang="en-GB" altLang="en-US" sz="3200" b="1" dirty="0" smtClean="0"/>
              <a:t>Lean Manufacturing.</a:t>
            </a:r>
          </a:p>
        </p:txBody>
      </p:sp>
      <p:sp>
        <p:nvSpPr>
          <p:cNvPr id="15363" name="Rectangle 3"/>
          <p:cNvSpPr>
            <a:spLocks noGrp="1" noChangeArrowheads="1"/>
          </p:cNvSpPr>
          <p:nvPr>
            <p:ph type="body" idx="1"/>
          </p:nvPr>
        </p:nvSpPr>
        <p:spPr>
          <a:xfrm>
            <a:off x="0" y="1600201"/>
            <a:ext cx="9036496" cy="3917032"/>
          </a:xfrm>
        </p:spPr>
        <p:txBody>
          <a:bodyPr/>
          <a:lstStyle/>
          <a:p>
            <a:pPr marL="179388" indent="-179388" eaLnBrk="1" hangingPunct="1">
              <a:buFontTx/>
              <a:buChar char="•"/>
            </a:pPr>
            <a:r>
              <a:rPr lang="en-GB" altLang="en-US" sz="2400" dirty="0"/>
              <a:t>Lean manufacturing or lean production, often known simply as ‘Lean’, focuses on minimizing waste and ensuring the flow of production in order to deliver value to customers.</a:t>
            </a:r>
          </a:p>
          <a:p>
            <a:pPr marL="179388" indent="-179388" eaLnBrk="1" hangingPunct="1">
              <a:buFontTx/>
              <a:buChar char="•"/>
            </a:pPr>
            <a:r>
              <a:rPr lang="en-GB" altLang="en-US" sz="2400" dirty="0" smtClean="0">
                <a:latin typeface="Arial" panose="020B0604020202020204" pitchFamily="34" charset="0"/>
                <a:cs typeface="Arial" panose="020B0604020202020204" pitchFamily="34" charset="0"/>
              </a:rPr>
              <a:t>Lean </a:t>
            </a:r>
            <a:r>
              <a:rPr lang="en-GB" altLang="en-US" sz="2400" dirty="0">
                <a:latin typeface="Arial" panose="020B0604020202020204" pitchFamily="34" charset="0"/>
                <a:cs typeface="Arial" panose="020B0604020202020204" pitchFamily="34" charset="0"/>
              </a:rPr>
              <a:t>manufacturing, as developed by Toyota, concentrates initially on the design of the process so that waste can be minimized during manufacture.</a:t>
            </a:r>
          </a:p>
          <a:p>
            <a:pPr marL="179388" indent="-179388" eaLnBrk="1" hangingPunct="1">
              <a:buFontTx/>
              <a:buChar char="•"/>
            </a:pPr>
            <a:r>
              <a:rPr lang="en-GB" altLang="en-US" sz="2400" dirty="0">
                <a:latin typeface="Arial" panose="020B0604020202020204" pitchFamily="34" charset="0"/>
                <a:cs typeface="Arial" panose="020B0604020202020204" pitchFamily="34" charset="0"/>
              </a:rPr>
              <a:t>It then involves paying close attention to operations in order to identify opportunities to improve the flow of production, remove wasteful practices and engage in continuous improvement, </a:t>
            </a:r>
            <a:endParaRPr lang="en-US" altLang="en-US" sz="2400" dirty="0">
              <a:latin typeface="Arial" panose="020B0604020202020204" pitchFamily="34" charset="0"/>
              <a:cs typeface="Arial" panose="020B0604020202020204" pitchFamily="34" charset="0"/>
            </a:endParaRPr>
          </a:p>
          <a:p>
            <a:pPr eaLnBrk="1" hangingPunct="1">
              <a:buFontTx/>
              <a:buNone/>
            </a:pPr>
            <a:endParaRPr lang="en-GB" altLang="en-US" sz="2400" dirty="0" smtClean="0"/>
          </a:p>
        </p:txBody>
      </p:sp>
    </p:spTree>
    <p:extLst>
      <p:ext uri="{BB962C8B-B14F-4D97-AF65-F5344CB8AC3E}">
        <p14:creationId xmlns:p14="http://schemas.microsoft.com/office/powerpoint/2010/main" val="257344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Lean </a:t>
            </a:r>
            <a:r>
              <a:rPr lang="en-GB" altLang="en-US" b="1" dirty="0" smtClean="0"/>
              <a:t>Manufacturing contd.</a:t>
            </a:r>
            <a:endParaRPr lang="en-GB" dirty="0"/>
          </a:p>
        </p:txBody>
      </p:sp>
      <p:sp>
        <p:nvSpPr>
          <p:cNvPr id="3" name="Content Placeholder 2"/>
          <p:cNvSpPr>
            <a:spLocks noGrp="1"/>
          </p:cNvSpPr>
          <p:nvPr>
            <p:ph idx="1"/>
          </p:nvPr>
        </p:nvSpPr>
        <p:spPr>
          <a:xfrm>
            <a:off x="0" y="1600201"/>
            <a:ext cx="9144000" cy="3917032"/>
          </a:xfrm>
        </p:spPr>
        <p:txBody>
          <a:bodyPr/>
          <a:lstStyle/>
          <a:p>
            <a:r>
              <a:rPr lang="en-US" altLang="en-US" sz="2800" dirty="0">
                <a:latin typeface="Arial" panose="020B0604020202020204" pitchFamily="34" charset="0"/>
                <a:cs typeface="Arial" panose="020B0604020202020204" pitchFamily="34" charset="0"/>
              </a:rPr>
              <a:t>But as noted by the CIPD (2008), the success of Lean depends not so much on the tools but on its approach to work. Lean is implemented by communities of people who carry out and supervise the work and may include stakeholders such as customers. </a:t>
            </a:r>
            <a:r>
              <a:rPr lang="en-GB" altLang="en-US" sz="2800" dirty="0">
                <a:latin typeface="Arial" panose="020B0604020202020204" pitchFamily="34" charset="0"/>
                <a:cs typeface="Arial" panose="020B0604020202020204" pitchFamily="34" charset="0"/>
              </a:rPr>
              <a:t>Lean team members will be encouraged to think flexibly and be adaptable to change. Importantly, they will have a sense of ownership of what they do and achieve.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798178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4638"/>
            <a:ext cx="8229600" cy="634082"/>
          </a:xfrm>
        </p:spPr>
        <p:txBody>
          <a:bodyPr/>
          <a:lstStyle/>
          <a:p>
            <a:pPr eaLnBrk="1" hangingPunct="1"/>
            <a:r>
              <a:rPr lang="en-GB" altLang="en-US" sz="3200" b="1" dirty="0" smtClean="0"/>
              <a:t>Organisation Design</a:t>
            </a:r>
          </a:p>
        </p:txBody>
      </p:sp>
      <p:sp>
        <p:nvSpPr>
          <p:cNvPr id="16387" name="Rectangle 3"/>
          <p:cNvSpPr>
            <a:spLocks noGrp="1" noChangeArrowheads="1"/>
          </p:cNvSpPr>
          <p:nvPr>
            <p:ph type="body" idx="1"/>
          </p:nvPr>
        </p:nvSpPr>
        <p:spPr>
          <a:xfrm>
            <a:off x="0" y="908720"/>
            <a:ext cx="9144000" cy="4608513"/>
          </a:xfrm>
        </p:spPr>
        <p:txBody>
          <a:bodyPr/>
          <a:lstStyle/>
          <a:p>
            <a:pPr eaLnBrk="1" hangingPunct="1"/>
            <a:endParaRPr lang="en-GB" altLang="en-US" dirty="0" smtClean="0"/>
          </a:p>
          <a:p>
            <a:pPr eaLnBrk="1" hangingPunct="1">
              <a:defRPr/>
            </a:pPr>
            <a:r>
              <a:rPr lang="en-GB" altLang="en-US" sz="2400" dirty="0"/>
              <a:t>Organization design is the process of deciding how organizations should be structured and function</a:t>
            </a:r>
          </a:p>
          <a:p>
            <a:pPr eaLnBrk="1" hangingPunct="1">
              <a:defRPr/>
            </a:pPr>
            <a:r>
              <a:rPr lang="en-GB" altLang="en-US" sz="2400" dirty="0" smtClean="0"/>
              <a:t>How </a:t>
            </a:r>
            <a:r>
              <a:rPr lang="en-GB" altLang="en-US" sz="2400" dirty="0"/>
              <a:t>work should be organized concerns all managers when they decide on a day-to-day relatively informal basis how their overall task should be divided between the members of their team. </a:t>
            </a:r>
          </a:p>
          <a:p>
            <a:pPr eaLnBrk="1" hangingPunct="1">
              <a:defRPr/>
            </a:pPr>
            <a:r>
              <a:rPr lang="en-GB" altLang="en-US" sz="2400" dirty="0"/>
              <a:t>The ways in which work should be organized can also be determined by more formal organizational reviews that could focus on a single department or function or could deal with a number of departments or the whole business.</a:t>
            </a:r>
          </a:p>
          <a:p>
            <a:pPr eaLnBrk="1" hangingPunct="1">
              <a:buFontTx/>
              <a:buNone/>
            </a:pPr>
            <a:endParaRPr lang="en-GB" altLang="en-US" sz="2400" dirty="0" smtClean="0"/>
          </a:p>
        </p:txBody>
      </p:sp>
    </p:spTree>
    <p:extLst>
      <p:ext uri="{BB962C8B-B14F-4D97-AF65-F5344CB8AC3E}">
        <p14:creationId xmlns:p14="http://schemas.microsoft.com/office/powerpoint/2010/main" val="1967198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675"/>
          </a:xfrm>
        </p:spPr>
        <p:txBody>
          <a:bodyPr/>
          <a:lstStyle/>
          <a:p>
            <a:r>
              <a:rPr lang="en-GB" altLang="en-US" b="1" dirty="0"/>
              <a:t>Organisation </a:t>
            </a:r>
            <a:r>
              <a:rPr lang="en-GB" altLang="en-US" b="1" dirty="0" smtClean="0"/>
              <a:t>Design Cont.</a:t>
            </a:r>
            <a:endParaRPr lang="en-GB" dirty="0"/>
          </a:p>
        </p:txBody>
      </p:sp>
      <p:sp>
        <p:nvSpPr>
          <p:cNvPr id="3" name="Content Placeholder 2"/>
          <p:cNvSpPr>
            <a:spLocks noGrp="1"/>
          </p:cNvSpPr>
          <p:nvPr>
            <p:ph idx="1"/>
          </p:nvPr>
        </p:nvSpPr>
        <p:spPr>
          <a:xfrm>
            <a:off x="1" y="1052314"/>
            <a:ext cx="9036496" cy="5184998"/>
          </a:xfrm>
        </p:spPr>
        <p:txBody>
          <a:bodyPr/>
          <a:lstStyle/>
          <a:p>
            <a:pPr eaLnBrk="1" hangingPunct="1">
              <a:defRPr/>
            </a:pPr>
            <a:r>
              <a:rPr lang="en-GB" altLang="en-US" sz="2800" dirty="0"/>
              <a:t>In each case, although on differing scales, similar questions arise:</a:t>
            </a:r>
          </a:p>
          <a:p>
            <a:pPr marL="180000" indent="-180000" eaLnBrk="1" hangingPunct="1">
              <a:buFontTx/>
              <a:buChar char="•"/>
              <a:defRPr/>
            </a:pPr>
            <a:r>
              <a:rPr lang="en-GB" altLang="en-US" sz="2800" dirty="0"/>
              <a:t>'Who does what? </a:t>
            </a:r>
          </a:p>
          <a:p>
            <a:pPr marL="180000" indent="-180000" eaLnBrk="1" hangingPunct="1">
              <a:buFontTx/>
              <a:buChar char="•"/>
              <a:defRPr/>
            </a:pPr>
            <a:r>
              <a:rPr lang="en-GB" altLang="en-US" sz="2800" dirty="0"/>
              <a:t>'How should activities be grouped together?` </a:t>
            </a:r>
          </a:p>
          <a:p>
            <a:pPr marL="180000" indent="-180000" eaLnBrk="1" hangingPunct="1">
              <a:buFontTx/>
              <a:buChar char="•"/>
              <a:defRPr/>
            </a:pPr>
            <a:r>
              <a:rPr lang="en-GB" altLang="en-US" sz="2800" dirty="0"/>
              <a:t>'What lines and means of communication need to be established?` </a:t>
            </a:r>
          </a:p>
          <a:p>
            <a:pPr marL="180000" indent="-180000" eaLnBrk="1" hangingPunct="1">
              <a:buFontTx/>
              <a:buChar char="•"/>
              <a:defRPr/>
            </a:pPr>
            <a:r>
              <a:rPr lang="en-GB" altLang="en-US" sz="2800" dirty="0"/>
              <a:t>‘Are we doing everything that we ought to be doing and nothing that we ought not to be doing?' </a:t>
            </a:r>
          </a:p>
          <a:p>
            <a:pPr marL="180000" indent="-180000" eaLnBrk="1" hangingPunct="1">
              <a:buFontTx/>
              <a:buChar char="•"/>
              <a:defRPr/>
            </a:pPr>
            <a:r>
              <a:rPr lang="en-GB" altLang="en-US" sz="2800" dirty="0"/>
              <a:t>'Have we got too many layers of management or supervision?'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675776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116632"/>
            <a:ext cx="8229600" cy="648072"/>
          </a:xfrm>
        </p:spPr>
        <p:txBody>
          <a:bodyPr/>
          <a:lstStyle/>
          <a:p>
            <a:pPr eaLnBrk="1" hangingPunct="1"/>
            <a:r>
              <a:rPr lang="en-GB" altLang="en-US" sz="3200" b="1" dirty="0" smtClean="0"/>
              <a:t>Aim of Organisation Design.</a:t>
            </a:r>
            <a:endParaRPr lang="en-GB" altLang="en-US" sz="3200" dirty="0" smtClean="0"/>
          </a:p>
        </p:txBody>
      </p:sp>
      <p:sp>
        <p:nvSpPr>
          <p:cNvPr id="17411" name="Rectangle 3"/>
          <p:cNvSpPr>
            <a:spLocks noGrp="1" noChangeArrowheads="1"/>
          </p:cNvSpPr>
          <p:nvPr>
            <p:ph type="body" idx="1"/>
          </p:nvPr>
        </p:nvSpPr>
        <p:spPr>
          <a:xfrm>
            <a:off x="457200" y="764704"/>
            <a:ext cx="8229600" cy="4752529"/>
          </a:xfrm>
        </p:spPr>
        <p:txBody>
          <a:bodyPr/>
          <a:lstStyle/>
          <a:p>
            <a:pPr indent="0" eaLnBrk="1" hangingPunct="1"/>
            <a:endParaRPr lang="en-GB" altLang="en-US" sz="2400" dirty="0" smtClean="0"/>
          </a:p>
          <a:p>
            <a:pPr indent="0" eaLnBrk="1" hangingPunct="1">
              <a:buFontTx/>
              <a:buNone/>
            </a:pPr>
            <a:r>
              <a:rPr lang="en-GB" altLang="en-US" sz="2400" dirty="0" smtClean="0"/>
              <a:t>The overall aim of organization design is to </a:t>
            </a:r>
            <a:r>
              <a:rPr lang="en-GB" altLang="en-US" sz="2400" i="1" dirty="0" smtClean="0"/>
              <a:t>optimize</a:t>
            </a:r>
            <a:r>
              <a:rPr lang="en-GB" altLang="en-US" sz="2400" dirty="0" smtClean="0"/>
              <a:t> the arrangements for conducting the affairs of the business or function and thus achieve the 'best fit' between the structure and what the business or function is there to do</a:t>
            </a:r>
          </a:p>
        </p:txBody>
      </p:sp>
    </p:spTree>
    <p:extLst>
      <p:ext uri="{BB962C8B-B14F-4D97-AF65-F5344CB8AC3E}">
        <p14:creationId xmlns:p14="http://schemas.microsoft.com/office/powerpoint/2010/main" val="4136594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188640"/>
            <a:ext cx="8229600" cy="720080"/>
          </a:xfrm>
        </p:spPr>
        <p:txBody>
          <a:bodyPr/>
          <a:lstStyle/>
          <a:p>
            <a:pPr eaLnBrk="1" hangingPunct="1"/>
            <a:r>
              <a:rPr lang="en-GB" altLang="en-US" sz="3200" b="1" dirty="0" smtClean="0"/>
              <a:t>Conducting Organisation Reviews.</a:t>
            </a:r>
            <a:endParaRPr lang="en-GB" altLang="en-US" sz="4000" dirty="0" smtClean="0"/>
          </a:p>
        </p:txBody>
      </p:sp>
      <p:sp>
        <p:nvSpPr>
          <p:cNvPr id="34819" name="Rectangle 3"/>
          <p:cNvSpPr>
            <a:spLocks noGrp="1" noChangeArrowheads="1"/>
          </p:cNvSpPr>
          <p:nvPr>
            <p:ph type="body" idx="1"/>
          </p:nvPr>
        </p:nvSpPr>
        <p:spPr>
          <a:xfrm>
            <a:off x="107504" y="908720"/>
            <a:ext cx="8856984" cy="4608513"/>
          </a:xfrm>
        </p:spPr>
        <p:txBody>
          <a:bodyPr/>
          <a:lstStyle/>
          <a:p>
            <a:pPr eaLnBrk="1" hangingPunct="1">
              <a:buFontTx/>
              <a:buNone/>
              <a:defRPr/>
            </a:pPr>
            <a:r>
              <a:rPr lang="en-GB" altLang="en-US" dirty="0" smtClean="0"/>
              <a:t>   </a:t>
            </a:r>
            <a:r>
              <a:rPr lang="en-GB" altLang="en-US" sz="2400" dirty="0" smtClean="0"/>
              <a:t>Organizational reviews can be conducted in the following stages:</a:t>
            </a:r>
            <a:endParaRPr lang="en-GB" altLang="en-US" sz="2400" i="1" dirty="0" smtClean="0"/>
          </a:p>
          <a:p>
            <a:pPr marL="1080000" indent="-457200" eaLnBrk="1" hangingPunct="1">
              <a:buFont typeface="+mj-lt"/>
              <a:buAutoNum type="arabicPeriod"/>
              <a:defRPr/>
            </a:pPr>
            <a:r>
              <a:rPr lang="en-GB" altLang="en-US" sz="2400" dirty="0" smtClean="0"/>
              <a:t>An analysis of the existing arrangements</a:t>
            </a:r>
          </a:p>
          <a:p>
            <a:pPr marL="1080000" indent="-457200" eaLnBrk="1" hangingPunct="1">
              <a:buFont typeface="+mj-lt"/>
              <a:buAutoNum type="arabicPeriod"/>
              <a:defRPr/>
            </a:pPr>
            <a:r>
              <a:rPr lang="en-GB" altLang="en-US" sz="2400" dirty="0" smtClean="0"/>
              <a:t>A diagnosis of the problems and issues facing the organization </a:t>
            </a:r>
          </a:p>
          <a:p>
            <a:pPr marL="1080000" indent="-457200" eaLnBrk="1" hangingPunct="1">
              <a:buFont typeface="+mj-lt"/>
              <a:buAutoNum type="arabicPeriod"/>
              <a:defRPr/>
            </a:pPr>
            <a:r>
              <a:rPr lang="en-GB" altLang="en-US" sz="2400" dirty="0" smtClean="0"/>
              <a:t>The choice of how the business should be designed or revised </a:t>
            </a:r>
          </a:p>
          <a:p>
            <a:pPr marL="1080000" indent="-457200" eaLnBrk="1" hangingPunct="1">
              <a:buFont typeface="+mj-lt"/>
              <a:buAutoNum type="arabicPeriod"/>
              <a:defRPr/>
            </a:pPr>
            <a:r>
              <a:rPr lang="en-GB" altLang="en-US" sz="2400" dirty="0" smtClean="0"/>
              <a:t> A plan to implement any revisions to the structure</a:t>
            </a:r>
          </a:p>
        </p:txBody>
      </p:sp>
    </p:spTree>
    <p:extLst>
      <p:ext uri="{BB962C8B-B14F-4D97-AF65-F5344CB8AC3E}">
        <p14:creationId xmlns:p14="http://schemas.microsoft.com/office/powerpoint/2010/main" val="12644987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3200" b="1" dirty="0" smtClean="0"/>
              <a:t>Organisation analysis</a:t>
            </a:r>
          </a:p>
        </p:txBody>
      </p:sp>
      <p:sp>
        <p:nvSpPr>
          <p:cNvPr id="19459" name="Rectangle 3"/>
          <p:cNvSpPr>
            <a:spLocks noGrp="1" noChangeArrowheads="1"/>
          </p:cNvSpPr>
          <p:nvPr>
            <p:ph type="body" idx="1"/>
          </p:nvPr>
        </p:nvSpPr>
        <p:spPr/>
        <p:txBody>
          <a:bodyPr/>
          <a:lstStyle/>
          <a:p>
            <a:pPr marL="539750" indent="0" eaLnBrk="1" hangingPunct="1">
              <a:spcBef>
                <a:spcPts val="600"/>
              </a:spcBef>
            </a:pPr>
            <a:r>
              <a:rPr lang="en-GB" altLang="en-US" sz="2400" smtClean="0"/>
              <a:t>  The external environment </a:t>
            </a:r>
          </a:p>
          <a:p>
            <a:pPr marL="539750" indent="0" eaLnBrk="1" hangingPunct="1">
              <a:spcBef>
                <a:spcPts val="600"/>
              </a:spcBef>
            </a:pPr>
            <a:r>
              <a:rPr lang="en-GB" altLang="en-US" sz="2400" smtClean="0"/>
              <a:t>  The internal environment </a:t>
            </a:r>
          </a:p>
          <a:p>
            <a:pPr marL="539750" indent="0" eaLnBrk="1" hangingPunct="1">
              <a:spcBef>
                <a:spcPts val="600"/>
              </a:spcBef>
            </a:pPr>
            <a:r>
              <a:rPr lang="en-GB" altLang="en-US" sz="2400" smtClean="0"/>
              <a:t>  Strategic issues and objectives </a:t>
            </a:r>
          </a:p>
          <a:p>
            <a:pPr marL="539750" indent="0" eaLnBrk="1" hangingPunct="1">
              <a:spcBef>
                <a:spcPts val="600"/>
              </a:spcBef>
            </a:pPr>
            <a:r>
              <a:rPr lang="en-GB" altLang="en-US" sz="2400" smtClean="0"/>
              <a:t>  Activities</a:t>
            </a:r>
          </a:p>
          <a:p>
            <a:pPr marL="539750" indent="0" eaLnBrk="1" hangingPunct="1">
              <a:spcBef>
                <a:spcPts val="600"/>
              </a:spcBef>
            </a:pPr>
            <a:r>
              <a:rPr lang="en-GB" altLang="en-US" sz="2400" smtClean="0"/>
              <a:t>  Structure</a:t>
            </a:r>
            <a:r>
              <a:rPr lang="en-GB" altLang="en-US" smtClean="0"/>
              <a:t> </a:t>
            </a:r>
          </a:p>
        </p:txBody>
      </p:sp>
    </p:spTree>
    <p:extLst>
      <p:ext uri="{BB962C8B-B14F-4D97-AF65-F5344CB8AC3E}">
        <p14:creationId xmlns:p14="http://schemas.microsoft.com/office/powerpoint/2010/main" val="24892115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The external environment:</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The external environment: </a:t>
            </a:r>
            <a:r>
              <a:rPr lang="en-GB" altLang="en-US" dirty="0">
                <a:latin typeface="Arial" panose="020B0604020202020204" pitchFamily="34" charset="0"/>
                <a:cs typeface="Arial" panose="020B0604020202020204" pitchFamily="34" charset="0"/>
              </a:rPr>
              <a:t>The economic, market, competitive, social and legal matters that may affect the organization. Plans for product-market development will be significant.</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4125542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The internal environment</a:t>
            </a:r>
            <a:endParaRPr lang="en-GB" dirty="0"/>
          </a:p>
        </p:txBody>
      </p:sp>
      <p:sp>
        <p:nvSpPr>
          <p:cNvPr id="3" name="Content Placeholder 2"/>
          <p:cNvSpPr>
            <a:spLocks noGrp="1"/>
          </p:cNvSpPr>
          <p:nvPr>
            <p:ph idx="1"/>
          </p:nvPr>
        </p:nvSpPr>
        <p:spPr>
          <a:xfrm>
            <a:off x="107504" y="1600201"/>
            <a:ext cx="9036496" cy="3917032"/>
          </a:xfrm>
        </p:spPr>
        <p:txBody>
          <a:bodyPr/>
          <a:lstStyle/>
          <a:p>
            <a:r>
              <a:rPr lang="en-GB" altLang="en-US" sz="2800" i="1" dirty="0">
                <a:latin typeface="Arial" panose="020B0604020202020204" pitchFamily="34" charset="0"/>
                <a:cs typeface="Arial" panose="020B0604020202020204" pitchFamily="34" charset="0"/>
              </a:rPr>
              <a:t>The internal environment: </a:t>
            </a:r>
            <a:r>
              <a:rPr lang="en-GB" altLang="en-US" sz="2800" dirty="0">
                <a:latin typeface="Arial" panose="020B0604020202020204" pitchFamily="34" charset="0"/>
                <a:cs typeface="Arial" panose="020B0604020202020204" pitchFamily="34" charset="0"/>
              </a:rPr>
              <a:t>The mission, values, organization climate, management style, technology, work systems and processes of the organization as they affect the way it functions and should be structured to carry out its function. Technological developments may be particularly important as well as the introduction of new processes such as just-in-time or the development of an entirely new computer system.</a:t>
            </a:r>
            <a:endParaRPr lang="en-GB" altLang="en-US" sz="2800"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480341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i="1" dirty="0">
                <a:latin typeface="Arial" panose="020B0604020202020204" pitchFamily="34" charset="0"/>
                <a:cs typeface="Arial" panose="020B0604020202020204" pitchFamily="34" charset="0"/>
              </a:rPr>
              <a:t>Strategic issues and objectives</a:t>
            </a:r>
            <a:endParaRPr lang="en-GB" dirty="0"/>
          </a:p>
        </p:txBody>
      </p:sp>
      <p:sp>
        <p:nvSpPr>
          <p:cNvPr id="3" name="Content Placeholder 2"/>
          <p:cNvSpPr>
            <a:spLocks noGrp="1"/>
          </p:cNvSpPr>
          <p:nvPr>
            <p:ph idx="1"/>
          </p:nvPr>
        </p:nvSpPr>
        <p:spPr>
          <a:xfrm>
            <a:off x="107504" y="1124744"/>
            <a:ext cx="9036496" cy="4392489"/>
          </a:xfrm>
        </p:spPr>
        <p:txBody>
          <a:bodyPr/>
          <a:lstStyle/>
          <a:p>
            <a:r>
              <a:rPr lang="en-GB" altLang="en-US" i="1" dirty="0">
                <a:latin typeface="Arial" panose="020B0604020202020204" pitchFamily="34" charset="0"/>
                <a:cs typeface="Arial" panose="020B0604020202020204" pitchFamily="34" charset="0"/>
              </a:rPr>
              <a:t>Strategic issues and objectives: </a:t>
            </a:r>
            <a:r>
              <a:rPr lang="en-GB" altLang="en-US" dirty="0">
                <a:latin typeface="Arial" panose="020B0604020202020204" pitchFamily="34" charset="0"/>
                <a:cs typeface="Arial" panose="020B0604020202020204" pitchFamily="34" charset="0"/>
              </a:rPr>
              <a:t>As a background to the study it is necessary to identify the strategic issues facing the organization and its objectives. These may be considered under such headings as growth, competition and market position and standing. Issues concerning the availability of the required human, financial and physical resources would also have to be considered.</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094342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altLang="en-US" i="1" dirty="0" smtClean="0">
                <a:latin typeface="Arial" panose="020B0604020202020204" pitchFamily="34" charset="0"/>
                <a:cs typeface="Arial" panose="020B0604020202020204" pitchFamily="34" charset="0"/>
              </a:rPr>
              <a:t>Activities</a:t>
            </a:r>
            <a:endParaRPr lang="en-GB" dirty="0"/>
          </a:p>
        </p:txBody>
      </p:sp>
      <p:sp>
        <p:nvSpPr>
          <p:cNvPr id="3" name="Content Placeholder 2"/>
          <p:cNvSpPr>
            <a:spLocks noGrp="1"/>
          </p:cNvSpPr>
          <p:nvPr>
            <p:ph idx="1"/>
          </p:nvPr>
        </p:nvSpPr>
        <p:spPr>
          <a:xfrm>
            <a:off x="457200" y="764704"/>
            <a:ext cx="8229600" cy="4896544"/>
          </a:xfrm>
        </p:spPr>
        <p:txBody>
          <a:bodyPr/>
          <a:lstStyle/>
          <a:p>
            <a:r>
              <a:rPr lang="en-GB" altLang="en-US" i="1" dirty="0">
                <a:latin typeface="Arial" panose="020B0604020202020204" pitchFamily="34" charset="0"/>
                <a:cs typeface="Arial" panose="020B0604020202020204" pitchFamily="34" charset="0"/>
              </a:rPr>
              <a:t>Activities: </a:t>
            </a:r>
            <a:r>
              <a:rPr lang="en-GB" altLang="en-US" dirty="0">
                <a:latin typeface="Arial" panose="020B0604020202020204" pitchFamily="34" charset="0"/>
                <a:cs typeface="Arial" panose="020B0604020202020204" pitchFamily="34" charset="0"/>
              </a:rPr>
              <a:t>Activity analysis establishes what work is done and what needs to be done in the organization to achieve its objectives within its environment. The analysis should cover what is and is not being done, who is doing it and where, and how much is being done.  An answer is necessary to the key questions:  'Are all the activities required properly catered for</a:t>
            </a:r>
            <a:r>
              <a:rPr lang="en-GB" altLang="en-US" dirty="0" smtClean="0">
                <a:latin typeface="Arial" panose="020B0604020202020204" pitchFamily="34" charset="0"/>
                <a:cs typeface="Arial" panose="020B0604020202020204" pitchFamily="34" charset="0"/>
              </a:rPr>
              <a:t>?'</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205363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Activities:</a:t>
            </a:r>
            <a:endParaRPr lang="en-GB" dirty="0"/>
          </a:p>
        </p:txBody>
      </p:sp>
      <p:sp>
        <p:nvSpPr>
          <p:cNvPr id="3" name="Content Placeholder 2"/>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'Are there any unnecessary activities being carried out, </a:t>
            </a:r>
            <a:r>
              <a:rPr lang="en-GB" altLang="en-US" dirty="0" err="1">
                <a:latin typeface="Arial" panose="020B0604020202020204" pitchFamily="34" charset="0"/>
                <a:cs typeface="Arial" panose="020B0604020202020204" pitchFamily="34" charset="0"/>
              </a:rPr>
              <a:t>ie</a:t>
            </a:r>
            <a:r>
              <a:rPr lang="en-GB" altLang="en-US" dirty="0">
                <a:latin typeface="Arial" panose="020B0604020202020204" pitchFamily="34" charset="0"/>
                <a:cs typeface="Arial" panose="020B0604020202020204" pitchFamily="34" charset="0"/>
              </a:rPr>
              <a:t> those which do not need to be done at all or those which could be conducted more economically and efficiently by external contractors or providers?'</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0625849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i="1" dirty="0">
                <a:latin typeface="Arial" panose="020B0604020202020204" pitchFamily="34" charset="0"/>
                <a:cs typeface="Arial" panose="020B0604020202020204" pitchFamily="34" charset="0"/>
              </a:rPr>
              <a:t>Structure</a:t>
            </a:r>
            <a:endParaRPr lang="en-GB" dirty="0"/>
          </a:p>
        </p:txBody>
      </p:sp>
      <p:sp>
        <p:nvSpPr>
          <p:cNvPr id="3" name="Content Placeholder 2"/>
          <p:cNvSpPr>
            <a:spLocks noGrp="1"/>
          </p:cNvSpPr>
          <p:nvPr>
            <p:ph idx="1"/>
          </p:nvPr>
        </p:nvSpPr>
        <p:spPr>
          <a:xfrm>
            <a:off x="0" y="908720"/>
            <a:ext cx="8964488" cy="4752528"/>
          </a:xfrm>
        </p:spPr>
        <p:txBody>
          <a:bodyPr/>
          <a:lstStyle/>
          <a:p>
            <a:r>
              <a:rPr lang="en-GB" altLang="en-US" sz="2800" i="1" dirty="0">
                <a:latin typeface="Arial" panose="020B0604020202020204" pitchFamily="34" charset="0"/>
                <a:cs typeface="Arial" panose="020B0604020202020204" pitchFamily="34" charset="0"/>
              </a:rPr>
              <a:t>Structure: </a:t>
            </a:r>
            <a:r>
              <a:rPr lang="en-GB" altLang="en-US" sz="2800" dirty="0">
                <a:latin typeface="Arial" panose="020B0604020202020204" pitchFamily="34" charset="0"/>
                <a:cs typeface="Arial" panose="020B0604020202020204" pitchFamily="34" charset="0"/>
              </a:rPr>
              <a:t>The analysis of structure covers how activities are grouped together, the number of levels in the hierarchy, the extent to which authority is decentralized to divisions and strategic business units (SBUs), where functions such as finance, HR, </a:t>
            </a:r>
            <a:r>
              <a:rPr lang="en-GB" altLang="en-US" sz="2800" dirty="0" err="1">
                <a:latin typeface="Arial" panose="020B0604020202020204" pitchFamily="34" charset="0"/>
                <a:cs typeface="Arial" panose="020B0604020202020204" pitchFamily="34" charset="0"/>
              </a:rPr>
              <a:t>lT</a:t>
            </a:r>
            <a:r>
              <a:rPr lang="en-GB" altLang="en-US" sz="2800" dirty="0">
                <a:latin typeface="Arial" panose="020B0604020202020204" pitchFamily="34" charset="0"/>
                <a:cs typeface="Arial" panose="020B0604020202020204" pitchFamily="34" charset="0"/>
              </a:rPr>
              <a:t> and research and development are placed in the structure (</a:t>
            </a:r>
            <a:r>
              <a:rPr lang="en-GB" altLang="en-US" sz="2800" dirty="0" err="1">
                <a:latin typeface="Arial" panose="020B0604020202020204" pitchFamily="34" charset="0"/>
                <a:cs typeface="Arial" panose="020B0604020202020204" pitchFamily="34" charset="0"/>
              </a:rPr>
              <a:t>eg</a:t>
            </a:r>
            <a:r>
              <a:rPr lang="en-GB" altLang="en-US" sz="2800" dirty="0">
                <a:latin typeface="Arial" panose="020B0604020202020204" pitchFamily="34" charset="0"/>
                <a:cs typeface="Arial" panose="020B0604020202020204" pitchFamily="34" charset="0"/>
              </a:rPr>
              <a:t> as central functions or integrated into divisions or SBUs) and the relationships that exist between different units and functions (with particular attention being given to the way in which they communicate and cooperate with one another).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3800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634082"/>
          </a:xfrm>
        </p:spPr>
        <p:txBody>
          <a:bodyPr/>
          <a:lstStyle/>
          <a:p>
            <a:pPr eaLnBrk="1" hangingPunct="1"/>
            <a:r>
              <a:rPr lang="en-GB" altLang="en-US" sz="3200" b="1" dirty="0" smtClean="0"/>
              <a:t>Organisational Choice</a:t>
            </a:r>
            <a:r>
              <a:rPr lang="en-GB" altLang="en-US" sz="3200" dirty="0" smtClean="0"/>
              <a:t/>
            </a:r>
            <a:br>
              <a:rPr lang="en-GB" altLang="en-US" sz="3200" dirty="0" smtClean="0"/>
            </a:br>
            <a:endParaRPr lang="en-GB" altLang="en-US" sz="3200" dirty="0" smtClean="0"/>
          </a:p>
        </p:txBody>
      </p:sp>
      <p:sp>
        <p:nvSpPr>
          <p:cNvPr id="20483" name="Rectangle 3"/>
          <p:cNvSpPr>
            <a:spLocks noGrp="1" noChangeArrowheads="1"/>
          </p:cNvSpPr>
          <p:nvPr>
            <p:ph idx="1"/>
          </p:nvPr>
        </p:nvSpPr>
        <p:spPr>
          <a:xfrm>
            <a:off x="107504" y="764704"/>
            <a:ext cx="8928992" cy="4752529"/>
          </a:xfrm>
        </p:spPr>
        <p:txBody>
          <a:bodyPr/>
          <a:lstStyle/>
          <a:p>
            <a:pPr marL="179388" indent="-179388" eaLnBrk="1" hangingPunct="1">
              <a:spcBef>
                <a:spcPct val="30000"/>
              </a:spcBef>
              <a:buFontTx/>
              <a:buChar char="•"/>
            </a:pPr>
            <a:r>
              <a:rPr lang="en-GB" altLang="en-US" sz="2400" dirty="0"/>
              <a:t>There is never one best way of organizing anything –  there is always a choice.</a:t>
            </a:r>
          </a:p>
          <a:p>
            <a:pPr marL="179388" lvl="0" indent="-179388" eaLnBrk="1" hangingPunct="1">
              <a:spcBef>
                <a:spcPct val="30000"/>
              </a:spcBef>
              <a:buFontTx/>
              <a:buChar char="•"/>
            </a:pPr>
            <a:r>
              <a:rPr lang="en-GB" altLang="en-US" sz="2400" dirty="0" smtClean="0">
                <a:solidFill>
                  <a:srgbClr val="000000"/>
                </a:solidFill>
                <a:latin typeface="Arial" panose="020B0604020202020204" pitchFamily="34" charset="0"/>
                <a:cs typeface="Arial" panose="020B0604020202020204" pitchFamily="34" charset="0"/>
              </a:rPr>
              <a:t>In </a:t>
            </a:r>
            <a:r>
              <a:rPr lang="en-GB" altLang="en-US" sz="2400" dirty="0">
                <a:solidFill>
                  <a:srgbClr val="000000"/>
                </a:solidFill>
                <a:latin typeface="Arial" panose="020B0604020202020204" pitchFamily="34" charset="0"/>
                <a:cs typeface="Arial" panose="020B0604020202020204" pitchFamily="34" charset="0"/>
              </a:rPr>
              <a:t>a relatively stable manufacturing business a traditional ‘line and staff’ structure may be appropriate. This is one consisting of line managers who exist to carry out the primary functions of the organization, and staff functions such as finance and HR to support the line</a:t>
            </a:r>
            <a:r>
              <a:rPr lang="en-GB" altLang="en-US" sz="2400" dirty="0" smtClean="0">
                <a:solidFill>
                  <a:srgbClr val="000000"/>
                </a:solidFill>
                <a:latin typeface="Arial" panose="020B0604020202020204" pitchFamily="34" charset="0"/>
                <a:cs typeface="Arial" panose="020B0604020202020204" pitchFamily="34" charset="0"/>
              </a:rPr>
              <a:t>.</a:t>
            </a:r>
          </a:p>
          <a:p>
            <a:pPr marL="179388" indent="-179388" eaLnBrk="1" hangingPunct="1">
              <a:spcBef>
                <a:spcPct val="30000"/>
              </a:spcBef>
              <a:buFontTx/>
              <a:buChar char="•"/>
            </a:pPr>
            <a:r>
              <a:rPr lang="en-GB" altLang="en-US" sz="2400" dirty="0">
                <a:latin typeface="Arial" panose="020B0604020202020204" pitchFamily="34" charset="0"/>
                <a:cs typeface="Arial" panose="020B0604020202020204" pitchFamily="34" charset="0"/>
              </a:rPr>
              <a:t>There may be a choice on how to structure the organization into separate divisions – these could be functions such as manufacturing or research and development, or based on products, regions or markets.  </a:t>
            </a:r>
            <a:r>
              <a:rPr lang="en-GB" altLang="en-US" sz="2400" dirty="0" smtClean="0">
                <a:solidFill>
                  <a:srgbClr val="000000"/>
                </a:solidFill>
                <a:latin typeface="Arial" panose="020B0604020202020204" pitchFamily="34" charset="0"/>
                <a:cs typeface="Arial" panose="020B0604020202020204" pitchFamily="34" charset="0"/>
              </a:rPr>
              <a:t> </a:t>
            </a:r>
            <a:endParaRPr lang="en-GB" altLang="en-US" sz="2400" dirty="0">
              <a:solidFill>
                <a:srgbClr val="000000"/>
              </a:solidFill>
              <a:latin typeface="Arial" panose="020B0604020202020204" pitchFamily="34" charset="0"/>
              <a:cs typeface="Arial" panose="020B0604020202020204" pitchFamily="34" charset="0"/>
            </a:endParaRPr>
          </a:p>
          <a:p>
            <a:pPr eaLnBrk="1" hangingPunct="1">
              <a:buFontTx/>
              <a:buNone/>
            </a:pPr>
            <a:endParaRPr lang="en-GB" altLang="en-US" sz="2400" dirty="0" smtClean="0"/>
          </a:p>
          <a:p>
            <a:pPr eaLnBrk="1" hangingPunct="1">
              <a:buFontTx/>
              <a:buNone/>
            </a:pPr>
            <a:endParaRPr lang="en-GB" altLang="en-US" sz="2400" dirty="0" smtClean="0"/>
          </a:p>
        </p:txBody>
      </p:sp>
    </p:spTree>
    <p:extLst>
      <p:ext uri="{BB962C8B-B14F-4D97-AF65-F5344CB8AC3E}">
        <p14:creationId xmlns:p14="http://schemas.microsoft.com/office/powerpoint/2010/main" val="12943199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GB" altLang="en-US" sz="3200" b="1" dirty="0"/>
              <a:t>Organisational Choice</a:t>
            </a:r>
            <a:r>
              <a:rPr lang="en-GB" altLang="en-US" dirty="0"/>
              <a:t/>
            </a:r>
            <a:br>
              <a:rPr lang="en-GB" altLang="en-US" dirty="0"/>
            </a:br>
            <a:endParaRPr lang="en-GB" dirty="0"/>
          </a:p>
        </p:txBody>
      </p:sp>
      <p:sp>
        <p:nvSpPr>
          <p:cNvPr id="3" name="Content Placeholder 2"/>
          <p:cNvSpPr>
            <a:spLocks noGrp="1"/>
          </p:cNvSpPr>
          <p:nvPr>
            <p:ph idx="1"/>
          </p:nvPr>
        </p:nvSpPr>
        <p:spPr>
          <a:xfrm>
            <a:off x="179512" y="620688"/>
            <a:ext cx="8856984" cy="4896545"/>
          </a:xfrm>
        </p:spPr>
        <p:txBody>
          <a:bodyPr/>
          <a:lstStyle/>
          <a:p>
            <a:pPr marL="179388" indent="-179388" eaLnBrk="1" hangingPunct="1">
              <a:buFontTx/>
              <a:buChar char="•"/>
            </a:pPr>
            <a:r>
              <a:rPr lang="en-GB" altLang="en-US" sz="2800" dirty="0">
                <a:latin typeface="Arial" panose="020B0604020202020204" pitchFamily="34" charset="0"/>
                <a:cs typeface="Arial" panose="020B0604020202020204" pitchFamily="34" charset="0"/>
              </a:rPr>
              <a:t>In a consultancy a matrix organization is required. </a:t>
            </a:r>
          </a:p>
          <a:p>
            <a:pPr marL="179388" indent="-179388" eaLnBrk="1" hangingPunct="1">
              <a:buFontTx/>
              <a:buChar char="•"/>
            </a:pPr>
            <a:r>
              <a:rPr lang="en-GB" altLang="en-US" sz="2800" dirty="0">
                <a:latin typeface="Arial" panose="020B0604020202020204" pitchFamily="34" charset="0"/>
                <a:cs typeface="Arial" panose="020B0604020202020204" pitchFamily="34" charset="0"/>
              </a:rPr>
              <a:t>In a process-based organization where the emphasis is on horizontal processes a ‘lattice’ structure’ may emerge. </a:t>
            </a:r>
          </a:p>
          <a:p>
            <a:pPr marL="179388" indent="-179388" eaLnBrk="1" hangingPunct="1">
              <a:buFontTx/>
              <a:buChar char="•"/>
            </a:pPr>
            <a:r>
              <a:rPr lang="en-GB" altLang="en-US" sz="2800" dirty="0">
                <a:latin typeface="Arial" panose="020B0604020202020204" pitchFamily="34" charset="0"/>
                <a:cs typeface="Arial" panose="020B0604020202020204" pitchFamily="34" charset="0"/>
              </a:rPr>
              <a:t>A knowledge-based and innovative business will choose not to bother about rigid structures and will instead concentrate on achieving organizational agility – the ability to respond flexibly to new challenges.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29257159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457200"/>
            <a:ext cx="8229600" cy="1143000"/>
          </a:xfrm>
        </p:spPr>
        <p:txBody>
          <a:bodyPr/>
          <a:lstStyle/>
          <a:p>
            <a:pPr eaLnBrk="1" hangingPunct="1"/>
            <a:r>
              <a:rPr lang="en-GB" altLang="en-US" sz="3200" b="1" dirty="0" err="1" smtClean="0"/>
              <a:t>Succesful</a:t>
            </a:r>
            <a:r>
              <a:rPr lang="en-GB" altLang="en-US" sz="3200" b="1" dirty="0" smtClean="0"/>
              <a:t> Organisation Design</a:t>
            </a:r>
            <a:endParaRPr lang="en-GB" altLang="en-US" sz="4000" dirty="0" smtClean="0"/>
          </a:p>
        </p:txBody>
      </p:sp>
      <p:sp>
        <p:nvSpPr>
          <p:cNvPr id="21507" name="Rectangle 3"/>
          <p:cNvSpPr>
            <a:spLocks noGrp="1" noChangeArrowheads="1"/>
          </p:cNvSpPr>
          <p:nvPr>
            <p:ph type="body" idx="1"/>
          </p:nvPr>
        </p:nvSpPr>
        <p:spPr/>
        <p:txBody>
          <a:bodyPr/>
          <a:lstStyle/>
          <a:p>
            <a:pPr eaLnBrk="1" hangingPunct="1"/>
            <a:r>
              <a:rPr lang="en-GB" altLang="en-US" sz="2400" dirty="0" smtClean="0"/>
              <a:t>Obtain top management support</a:t>
            </a:r>
          </a:p>
          <a:p>
            <a:pPr eaLnBrk="1" hangingPunct="1"/>
            <a:r>
              <a:rPr lang="en-GB" altLang="en-US" sz="2400" dirty="0" smtClean="0"/>
              <a:t>Avoid piecemeal, uncoordinated change initiatives </a:t>
            </a:r>
          </a:p>
          <a:p>
            <a:pPr eaLnBrk="1" hangingPunct="1"/>
            <a:r>
              <a:rPr lang="en-GB" altLang="en-US" sz="2400" dirty="0" smtClean="0"/>
              <a:t>Achieve substantive employee involvement</a:t>
            </a:r>
          </a:p>
          <a:p>
            <a:pPr eaLnBrk="1" hangingPunct="1"/>
            <a:r>
              <a:rPr lang="en-GB" altLang="en-US" sz="2400" dirty="0" smtClean="0"/>
              <a:t>Invest in communications with external stakeholders</a:t>
            </a:r>
          </a:p>
          <a:p>
            <a:pPr eaLnBrk="1" hangingPunct="1"/>
            <a:r>
              <a:rPr lang="en-GB" altLang="en-US" sz="2400" dirty="0" smtClean="0"/>
              <a:t>Involve HR professionals closely</a:t>
            </a:r>
          </a:p>
          <a:p>
            <a:pPr eaLnBrk="1" hangingPunct="1"/>
            <a:r>
              <a:rPr lang="en-GB" altLang="en-US" sz="2400" dirty="0" smtClean="0"/>
              <a:t>Maintain effective project management disciplines </a:t>
            </a:r>
          </a:p>
          <a:p>
            <a:pPr eaLnBrk="1" hangingPunct="1"/>
            <a:r>
              <a:rPr lang="en-GB" altLang="en-US" sz="2400" dirty="0" smtClean="0"/>
              <a:t>Build skilled change management teams</a:t>
            </a:r>
          </a:p>
          <a:p>
            <a:pPr eaLnBrk="1" hangingPunct="1">
              <a:buFontTx/>
              <a:buNone/>
            </a:pPr>
            <a:r>
              <a:rPr lang="en-GB" altLang="en-US" sz="2400" dirty="0" smtClean="0"/>
              <a:t>(Whittington and Molloy, 2005) </a:t>
            </a:r>
          </a:p>
        </p:txBody>
      </p:sp>
    </p:spTree>
    <p:extLst>
      <p:ext uri="{BB962C8B-B14F-4D97-AF65-F5344CB8AC3E}">
        <p14:creationId xmlns:p14="http://schemas.microsoft.com/office/powerpoint/2010/main" val="27222986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836712"/>
          </a:xfrm>
        </p:spPr>
        <p:txBody>
          <a:bodyPr/>
          <a:lstStyle/>
          <a:p>
            <a:pPr eaLnBrk="1" hangingPunct="1"/>
            <a:r>
              <a:rPr lang="en-US" altLang="en-US" sz="3200" b="1" dirty="0" smtClean="0"/>
              <a:t>Job Design</a:t>
            </a:r>
            <a:endParaRPr lang="en-GB" altLang="en-US" sz="3200" b="1" dirty="0" smtClean="0"/>
          </a:p>
        </p:txBody>
      </p:sp>
      <p:sp>
        <p:nvSpPr>
          <p:cNvPr id="22531" name="Rectangle 3"/>
          <p:cNvSpPr>
            <a:spLocks noGrp="1" noChangeArrowheads="1"/>
          </p:cNvSpPr>
          <p:nvPr>
            <p:ph type="body" idx="1"/>
          </p:nvPr>
        </p:nvSpPr>
        <p:spPr>
          <a:xfrm>
            <a:off x="457200" y="836712"/>
            <a:ext cx="8229600" cy="4680521"/>
          </a:xfrm>
        </p:spPr>
        <p:txBody>
          <a:bodyPr/>
          <a:lstStyle/>
          <a:p>
            <a:pPr eaLnBrk="1" hangingPunct="1"/>
            <a:r>
              <a:rPr lang="en-GB" altLang="en-US" dirty="0" smtClean="0"/>
              <a:t>   </a:t>
            </a:r>
            <a:r>
              <a:rPr lang="en-GB" altLang="en-US" sz="2400" dirty="0"/>
              <a:t>Job design specifies the contents of jobs in order to satisfy work requirements and meet the personal needs of the job holder thus increasing levels of employee engagement.</a:t>
            </a:r>
          </a:p>
          <a:p>
            <a:pPr eaLnBrk="1" hangingPunct="1"/>
            <a:r>
              <a:rPr lang="en-GB" altLang="en-US" sz="2400" dirty="0">
                <a:latin typeface="Arial" panose="020B0604020202020204" pitchFamily="34" charset="0"/>
                <a:cs typeface="Arial" panose="020B0604020202020204" pitchFamily="34" charset="0"/>
              </a:rPr>
              <a:t>As observed by Wall and Clegg (1998: 265): ‘Jobs are created by people for people. Whether deliberately or by default, choices are made about which tasks to group together to form a job, the extent to which job holders should follow prescribed procedures in completing those tasks, how closely the job incumbent will be supervised, and numerous other aspects of the work. Such choices are the essence of job design.’ </a:t>
            </a:r>
          </a:p>
        </p:txBody>
      </p:sp>
    </p:spTree>
    <p:extLst>
      <p:ext uri="{BB962C8B-B14F-4D97-AF65-F5344CB8AC3E}">
        <p14:creationId xmlns:p14="http://schemas.microsoft.com/office/powerpoint/2010/main" val="7495463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3400" y="116632"/>
            <a:ext cx="8229600" cy="720080"/>
          </a:xfrm>
        </p:spPr>
        <p:txBody>
          <a:bodyPr/>
          <a:lstStyle/>
          <a:p>
            <a:pPr eaLnBrk="1" hangingPunct="1"/>
            <a:r>
              <a:rPr lang="en-GB" altLang="en-US" sz="3200" b="1" dirty="0" smtClean="0"/>
              <a:t>Jobs and Roles</a:t>
            </a:r>
            <a:r>
              <a:rPr lang="en-GB" altLang="en-US" sz="3200" dirty="0" smtClean="0"/>
              <a:t/>
            </a:r>
            <a:br>
              <a:rPr lang="en-GB" altLang="en-US" sz="3200" dirty="0" smtClean="0"/>
            </a:br>
            <a:endParaRPr lang="en-GB" altLang="en-US" sz="3200" dirty="0" smtClean="0"/>
          </a:p>
        </p:txBody>
      </p:sp>
      <p:sp>
        <p:nvSpPr>
          <p:cNvPr id="23555" name="Rectangle 3"/>
          <p:cNvSpPr>
            <a:spLocks noGrp="1" noChangeArrowheads="1"/>
          </p:cNvSpPr>
          <p:nvPr>
            <p:ph type="body" idx="1"/>
          </p:nvPr>
        </p:nvSpPr>
        <p:spPr/>
        <p:txBody>
          <a:bodyPr/>
          <a:lstStyle/>
          <a:p>
            <a:pPr eaLnBrk="1" hangingPunct="1">
              <a:buFontTx/>
              <a:buNone/>
            </a:pPr>
            <a:r>
              <a:rPr lang="en-GB" altLang="en-US" sz="2400" dirty="0" smtClean="0"/>
              <a:t>   A distinction can be made between jobs and roles: </a:t>
            </a:r>
          </a:p>
          <a:p>
            <a:pPr eaLnBrk="1" hangingPunct="1"/>
            <a:r>
              <a:rPr lang="en-GB" altLang="en-US" sz="2400" dirty="0" smtClean="0"/>
              <a:t>a</a:t>
            </a:r>
            <a:r>
              <a:rPr lang="en-GB" altLang="en-US" sz="2400" i="1" dirty="0" smtClean="0"/>
              <a:t> job</a:t>
            </a:r>
            <a:r>
              <a:rPr lang="en-GB" altLang="en-US" sz="2400" dirty="0" smtClean="0"/>
              <a:t> is an organizational unit consisting of a group of defined tasks or activities to be carried out or duties to be performed</a:t>
            </a:r>
          </a:p>
          <a:p>
            <a:pPr eaLnBrk="1" hangingPunct="1"/>
            <a:r>
              <a:rPr lang="en-GB" altLang="en-US" sz="2400" dirty="0" smtClean="0"/>
              <a:t>a </a:t>
            </a:r>
            <a:r>
              <a:rPr lang="en-GB" altLang="en-US" sz="2400" i="1" dirty="0" smtClean="0"/>
              <a:t>role</a:t>
            </a:r>
            <a:r>
              <a:rPr lang="en-GB" altLang="en-US" sz="2400" dirty="0" smtClean="0"/>
              <a:t> is the part played by individuals and the patterns of behaviour expected of them in fulfilling their work requirements</a:t>
            </a:r>
          </a:p>
          <a:p>
            <a:pPr eaLnBrk="1" hangingPunct="1"/>
            <a:r>
              <a:rPr lang="en-GB" altLang="en-US" sz="2400" dirty="0" smtClean="0"/>
              <a:t>jobs are about tasks, roles are about people</a:t>
            </a:r>
          </a:p>
        </p:txBody>
      </p:sp>
    </p:spTree>
    <p:extLst>
      <p:ext uri="{BB962C8B-B14F-4D97-AF65-F5344CB8AC3E}">
        <p14:creationId xmlns:p14="http://schemas.microsoft.com/office/powerpoint/2010/main" val="25164244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US" altLang="en-US" i="1" dirty="0"/>
              <a:t>The characteristics of jobs</a:t>
            </a:r>
            <a:endParaRPr lang="en-GB" dirty="0"/>
          </a:p>
        </p:txBody>
      </p:sp>
      <p:sp>
        <p:nvSpPr>
          <p:cNvPr id="3" name="Content Placeholder 2"/>
          <p:cNvSpPr>
            <a:spLocks noGrp="1"/>
          </p:cNvSpPr>
          <p:nvPr>
            <p:ph idx="1"/>
          </p:nvPr>
        </p:nvSpPr>
        <p:spPr>
          <a:xfrm>
            <a:off x="107504" y="908720"/>
            <a:ext cx="8856984" cy="4752528"/>
          </a:xfrm>
        </p:spPr>
        <p:txBody>
          <a:bodyPr/>
          <a:lstStyle/>
          <a:p>
            <a:pPr marL="228600" eaLnBrk="1" hangingPunct="1">
              <a:lnSpc>
                <a:spcPct val="90000"/>
              </a:lnSpc>
              <a:spcAft>
                <a:spcPts val="600"/>
              </a:spcAft>
              <a:defRPr/>
            </a:pPr>
            <a:r>
              <a:rPr lang="en-US" altLang="en-US" i="1" dirty="0"/>
              <a:t>The characteristics of jobs: </a:t>
            </a:r>
            <a:r>
              <a:rPr lang="en-US" altLang="en-US" dirty="0"/>
              <a:t>There are three fundamental characteristics shared by all jobs:</a:t>
            </a:r>
          </a:p>
          <a:p>
            <a:pPr marL="450000" indent="-180000" eaLnBrk="1" hangingPunct="1">
              <a:lnSpc>
                <a:spcPct val="90000"/>
              </a:lnSpc>
              <a:buFontTx/>
              <a:buAutoNum type="arabicPeriod"/>
              <a:defRPr/>
            </a:pPr>
            <a:r>
              <a:rPr lang="en-US" altLang="en-US" dirty="0"/>
              <a:t>Job range – the number of operations a job holder performs to complete a task.</a:t>
            </a:r>
          </a:p>
          <a:p>
            <a:pPr marL="450000" indent="-180000" eaLnBrk="1" hangingPunct="1">
              <a:lnSpc>
                <a:spcPct val="90000"/>
              </a:lnSpc>
              <a:buFontTx/>
              <a:buAutoNum type="arabicPeriod"/>
              <a:defRPr/>
            </a:pPr>
            <a:r>
              <a:rPr lang="en-US" altLang="en-US" dirty="0"/>
              <a:t>Job depth – the amount of discretion a job holder has to decide job activities and job outcomes.</a:t>
            </a:r>
          </a:p>
          <a:p>
            <a:pPr marL="450000" indent="-180000" eaLnBrk="1" hangingPunct="1">
              <a:lnSpc>
                <a:spcPct val="90000"/>
              </a:lnSpc>
              <a:buFontTx/>
              <a:buAutoNum type="arabicPeriod"/>
              <a:defRPr/>
            </a:pPr>
            <a:r>
              <a:rPr lang="en-US" altLang="en-US" dirty="0"/>
              <a:t>Job relationships – the interpersonal relationships between job holders and their managers and co-workers.</a:t>
            </a:r>
            <a:endParaRPr lang="en-US" altLang="en-US" i="1"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610303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r>
              <a:rPr lang="en-GB" dirty="0" smtClean="0"/>
              <a:t>Task Structure and </a:t>
            </a:r>
            <a:r>
              <a:rPr lang="en-GB" dirty="0" err="1" smtClean="0"/>
              <a:t>Intrisic</a:t>
            </a:r>
            <a:r>
              <a:rPr lang="en-GB" dirty="0" smtClean="0"/>
              <a:t> Motivation</a:t>
            </a:r>
            <a:endParaRPr lang="en-GB" dirty="0"/>
          </a:p>
        </p:txBody>
      </p:sp>
      <p:sp>
        <p:nvSpPr>
          <p:cNvPr id="3" name="Content Placeholder 2"/>
          <p:cNvSpPr>
            <a:spLocks noGrp="1"/>
          </p:cNvSpPr>
          <p:nvPr>
            <p:ph idx="1"/>
          </p:nvPr>
        </p:nvSpPr>
        <p:spPr/>
        <p:txBody>
          <a:bodyPr/>
          <a:lstStyle/>
          <a:p>
            <a:pPr marL="228600" eaLnBrk="1" hangingPunct="1">
              <a:lnSpc>
                <a:spcPct val="90000"/>
              </a:lnSpc>
              <a:spcBef>
                <a:spcPts val="600"/>
              </a:spcBef>
              <a:defRPr/>
            </a:pPr>
            <a:r>
              <a:rPr lang="en-US" altLang="en-US" i="1" dirty="0"/>
              <a:t>Task structure: </a:t>
            </a:r>
            <a:r>
              <a:rPr lang="en-GB" altLang="en-US" dirty="0"/>
              <a:t> Job design requires the assembly of a number of tasks into a job or a group of jobs. </a:t>
            </a:r>
          </a:p>
          <a:p>
            <a:pPr marL="228600" eaLnBrk="1" hangingPunct="1">
              <a:lnSpc>
                <a:spcPct val="90000"/>
              </a:lnSpc>
              <a:spcBef>
                <a:spcPts val="600"/>
              </a:spcBef>
              <a:defRPr/>
            </a:pPr>
            <a:r>
              <a:rPr lang="en-US" altLang="en-US" i="1" dirty="0"/>
              <a:t>Intrinsic motivation: </a:t>
            </a:r>
            <a:r>
              <a:rPr lang="en-GB" altLang="en-US" dirty="0"/>
              <a:t>The case for using job design techniques is based on the premise that effective performance and genuine satisfaction in work follow mainly from the intrinsic content of the job.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1067516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i="1" dirty="0"/>
              <a:t>The job characteristics model</a:t>
            </a:r>
            <a:endParaRPr lang="en-GB" dirty="0"/>
          </a:p>
        </p:txBody>
      </p:sp>
      <p:sp>
        <p:nvSpPr>
          <p:cNvPr id="3" name="Content Placeholder 2"/>
          <p:cNvSpPr>
            <a:spLocks noGrp="1"/>
          </p:cNvSpPr>
          <p:nvPr>
            <p:ph idx="1"/>
          </p:nvPr>
        </p:nvSpPr>
        <p:spPr/>
        <p:txBody>
          <a:bodyPr/>
          <a:lstStyle/>
          <a:p>
            <a:r>
              <a:rPr lang="en-US" altLang="en-US" i="1" dirty="0"/>
              <a:t>The job characteristics model: </a:t>
            </a:r>
            <a:r>
              <a:rPr lang="en-GB" altLang="en-US" dirty="0"/>
              <a:t>The job characteristics model was developed by Hackman and Oldham (1975). They identified five core job characteristics: skill variety, task identity, task significance, autonomy, feedback.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5703829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634082"/>
          </a:xfrm>
        </p:spPr>
        <p:txBody>
          <a:bodyPr/>
          <a:lstStyle/>
          <a:p>
            <a:pPr eaLnBrk="1" hangingPunct="1"/>
            <a:r>
              <a:rPr lang="en-US" altLang="en-US" sz="3200" b="1" dirty="0" smtClean="0"/>
              <a:t>Factors Affecting Job Design</a:t>
            </a:r>
            <a:r>
              <a:rPr lang="en-US" altLang="en-US" dirty="0" smtClean="0"/>
              <a:t> </a:t>
            </a:r>
            <a:endParaRPr lang="en-GB" altLang="en-US" dirty="0" smtClean="0"/>
          </a:p>
        </p:txBody>
      </p:sp>
      <p:sp>
        <p:nvSpPr>
          <p:cNvPr id="24579" name="Rectangle 3"/>
          <p:cNvSpPr>
            <a:spLocks noGrp="1" noChangeArrowheads="1"/>
          </p:cNvSpPr>
          <p:nvPr>
            <p:ph type="body" idx="1"/>
          </p:nvPr>
        </p:nvSpPr>
        <p:spPr>
          <a:xfrm>
            <a:off x="457200" y="1268760"/>
            <a:ext cx="8229600" cy="4248473"/>
          </a:xfrm>
        </p:spPr>
        <p:txBody>
          <a:bodyPr/>
          <a:lstStyle/>
          <a:p>
            <a:pPr eaLnBrk="1" hangingPunct="1"/>
            <a:r>
              <a:rPr lang="en-US" altLang="en-US" sz="2400" dirty="0" smtClean="0"/>
              <a:t>The characteristics of jobs</a:t>
            </a:r>
          </a:p>
          <a:p>
            <a:pPr eaLnBrk="1" hangingPunct="1"/>
            <a:r>
              <a:rPr lang="en-US" altLang="en-US" sz="2400" dirty="0" smtClean="0"/>
              <a:t>The characteristics of task structure</a:t>
            </a:r>
          </a:p>
          <a:p>
            <a:pPr eaLnBrk="1" hangingPunct="1"/>
            <a:r>
              <a:rPr lang="en-US" altLang="en-US" sz="2400" dirty="0" smtClean="0"/>
              <a:t>The process of intrinsic motivation</a:t>
            </a:r>
          </a:p>
          <a:p>
            <a:pPr eaLnBrk="1" hangingPunct="1"/>
            <a:r>
              <a:rPr lang="en-US" altLang="en-US" sz="2400" dirty="0" smtClean="0"/>
              <a:t>The job characteristics model</a:t>
            </a:r>
          </a:p>
          <a:p>
            <a:pPr eaLnBrk="1" hangingPunct="1"/>
            <a:r>
              <a:rPr lang="en-US" altLang="en-US" sz="2400" dirty="0" smtClean="0"/>
              <a:t>The implications of group activities</a:t>
            </a:r>
            <a:endParaRPr lang="en-GB" altLang="en-US" sz="2400" dirty="0" smtClean="0"/>
          </a:p>
        </p:txBody>
      </p:sp>
    </p:spTree>
    <p:extLst>
      <p:ext uri="{BB962C8B-B14F-4D97-AF65-F5344CB8AC3E}">
        <p14:creationId xmlns:p14="http://schemas.microsoft.com/office/powerpoint/2010/main" val="19396611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z="3200" b="1" dirty="0" smtClean="0"/>
              <a:t>Methods of Job Design</a:t>
            </a:r>
            <a:endParaRPr lang="en-GB" altLang="en-US" sz="3200" b="1" dirty="0" smtClean="0"/>
          </a:p>
        </p:txBody>
      </p:sp>
      <p:sp>
        <p:nvSpPr>
          <p:cNvPr id="25603" name="Rectangle 3"/>
          <p:cNvSpPr>
            <a:spLocks noGrp="1" noChangeArrowheads="1"/>
          </p:cNvSpPr>
          <p:nvPr>
            <p:ph type="body" idx="1"/>
          </p:nvPr>
        </p:nvSpPr>
        <p:spPr/>
        <p:txBody>
          <a:bodyPr/>
          <a:lstStyle/>
          <a:p>
            <a:pPr eaLnBrk="1" hangingPunct="1"/>
            <a:r>
              <a:rPr lang="en-US" altLang="en-US" sz="2400" dirty="0" smtClean="0"/>
              <a:t>Job rotation </a:t>
            </a:r>
          </a:p>
          <a:p>
            <a:pPr eaLnBrk="1" hangingPunct="1"/>
            <a:r>
              <a:rPr lang="en-US" altLang="en-US" sz="2400" dirty="0" smtClean="0"/>
              <a:t>Job enlargement</a:t>
            </a:r>
          </a:p>
          <a:p>
            <a:pPr eaLnBrk="1" hangingPunct="1"/>
            <a:r>
              <a:rPr lang="en-US" altLang="en-US" sz="2400" dirty="0" smtClean="0"/>
              <a:t>Job enrichment</a:t>
            </a:r>
          </a:p>
          <a:p>
            <a:pPr eaLnBrk="1" hangingPunct="1"/>
            <a:r>
              <a:rPr lang="en-US" altLang="en-US" sz="2400" dirty="0" smtClean="0"/>
              <a:t>Self-managing teams (autonomous work groups)</a:t>
            </a:r>
          </a:p>
          <a:p>
            <a:pPr eaLnBrk="1" hangingPunct="1"/>
            <a:r>
              <a:rPr lang="en-US" altLang="en-US" sz="2400" dirty="0" smtClean="0"/>
              <a:t>High performance work design</a:t>
            </a:r>
            <a:endParaRPr lang="en-GB" altLang="en-US" sz="2400" dirty="0" smtClean="0"/>
          </a:p>
        </p:txBody>
      </p:sp>
    </p:spTree>
    <p:extLst>
      <p:ext uri="{BB962C8B-B14F-4D97-AF65-F5344CB8AC3E}">
        <p14:creationId xmlns:p14="http://schemas.microsoft.com/office/powerpoint/2010/main" val="22080777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Job Design - Described.</a:t>
            </a:r>
            <a:endParaRPr lang="en-GB" dirty="0"/>
          </a:p>
        </p:txBody>
      </p:sp>
      <p:sp>
        <p:nvSpPr>
          <p:cNvPr id="3" name="Content Placeholder 2"/>
          <p:cNvSpPr>
            <a:spLocks noGrp="1"/>
          </p:cNvSpPr>
          <p:nvPr>
            <p:ph idx="1"/>
          </p:nvPr>
        </p:nvSpPr>
        <p:spPr>
          <a:xfrm>
            <a:off x="107504" y="1196752"/>
            <a:ext cx="8928992" cy="4464496"/>
          </a:xfrm>
        </p:spPr>
        <p:txBody>
          <a:bodyPr/>
          <a:lstStyle/>
          <a:p>
            <a:pPr eaLnBrk="1" hangingPunct="1">
              <a:spcBef>
                <a:spcPts val="600"/>
              </a:spcBef>
            </a:pPr>
            <a:r>
              <a:rPr lang="en-US" altLang="en-US" sz="2800" i="1" dirty="0">
                <a:latin typeface="Arial" panose="020B0604020202020204" pitchFamily="34" charset="0"/>
                <a:cs typeface="Arial" panose="020B0604020202020204" pitchFamily="34" charset="0"/>
              </a:rPr>
              <a:t>Job rotation: </a:t>
            </a:r>
            <a:r>
              <a:rPr lang="en-US" altLang="en-US" sz="2800" dirty="0">
                <a:latin typeface="Arial" panose="020B0604020202020204" pitchFamily="34" charset="0"/>
                <a:cs typeface="Arial" panose="020B0604020202020204" pitchFamily="34" charset="0"/>
              </a:rPr>
              <a:t>This is the movement of employees from one task to another to reduce monotony by increasing variety.</a:t>
            </a:r>
            <a:endParaRPr lang="en-US" altLang="en-US" sz="2800" i="1" dirty="0">
              <a:latin typeface="Arial" panose="020B0604020202020204" pitchFamily="34" charset="0"/>
              <a:cs typeface="Arial" panose="020B0604020202020204" pitchFamily="34" charset="0"/>
            </a:endParaRPr>
          </a:p>
          <a:p>
            <a:pPr eaLnBrk="1" hangingPunct="1">
              <a:spcBef>
                <a:spcPts val="600"/>
              </a:spcBef>
            </a:pPr>
            <a:r>
              <a:rPr lang="en-US" altLang="en-US" sz="2800" i="1" dirty="0">
                <a:latin typeface="Arial" panose="020B0604020202020204" pitchFamily="34" charset="0"/>
                <a:cs typeface="Arial" panose="020B0604020202020204" pitchFamily="34" charset="0"/>
              </a:rPr>
              <a:t>Job enlargement: </a:t>
            </a:r>
            <a:r>
              <a:rPr lang="en-US" altLang="en-US" sz="2800" dirty="0">
                <a:latin typeface="Arial" panose="020B0604020202020204" pitchFamily="34" charset="0"/>
                <a:cs typeface="Arial" panose="020B0604020202020204" pitchFamily="34" charset="0"/>
              </a:rPr>
              <a:t>This means combining previously fragmented tasks into one job, again to increase the variety and meaning of repetitive work.</a:t>
            </a:r>
            <a:endParaRPr lang="en-US" altLang="en-US" sz="2800" i="1" dirty="0">
              <a:latin typeface="Arial" panose="020B0604020202020204" pitchFamily="34" charset="0"/>
              <a:cs typeface="Arial" panose="020B0604020202020204" pitchFamily="34" charset="0"/>
            </a:endParaRPr>
          </a:p>
          <a:p>
            <a:pPr eaLnBrk="1" hangingPunct="1">
              <a:spcBef>
                <a:spcPts val="600"/>
              </a:spcBef>
            </a:pPr>
            <a:r>
              <a:rPr lang="en-US" altLang="en-US" sz="2800" i="1" dirty="0">
                <a:latin typeface="Arial" panose="020B0604020202020204" pitchFamily="34" charset="0"/>
                <a:cs typeface="Arial" panose="020B0604020202020204" pitchFamily="34" charset="0"/>
              </a:rPr>
              <a:t>Job enrichment: </a:t>
            </a:r>
            <a:r>
              <a:rPr lang="en-GB" altLang="en-US" sz="2800" dirty="0">
                <a:latin typeface="Arial" panose="020B0604020202020204" pitchFamily="34" charset="0"/>
                <a:cs typeface="Arial" panose="020B0604020202020204" pitchFamily="34" charset="0"/>
              </a:rPr>
              <a:t>This goes beyond job enlargement to add greater autonomy and responsibility to a job. Job enrichment aims to maximize the interest and challenge of work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1530483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0825" y="1600201"/>
            <a:ext cx="8435975" cy="3917032"/>
          </a:xfrm>
        </p:spPr>
        <p:txBody>
          <a:bodyPr/>
          <a:lstStyle/>
          <a:p>
            <a:pPr eaLnBrk="1" hangingPunct="1">
              <a:spcBef>
                <a:spcPts val="600"/>
              </a:spcBef>
            </a:pPr>
            <a:r>
              <a:rPr lang="en-US" altLang="en-US" i="1" dirty="0">
                <a:latin typeface="Arial" panose="020B0604020202020204" pitchFamily="34" charset="0"/>
                <a:cs typeface="Arial" panose="020B0604020202020204" pitchFamily="34" charset="0"/>
              </a:rPr>
              <a:t>Self-managing teams (autonomous work groups): </a:t>
            </a:r>
            <a:r>
              <a:rPr lang="en-GB" altLang="en-US" dirty="0">
                <a:latin typeface="Arial" panose="020B0604020202020204" pitchFamily="34" charset="0"/>
                <a:cs typeface="Arial" panose="020B0604020202020204" pitchFamily="34" charset="0"/>
              </a:rPr>
              <a:t>These are self-regulating teams who work largely without direct supervision. </a:t>
            </a:r>
          </a:p>
          <a:p>
            <a:pPr eaLnBrk="1" hangingPunct="1">
              <a:spcBef>
                <a:spcPts val="600"/>
              </a:spcBef>
            </a:pPr>
            <a:r>
              <a:rPr lang="en-US" altLang="en-US" i="1" dirty="0">
                <a:latin typeface="Arial" panose="020B0604020202020204" pitchFamily="34" charset="0"/>
                <a:cs typeface="Arial" panose="020B0604020202020204" pitchFamily="34" charset="0"/>
              </a:rPr>
              <a:t>High performance work design: </a:t>
            </a:r>
            <a:r>
              <a:rPr lang="en-GB" altLang="en-US" dirty="0">
                <a:latin typeface="Arial" panose="020B0604020202020204" pitchFamily="34" charset="0"/>
                <a:cs typeface="Arial" panose="020B0604020202020204" pitchFamily="34" charset="0"/>
              </a:rPr>
              <a:t>This concentrates on setting up working groups in environments where high levels of performance can be achieved.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23/07/2018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7781222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1774</TotalTime>
  <Words>4911</Words>
  <Application>Microsoft Office PowerPoint</Application>
  <PresentationFormat>On-screen Show (4:3)</PresentationFormat>
  <Paragraphs>354</Paragraphs>
  <Slides>46</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Myriad Pro</vt:lpstr>
      <vt:lpstr>Verdana</vt:lpstr>
      <vt:lpstr>20140311PresentationUWTSDTemplate</vt:lpstr>
      <vt:lpstr>Module Code: BMSK 5004</vt:lpstr>
      <vt:lpstr>Learning Objectives</vt:lpstr>
      <vt:lpstr> Work Design </vt:lpstr>
      <vt:lpstr> Work System Design</vt:lpstr>
      <vt:lpstr> Process-Based Organisations. </vt:lpstr>
      <vt:lpstr>Process Based Organisation - features.</vt:lpstr>
      <vt:lpstr>Process Based Organisation - features.</vt:lpstr>
      <vt:lpstr>Process Planning</vt:lpstr>
      <vt:lpstr>PowerPoint Presentation</vt:lpstr>
      <vt:lpstr>PowerPoint Presentation</vt:lpstr>
      <vt:lpstr>PowerPoint Presentation</vt:lpstr>
      <vt:lpstr>Criteria for Work System Design</vt:lpstr>
      <vt:lpstr>Smart Working</vt:lpstr>
      <vt:lpstr>Typical Smart Working Arrangements.</vt:lpstr>
      <vt:lpstr>Characteristics of Smart Working</vt:lpstr>
      <vt:lpstr>Characteristics of Smart Working</vt:lpstr>
      <vt:lpstr>Operational flexibility</vt:lpstr>
      <vt:lpstr>Functional flexibility</vt:lpstr>
      <vt:lpstr>Structural flexibility</vt:lpstr>
      <vt:lpstr>Numerical flexibility</vt:lpstr>
      <vt:lpstr>High Performance Working </vt:lpstr>
      <vt:lpstr>Lean Manufacturing.</vt:lpstr>
      <vt:lpstr>Lean Manufacturing contd.</vt:lpstr>
      <vt:lpstr>Organisation Design</vt:lpstr>
      <vt:lpstr>Organisation Design Cont.</vt:lpstr>
      <vt:lpstr>Aim of Organisation Design.</vt:lpstr>
      <vt:lpstr>Conducting Organisation Reviews.</vt:lpstr>
      <vt:lpstr>Organisation analysis</vt:lpstr>
      <vt:lpstr>The external environment:</vt:lpstr>
      <vt:lpstr>The internal environment</vt:lpstr>
      <vt:lpstr>Strategic issues and objectives</vt:lpstr>
      <vt:lpstr>Activities</vt:lpstr>
      <vt:lpstr>Activities:</vt:lpstr>
      <vt:lpstr>Structure</vt:lpstr>
      <vt:lpstr>Organisational Choice </vt:lpstr>
      <vt:lpstr>Organisational Choice </vt:lpstr>
      <vt:lpstr>Succesful Organisation Design</vt:lpstr>
      <vt:lpstr>Job Design</vt:lpstr>
      <vt:lpstr>Jobs and Roles </vt:lpstr>
      <vt:lpstr>The characteristics of jobs</vt:lpstr>
      <vt:lpstr>Task Structure and Intrisic Motivation</vt:lpstr>
      <vt:lpstr>The job characteristics model</vt:lpstr>
      <vt:lpstr>Factors Affecting Job Design </vt:lpstr>
      <vt:lpstr>Methods of Job Design</vt:lpstr>
      <vt:lpstr>Job Design - Described.</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Rexon Nting</cp:lastModifiedBy>
  <cp:revision>92</cp:revision>
  <cp:lastPrinted>2018-07-09T15:27:01Z</cp:lastPrinted>
  <dcterms:created xsi:type="dcterms:W3CDTF">2002-10-07T19:43:58Z</dcterms:created>
  <dcterms:modified xsi:type="dcterms:W3CDTF">2018-07-23T14:45:11Z</dcterms:modified>
</cp:coreProperties>
</file>