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81" r:id="rId2"/>
    <p:sldId id="282" r:id="rId3"/>
    <p:sldId id="256" r:id="rId4"/>
    <p:sldId id="257" r:id="rId5"/>
    <p:sldId id="258" r:id="rId6"/>
    <p:sldId id="272" r:id="rId7"/>
    <p:sldId id="274" r:id="rId8"/>
    <p:sldId id="279" r:id="rId9"/>
    <p:sldId id="280" r:id="rId10"/>
    <p:sldId id="275" r:id="rId11"/>
    <p:sldId id="264" r:id="rId12"/>
    <p:sldId id="265" r:id="rId13"/>
    <p:sldId id="259" r:id="rId14"/>
    <p:sldId id="273" r:id="rId15"/>
    <p:sldId id="276" r:id="rId16"/>
    <p:sldId id="261" r:id="rId17"/>
    <p:sldId id="269" r:id="rId18"/>
    <p:sldId id="278" r:id="rId19"/>
    <p:sldId id="268" r:id="rId20"/>
    <p:sldId id="262" r:id="rId21"/>
    <p:sldId id="263" r:id="rId22"/>
    <p:sldId id="260" r:id="rId23"/>
    <p:sldId id="270" r:id="rId24"/>
    <p:sldId id="271" r:id="rId25"/>
    <p:sldId id="266" r:id="rId26"/>
    <p:sldId id="277"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6"/>
    <p:restoredTop sz="95934"/>
  </p:normalViewPr>
  <p:slideViewPr>
    <p:cSldViewPr snapToGrid="0">
      <p:cViewPr varScale="1">
        <p:scale>
          <a:sx n="115" d="100"/>
          <a:sy n="115" d="100"/>
        </p:scale>
        <p:origin x="232" y="200"/>
      </p:cViewPr>
      <p:guideLst/>
    </p:cSldViewPr>
  </p:slideViewPr>
  <p:notesTextViewPr>
    <p:cViewPr>
      <p:scale>
        <a:sx n="1" d="1"/>
        <a:sy n="1" d="1"/>
      </p:scale>
      <p:origin x="0" y="0"/>
    </p:cViewPr>
  </p:notesTextViewPr>
  <p:notesViewPr>
    <p:cSldViewPr snapToGrid="0">
      <p:cViewPr varScale="1">
        <p:scale>
          <a:sx n="87" d="100"/>
          <a:sy n="87" d="100"/>
        </p:scale>
        <p:origin x="3904"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D83A6-D778-4FFB-8EC4-CB153CD71BB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9D71F1D-2A8D-4E5A-947D-7725AAEEEA4B}">
      <dgm:prSet/>
      <dgm:spPr/>
      <dgm:t>
        <a:bodyPr/>
        <a:lstStyle/>
        <a:p>
          <a:pPr>
            <a:lnSpc>
              <a:spcPct val="100000"/>
            </a:lnSpc>
          </a:pPr>
          <a:r>
            <a:rPr lang="en-US" dirty="0"/>
            <a:t>“Nature connection is about our relationship with nature – how we think about, feel about, and experience nature. When we feel very close to nature, we </a:t>
          </a:r>
          <a:r>
            <a:rPr lang="en-US" dirty="0" err="1"/>
            <a:t>recognise</a:t>
          </a:r>
          <a:r>
            <a:rPr lang="en-US" dirty="0"/>
            <a:t> ourselves as part of the natural world, and value our relationship with it. We notice nature, seek it out, and feel happy when we are in it.” (Richardson &amp; Butler, 2022)</a:t>
          </a:r>
        </a:p>
      </dgm:t>
    </dgm:pt>
    <dgm:pt modelId="{A731804F-6A88-46A7-980A-F4B39F0B9868}" type="parTrans" cxnId="{7AA6A291-4E8D-4FB3-90F9-B023D026AD0A}">
      <dgm:prSet/>
      <dgm:spPr/>
      <dgm:t>
        <a:bodyPr/>
        <a:lstStyle/>
        <a:p>
          <a:endParaRPr lang="en-US"/>
        </a:p>
      </dgm:t>
    </dgm:pt>
    <dgm:pt modelId="{8FE33074-3986-4E66-AF3F-DBFD0EA99D2F}" type="sibTrans" cxnId="{7AA6A291-4E8D-4FB3-90F9-B023D026AD0A}">
      <dgm:prSet/>
      <dgm:spPr/>
      <dgm:t>
        <a:bodyPr/>
        <a:lstStyle/>
        <a:p>
          <a:endParaRPr lang="en-US"/>
        </a:p>
      </dgm:t>
    </dgm:pt>
    <dgm:pt modelId="{90FA8E51-9581-4D03-AB79-FB43F2A02BD3}">
      <dgm:prSet/>
      <dgm:spPr/>
      <dgm:t>
        <a:bodyPr/>
        <a:lstStyle/>
        <a:p>
          <a:pPr>
            <a:lnSpc>
              <a:spcPct val="100000"/>
            </a:lnSpc>
          </a:pPr>
          <a:r>
            <a:rPr lang="en-US"/>
            <a:t>UK is 16</a:t>
          </a:r>
          <a:r>
            <a:rPr lang="en-US" baseline="30000"/>
            <a:t>th</a:t>
          </a:r>
          <a:r>
            <a:rPr lang="en-US"/>
            <a:t> out of 18</a:t>
          </a:r>
          <a:r>
            <a:rPr lang="en-US" baseline="30000"/>
            <a:t>th</a:t>
          </a:r>
          <a:r>
            <a:rPr lang="en-US"/>
            <a:t> western countries for level of nature connection</a:t>
          </a:r>
        </a:p>
      </dgm:t>
    </dgm:pt>
    <dgm:pt modelId="{963473AA-4E95-47FF-B06E-AA29FF351FBD}" type="parTrans" cxnId="{2A9765B6-388E-49BD-B795-DCA48D99EC10}">
      <dgm:prSet/>
      <dgm:spPr/>
      <dgm:t>
        <a:bodyPr/>
        <a:lstStyle/>
        <a:p>
          <a:endParaRPr lang="en-US"/>
        </a:p>
      </dgm:t>
    </dgm:pt>
    <dgm:pt modelId="{B4EB512C-E665-4399-B33B-A6E50B917279}" type="sibTrans" cxnId="{2A9765B6-388E-49BD-B795-DCA48D99EC10}">
      <dgm:prSet/>
      <dgm:spPr/>
      <dgm:t>
        <a:bodyPr/>
        <a:lstStyle/>
        <a:p>
          <a:endParaRPr lang="en-US"/>
        </a:p>
      </dgm:t>
    </dgm:pt>
    <dgm:pt modelId="{193A4274-0DE7-43FF-8C12-0746517DAC4D}">
      <dgm:prSet/>
      <dgm:spPr/>
      <dgm:t>
        <a:bodyPr/>
        <a:lstStyle/>
        <a:p>
          <a:pPr>
            <a:lnSpc>
              <a:spcPct val="100000"/>
            </a:lnSpc>
          </a:pPr>
          <a:r>
            <a:rPr lang="en-GB" dirty="0"/>
            <a:t>Nature Connectedness Research Group (2025) at University of Derby was the first to focus on this area</a:t>
          </a:r>
        </a:p>
        <a:p>
          <a:pPr>
            <a:lnSpc>
              <a:spcPct val="100000"/>
            </a:lnSpc>
          </a:pPr>
          <a:r>
            <a:rPr lang="en-US" dirty="0"/>
            <a:t>The journey to connection starts with their five pathways to nature connection. Research has found that when people activate the pathways when engaging with nature, they feel closer to the rest of the natural world</a:t>
          </a:r>
        </a:p>
      </dgm:t>
    </dgm:pt>
    <dgm:pt modelId="{6651A7A2-40CF-458B-9038-CDC28447D238}" type="parTrans" cxnId="{301E1EC3-9D15-4B06-9009-A4D845660BE9}">
      <dgm:prSet/>
      <dgm:spPr/>
      <dgm:t>
        <a:bodyPr/>
        <a:lstStyle/>
        <a:p>
          <a:endParaRPr lang="en-US"/>
        </a:p>
      </dgm:t>
    </dgm:pt>
    <dgm:pt modelId="{E9898BEF-F7F3-4064-BD6E-2FDB40461905}" type="sibTrans" cxnId="{301E1EC3-9D15-4B06-9009-A4D845660BE9}">
      <dgm:prSet/>
      <dgm:spPr/>
      <dgm:t>
        <a:bodyPr/>
        <a:lstStyle/>
        <a:p>
          <a:endParaRPr lang="en-US"/>
        </a:p>
      </dgm:t>
    </dgm:pt>
    <dgm:pt modelId="{B6EC7300-688C-4328-B043-74F87DBF8DD8}">
      <dgm:prSet/>
      <dgm:spPr/>
      <dgm:t>
        <a:bodyPr/>
        <a:lstStyle/>
        <a:p>
          <a:pPr>
            <a:lnSpc>
              <a:spcPct val="100000"/>
            </a:lnSpc>
          </a:pPr>
          <a:r>
            <a:rPr lang="en-US" b="1" dirty="0"/>
            <a:t>Senses – Beauty – Emotion – Meaning – Compassion</a:t>
          </a:r>
        </a:p>
        <a:p>
          <a:pPr>
            <a:lnSpc>
              <a:spcPct val="100000"/>
            </a:lnSpc>
          </a:pPr>
          <a:endParaRPr lang="en-US" dirty="0"/>
        </a:p>
        <a:p>
          <a:pPr>
            <a:lnSpc>
              <a:spcPct val="100000"/>
            </a:lnSpc>
          </a:pPr>
          <a:r>
            <a:rPr lang="en-US" dirty="0"/>
            <a:t>Pathways applied in research programmes with The Wildlife Trusts, National Trust, RSPB, Plantlife, Buglife, Butterfly Conservation (Richardson, 2020)</a:t>
          </a:r>
        </a:p>
      </dgm:t>
    </dgm:pt>
    <dgm:pt modelId="{8893D730-B08A-4357-B4B2-26CC8892EC54}" type="parTrans" cxnId="{E6B84972-502B-417C-B07A-2F0C817330CE}">
      <dgm:prSet/>
      <dgm:spPr/>
      <dgm:t>
        <a:bodyPr/>
        <a:lstStyle/>
        <a:p>
          <a:endParaRPr lang="en-US"/>
        </a:p>
      </dgm:t>
    </dgm:pt>
    <dgm:pt modelId="{F32FCE46-C86D-4DE8-ADE8-EC4514808F87}" type="sibTrans" cxnId="{E6B84972-502B-417C-B07A-2F0C817330CE}">
      <dgm:prSet/>
      <dgm:spPr/>
      <dgm:t>
        <a:bodyPr/>
        <a:lstStyle/>
        <a:p>
          <a:endParaRPr lang="en-US"/>
        </a:p>
      </dgm:t>
    </dgm:pt>
    <dgm:pt modelId="{BE1E9533-3E9C-4F85-99BB-D37FC466AC30}" type="pres">
      <dgm:prSet presAssocID="{BFED83A6-D778-4FFB-8EC4-CB153CD71BB2}" presName="root" presStyleCnt="0">
        <dgm:presLayoutVars>
          <dgm:dir/>
          <dgm:resizeHandles val="exact"/>
        </dgm:presLayoutVars>
      </dgm:prSet>
      <dgm:spPr/>
    </dgm:pt>
    <dgm:pt modelId="{AB826E71-CD84-4764-AD26-EFD69B2DFEC5}" type="pres">
      <dgm:prSet presAssocID="{D9D71F1D-2A8D-4E5A-947D-7725AAEEEA4B}" presName="compNode" presStyleCnt="0"/>
      <dgm:spPr/>
    </dgm:pt>
    <dgm:pt modelId="{8B2ACEB4-7333-45E1-8FCF-86AB4F155026}" type="pres">
      <dgm:prSet presAssocID="{D9D71F1D-2A8D-4E5A-947D-7725AAEEEA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Hand with Plant"/>
        </a:ext>
      </dgm:extLst>
    </dgm:pt>
    <dgm:pt modelId="{578D31F3-0F38-4DC5-90BC-0A1AB171ACF6}" type="pres">
      <dgm:prSet presAssocID="{D9D71F1D-2A8D-4E5A-947D-7725AAEEEA4B}" presName="spaceRect" presStyleCnt="0"/>
      <dgm:spPr/>
    </dgm:pt>
    <dgm:pt modelId="{680ED28A-2BEF-41D8-89C8-3579A8919895}" type="pres">
      <dgm:prSet presAssocID="{D9D71F1D-2A8D-4E5A-947D-7725AAEEEA4B}" presName="textRect" presStyleLbl="revTx" presStyleIdx="0" presStyleCnt="4">
        <dgm:presLayoutVars>
          <dgm:chMax val="1"/>
          <dgm:chPref val="1"/>
        </dgm:presLayoutVars>
      </dgm:prSet>
      <dgm:spPr/>
    </dgm:pt>
    <dgm:pt modelId="{68990F28-293F-4A91-AA58-92E4EE375BF7}" type="pres">
      <dgm:prSet presAssocID="{8FE33074-3986-4E66-AF3F-DBFD0EA99D2F}" presName="sibTrans" presStyleCnt="0"/>
      <dgm:spPr/>
    </dgm:pt>
    <dgm:pt modelId="{B6A436A7-D1F5-498E-A185-FF21AB30B888}" type="pres">
      <dgm:prSet presAssocID="{90FA8E51-9581-4D03-AB79-FB43F2A02BD3}" presName="compNode" presStyleCnt="0"/>
      <dgm:spPr/>
    </dgm:pt>
    <dgm:pt modelId="{8F21A519-8312-4B21-BCEE-8C1A99934010}" type="pres">
      <dgm:prSet presAssocID="{90FA8E51-9581-4D03-AB79-FB43F2A02BD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0F0B3A09-4AE6-48FF-97D7-71F646D1BC1E}" type="pres">
      <dgm:prSet presAssocID="{90FA8E51-9581-4D03-AB79-FB43F2A02BD3}" presName="spaceRect" presStyleCnt="0"/>
      <dgm:spPr/>
    </dgm:pt>
    <dgm:pt modelId="{E092ACB3-DEF4-4653-A373-DE8B4BCC8AED}" type="pres">
      <dgm:prSet presAssocID="{90FA8E51-9581-4D03-AB79-FB43F2A02BD3}" presName="textRect" presStyleLbl="revTx" presStyleIdx="1" presStyleCnt="4">
        <dgm:presLayoutVars>
          <dgm:chMax val="1"/>
          <dgm:chPref val="1"/>
        </dgm:presLayoutVars>
      </dgm:prSet>
      <dgm:spPr/>
    </dgm:pt>
    <dgm:pt modelId="{546178F5-3DD3-4D7B-B20F-56D53D2B0C49}" type="pres">
      <dgm:prSet presAssocID="{B4EB512C-E665-4399-B33B-A6E50B917279}" presName="sibTrans" presStyleCnt="0"/>
      <dgm:spPr/>
    </dgm:pt>
    <dgm:pt modelId="{1B7DEC16-7596-4D6D-A33C-70B1C9472740}" type="pres">
      <dgm:prSet presAssocID="{193A4274-0DE7-43FF-8C12-0746517DAC4D}" presName="compNode" presStyleCnt="0"/>
      <dgm:spPr/>
    </dgm:pt>
    <dgm:pt modelId="{C02554FE-4BE3-4FF4-9404-8E3619159D74}" type="pres">
      <dgm:prSet presAssocID="{193A4274-0DE7-43FF-8C12-0746517DAC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ed"/>
        </a:ext>
      </dgm:extLst>
    </dgm:pt>
    <dgm:pt modelId="{9B481D1F-CDC2-44E2-AAE7-10DF786C6309}" type="pres">
      <dgm:prSet presAssocID="{193A4274-0DE7-43FF-8C12-0746517DAC4D}" presName="spaceRect" presStyleCnt="0"/>
      <dgm:spPr/>
    </dgm:pt>
    <dgm:pt modelId="{A0B4C07A-E7A1-4131-8509-06F6F069C50B}" type="pres">
      <dgm:prSet presAssocID="{193A4274-0DE7-43FF-8C12-0746517DAC4D}" presName="textRect" presStyleLbl="revTx" presStyleIdx="2" presStyleCnt="4">
        <dgm:presLayoutVars>
          <dgm:chMax val="1"/>
          <dgm:chPref val="1"/>
        </dgm:presLayoutVars>
      </dgm:prSet>
      <dgm:spPr/>
    </dgm:pt>
    <dgm:pt modelId="{07B34531-7049-4B0F-BAEC-AD7CE26D8C2D}" type="pres">
      <dgm:prSet presAssocID="{E9898BEF-F7F3-4064-BD6E-2FDB40461905}" presName="sibTrans" presStyleCnt="0"/>
      <dgm:spPr/>
    </dgm:pt>
    <dgm:pt modelId="{BBF91B91-748E-4565-BB91-22817264FB3A}" type="pres">
      <dgm:prSet presAssocID="{B6EC7300-688C-4328-B043-74F87DBF8DD8}" presName="compNode" presStyleCnt="0"/>
      <dgm:spPr/>
    </dgm:pt>
    <dgm:pt modelId="{928CC0A2-849B-403E-B661-3F3F5D70A959}" type="pres">
      <dgm:prSet presAssocID="{B6EC7300-688C-4328-B043-74F87DBF8D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s"/>
        </a:ext>
      </dgm:extLst>
    </dgm:pt>
    <dgm:pt modelId="{CCBA7205-5AAA-4660-BDA2-3C0CFA7EE685}" type="pres">
      <dgm:prSet presAssocID="{B6EC7300-688C-4328-B043-74F87DBF8DD8}" presName="spaceRect" presStyleCnt="0"/>
      <dgm:spPr/>
    </dgm:pt>
    <dgm:pt modelId="{85EAD967-875C-40E6-A44B-81C020A624B3}" type="pres">
      <dgm:prSet presAssocID="{B6EC7300-688C-4328-B043-74F87DBF8DD8}" presName="textRect" presStyleLbl="revTx" presStyleIdx="3" presStyleCnt="4">
        <dgm:presLayoutVars>
          <dgm:chMax val="1"/>
          <dgm:chPref val="1"/>
        </dgm:presLayoutVars>
      </dgm:prSet>
      <dgm:spPr/>
    </dgm:pt>
  </dgm:ptLst>
  <dgm:cxnLst>
    <dgm:cxn modelId="{E6B84972-502B-417C-B07A-2F0C817330CE}" srcId="{BFED83A6-D778-4FFB-8EC4-CB153CD71BB2}" destId="{B6EC7300-688C-4328-B043-74F87DBF8DD8}" srcOrd="3" destOrd="0" parTransId="{8893D730-B08A-4357-B4B2-26CC8892EC54}" sibTransId="{F32FCE46-C86D-4DE8-ADE8-EC4514808F87}"/>
    <dgm:cxn modelId="{01C91276-D9BE-0442-BB8D-B68666FAA07E}" type="presOf" srcId="{193A4274-0DE7-43FF-8C12-0746517DAC4D}" destId="{A0B4C07A-E7A1-4131-8509-06F6F069C50B}" srcOrd="0" destOrd="0" presId="urn:microsoft.com/office/officeart/2018/2/layout/IconLabelList"/>
    <dgm:cxn modelId="{A472837D-C0BC-AB48-8199-4A90508274F1}" type="presOf" srcId="{90FA8E51-9581-4D03-AB79-FB43F2A02BD3}" destId="{E092ACB3-DEF4-4653-A373-DE8B4BCC8AED}" srcOrd="0" destOrd="0" presId="urn:microsoft.com/office/officeart/2018/2/layout/IconLabelList"/>
    <dgm:cxn modelId="{7AA6A291-4E8D-4FB3-90F9-B023D026AD0A}" srcId="{BFED83A6-D778-4FFB-8EC4-CB153CD71BB2}" destId="{D9D71F1D-2A8D-4E5A-947D-7725AAEEEA4B}" srcOrd="0" destOrd="0" parTransId="{A731804F-6A88-46A7-980A-F4B39F0B9868}" sibTransId="{8FE33074-3986-4E66-AF3F-DBFD0EA99D2F}"/>
    <dgm:cxn modelId="{AFBC27AF-EAEA-2240-974B-2D104CFFFCB9}" type="presOf" srcId="{B6EC7300-688C-4328-B043-74F87DBF8DD8}" destId="{85EAD967-875C-40E6-A44B-81C020A624B3}" srcOrd="0" destOrd="0" presId="urn:microsoft.com/office/officeart/2018/2/layout/IconLabelList"/>
    <dgm:cxn modelId="{2A9765B6-388E-49BD-B795-DCA48D99EC10}" srcId="{BFED83A6-D778-4FFB-8EC4-CB153CD71BB2}" destId="{90FA8E51-9581-4D03-AB79-FB43F2A02BD3}" srcOrd="1" destOrd="0" parTransId="{963473AA-4E95-47FF-B06E-AA29FF351FBD}" sibTransId="{B4EB512C-E665-4399-B33B-A6E50B917279}"/>
    <dgm:cxn modelId="{301E1EC3-9D15-4B06-9009-A4D845660BE9}" srcId="{BFED83A6-D778-4FFB-8EC4-CB153CD71BB2}" destId="{193A4274-0DE7-43FF-8C12-0746517DAC4D}" srcOrd="2" destOrd="0" parTransId="{6651A7A2-40CF-458B-9038-CDC28447D238}" sibTransId="{E9898BEF-F7F3-4064-BD6E-2FDB40461905}"/>
    <dgm:cxn modelId="{3DC7BBD6-BC87-7845-B884-BA7DAC0D6821}" type="presOf" srcId="{BFED83A6-D778-4FFB-8EC4-CB153CD71BB2}" destId="{BE1E9533-3E9C-4F85-99BB-D37FC466AC30}" srcOrd="0" destOrd="0" presId="urn:microsoft.com/office/officeart/2018/2/layout/IconLabelList"/>
    <dgm:cxn modelId="{672722E9-84B4-C945-801B-5F5A14D33C41}" type="presOf" srcId="{D9D71F1D-2A8D-4E5A-947D-7725AAEEEA4B}" destId="{680ED28A-2BEF-41D8-89C8-3579A8919895}" srcOrd="0" destOrd="0" presId="urn:microsoft.com/office/officeart/2018/2/layout/IconLabelList"/>
    <dgm:cxn modelId="{018C3EC1-5375-6D49-9D99-CB79633B9822}" type="presParOf" srcId="{BE1E9533-3E9C-4F85-99BB-D37FC466AC30}" destId="{AB826E71-CD84-4764-AD26-EFD69B2DFEC5}" srcOrd="0" destOrd="0" presId="urn:microsoft.com/office/officeart/2018/2/layout/IconLabelList"/>
    <dgm:cxn modelId="{33608F38-EA83-E24A-9EDF-D3C2890E470B}" type="presParOf" srcId="{AB826E71-CD84-4764-AD26-EFD69B2DFEC5}" destId="{8B2ACEB4-7333-45E1-8FCF-86AB4F155026}" srcOrd="0" destOrd="0" presId="urn:microsoft.com/office/officeart/2018/2/layout/IconLabelList"/>
    <dgm:cxn modelId="{B7A526C1-4EE9-B741-95EC-B44BCC3EE8B7}" type="presParOf" srcId="{AB826E71-CD84-4764-AD26-EFD69B2DFEC5}" destId="{578D31F3-0F38-4DC5-90BC-0A1AB171ACF6}" srcOrd="1" destOrd="0" presId="urn:microsoft.com/office/officeart/2018/2/layout/IconLabelList"/>
    <dgm:cxn modelId="{FEB3E783-295C-5349-93F2-FB7D7D647E94}" type="presParOf" srcId="{AB826E71-CD84-4764-AD26-EFD69B2DFEC5}" destId="{680ED28A-2BEF-41D8-89C8-3579A8919895}" srcOrd="2" destOrd="0" presId="urn:microsoft.com/office/officeart/2018/2/layout/IconLabelList"/>
    <dgm:cxn modelId="{DEEFD431-E0D9-CB40-A84F-FA14CF8F201B}" type="presParOf" srcId="{BE1E9533-3E9C-4F85-99BB-D37FC466AC30}" destId="{68990F28-293F-4A91-AA58-92E4EE375BF7}" srcOrd="1" destOrd="0" presId="urn:microsoft.com/office/officeart/2018/2/layout/IconLabelList"/>
    <dgm:cxn modelId="{899C14F7-B86E-9D4B-82C3-DDEA48D5A2E0}" type="presParOf" srcId="{BE1E9533-3E9C-4F85-99BB-D37FC466AC30}" destId="{B6A436A7-D1F5-498E-A185-FF21AB30B888}" srcOrd="2" destOrd="0" presId="urn:microsoft.com/office/officeart/2018/2/layout/IconLabelList"/>
    <dgm:cxn modelId="{6FFBC23B-4C28-3240-AF63-C3E1FB6923D9}" type="presParOf" srcId="{B6A436A7-D1F5-498E-A185-FF21AB30B888}" destId="{8F21A519-8312-4B21-BCEE-8C1A99934010}" srcOrd="0" destOrd="0" presId="urn:microsoft.com/office/officeart/2018/2/layout/IconLabelList"/>
    <dgm:cxn modelId="{27BBF531-059D-8043-B940-5C22EF328332}" type="presParOf" srcId="{B6A436A7-D1F5-498E-A185-FF21AB30B888}" destId="{0F0B3A09-4AE6-48FF-97D7-71F646D1BC1E}" srcOrd="1" destOrd="0" presId="urn:microsoft.com/office/officeart/2018/2/layout/IconLabelList"/>
    <dgm:cxn modelId="{D5A3DFDB-FAD6-0343-886B-396A9D842310}" type="presParOf" srcId="{B6A436A7-D1F5-498E-A185-FF21AB30B888}" destId="{E092ACB3-DEF4-4653-A373-DE8B4BCC8AED}" srcOrd="2" destOrd="0" presId="urn:microsoft.com/office/officeart/2018/2/layout/IconLabelList"/>
    <dgm:cxn modelId="{51CCB628-152A-4846-84E2-F8FD026E43FD}" type="presParOf" srcId="{BE1E9533-3E9C-4F85-99BB-D37FC466AC30}" destId="{546178F5-3DD3-4D7B-B20F-56D53D2B0C49}" srcOrd="3" destOrd="0" presId="urn:microsoft.com/office/officeart/2018/2/layout/IconLabelList"/>
    <dgm:cxn modelId="{F7D43563-FFCE-6545-BD81-411B19927DC4}" type="presParOf" srcId="{BE1E9533-3E9C-4F85-99BB-D37FC466AC30}" destId="{1B7DEC16-7596-4D6D-A33C-70B1C9472740}" srcOrd="4" destOrd="0" presId="urn:microsoft.com/office/officeart/2018/2/layout/IconLabelList"/>
    <dgm:cxn modelId="{4E76C5A2-5C4B-B84D-B084-75B6F9A647C2}" type="presParOf" srcId="{1B7DEC16-7596-4D6D-A33C-70B1C9472740}" destId="{C02554FE-4BE3-4FF4-9404-8E3619159D74}" srcOrd="0" destOrd="0" presId="urn:microsoft.com/office/officeart/2018/2/layout/IconLabelList"/>
    <dgm:cxn modelId="{60AB02AB-554B-C940-95D7-8484B6DE23B3}" type="presParOf" srcId="{1B7DEC16-7596-4D6D-A33C-70B1C9472740}" destId="{9B481D1F-CDC2-44E2-AAE7-10DF786C6309}" srcOrd="1" destOrd="0" presId="urn:microsoft.com/office/officeart/2018/2/layout/IconLabelList"/>
    <dgm:cxn modelId="{F9B4BBD5-3C7E-FB49-BF7D-104C5BAE8E50}" type="presParOf" srcId="{1B7DEC16-7596-4D6D-A33C-70B1C9472740}" destId="{A0B4C07A-E7A1-4131-8509-06F6F069C50B}" srcOrd="2" destOrd="0" presId="urn:microsoft.com/office/officeart/2018/2/layout/IconLabelList"/>
    <dgm:cxn modelId="{D4D22645-2693-D642-B6AC-09907CAA0F47}" type="presParOf" srcId="{BE1E9533-3E9C-4F85-99BB-D37FC466AC30}" destId="{07B34531-7049-4B0F-BAEC-AD7CE26D8C2D}" srcOrd="5" destOrd="0" presId="urn:microsoft.com/office/officeart/2018/2/layout/IconLabelList"/>
    <dgm:cxn modelId="{6FF924D2-74FB-F348-A0EB-77F8CAE9E82A}" type="presParOf" srcId="{BE1E9533-3E9C-4F85-99BB-D37FC466AC30}" destId="{BBF91B91-748E-4565-BB91-22817264FB3A}" srcOrd="6" destOrd="0" presId="urn:microsoft.com/office/officeart/2018/2/layout/IconLabelList"/>
    <dgm:cxn modelId="{A61D8E75-99A8-5F41-92D6-4C84640D1E1F}" type="presParOf" srcId="{BBF91B91-748E-4565-BB91-22817264FB3A}" destId="{928CC0A2-849B-403E-B661-3F3F5D70A959}" srcOrd="0" destOrd="0" presId="urn:microsoft.com/office/officeart/2018/2/layout/IconLabelList"/>
    <dgm:cxn modelId="{C4CF5006-FCB5-FD4A-8C83-67999E2F855E}" type="presParOf" srcId="{BBF91B91-748E-4565-BB91-22817264FB3A}" destId="{CCBA7205-5AAA-4660-BDA2-3C0CFA7EE685}" srcOrd="1" destOrd="0" presId="urn:microsoft.com/office/officeart/2018/2/layout/IconLabelList"/>
    <dgm:cxn modelId="{D417602D-4F2F-8045-9861-690B961E5AF0}" type="presParOf" srcId="{BBF91B91-748E-4565-BB91-22817264FB3A}" destId="{85EAD967-875C-40E6-A44B-81C020A624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2ACEB4-7333-45E1-8FCF-86AB4F155026}">
      <dsp:nvSpPr>
        <dsp:cNvPr id="0" name=""/>
        <dsp:cNvSpPr/>
      </dsp:nvSpPr>
      <dsp:spPr>
        <a:xfrm>
          <a:off x="571736" y="533205"/>
          <a:ext cx="914346" cy="914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0ED28A-2BEF-41D8-89C8-3579A8919895}">
      <dsp:nvSpPr>
        <dsp:cNvPr id="0" name=""/>
        <dsp:cNvSpPr/>
      </dsp:nvSpPr>
      <dsp:spPr>
        <a:xfrm>
          <a:off x="12968" y="1963055"/>
          <a:ext cx="2031881" cy="2005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“Nature connection is about our relationship with nature – how we think about, feel about, and experience nature. When we feel very close to nature, we </a:t>
          </a:r>
          <a:r>
            <a:rPr lang="en-US" sz="1100" kern="1200" dirty="0" err="1"/>
            <a:t>recognise</a:t>
          </a:r>
          <a:r>
            <a:rPr lang="en-US" sz="1100" kern="1200" dirty="0"/>
            <a:t> ourselves as part of the natural world, and value our relationship with it. We notice nature, seek it out, and feel happy when we are in it.” (Richardson &amp; Butler, 2022)</a:t>
          </a:r>
        </a:p>
      </dsp:txBody>
      <dsp:txXfrm>
        <a:off x="12968" y="1963055"/>
        <a:ext cx="2031881" cy="2005861"/>
      </dsp:txXfrm>
    </dsp:sp>
    <dsp:sp modelId="{8F21A519-8312-4B21-BCEE-8C1A99934010}">
      <dsp:nvSpPr>
        <dsp:cNvPr id="0" name=""/>
        <dsp:cNvSpPr/>
      </dsp:nvSpPr>
      <dsp:spPr>
        <a:xfrm>
          <a:off x="2959196" y="533205"/>
          <a:ext cx="914346" cy="914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92ACB3-DEF4-4653-A373-DE8B4BCC8AED}">
      <dsp:nvSpPr>
        <dsp:cNvPr id="0" name=""/>
        <dsp:cNvSpPr/>
      </dsp:nvSpPr>
      <dsp:spPr>
        <a:xfrm>
          <a:off x="2400429" y="1963055"/>
          <a:ext cx="2031881" cy="2005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UK is 16</a:t>
          </a:r>
          <a:r>
            <a:rPr lang="en-US" sz="1100" kern="1200" baseline="30000"/>
            <a:t>th</a:t>
          </a:r>
          <a:r>
            <a:rPr lang="en-US" sz="1100" kern="1200"/>
            <a:t> out of 18</a:t>
          </a:r>
          <a:r>
            <a:rPr lang="en-US" sz="1100" kern="1200" baseline="30000"/>
            <a:t>th</a:t>
          </a:r>
          <a:r>
            <a:rPr lang="en-US" sz="1100" kern="1200"/>
            <a:t> western countries for level of nature connection</a:t>
          </a:r>
        </a:p>
      </dsp:txBody>
      <dsp:txXfrm>
        <a:off x="2400429" y="1963055"/>
        <a:ext cx="2031881" cy="2005861"/>
      </dsp:txXfrm>
    </dsp:sp>
    <dsp:sp modelId="{C02554FE-4BE3-4FF4-9404-8E3619159D74}">
      <dsp:nvSpPr>
        <dsp:cNvPr id="0" name=""/>
        <dsp:cNvSpPr/>
      </dsp:nvSpPr>
      <dsp:spPr>
        <a:xfrm>
          <a:off x="5346656" y="533205"/>
          <a:ext cx="914346" cy="914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B4C07A-E7A1-4131-8509-06F6F069C50B}">
      <dsp:nvSpPr>
        <dsp:cNvPr id="0" name=""/>
        <dsp:cNvSpPr/>
      </dsp:nvSpPr>
      <dsp:spPr>
        <a:xfrm>
          <a:off x="4787889" y="1963055"/>
          <a:ext cx="2031881" cy="2005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Nature Connectedness Research Group (2025) at University of Derby was the first to focus on this area</a:t>
          </a:r>
        </a:p>
        <a:p>
          <a:pPr marL="0" lvl="0" indent="0" algn="ctr" defTabSz="488950">
            <a:lnSpc>
              <a:spcPct val="100000"/>
            </a:lnSpc>
            <a:spcBef>
              <a:spcPct val="0"/>
            </a:spcBef>
            <a:spcAft>
              <a:spcPct val="35000"/>
            </a:spcAft>
            <a:buNone/>
          </a:pPr>
          <a:r>
            <a:rPr lang="en-US" sz="1100" kern="1200" dirty="0"/>
            <a:t>The journey to connection starts with their five pathways to nature connection. Research has found that when people activate the pathways when engaging with nature, they feel closer to the rest of the natural world</a:t>
          </a:r>
        </a:p>
      </dsp:txBody>
      <dsp:txXfrm>
        <a:off x="4787889" y="1963055"/>
        <a:ext cx="2031881" cy="2005861"/>
      </dsp:txXfrm>
    </dsp:sp>
    <dsp:sp modelId="{928CC0A2-849B-403E-B661-3F3F5D70A959}">
      <dsp:nvSpPr>
        <dsp:cNvPr id="0" name=""/>
        <dsp:cNvSpPr/>
      </dsp:nvSpPr>
      <dsp:spPr>
        <a:xfrm>
          <a:off x="7734117" y="533205"/>
          <a:ext cx="914346" cy="914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EAD967-875C-40E6-A44B-81C020A624B3}">
      <dsp:nvSpPr>
        <dsp:cNvPr id="0" name=""/>
        <dsp:cNvSpPr/>
      </dsp:nvSpPr>
      <dsp:spPr>
        <a:xfrm>
          <a:off x="7175350" y="1963055"/>
          <a:ext cx="2031881" cy="2005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t>Senses – Beauty – Emotion – Meaning – Compassion</a:t>
          </a:r>
        </a:p>
        <a:p>
          <a:pPr marL="0" lvl="0" indent="0" algn="ctr" defTabSz="488950">
            <a:lnSpc>
              <a:spcPct val="100000"/>
            </a:lnSpc>
            <a:spcBef>
              <a:spcPct val="0"/>
            </a:spcBef>
            <a:spcAft>
              <a:spcPct val="35000"/>
            </a:spcAft>
            <a:buNone/>
          </a:pPr>
          <a:endParaRPr lang="en-US" sz="1100" kern="1200" dirty="0"/>
        </a:p>
        <a:p>
          <a:pPr marL="0" lvl="0" indent="0" algn="ctr" defTabSz="488950">
            <a:lnSpc>
              <a:spcPct val="100000"/>
            </a:lnSpc>
            <a:spcBef>
              <a:spcPct val="0"/>
            </a:spcBef>
            <a:spcAft>
              <a:spcPct val="35000"/>
            </a:spcAft>
            <a:buNone/>
          </a:pPr>
          <a:r>
            <a:rPr lang="en-US" sz="1100" kern="1200" dirty="0"/>
            <a:t>Pathways applied in research programmes with The Wildlife Trusts, National Trust, RSPB, Plantlife, Buglife, Butterfly Conservation (Richardson, 2020)</a:t>
          </a:r>
        </a:p>
      </dsp:txBody>
      <dsp:txXfrm>
        <a:off x="7175350" y="1963055"/>
        <a:ext cx="2031881" cy="200586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577B5-EF1E-6344-93C5-CE5E72472FF6}" type="datetimeFigureOut">
              <a:rPr lang="en-US" smtClean="0"/>
              <a:t>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C4686E-1054-5A4F-82EE-E025BF52FC34}" type="slidenum">
              <a:rPr lang="en-US" smtClean="0"/>
              <a:t>‹#›</a:t>
            </a:fld>
            <a:endParaRPr lang="en-US"/>
          </a:p>
        </p:txBody>
      </p:sp>
    </p:spTree>
    <p:extLst>
      <p:ext uri="{BB962C8B-B14F-4D97-AF65-F5344CB8AC3E}">
        <p14:creationId xmlns:p14="http://schemas.microsoft.com/office/powerpoint/2010/main" val="649741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3C4686E-1054-5A4F-82EE-E025BF52FC34}" type="slidenum">
              <a:rPr lang="en-US" smtClean="0"/>
              <a:t>3</a:t>
            </a:fld>
            <a:endParaRPr lang="en-US"/>
          </a:p>
        </p:txBody>
      </p:sp>
    </p:spTree>
    <p:extLst>
      <p:ext uri="{BB962C8B-B14F-4D97-AF65-F5344CB8AC3E}">
        <p14:creationId xmlns:p14="http://schemas.microsoft.com/office/powerpoint/2010/main" val="678334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15483F9-8E44-9548-BF90-215D9F5F3D3D}"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000518-D8BC-9F44-92EC-BFCC72A81757}"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461F1F8-943B-FE4A-BCC7-47F9618C680B}"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7A1B99D-982F-C545-8661-6C03CB431ECB}" type="datetime1">
              <a:rPr lang="en-GB" smtClean="0"/>
              <a:t>05/12/2025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50CEDF2-42C4-A24E-A450-D5AA9D15DC52}" type="datetime1">
              <a:rPr lang="en-GB" smtClean="0"/>
              <a:t>05/12/2025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AEAC1B-B7FF-0E41-92BC-5AC7CDB19882}" type="datetime1">
              <a:rPr lang="en-GB" smtClean="0"/>
              <a:t>05/12/2025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D45793-4AE6-314D-8BD5-2400A3720869}" type="datetime1">
              <a:rPr lang="en-GB" smtClean="0"/>
              <a:t>05/12/2025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ECD50F3-9171-3D4E-A95D-A7A96DEB7118}" type="datetime1">
              <a:rPr lang="en-GB" smtClean="0"/>
              <a:t>05/12/2025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DEF78B7-C31C-F44C-B943-0C64BFFE01F9}" type="datetime1">
              <a:rPr lang="en-GB" smtClean="0"/>
              <a:t>05/12/2025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8430190-7FDD-C440-A283-E3B68437D551}"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FE0F20-6054-BF4B-8C07-F4E8FAED5B93}"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E11C78B-D875-EA4F-89F6-7A51FC4CE552}"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09FDA07-581D-7449-A0D2-E3C833EF1802}"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110C09-6F82-2B4E-91B0-7421557DBCA0}"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048E6C-9C45-3945-ADB6-DC43F9711202}"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32D824-0143-4F41-8F63-A680EF40F944}" type="datetime1">
              <a:rPr lang="en-GB" smtClean="0"/>
              <a:t>05/12/2025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D53501-79F3-C844-AC15-C50709014F0D}" type="datetime1">
              <a:rPr lang="en-GB" smtClean="0"/>
              <a:t>05/12/2025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80/09603123.2021.1919293" TargetMode="External"/><Relationship Id="rId7" Type="http://schemas.openxmlformats.org/officeDocument/2006/relationships/hyperlink" Target="https://www.wildlifetrusts.org/sites/default/files/2018-05/r1_literature_review_wellbeing_benefits_of_wild_places_lres.pdf" TargetMode="External"/><Relationship Id="rId2" Type="http://schemas.openxmlformats.org/officeDocument/2006/relationships/hyperlink" Target="https://www.activeessex.org/wp-content/uploads/2021/04/baseline-report.pdf" TargetMode="External"/><Relationship Id="rId1" Type="http://schemas.openxmlformats.org/officeDocument/2006/relationships/slideLayout" Target="../slideLayouts/slideLayout7.xml"/><Relationship Id="rId6" Type="http://schemas.openxmlformats.org/officeDocument/2006/relationships/hyperlink" Target="https://doi.org/10.1007/s40211-025-00537-3" TargetMode="External"/><Relationship Id="rId5" Type="http://schemas.openxmlformats.org/officeDocument/2006/relationships/hyperlink" Target="https://www.theguardian.com/environment/2025/nov/01/britain-one-of-least-nature-connected-nations-in-world-with-nepal-the-most" TargetMode="External"/><Relationship Id="rId4" Type="http://schemas.openxmlformats.org/officeDocument/2006/relationships/hyperlink" Target="https://www.youtube.com/watch?v=mxLbmMwlI4U"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93/heapro/day103" TargetMode="External"/><Relationship Id="rId7" Type="http://schemas.openxmlformats.org/officeDocument/2006/relationships/hyperlink" Target="https://www.essexwt.org.uk/events/2026-01-01-langdon-forest-bathing" TargetMode="External"/><Relationship Id="rId2" Type="http://schemas.openxmlformats.org/officeDocument/2006/relationships/hyperlink" Target="https://cms.bps.org.uk/sites/default/files/2022-09/Use%20of%20talking%20therapy%20outdoors.pdf" TargetMode="External"/><Relationship Id="rId1" Type="http://schemas.openxmlformats.org/officeDocument/2006/relationships/slideLayout" Target="../slideLayouts/slideLayout7.xml"/><Relationship Id="rId6" Type="http://schemas.openxmlformats.org/officeDocument/2006/relationships/hyperlink" Target="https://randd.defra.gov.uk/ProjectDetails?ProjectId=20772" TargetMode="External"/><Relationship Id="rId5" Type="http://schemas.openxmlformats.org/officeDocument/2006/relationships/hyperlink" Target="https://doi.org/10.1016/j.ssmph.2021.100934" TargetMode="External"/><Relationship Id="rId4" Type="http://schemas.openxmlformats.org/officeDocument/2006/relationships/hyperlink" Target="https://www.researchgate.net/publication/283298311_Flourishing_in_nature_A_review_of_the_benefits_of_connecting_with_nature_and_its_application_as_a_wellbeing_intervention"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07/s11469-020-00363-4" TargetMode="External"/><Relationship Id="rId2" Type="http://schemas.openxmlformats.org/officeDocument/2006/relationships/hyperlink" Target="https://doi.org/10.3390/ijerph14070801" TargetMode="External"/><Relationship Id="rId1" Type="http://schemas.openxmlformats.org/officeDocument/2006/relationships/slideLayout" Target="../slideLayouts/slideLayout7.xml"/><Relationship Id="rId6" Type="http://schemas.openxmlformats.org/officeDocument/2006/relationships/hyperlink" Target="https://www.youtube.com/watch?v=QMjvDjWY03I&amp;t=14s" TargetMode="External"/><Relationship Id="rId5" Type="http://schemas.openxmlformats.org/officeDocument/2006/relationships/hyperlink" Target="https://doi.org/10.1016/j.jenvp.2020.101389" TargetMode="External"/><Relationship Id="rId4" Type="http://schemas.openxmlformats.org/officeDocument/2006/relationships/hyperlink" Target="https://richardlouv.com/blog/what-is-nature-deficit-disorder"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digital.nhs.uk/data-and-information/publications/statistical/mental-health-services-monthly-statistics/performance-september-2025" TargetMode="External"/><Relationship Id="rId3" Type="http://schemas.openxmlformats.org/officeDocument/2006/relationships/hyperlink" Target="https://naturalengland.blog.gov.uk/2025/09/30/celebrating-five-years-of-the-people-and-nature-surveys-what-weve-learned-about-englands-love-for-the-outdoors/" TargetMode="External"/><Relationship Id="rId7" Type="http://schemas.openxmlformats.org/officeDocument/2006/relationships/hyperlink" Target="https://www.nhs.uk/mental-health/self-help/guides-tools-and-activities/exercise-for-depression/" TargetMode="External"/><Relationship Id="rId2" Type="http://schemas.openxmlformats.org/officeDocument/2006/relationships/hyperlink" Target="https://socialprescribingacademy.org.uk" TargetMode="External"/><Relationship Id="rId1" Type="http://schemas.openxmlformats.org/officeDocument/2006/relationships/slideLayout" Target="../slideLayouts/slideLayout7.xml"/><Relationship Id="rId6" Type="http://schemas.openxmlformats.org/officeDocument/2006/relationships/hyperlink" Target="https://www.nhs.uk/live-well/exercise/exercise-health-benefits/" TargetMode="External"/><Relationship Id="rId5" Type="http://schemas.openxmlformats.org/officeDocument/2006/relationships/hyperlink" Target="https://www.derby.ac.uk/research/themes/zero-carbon/zero-carbon-nbs-research-centre/nature-connectedness-research-group/" TargetMode="External"/><Relationship Id="rId4" Type="http://schemas.openxmlformats.org/officeDocument/2006/relationships/hyperlink" Target="https://naturalengland.blog.gov.uk/2022/04/12/social-prescribing-the-power-of-nature-as-treatment/"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80/10937404.2016.1196155" TargetMode="External"/><Relationship Id="rId7" Type="http://schemas.openxmlformats.org/officeDocument/2006/relationships/hyperlink" Target="https://findingnature.org.uk/wp-content/uploads/2022/04/the-nature-connection-handbook.pdf" TargetMode="External"/><Relationship Id="rId2" Type="http://schemas.openxmlformats.org/officeDocument/2006/relationships/hyperlink" Target="https://doi.org/10.1089/eco.2018.0061" TargetMode="External"/><Relationship Id="rId1" Type="http://schemas.openxmlformats.org/officeDocument/2006/relationships/slideLayout" Target="../slideLayouts/slideLayout7.xml"/><Relationship Id="rId6" Type="http://schemas.openxmlformats.org/officeDocument/2006/relationships/hyperlink" Target="https://findingnature.org.uk/2019/06/12/teenage-dip/" TargetMode="External"/><Relationship Id="rId5" Type="http://schemas.openxmlformats.org/officeDocument/2006/relationships/hyperlink" Target="https://findingnature.org.uk/2020/04/08/a-new-relationship-with-nature/" TargetMode="External"/><Relationship Id="rId4" Type="http://schemas.openxmlformats.org/officeDocument/2006/relationships/hyperlink" Target="https://www.outdoor-learning.org/standards/iol-professional-standards/outdoor-mental-health-outdoor-therapy.html"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findingnature.org.uk/wp-content/uploads/2022/04/the-nature-connection-handbook.pdf" TargetMode="External"/><Relationship Id="rId3" Type="http://schemas.openxmlformats.org/officeDocument/2006/relationships/hyperlink" Target="https://scottishwildlifetrust.org.uk/resource/try-forest-bathing-or-tree-hugging/" TargetMode="External"/><Relationship Id="rId7" Type="http://schemas.openxmlformats.org/officeDocument/2006/relationships/hyperlink" Target="https://doi.org/10.1016/j.ufug.2016.10.011" TargetMode="External"/><Relationship Id="rId2" Type="http://schemas.openxmlformats.org/officeDocument/2006/relationships/hyperlink" Target="https://doi.org/10.3390/su11123250" TargetMode="External"/><Relationship Id="rId1" Type="http://schemas.openxmlformats.org/officeDocument/2006/relationships/slideLayout" Target="../slideLayouts/slideLayout7.xml"/><Relationship Id="rId6" Type="http://schemas.openxmlformats.org/officeDocument/2006/relationships/hyperlink" Target="https://doi.org/10.3389/fpsyg.2017.00268" TargetMode="External"/><Relationship Id="rId5" Type="http://schemas.openxmlformats.org/officeDocument/2006/relationships/hyperlink" Target="https://www.youtube.com/watch?v=fZ5XNDF_BnA" TargetMode="External"/><Relationship Id="rId4" Type="http://schemas.openxmlformats.org/officeDocument/2006/relationships/hyperlink" Target="https://doi.org/10.3389/fpsyt.2021.675936"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038/s41598-019-44097-3" TargetMode="External"/><Relationship Id="rId2" Type="http://schemas.openxmlformats.org/officeDocument/2006/relationships/hyperlink" Target="https://doi.org/10.1016/j.landurbplan.2021.104135"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4900252"/>
          </a:xfrm>
          <a:prstGeom prst="rect">
            <a:avLst/>
          </a:prstGeom>
          <a:noFill/>
        </p:spPr>
        <p:txBody>
          <a:bodyPr wrap="square" rtlCol="0">
            <a:spAutoFit/>
          </a:bodyPr>
          <a:lstStyle/>
          <a:p>
            <a:pPr>
              <a:lnSpc>
                <a:spcPct val="150000"/>
              </a:lnSpc>
            </a:pPr>
            <a:r>
              <a:rPr lang="en-GB" sz="1400" b="1" kern="100" dirty="0">
                <a:effectLst/>
                <a:ea typeface="Calibri" panose="020F0502020204030204" pitchFamily="34" charset="0"/>
                <a:cs typeface="Times New Roman" panose="02020603050405020304" pitchFamily="18" charset="0"/>
              </a:rPr>
              <a:t>University Name:</a:t>
            </a:r>
            <a:r>
              <a:rPr lang="en-GB" sz="1400" kern="100" dirty="0">
                <a:effectLst/>
                <a:ea typeface="Calibri" panose="020F0502020204030204" pitchFamily="34" charset="0"/>
                <a:cs typeface="Times New Roman" panose="02020603050405020304" pitchFamily="18" charset="0"/>
              </a:rPr>
              <a:t> University of Wales Trinity Saint David</a:t>
            </a: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Programme:</a:t>
            </a:r>
            <a:r>
              <a:rPr lang="en-GB" sz="1400" kern="100" dirty="0">
                <a:effectLst/>
                <a:ea typeface="Calibri" panose="020F0502020204030204" pitchFamily="34" charset="0"/>
                <a:cs typeface="Times New Roman" panose="02020603050405020304" pitchFamily="18" charset="0"/>
              </a:rPr>
              <a:t> MA Outdoor Education</a:t>
            </a: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Module:</a:t>
            </a:r>
            <a:r>
              <a:rPr lang="en-GB" sz="1400" kern="100" dirty="0">
                <a:effectLst/>
                <a:ea typeface="Calibri" panose="020F0502020204030204" pitchFamily="34" charset="0"/>
                <a:cs typeface="Times New Roman" panose="02020603050405020304" pitchFamily="18" charset="0"/>
              </a:rPr>
              <a:t> </a:t>
            </a:r>
            <a:r>
              <a:rPr lang="en-US" sz="1400" kern="100" dirty="0">
                <a:effectLst/>
                <a:ea typeface="Calibri" panose="020F0502020204030204" pitchFamily="34" charset="0"/>
                <a:cs typeface="Times New Roman" panose="02020603050405020304" pitchFamily="18" charset="0"/>
              </a:rPr>
              <a:t>Health and Well-being in the Outdoors</a:t>
            </a:r>
            <a:endParaRPr lang="en-GB" sz="1400" kern="100" dirty="0">
              <a:effectLst/>
              <a:ea typeface="Calibri" panose="020F0502020204030204" pitchFamily="34" charset="0"/>
              <a:cs typeface="Times New Roman" panose="02020603050405020304" pitchFamily="18" charset="0"/>
            </a:endParaRP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Module Code:</a:t>
            </a:r>
            <a:r>
              <a:rPr lang="en-GB" sz="1400" kern="100" dirty="0">
                <a:effectLst/>
                <a:ea typeface="Calibri" panose="020F0502020204030204" pitchFamily="34" charset="0"/>
                <a:cs typeface="Times New Roman" panose="02020603050405020304" pitchFamily="18" charset="0"/>
              </a:rPr>
              <a:t> BMOE7013</a:t>
            </a: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Assignment:</a:t>
            </a:r>
            <a:r>
              <a:rPr lang="en-GB" sz="1400" kern="100" dirty="0">
                <a:effectLst/>
                <a:ea typeface="Calibri" panose="020F0502020204030204" pitchFamily="34" charset="0"/>
                <a:cs typeface="Times New Roman" panose="02020603050405020304" pitchFamily="18" charset="0"/>
              </a:rPr>
              <a:t> Assessment 1: </a:t>
            </a:r>
            <a:r>
              <a:rPr lang="en-US" sz="1400" kern="100" dirty="0">
                <a:effectLst/>
                <a:ea typeface="Calibri" panose="020F0502020204030204" pitchFamily="34" charset="0"/>
                <a:cs typeface="Times New Roman" panose="02020603050405020304" pitchFamily="18" charset="0"/>
              </a:rPr>
              <a:t>Outdoor programme proposal with a well-being approach</a:t>
            </a:r>
            <a:endParaRPr lang="en-GB" sz="1400" kern="100" dirty="0">
              <a:effectLst/>
              <a:ea typeface="Calibri" panose="020F0502020204030204" pitchFamily="34" charset="0"/>
              <a:cs typeface="Times New Roman" panose="02020603050405020304" pitchFamily="18" charset="0"/>
            </a:endParaRP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Title:</a:t>
            </a:r>
            <a:r>
              <a:rPr lang="en-GB" sz="1400" kern="100" dirty="0">
                <a:effectLst/>
                <a:ea typeface="Calibri" panose="020F0502020204030204" pitchFamily="34" charset="0"/>
                <a:cs typeface="Times New Roman" panose="02020603050405020304" pitchFamily="18" charset="0"/>
              </a:rPr>
              <a:t> </a:t>
            </a:r>
            <a:r>
              <a:rPr lang="en-US" sz="1400" kern="100" dirty="0">
                <a:effectLst/>
                <a:ea typeface="Calibri" panose="020F0502020204030204" pitchFamily="34" charset="0"/>
                <a:cs typeface="Times New Roman" panose="02020603050405020304" pitchFamily="18" charset="0"/>
              </a:rPr>
              <a:t>A walks programme in Essex to tackle physical and mental health issues</a:t>
            </a:r>
            <a:endParaRPr lang="en-GB" sz="1400" kern="100" dirty="0">
              <a:effectLst/>
              <a:ea typeface="Calibri" panose="020F0502020204030204" pitchFamily="34" charset="0"/>
              <a:cs typeface="Times New Roman" panose="02020603050405020304" pitchFamily="18" charset="0"/>
            </a:endParaRP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Student ID:</a:t>
            </a:r>
            <a:r>
              <a:rPr lang="en-GB" sz="1400" kern="100" dirty="0">
                <a:effectLst/>
                <a:ea typeface="Calibri" panose="020F0502020204030204" pitchFamily="34" charset="0"/>
                <a:cs typeface="Times New Roman" panose="02020603050405020304" pitchFamily="18" charset="0"/>
              </a:rPr>
              <a:t> 2304185</a:t>
            </a:r>
          </a:p>
          <a:p>
            <a:pPr>
              <a:lnSpc>
                <a:spcPct val="150000"/>
              </a:lnSpc>
            </a:pPr>
            <a:r>
              <a:rPr lang="en-GB" sz="1400" kern="100" dirty="0">
                <a:effectLst/>
                <a:ea typeface="Calibri" panose="020F0502020204030204" pitchFamily="34" charset="0"/>
                <a:cs typeface="Times New Roman" panose="02020603050405020304" pitchFamily="18" charset="0"/>
              </a:rPr>
              <a:t> </a:t>
            </a:r>
          </a:p>
          <a:p>
            <a:pPr>
              <a:lnSpc>
                <a:spcPct val="150000"/>
              </a:lnSpc>
            </a:pPr>
            <a:r>
              <a:rPr lang="en-GB" sz="1400" b="1" kern="100" dirty="0">
                <a:effectLst/>
                <a:ea typeface="Calibri" panose="020F0502020204030204" pitchFamily="34" charset="0"/>
                <a:cs typeface="Times New Roman" panose="02020603050405020304" pitchFamily="18" charset="0"/>
              </a:rPr>
              <a:t>Name:</a:t>
            </a:r>
            <a:r>
              <a:rPr lang="en-GB" sz="1400" kern="100" dirty="0">
                <a:effectLst/>
                <a:ea typeface="Calibri" panose="020F0502020204030204" pitchFamily="34" charset="0"/>
                <a:cs typeface="Times New Roman" panose="02020603050405020304" pitchFamily="18" charset="0"/>
              </a:rPr>
              <a:t> Julian Goode</a:t>
            </a:r>
          </a:p>
        </p:txBody>
      </p:sp>
      <p:sp>
        <p:nvSpPr>
          <p:cNvPr id="3" name="Footer Placeholder 2">
            <a:extLst>
              <a:ext uri="{FF2B5EF4-FFF2-40B4-BE49-F238E27FC236}">
                <a16:creationId xmlns:a16="http://schemas.microsoft.com/office/drawing/2014/main" id="{D682CDC5-8E15-4FA3-3809-47B0D5004F0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8305E26-48AE-CE13-000B-C3542884E095}"/>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869321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1991764"/>
          </a:xfrm>
          <a:prstGeom prst="rect">
            <a:avLst/>
          </a:prstGeom>
          <a:noFill/>
        </p:spPr>
        <p:txBody>
          <a:bodyPr wrap="square" rtlCol="0">
            <a:spAutoFit/>
          </a:bodyPr>
          <a:lstStyle/>
          <a:p>
            <a:pPr>
              <a:lnSpc>
                <a:spcPct val="150000"/>
              </a:lnSpc>
            </a:pPr>
            <a:r>
              <a:rPr lang="en-GB" sz="1400" b="1" kern="100" dirty="0">
                <a:effectLst/>
                <a:ea typeface="Calibri" panose="020F0502020204030204" pitchFamily="34" charset="0"/>
                <a:cs typeface="Times New Roman" panose="02020603050405020304" pitchFamily="18" charset="0"/>
              </a:rPr>
              <a:t>AI Disclaimer</a:t>
            </a:r>
          </a:p>
          <a:p>
            <a:pPr>
              <a:lnSpc>
                <a:spcPct val="150000"/>
              </a:lnSpc>
            </a:pPr>
            <a:endParaRPr lang="en-GB" sz="1400" b="1" kern="100" dirty="0">
              <a:effectLst/>
              <a:ea typeface="Calibri" panose="020F0502020204030204" pitchFamily="34" charset="0"/>
              <a:cs typeface="Times New Roman" panose="02020603050405020304" pitchFamily="18" charset="0"/>
            </a:endParaRPr>
          </a:p>
          <a:p>
            <a:pPr>
              <a:lnSpc>
                <a:spcPct val="150000"/>
              </a:lnSpc>
            </a:pPr>
            <a:r>
              <a:rPr lang="en-GB" sz="1400" kern="100" dirty="0">
                <a:effectLst/>
                <a:ea typeface="Calibri" panose="020F0502020204030204" pitchFamily="34"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nSpc>
                <a:spcPct val="150000"/>
              </a:lnSpc>
            </a:pPr>
            <a:endParaRPr lang="en-GB" sz="1400" b="1" kern="100" dirty="0">
              <a:effectLst/>
              <a:ea typeface="Calibri" panose="020F0502020204030204" pitchFamily="34"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4D5BB165-A883-1E03-0FF0-7787E7A254E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9D4C6F6-7BA1-4086-F1C6-74E7F4828181}"/>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16427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A53EBB-25BB-FC0C-C1DF-8868C9CE76DF}"/>
              </a:ext>
            </a:extLst>
          </p:cNvPr>
          <p:cNvPicPr>
            <a:picLocks noChangeAspect="1"/>
          </p:cNvPicPr>
          <p:nvPr/>
        </p:nvPicPr>
        <p:blipFill>
          <a:blip r:embed="rId3">
            <a:duotone>
              <a:prstClr val="black"/>
              <a:prstClr val="white"/>
            </a:duotone>
          </a:blip>
          <a:srcRect l="13629" r="28421"/>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EFD7B42-C0AE-2319-9F78-709B611D2228}"/>
              </a:ext>
            </a:extLst>
          </p:cNvPr>
          <p:cNvSpPr>
            <a:spLocks noGrp="1"/>
          </p:cNvSpPr>
          <p:nvPr>
            <p:ph type="ctrTitle"/>
          </p:nvPr>
        </p:nvSpPr>
        <p:spPr>
          <a:xfrm>
            <a:off x="668866" y="1678666"/>
            <a:ext cx="5123515" cy="2369093"/>
          </a:xfrm>
        </p:spPr>
        <p:txBody>
          <a:bodyPr>
            <a:normAutofit/>
          </a:bodyPr>
          <a:lstStyle/>
          <a:p>
            <a:pPr>
              <a:lnSpc>
                <a:spcPct val="90000"/>
              </a:lnSpc>
            </a:pPr>
            <a:r>
              <a:rPr lang="en-US" sz="4100" dirty="0"/>
              <a:t>A walks programme in Essex to tackle physical and mental health issues</a:t>
            </a:r>
          </a:p>
        </p:txBody>
      </p:sp>
      <p:sp>
        <p:nvSpPr>
          <p:cNvPr id="3" name="Subtitle 2">
            <a:extLst>
              <a:ext uri="{FF2B5EF4-FFF2-40B4-BE49-F238E27FC236}">
                <a16:creationId xmlns:a16="http://schemas.microsoft.com/office/drawing/2014/main" id="{058B873F-56CC-3F3F-A3EF-ED9F4561E364}"/>
              </a:ext>
            </a:extLst>
          </p:cNvPr>
          <p:cNvSpPr>
            <a:spLocks noGrp="1"/>
          </p:cNvSpPr>
          <p:nvPr>
            <p:ph type="subTitle" idx="1"/>
          </p:nvPr>
        </p:nvSpPr>
        <p:spPr>
          <a:xfrm>
            <a:off x="234176" y="4050831"/>
            <a:ext cx="5965901" cy="1096901"/>
          </a:xfrm>
        </p:spPr>
        <p:txBody>
          <a:bodyPr>
            <a:normAutofit/>
          </a:bodyPr>
          <a:lstStyle/>
          <a:p>
            <a:pPr>
              <a:lnSpc>
                <a:spcPct val="90000"/>
              </a:lnSpc>
            </a:pPr>
            <a:r>
              <a:rPr lang="en-US" sz="1400" b="1" dirty="0"/>
              <a:t>Julian Goode</a:t>
            </a:r>
            <a:r>
              <a:rPr lang="en-US" sz="1400" dirty="0"/>
              <a:t>, December 2025</a:t>
            </a:r>
            <a:br>
              <a:rPr lang="en-US" sz="1400" dirty="0"/>
            </a:br>
            <a:r>
              <a:rPr lang="en-US" sz="1400" dirty="0"/>
              <a:t>Health and Well-being in the Outdoors, Module: BMOE7013</a:t>
            </a:r>
            <a:br>
              <a:rPr lang="en-US" sz="1400" dirty="0"/>
            </a:br>
            <a:r>
              <a:rPr lang="en-US" sz="1400" dirty="0"/>
              <a:t>Assessment 1: Outdoor programme proposal with a well-being approach</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C90689B6-A4A7-9769-F21A-C98771A354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E68805-BE5C-C807-1E53-6152E4C4A971}"/>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421624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3D07719-6E66-6715-ED0E-0FCE14CEBFD4}"/>
              </a:ext>
            </a:extLst>
          </p:cNvPr>
          <p:cNvPicPr>
            <a:picLocks noChangeAspect="1"/>
          </p:cNvPicPr>
          <p:nvPr/>
        </p:nvPicPr>
        <p:blipFill>
          <a:blip r:embed="rId2"/>
          <a:srcRect l="12484" r="22537"/>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248136E-7670-4959-C469-909C9BCBA248}"/>
              </a:ext>
            </a:extLst>
          </p:cNvPr>
          <p:cNvSpPr>
            <a:spLocks noGrp="1"/>
          </p:cNvSpPr>
          <p:nvPr>
            <p:ph type="title"/>
          </p:nvPr>
        </p:nvSpPr>
        <p:spPr>
          <a:xfrm>
            <a:off x="677333" y="609600"/>
            <a:ext cx="3851123" cy="1320800"/>
          </a:xfrm>
        </p:spPr>
        <p:txBody>
          <a:bodyPr>
            <a:normAutofit/>
          </a:bodyPr>
          <a:lstStyle/>
          <a:p>
            <a:r>
              <a:rPr lang="en-US" dirty="0"/>
              <a:t>Programme outline</a:t>
            </a:r>
          </a:p>
        </p:txBody>
      </p:sp>
      <p:sp>
        <p:nvSpPr>
          <p:cNvPr id="8" name="Content Placeholder 2">
            <a:extLst>
              <a:ext uri="{FF2B5EF4-FFF2-40B4-BE49-F238E27FC236}">
                <a16:creationId xmlns:a16="http://schemas.microsoft.com/office/drawing/2014/main" id="{C8801C3E-EEB1-4CFF-0152-864663EC0DE6}"/>
              </a:ext>
            </a:extLst>
          </p:cNvPr>
          <p:cNvSpPr>
            <a:spLocks noGrp="1"/>
          </p:cNvSpPr>
          <p:nvPr>
            <p:ph idx="1"/>
          </p:nvPr>
        </p:nvSpPr>
        <p:spPr>
          <a:xfrm>
            <a:off x="677334" y="2160589"/>
            <a:ext cx="3851122" cy="3880773"/>
          </a:xfrm>
        </p:spPr>
        <p:txBody>
          <a:bodyPr>
            <a:normAutofit lnSpcReduction="10000"/>
          </a:bodyPr>
          <a:lstStyle/>
          <a:p>
            <a:pPr>
              <a:lnSpc>
                <a:spcPct val="90000"/>
              </a:lnSpc>
            </a:pPr>
            <a:r>
              <a:rPr lang="en-US" sz="1500" dirty="0"/>
              <a:t>A series of six weekly health and well-being walks in west Essex, to benefit physical and mental health through fostering greater nature connectedness </a:t>
            </a:r>
          </a:p>
          <a:p>
            <a:pPr>
              <a:lnSpc>
                <a:spcPct val="90000"/>
              </a:lnSpc>
            </a:pPr>
            <a:endParaRPr lang="en-US" sz="1500" dirty="0"/>
          </a:p>
          <a:p>
            <a:pPr>
              <a:lnSpc>
                <a:spcPct val="90000"/>
              </a:lnSpc>
            </a:pPr>
            <a:r>
              <a:rPr lang="en-US" sz="1500" dirty="0"/>
              <a:t>a Mindfulness walk</a:t>
            </a:r>
          </a:p>
          <a:p>
            <a:pPr>
              <a:lnSpc>
                <a:spcPct val="90000"/>
              </a:lnSpc>
            </a:pPr>
            <a:r>
              <a:rPr lang="en-US" sz="1500" dirty="0"/>
              <a:t>Forest bathing and immersion</a:t>
            </a:r>
          </a:p>
          <a:p>
            <a:pPr>
              <a:lnSpc>
                <a:spcPct val="90000"/>
              </a:lnSpc>
            </a:pPr>
            <a:r>
              <a:rPr lang="en-US" sz="1500" dirty="0"/>
              <a:t>Nature watch with Essex Wildlife Trust ranger</a:t>
            </a:r>
          </a:p>
          <a:p>
            <a:pPr>
              <a:lnSpc>
                <a:spcPct val="90000"/>
              </a:lnSpc>
            </a:pPr>
            <a:r>
              <a:rPr lang="en-US" sz="1500" dirty="0"/>
              <a:t>a Climate Change awareness walk, addressing eco anxiety </a:t>
            </a:r>
          </a:p>
          <a:p>
            <a:pPr>
              <a:lnSpc>
                <a:spcPct val="90000"/>
              </a:lnSpc>
            </a:pPr>
            <a:r>
              <a:rPr lang="en-US" sz="1500" dirty="0"/>
              <a:t>a riverside walk, blue space benefits</a:t>
            </a:r>
          </a:p>
          <a:p>
            <a:pPr>
              <a:lnSpc>
                <a:spcPct val="90000"/>
              </a:lnSpc>
            </a:pPr>
            <a:r>
              <a:rPr lang="en-US" sz="1500" dirty="0"/>
              <a:t>a mental health walk and talk with a psychologist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Footer Placeholder 2">
            <a:extLst>
              <a:ext uri="{FF2B5EF4-FFF2-40B4-BE49-F238E27FC236}">
                <a16:creationId xmlns:a16="http://schemas.microsoft.com/office/drawing/2014/main" id="{71D58B43-6A87-C4B3-B97E-FB9FB8C4AD6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E000C10-7E92-2D3D-08FF-D2CEC6D316B7}"/>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2084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DEFC831-47D4-C5FF-002B-C77BB22421C8}"/>
              </a:ext>
            </a:extLst>
          </p:cNvPr>
          <p:cNvSpPr>
            <a:spLocks noGrp="1"/>
          </p:cNvSpPr>
          <p:nvPr>
            <p:ph type="title"/>
          </p:nvPr>
        </p:nvSpPr>
        <p:spPr>
          <a:xfrm>
            <a:off x="643467" y="816638"/>
            <a:ext cx="3367359" cy="5224724"/>
          </a:xfrm>
        </p:spPr>
        <p:txBody>
          <a:bodyPr anchor="ctr">
            <a:normAutofit/>
          </a:bodyPr>
          <a:lstStyle/>
          <a:p>
            <a:r>
              <a:rPr lang="en-US" dirty="0"/>
              <a:t>Participants group</a:t>
            </a:r>
          </a:p>
        </p:txBody>
      </p:sp>
      <p:sp>
        <p:nvSpPr>
          <p:cNvPr id="3" name="Content Placeholder 2">
            <a:extLst>
              <a:ext uri="{FF2B5EF4-FFF2-40B4-BE49-F238E27FC236}">
                <a16:creationId xmlns:a16="http://schemas.microsoft.com/office/drawing/2014/main" id="{95021A7F-E50A-BDC2-6F91-BF514C29B709}"/>
              </a:ext>
            </a:extLst>
          </p:cNvPr>
          <p:cNvSpPr>
            <a:spLocks noGrp="1"/>
          </p:cNvSpPr>
          <p:nvPr>
            <p:ph idx="1"/>
          </p:nvPr>
        </p:nvSpPr>
        <p:spPr>
          <a:xfrm>
            <a:off x="4654295" y="816638"/>
            <a:ext cx="4619706" cy="5224724"/>
          </a:xfrm>
        </p:spPr>
        <p:txBody>
          <a:bodyPr anchor="ctr">
            <a:normAutofit/>
          </a:bodyPr>
          <a:lstStyle/>
          <a:p>
            <a:r>
              <a:rPr lang="en-US" dirty="0"/>
              <a:t>Aim is that ‘green social prescribing’ provides referrals - dozen; age 40-65</a:t>
            </a:r>
          </a:p>
          <a:p>
            <a:r>
              <a:rPr lang="en-US" dirty="0"/>
              <a:t>Run in conjunction with local authority, Brentwood Borough Council (brings Liability insurance; legal compliances)</a:t>
            </a:r>
          </a:p>
          <a:p>
            <a:r>
              <a:rPr lang="en-US" dirty="0"/>
              <a:t>Advertised as especially suited for participants diagnosed with high blood pressure or heart issues</a:t>
            </a:r>
          </a:p>
          <a:p>
            <a:r>
              <a:rPr lang="en-US" dirty="0"/>
              <a:t>Plus those with asthma, fatigue or recovering from surgery or illness</a:t>
            </a:r>
          </a:p>
          <a:p>
            <a:r>
              <a:rPr lang="en-US" dirty="0"/>
              <a:t>And those with low intensity mental health issues such as anxiety, stress, depression or social isolation</a:t>
            </a:r>
          </a:p>
        </p:txBody>
      </p:sp>
      <p:sp>
        <p:nvSpPr>
          <p:cNvPr id="4" name="Footer Placeholder 3">
            <a:extLst>
              <a:ext uri="{FF2B5EF4-FFF2-40B4-BE49-F238E27FC236}">
                <a16:creationId xmlns:a16="http://schemas.microsoft.com/office/drawing/2014/main" id="{C3A6DC94-AF45-FEF3-9BD2-F4C2400EB1C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DA1FCC0-7476-574D-1294-57DBA01C7526}"/>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2180736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1934D-9247-696C-C5D9-ABEEBD8BA719}"/>
              </a:ext>
            </a:extLst>
          </p:cNvPr>
          <p:cNvSpPr>
            <a:spLocks noGrp="1"/>
          </p:cNvSpPr>
          <p:nvPr>
            <p:ph type="title"/>
          </p:nvPr>
        </p:nvSpPr>
        <p:spPr/>
        <p:txBody>
          <a:bodyPr/>
          <a:lstStyle/>
          <a:p>
            <a:r>
              <a:rPr lang="en-US" dirty="0"/>
              <a:t>Green Social Prescribing</a:t>
            </a:r>
          </a:p>
        </p:txBody>
      </p:sp>
      <p:sp>
        <p:nvSpPr>
          <p:cNvPr id="3" name="Content Placeholder 2">
            <a:extLst>
              <a:ext uri="{FF2B5EF4-FFF2-40B4-BE49-F238E27FC236}">
                <a16:creationId xmlns:a16="http://schemas.microsoft.com/office/drawing/2014/main" id="{E460EB46-A8F4-4792-F60A-C69B890B9217}"/>
              </a:ext>
            </a:extLst>
          </p:cNvPr>
          <p:cNvSpPr>
            <a:spLocks noGrp="1"/>
          </p:cNvSpPr>
          <p:nvPr>
            <p:ph idx="1"/>
          </p:nvPr>
        </p:nvSpPr>
        <p:spPr/>
        <p:txBody>
          <a:bodyPr>
            <a:normAutofit fontScale="92500"/>
          </a:bodyPr>
          <a:lstStyle/>
          <a:p>
            <a:r>
              <a:rPr lang="en-US" dirty="0"/>
              <a:t>GSP = practice of supporting people to engage in nature-based activities to improve mental health and well-being, tackle isolation and loneliness (NASP, 2022; 2025; IOL, 2025)</a:t>
            </a:r>
          </a:p>
          <a:p>
            <a:r>
              <a:rPr lang="en-US" dirty="0"/>
              <a:t>Social prescribing emerged in NHS Long Term Plan in 2019</a:t>
            </a:r>
          </a:p>
          <a:p>
            <a:r>
              <a:rPr lang="en-US" dirty="0"/>
              <a:t>GSP trials ran in 7 areas of England (Natural England, 2022); for this programme, imagining expansion into Essex with GPs and link workers suggesting programme participants</a:t>
            </a:r>
          </a:p>
          <a:p>
            <a:r>
              <a:rPr lang="en-US" dirty="0"/>
              <a:t>Aim to provide improvements in well-being, reduce any anxiety / depression; increase happiness and life satisfaction (DEFRA, 2025)</a:t>
            </a:r>
          </a:p>
          <a:p>
            <a:r>
              <a:rPr lang="en-US" dirty="0"/>
              <a:t>Cost-effective therapeutic intervention, particularly beneficial for those not able to access green spaces normally (Van den Berg, 2017)</a:t>
            </a:r>
          </a:p>
          <a:p>
            <a:r>
              <a:rPr lang="en-US" dirty="0"/>
              <a:t>Trial research and results showed nature-based social prescribing to be effective</a:t>
            </a:r>
          </a:p>
        </p:txBody>
      </p:sp>
      <p:sp>
        <p:nvSpPr>
          <p:cNvPr id="4" name="Footer Placeholder 3">
            <a:extLst>
              <a:ext uri="{FF2B5EF4-FFF2-40B4-BE49-F238E27FC236}">
                <a16:creationId xmlns:a16="http://schemas.microsoft.com/office/drawing/2014/main" id="{3284A9DA-134F-1C56-F6C5-18E92840FB8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DFDAA1C-CA3D-1C8C-60B7-E0C593113189}"/>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Tree>
    <p:extLst>
      <p:ext uri="{BB962C8B-B14F-4D97-AF65-F5344CB8AC3E}">
        <p14:creationId xmlns:p14="http://schemas.microsoft.com/office/powerpoint/2010/main" val="4107586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70E3F-9FC9-50E5-2150-E731BE237344}"/>
              </a:ext>
            </a:extLst>
          </p:cNvPr>
          <p:cNvSpPr>
            <a:spLocks noGrp="1"/>
          </p:cNvSpPr>
          <p:nvPr>
            <p:ph type="title"/>
          </p:nvPr>
        </p:nvSpPr>
        <p:spPr/>
        <p:txBody>
          <a:bodyPr/>
          <a:lstStyle/>
          <a:p>
            <a:r>
              <a:rPr lang="en-US" dirty="0"/>
              <a:t>Mental health and health problems</a:t>
            </a:r>
          </a:p>
        </p:txBody>
      </p:sp>
      <p:sp>
        <p:nvSpPr>
          <p:cNvPr id="3" name="Content Placeholder 2">
            <a:extLst>
              <a:ext uri="{FF2B5EF4-FFF2-40B4-BE49-F238E27FC236}">
                <a16:creationId xmlns:a16="http://schemas.microsoft.com/office/drawing/2014/main" id="{802AEAA8-AC81-9DBA-D1C3-F3280AC96987}"/>
              </a:ext>
            </a:extLst>
          </p:cNvPr>
          <p:cNvSpPr>
            <a:spLocks noGrp="1"/>
          </p:cNvSpPr>
          <p:nvPr>
            <p:ph idx="1"/>
          </p:nvPr>
        </p:nvSpPr>
        <p:spPr/>
        <p:txBody>
          <a:bodyPr/>
          <a:lstStyle/>
          <a:p>
            <a:r>
              <a:rPr lang="en-US" dirty="0"/>
              <a:t>2.15 million people were in contact with NHS mental health services, at the end of September 2025</a:t>
            </a:r>
          </a:p>
          <a:p>
            <a:r>
              <a:rPr lang="en-US" dirty="0"/>
              <a:t>The majority of these (1.46 million) were in contact with adult mental health services (NHS, 2025)</a:t>
            </a:r>
          </a:p>
          <a:p>
            <a:r>
              <a:rPr lang="en-US" dirty="0"/>
              <a:t>Cost of mental health issues in England to society &amp; economy £119 billion a year (Coventry et al, 2021)</a:t>
            </a:r>
          </a:p>
          <a:p>
            <a:r>
              <a:rPr lang="en-US" dirty="0"/>
              <a:t>Physical inactivity averages above 50% in Essex (Active Essex, 2020)</a:t>
            </a:r>
          </a:p>
          <a:p>
            <a:r>
              <a:rPr lang="en-US" dirty="0"/>
              <a:t>Finding the solution: Natural England’s People &amp; Nature Survey for England (2025) - 91% of people say being in nature benefits their physical health; 90% say it helps their mental wellbeing</a:t>
            </a:r>
          </a:p>
        </p:txBody>
      </p:sp>
      <p:sp>
        <p:nvSpPr>
          <p:cNvPr id="4" name="Footer Placeholder 3">
            <a:extLst>
              <a:ext uri="{FF2B5EF4-FFF2-40B4-BE49-F238E27FC236}">
                <a16:creationId xmlns:a16="http://schemas.microsoft.com/office/drawing/2014/main" id="{38DC59BC-B326-430A-C29E-EFDDE219330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7EEFD58-4785-551C-7282-630CB1E25224}"/>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3946868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082C-288F-A76A-83F1-42A6FBB9F7EE}"/>
              </a:ext>
            </a:extLst>
          </p:cNvPr>
          <p:cNvSpPr>
            <a:spLocks noGrp="1"/>
          </p:cNvSpPr>
          <p:nvPr>
            <p:ph type="title"/>
          </p:nvPr>
        </p:nvSpPr>
        <p:spPr/>
        <p:txBody>
          <a:bodyPr/>
          <a:lstStyle/>
          <a:p>
            <a:r>
              <a:rPr lang="en-US" dirty="0"/>
              <a:t>Walking for health and well-being</a:t>
            </a:r>
          </a:p>
        </p:txBody>
      </p:sp>
      <p:sp>
        <p:nvSpPr>
          <p:cNvPr id="3" name="Content Placeholder 2">
            <a:extLst>
              <a:ext uri="{FF2B5EF4-FFF2-40B4-BE49-F238E27FC236}">
                <a16:creationId xmlns:a16="http://schemas.microsoft.com/office/drawing/2014/main" id="{4FBED78E-80BD-8127-54C2-7DBC496A7EED}"/>
              </a:ext>
            </a:extLst>
          </p:cNvPr>
          <p:cNvSpPr>
            <a:spLocks noGrp="1"/>
          </p:cNvSpPr>
          <p:nvPr>
            <p:ph idx="1"/>
          </p:nvPr>
        </p:nvSpPr>
        <p:spPr/>
        <p:txBody>
          <a:bodyPr/>
          <a:lstStyle/>
          <a:p>
            <a:r>
              <a:rPr lang="en-GB" dirty="0"/>
              <a:t>Well-being is complex and multi-dimensional - Defra (in 2007): “a positive physical, social and mental state; it is not just the absence of pain, discomfort and incapacity. It requires that basic needs are met, that individuals have a sense of purpose, and that they feel able to achieve important personal goals and participate in society” (Bragg et al, 2015)</a:t>
            </a:r>
            <a:endParaRPr lang="en-US" dirty="0"/>
          </a:p>
          <a:p>
            <a:r>
              <a:rPr lang="en-GB" dirty="0"/>
              <a:t>World Health Organisation (in 1948) defined health: “a state of complete physical, mental and social wellbeing, and not merely the absence of disease or infirmity”</a:t>
            </a:r>
          </a:p>
          <a:p>
            <a:r>
              <a:rPr lang="en-US" dirty="0"/>
              <a:t>At any age, evidence is that being physically active helps you lead a healthier and happier life (NHS, 2024)</a:t>
            </a:r>
          </a:p>
          <a:p>
            <a:r>
              <a:rPr lang="en-US" dirty="0"/>
              <a:t>Exercise can reduce risk of major illnesses: heart disease, diabetes, cancer; lower risk of early death by up to 30%</a:t>
            </a:r>
          </a:p>
          <a:p>
            <a:endParaRPr lang="en-US" dirty="0"/>
          </a:p>
        </p:txBody>
      </p:sp>
      <p:sp>
        <p:nvSpPr>
          <p:cNvPr id="4" name="Footer Placeholder 3">
            <a:extLst>
              <a:ext uri="{FF2B5EF4-FFF2-40B4-BE49-F238E27FC236}">
                <a16:creationId xmlns:a16="http://schemas.microsoft.com/office/drawing/2014/main" id="{16969A87-C691-BB08-2359-04209BFD9BE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B7A43FF-E28D-8ABF-26FB-200C304B905B}"/>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278404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EF72D-A034-55FB-0073-399EE1CA37E4}"/>
              </a:ext>
            </a:extLst>
          </p:cNvPr>
          <p:cNvSpPr>
            <a:spLocks noGrp="1"/>
          </p:cNvSpPr>
          <p:nvPr>
            <p:ph type="title"/>
          </p:nvPr>
        </p:nvSpPr>
        <p:spPr>
          <a:xfrm>
            <a:off x="2849562" y="609600"/>
            <a:ext cx="6424440" cy="1320800"/>
          </a:xfrm>
        </p:spPr>
        <p:txBody>
          <a:bodyPr>
            <a:normAutofit/>
          </a:bodyPr>
          <a:lstStyle/>
          <a:p>
            <a:r>
              <a:rPr lang="en-US" dirty="0"/>
              <a:t>Walking for health and well-being</a:t>
            </a:r>
          </a:p>
        </p:txBody>
      </p:sp>
      <p:pic>
        <p:nvPicPr>
          <p:cNvPr id="5" name="Picture 4" descr="Worm's eye view of the feet of a person running on the road">
            <a:extLst>
              <a:ext uri="{FF2B5EF4-FFF2-40B4-BE49-F238E27FC236}">
                <a16:creationId xmlns:a16="http://schemas.microsoft.com/office/drawing/2014/main" id="{95322941-0A63-8250-E6C5-6EBCC079A3A9}"/>
              </a:ext>
            </a:extLst>
          </p:cNvPr>
          <p:cNvPicPr>
            <a:picLocks noChangeAspect="1"/>
          </p:cNvPicPr>
          <p:nvPr/>
        </p:nvPicPr>
        <p:blipFill>
          <a:blip r:embed="rId2"/>
          <a:srcRect l="58803" r="15818"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5828C49-71EC-9547-D83F-03C61F0F4489}"/>
              </a:ext>
            </a:extLst>
          </p:cNvPr>
          <p:cNvSpPr>
            <a:spLocks noGrp="1"/>
          </p:cNvSpPr>
          <p:nvPr>
            <p:ph idx="1"/>
          </p:nvPr>
        </p:nvSpPr>
        <p:spPr>
          <a:xfrm>
            <a:off x="2849562" y="2160589"/>
            <a:ext cx="6424440" cy="3880773"/>
          </a:xfrm>
        </p:spPr>
        <p:txBody>
          <a:bodyPr>
            <a:normAutofit/>
          </a:bodyPr>
          <a:lstStyle/>
          <a:p>
            <a:r>
              <a:rPr lang="en-US" dirty="0"/>
              <a:t>Research also shows that physical activity can boost self-esteem, mood, sleep quality and energy, as well as reducing your risk of stress. Regular exercise can boost your mood if you have depression (NHS, 2022)</a:t>
            </a:r>
          </a:p>
          <a:p>
            <a:r>
              <a:rPr lang="en-US" b="1" dirty="0"/>
              <a:t>All these benefits can potentially be multiplied by exercising in green and blue spaces </a:t>
            </a:r>
            <a:r>
              <a:rPr lang="en-US" dirty="0"/>
              <a:t>(Coventry et al, 2021; Bragg et al, 2015), especially weekly (Martin et al, 2020)</a:t>
            </a:r>
          </a:p>
          <a:p>
            <a:r>
              <a:rPr lang="en-GB" b="0" i="0" u="none" dirty="0"/>
              <a:t>Nature Deficit Disorder (</a:t>
            </a:r>
            <a:r>
              <a:rPr lang="en-GB" b="0" i="0" u="none" dirty="0" err="1"/>
              <a:t>Louv</a:t>
            </a:r>
            <a:r>
              <a:rPr lang="en-GB" b="0" i="0" u="none" dirty="0"/>
              <a:t>, 2019) – a concept that describes negative human consequences of a lack of nature contact</a:t>
            </a:r>
            <a:endParaRPr lang="en-GB" dirty="0"/>
          </a:p>
          <a:p>
            <a:endParaRPr lang="en-US" dirty="0"/>
          </a:p>
        </p:txBody>
      </p:sp>
      <p:sp>
        <p:nvSpPr>
          <p:cNvPr id="4" name="Footer Placeholder 3">
            <a:extLst>
              <a:ext uri="{FF2B5EF4-FFF2-40B4-BE49-F238E27FC236}">
                <a16:creationId xmlns:a16="http://schemas.microsoft.com/office/drawing/2014/main" id="{F99ED16F-FCB7-67B1-E5DF-0610AA0BEE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27872C-DDFD-353F-AE5F-041B6D4BF932}"/>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1289740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ater droplets falling from leaf">
            <a:extLst>
              <a:ext uri="{FF2B5EF4-FFF2-40B4-BE49-F238E27FC236}">
                <a16:creationId xmlns:a16="http://schemas.microsoft.com/office/drawing/2014/main" id="{E7AA24BE-9285-100E-E3E8-3AC5974B3BEB}"/>
              </a:ext>
            </a:extLst>
          </p:cNvPr>
          <p:cNvPicPr>
            <a:picLocks noChangeAspect="1"/>
          </p:cNvPicPr>
          <p:nvPr/>
        </p:nvPicPr>
        <p:blipFill>
          <a:blip r:embed="rId2"/>
          <a:srcRect l="19371" r="3520"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979058E-9C3A-8E88-A4A6-C7ABA49FC2AB}"/>
              </a:ext>
            </a:extLst>
          </p:cNvPr>
          <p:cNvSpPr>
            <a:spLocks noGrp="1"/>
          </p:cNvSpPr>
          <p:nvPr>
            <p:ph type="title"/>
          </p:nvPr>
        </p:nvSpPr>
        <p:spPr>
          <a:xfrm>
            <a:off x="677333" y="609600"/>
            <a:ext cx="3851123" cy="1320800"/>
          </a:xfrm>
        </p:spPr>
        <p:txBody>
          <a:bodyPr>
            <a:normAutofit/>
          </a:bodyPr>
          <a:lstStyle/>
          <a:p>
            <a:pPr>
              <a:lnSpc>
                <a:spcPct val="90000"/>
              </a:lnSpc>
            </a:pPr>
            <a:r>
              <a:rPr lang="en-US" sz="2800"/>
              <a:t>Environmental psychological theories</a:t>
            </a:r>
          </a:p>
        </p:txBody>
      </p:sp>
      <p:sp>
        <p:nvSpPr>
          <p:cNvPr id="3" name="Content Placeholder 2">
            <a:extLst>
              <a:ext uri="{FF2B5EF4-FFF2-40B4-BE49-F238E27FC236}">
                <a16:creationId xmlns:a16="http://schemas.microsoft.com/office/drawing/2014/main" id="{5CB9904A-4935-0A31-8F49-48AE852C2245}"/>
              </a:ext>
            </a:extLst>
          </p:cNvPr>
          <p:cNvSpPr>
            <a:spLocks noGrp="1"/>
          </p:cNvSpPr>
          <p:nvPr>
            <p:ph idx="1"/>
          </p:nvPr>
        </p:nvSpPr>
        <p:spPr>
          <a:xfrm>
            <a:off x="677334" y="2160589"/>
            <a:ext cx="3851122" cy="3880773"/>
          </a:xfrm>
        </p:spPr>
        <p:txBody>
          <a:bodyPr>
            <a:normAutofit/>
          </a:bodyPr>
          <a:lstStyle/>
          <a:p>
            <a:pPr>
              <a:lnSpc>
                <a:spcPct val="90000"/>
              </a:lnSpc>
            </a:pPr>
            <a:r>
              <a:rPr lang="en-US" sz="1300" dirty="0"/>
              <a:t>Various theories with regards to the distractions of the natural world (Joye et al, 2018) and how they relieve everyday stresses - and also provide health benefits</a:t>
            </a:r>
          </a:p>
          <a:p>
            <a:pPr>
              <a:lnSpc>
                <a:spcPct val="90000"/>
              </a:lnSpc>
            </a:pPr>
            <a:r>
              <a:rPr lang="en-US" sz="1300" dirty="0"/>
              <a:t>Biophilia Hypothesis, Harvard biologist Edward Wilson, suggests humans over years have naturally integrated with other living things in the natural world for survival and mental &amp; physical health (Harper &amp; Dobud, 2021). We only recently urbanized - so we maintain that need to connect with nature</a:t>
            </a:r>
          </a:p>
          <a:p>
            <a:pPr>
              <a:lnSpc>
                <a:spcPct val="90000"/>
              </a:lnSpc>
            </a:pPr>
            <a:r>
              <a:rPr lang="en-US" sz="1300" dirty="0"/>
              <a:t>Attention Restoration Theory</a:t>
            </a:r>
          </a:p>
          <a:p>
            <a:pPr>
              <a:lnSpc>
                <a:spcPct val="90000"/>
              </a:lnSpc>
            </a:pPr>
            <a:r>
              <a:rPr lang="en-US" sz="1300" dirty="0"/>
              <a:t>Stress Reduction Theory</a:t>
            </a:r>
          </a:p>
          <a:p>
            <a:pPr>
              <a:lnSpc>
                <a:spcPct val="90000"/>
              </a:lnSpc>
            </a:pPr>
            <a:r>
              <a:rPr lang="en-US" sz="1300" dirty="0"/>
              <a:t>Also go on to look at nature connectedness, as key to this programme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22929A27-B4E2-78F4-38FA-C403D2ABAF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F08771-F0D7-91DD-4CC9-95C3122D9595}"/>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577256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8BB6D-BC49-12CC-EE76-23FE41B4F2A7}"/>
              </a:ext>
            </a:extLst>
          </p:cNvPr>
          <p:cNvSpPr>
            <a:spLocks noGrp="1"/>
          </p:cNvSpPr>
          <p:nvPr>
            <p:ph type="title"/>
          </p:nvPr>
        </p:nvSpPr>
        <p:spPr/>
        <p:txBody>
          <a:bodyPr/>
          <a:lstStyle/>
          <a:p>
            <a:r>
              <a:rPr lang="en-US" dirty="0"/>
              <a:t>Attention Restoration Theory (ART)</a:t>
            </a:r>
          </a:p>
        </p:txBody>
      </p:sp>
      <p:sp>
        <p:nvSpPr>
          <p:cNvPr id="3" name="Content Placeholder 2">
            <a:extLst>
              <a:ext uri="{FF2B5EF4-FFF2-40B4-BE49-F238E27FC236}">
                <a16:creationId xmlns:a16="http://schemas.microsoft.com/office/drawing/2014/main" id="{6C8057DF-F3EB-6011-3029-92B768D37C04}"/>
              </a:ext>
            </a:extLst>
          </p:cNvPr>
          <p:cNvSpPr>
            <a:spLocks noGrp="1"/>
          </p:cNvSpPr>
          <p:nvPr>
            <p:ph idx="1"/>
          </p:nvPr>
        </p:nvSpPr>
        <p:spPr/>
        <p:txBody>
          <a:bodyPr>
            <a:normAutofit lnSpcReduction="10000"/>
          </a:bodyPr>
          <a:lstStyle/>
          <a:p>
            <a:r>
              <a:rPr lang="en-US" dirty="0"/>
              <a:t>ART says that prolonged use of direct attention leads to a lack of effective brain functioning</a:t>
            </a:r>
          </a:p>
          <a:p>
            <a:r>
              <a:rPr lang="en-US" dirty="0"/>
              <a:t>Attention and cognitive fatigue leads to an increase susceptibility to stress (Coventry et al, 2021), poorer decision making – and also links with health-related issues such as obesity</a:t>
            </a:r>
          </a:p>
          <a:p>
            <a:r>
              <a:rPr lang="en-US" dirty="0"/>
              <a:t>Kaplan &amp; Kaplan claim in ART that spending time in nature restores our concentration through practice of effortless attention (Kotera et al, 2022; </a:t>
            </a:r>
            <a:r>
              <a:rPr lang="en-US" dirty="0" err="1"/>
              <a:t>Ohly</a:t>
            </a:r>
            <a:r>
              <a:rPr lang="en-US" dirty="0"/>
              <a:t> et al, 2016) - experiencing stimuli that are ‘softly fascinating’</a:t>
            </a:r>
          </a:p>
          <a:p>
            <a:r>
              <a:rPr lang="en-US" dirty="0"/>
              <a:t>Natural scenes capture attention in an effortless manner, with capacity for direct attention being replenished (Van den Berg et al, 2016)</a:t>
            </a:r>
          </a:p>
          <a:p>
            <a:r>
              <a:rPr lang="en-US" dirty="0"/>
              <a:t>So exposure to forests, fields and rivers reduces mental fatigue / directed attention fatigue</a:t>
            </a:r>
          </a:p>
          <a:p>
            <a:endParaRPr lang="en-US" dirty="0"/>
          </a:p>
          <a:p>
            <a:endParaRPr lang="en-US" dirty="0"/>
          </a:p>
          <a:p>
            <a:endParaRPr lang="en-US" dirty="0"/>
          </a:p>
        </p:txBody>
      </p:sp>
      <p:sp>
        <p:nvSpPr>
          <p:cNvPr id="4" name="Footer Placeholder 3">
            <a:extLst>
              <a:ext uri="{FF2B5EF4-FFF2-40B4-BE49-F238E27FC236}">
                <a16:creationId xmlns:a16="http://schemas.microsoft.com/office/drawing/2014/main" id="{319E2F9B-A8E8-88F7-010D-E4A835414DA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5FDE67A-C7A7-9261-9FF1-AA5B4FCC153F}"/>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2946294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22F4-F4DF-9DEE-DA37-528A4ABD7826}"/>
              </a:ext>
            </a:extLst>
          </p:cNvPr>
          <p:cNvSpPr>
            <a:spLocks noGrp="1"/>
          </p:cNvSpPr>
          <p:nvPr>
            <p:ph type="title"/>
          </p:nvPr>
        </p:nvSpPr>
        <p:spPr/>
        <p:txBody>
          <a:bodyPr/>
          <a:lstStyle/>
          <a:p>
            <a:r>
              <a:rPr lang="en-US" dirty="0"/>
              <a:t>Stress Reduction Theory (SRT)</a:t>
            </a:r>
          </a:p>
        </p:txBody>
      </p:sp>
      <p:sp>
        <p:nvSpPr>
          <p:cNvPr id="3" name="Content Placeholder 2">
            <a:extLst>
              <a:ext uri="{FF2B5EF4-FFF2-40B4-BE49-F238E27FC236}">
                <a16:creationId xmlns:a16="http://schemas.microsoft.com/office/drawing/2014/main" id="{952F2190-A221-1608-0AAC-38D8C77372D2}"/>
              </a:ext>
            </a:extLst>
          </p:cNvPr>
          <p:cNvSpPr>
            <a:spLocks noGrp="1"/>
          </p:cNvSpPr>
          <p:nvPr>
            <p:ph idx="1"/>
          </p:nvPr>
        </p:nvSpPr>
        <p:spPr/>
        <p:txBody>
          <a:bodyPr/>
          <a:lstStyle/>
          <a:p>
            <a:r>
              <a:rPr lang="en-US" dirty="0"/>
              <a:t>Ulrich’s theory asserts that being in an unthreatening natural environment reduces stress and improves relevant physiological functions such as heartrate and blood pressure (Kotera et al, 2022)</a:t>
            </a:r>
          </a:p>
          <a:p>
            <a:r>
              <a:rPr lang="en-US" dirty="0"/>
              <a:t>SRT is restoration from the stress which occurs when an individual is confronted with a situation which is perceived as demanding or threatening</a:t>
            </a:r>
          </a:p>
          <a:p>
            <a:r>
              <a:rPr lang="en-US" dirty="0"/>
              <a:t>Practical example is research in Japan showing wood or running water in nature lowers pulse rates, reduces cortisol (the body’s stress hormone) levels and improves immune system function (Capaldi et al, 2015)</a:t>
            </a:r>
          </a:p>
        </p:txBody>
      </p:sp>
      <p:sp>
        <p:nvSpPr>
          <p:cNvPr id="4" name="Footer Placeholder 3">
            <a:extLst>
              <a:ext uri="{FF2B5EF4-FFF2-40B4-BE49-F238E27FC236}">
                <a16:creationId xmlns:a16="http://schemas.microsoft.com/office/drawing/2014/main" id="{EA096BE5-7C21-68DB-8464-67A91DEC9C6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BE225E9-57F8-D18D-1FD6-E8EA37826C51}"/>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1969968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0BD63-5014-312E-F01A-3E542C760448}"/>
              </a:ext>
            </a:extLst>
          </p:cNvPr>
          <p:cNvSpPr>
            <a:spLocks noGrp="1"/>
          </p:cNvSpPr>
          <p:nvPr>
            <p:ph type="title"/>
          </p:nvPr>
        </p:nvSpPr>
        <p:spPr/>
        <p:txBody>
          <a:bodyPr/>
          <a:lstStyle/>
          <a:p>
            <a:r>
              <a:rPr lang="en-US" dirty="0"/>
              <a:t>Nature Connectedness</a:t>
            </a:r>
          </a:p>
        </p:txBody>
      </p:sp>
      <p:graphicFrame>
        <p:nvGraphicFramePr>
          <p:cNvPr id="5" name="Content Placeholder 2">
            <a:extLst>
              <a:ext uri="{FF2B5EF4-FFF2-40B4-BE49-F238E27FC236}">
                <a16:creationId xmlns:a16="http://schemas.microsoft.com/office/drawing/2014/main" id="{C111EF4B-F34C-3F03-F599-F924E28A7530}"/>
              </a:ext>
            </a:extLst>
          </p:cNvPr>
          <p:cNvGraphicFramePr>
            <a:graphicFrameLocks noGrp="1"/>
          </p:cNvGraphicFramePr>
          <p:nvPr>
            <p:ph idx="1"/>
            <p:extLst>
              <p:ext uri="{D42A27DB-BD31-4B8C-83A1-F6EECF244321}">
                <p14:modId xmlns:p14="http://schemas.microsoft.com/office/powerpoint/2010/main" val="453382663"/>
              </p:ext>
            </p:extLst>
          </p:nvPr>
        </p:nvGraphicFramePr>
        <p:xfrm>
          <a:off x="335280" y="1539240"/>
          <a:ext cx="9220200" cy="4502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B7CEE287-5000-95F7-D3E9-AA1D1F01EB2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7AF78D7-9E3D-FBA9-2D2C-E42B7487F9DC}"/>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1867936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3F5EB-A65D-074F-A928-9365445F31FE}"/>
              </a:ext>
            </a:extLst>
          </p:cNvPr>
          <p:cNvSpPr>
            <a:spLocks noGrp="1"/>
          </p:cNvSpPr>
          <p:nvPr>
            <p:ph type="title"/>
          </p:nvPr>
        </p:nvSpPr>
        <p:spPr/>
        <p:txBody>
          <a:bodyPr/>
          <a:lstStyle/>
          <a:p>
            <a:r>
              <a:rPr lang="en-US" dirty="0"/>
              <a:t>Nature Connectedness</a:t>
            </a:r>
          </a:p>
        </p:txBody>
      </p:sp>
      <p:sp>
        <p:nvSpPr>
          <p:cNvPr id="3" name="Content Placeholder 2">
            <a:extLst>
              <a:ext uri="{FF2B5EF4-FFF2-40B4-BE49-F238E27FC236}">
                <a16:creationId xmlns:a16="http://schemas.microsoft.com/office/drawing/2014/main" id="{BDDE41D8-8745-2E1E-219E-A27E002110F6}"/>
              </a:ext>
            </a:extLst>
          </p:cNvPr>
          <p:cNvSpPr>
            <a:spLocks noGrp="1"/>
          </p:cNvSpPr>
          <p:nvPr>
            <p:ph idx="1"/>
          </p:nvPr>
        </p:nvSpPr>
        <p:spPr/>
        <p:txBody>
          <a:bodyPr/>
          <a:lstStyle/>
          <a:p>
            <a:r>
              <a:rPr lang="en-US" dirty="0"/>
              <a:t>Britain is one of the least “nature connected” nations in the world (Barkham, 2025)</a:t>
            </a:r>
          </a:p>
          <a:p>
            <a:r>
              <a:rPr lang="en-US" dirty="0"/>
              <a:t>Nature Connectedness an internationally recognised psychological construct, beyond simple contact with nature (Uni of Derby Online Learning, 2019; Martin et al, 2020)</a:t>
            </a:r>
          </a:p>
          <a:p>
            <a:r>
              <a:rPr lang="en-US" dirty="0"/>
              <a:t>Connecting with nature is about being a part of it, having an important role in functioning well and feeling good</a:t>
            </a:r>
          </a:p>
          <a:p>
            <a:r>
              <a:rPr lang="en-US" dirty="0"/>
              <a:t>People showing greater nature connection also demonstrate pro-environmental behaviours (van Heezik et al, 2021)</a:t>
            </a:r>
          </a:p>
        </p:txBody>
      </p:sp>
      <p:sp>
        <p:nvSpPr>
          <p:cNvPr id="4" name="Footer Placeholder 3">
            <a:extLst>
              <a:ext uri="{FF2B5EF4-FFF2-40B4-BE49-F238E27FC236}">
                <a16:creationId xmlns:a16="http://schemas.microsoft.com/office/drawing/2014/main" id="{8C730C8A-08DE-C3FE-67C6-4F318654E61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33D9861-C7C1-8048-3024-C56977AAE934}"/>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3429541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2020-C590-75DC-8107-7FF586A0DBA0}"/>
              </a:ext>
            </a:extLst>
          </p:cNvPr>
          <p:cNvSpPr>
            <a:spLocks noGrp="1"/>
          </p:cNvSpPr>
          <p:nvPr>
            <p:ph type="title"/>
          </p:nvPr>
        </p:nvSpPr>
        <p:spPr>
          <a:xfrm>
            <a:off x="2849562" y="609600"/>
            <a:ext cx="6424440" cy="1320800"/>
          </a:xfrm>
        </p:spPr>
        <p:txBody>
          <a:bodyPr>
            <a:normAutofit/>
          </a:bodyPr>
          <a:lstStyle/>
          <a:p>
            <a:r>
              <a:rPr lang="en-US" dirty="0"/>
              <a:t>Measurements</a:t>
            </a:r>
          </a:p>
        </p:txBody>
      </p:sp>
      <p:pic>
        <p:nvPicPr>
          <p:cNvPr id="22" name="Picture 21" descr="Colourful rulers and protractors">
            <a:extLst>
              <a:ext uri="{FF2B5EF4-FFF2-40B4-BE49-F238E27FC236}">
                <a16:creationId xmlns:a16="http://schemas.microsoft.com/office/drawing/2014/main" id="{97501E5D-C7A1-DB51-A2EB-259D3ED6D8E8}"/>
              </a:ext>
            </a:extLst>
          </p:cNvPr>
          <p:cNvPicPr>
            <a:picLocks noChangeAspect="1"/>
          </p:cNvPicPr>
          <p:nvPr/>
        </p:nvPicPr>
        <p:blipFill>
          <a:blip r:embed="rId2"/>
          <a:srcRect l="40227" r="33298"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3" name="Isosceles Triangle 1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C541F65-A0F0-E11E-48BF-EAE4081EF588}"/>
              </a:ext>
            </a:extLst>
          </p:cNvPr>
          <p:cNvSpPr>
            <a:spLocks noGrp="1"/>
          </p:cNvSpPr>
          <p:nvPr>
            <p:ph idx="1"/>
          </p:nvPr>
        </p:nvSpPr>
        <p:spPr>
          <a:xfrm>
            <a:off x="2849562" y="2160589"/>
            <a:ext cx="6424440" cy="3880773"/>
          </a:xfrm>
        </p:spPr>
        <p:txBody>
          <a:bodyPr>
            <a:normAutofit/>
          </a:bodyPr>
          <a:lstStyle/>
          <a:p>
            <a:r>
              <a:rPr lang="en-US" dirty="0"/>
              <a:t>There are various scales providing measurements of nature connectedness, wellbeing and mental health that University of Derby illustrates as comparisons to the NCI</a:t>
            </a:r>
          </a:p>
          <a:p>
            <a:r>
              <a:rPr lang="en-US" dirty="0"/>
              <a:t>Connected to Nature Scale – 14 questions</a:t>
            </a:r>
          </a:p>
          <a:p>
            <a:r>
              <a:rPr lang="en-US" dirty="0"/>
              <a:t>Nature Relatedness Scale – 6 questions</a:t>
            </a:r>
          </a:p>
          <a:p>
            <a:r>
              <a:rPr lang="en-US" dirty="0"/>
              <a:t>Basic Psychological Needs Satisfaction – 12 questions</a:t>
            </a:r>
          </a:p>
          <a:p>
            <a:r>
              <a:rPr lang="en-US" dirty="0"/>
              <a:t>The Inclusion of Nature in Self Scale – picture selection on interconnection level with nature</a:t>
            </a:r>
          </a:p>
          <a:p>
            <a:r>
              <a:rPr lang="en-US" dirty="0"/>
              <a:t>Nature Connection Index – 6 questions about you and nature</a:t>
            </a:r>
          </a:p>
          <a:p>
            <a:endParaRPr lang="en-US" dirty="0"/>
          </a:p>
        </p:txBody>
      </p:sp>
      <p:sp>
        <p:nvSpPr>
          <p:cNvPr id="4" name="Footer Placeholder 3">
            <a:extLst>
              <a:ext uri="{FF2B5EF4-FFF2-40B4-BE49-F238E27FC236}">
                <a16:creationId xmlns:a16="http://schemas.microsoft.com/office/drawing/2014/main" id="{6275CAFC-9008-4300-1F96-B78F98D4D9F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1F86670-A3C4-53D3-7486-6A2789E0D3F7}"/>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1404616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1ED107-B072-0856-2D21-8DA600E3013E}"/>
              </a:ext>
            </a:extLst>
          </p:cNvPr>
          <p:cNvSpPr>
            <a:spLocks noGrp="1"/>
          </p:cNvSpPr>
          <p:nvPr>
            <p:ph type="title"/>
          </p:nvPr>
        </p:nvSpPr>
        <p:spPr>
          <a:xfrm>
            <a:off x="1333502" y="609600"/>
            <a:ext cx="8596668" cy="1320800"/>
          </a:xfrm>
        </p:spPr>
        <p:txBody>
          <a:bodyPr>
            <a:normAutofit/>
          </a:bodyPr>
          <a:lstStyle/>
          <a:p>
            <a:r>
              <a:rPr lang="en-US" dirty="0"/>
              <a:t>Nature Connection Index (NCI)</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7418DA6-01B0-6609-49DA-BC797CD33C66}"/>
              </a:ext>
            </a:extLst>
          </p:cNvPr>
          <p:cNvSpPr>
            <a:spLocks noGrp="1"/>
          </p:cNvSpPr>
          <p:nvPr>
            <p:ph idx="1"/>
          </p:nvPr>
        </p:nvSpPr>
        <p:spPr>
          <a:xfrm>
            <a:off x="1333502" y="2160590"/>
            <a:ext cx="8470898" cy="3429260"/>
          </a:xfrm>
        </p:spPr>
        <p:txBody>
          <a:bodyPr>
            <a:normAutofit/>
          </a:bodyPr>
          <a:lstStyle/>
          <a:p>
            <a:pPr>
              <a:lnSpc>
                <a:spcPct val="90000"/>
              </a:lnSpc>
            </a:pPr>
            <a:endParaRPr lang="en-US" sz="1500" dirty="0"/>
          </a:p>
          <a:p>
            <a:pPr>
              <a:lnSpc>
                <a:spcPct val="90000"/>
              </a:lnSpc>
            </a:pPr>
            <a:r>
              <a:rPr lang="en-US" sz="1500" dirty="0"/>
              <a:t>Developed by Natural England (with a project team including Miles Richardson - who leads the Nature Connectedness Research Group at the University of Derby) as a concise measure of nature connectedness (Richardson et al, 2019)</a:t>
            </a:r>
          </a:p>
          <a:p>
            <a:pPr>
              <a:lnSpc>
                <a:spcPct val="90000"/>
              </a:lnSpc>
            </a:pPr>
            <a:r>
              <a:rPr lang="en-US" sz="1500" dirty="0"/>
              <a:t>Reliability established using data from Natural England’s Monitor for Engagement with the Natural Environment; then their People and Nature survey</a:t>
            </a:r>
          </a:p>
          <a:p>
            <a:pPr>
              <a:lnSpc>
                <a:spcPct val="90000"/>
              </a:lnSpc>
            </a:pPr>
            <a:r>
              <a:rPr lang="en-US" sz="1500" dirty="0"/>
              <a:t>Works as a measure for both children and adults</a:t>
            </a:r>
          </a:p>
          <a:p>
            <a:pPr>
              <a:lnSpc>
                <a:spcPct val="90000"/>
              </a:lnSpc>
            </a:pPr>
            <a:r>
              <a:rPr lang="en-US" sz="1500" dirty="0"/>
              <a:t>NCI data (Richardson, 2019) shows 40-65 year </a:t>
            </a:r>
            <a:r>
              <a:rPr lang="en-US" sz="1500" dirty="0" err="1"/>
              <a:t>olds</a:t>
            </a:r>
            <a:r>
              <a:rPr lang="en-US" sz="1500" dirty="0"/>
              <a:t> report well for nature connectedness</a:t>
            </a:r>
          </a:p>
          <a:p>
            <a:pPr>
              <a:lnSpc>
                <a:spcPct val="90000"/>
              </a:lnSpc>
            </a:pPr>
            <a:r>
              <a:rPr lang="en-US" sz="1500" dirty="0"/>
              <a:t>Simple and short – an easy tool to use with participant group</a:t>
            </a:r>
          </a:p>
          <a:p>
            <a:pPr>
              <a:lnSpc>
                <a:spcPct val="90000"/>
              </a:lnSpc>
            </a:pPr>
            <a:r>
              <a:rPr lang="en-US" sz="1500" dirty="0"/>
              <a:t>Could be used before and after walks programme for comparative analysis – can detect increases in nature connectedness in evaluation</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81512F37-40AF-FFE7-A6FD-DCF54E3F27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5EEA6D0-F303-0276-791D-4891AE53F878}"/>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393668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925C6-149C-D6E3-D527-9857CACECF54}"/>
              </a:ext>
            </a:extLst>
          </p:cNvPr>
          <p:cNvSpPr>
            <a:spLocks noGrp="1"/>
          </p:cNvSpPr>
          <p:nvPr>
            <p:ph type="title"/>
          </p:nvPr>
        </p:nvSpPr>
        <p:spPr>
          <a:xfrm>
            <a:off x="1333502" y="609600"/>
            <a:ext cx="8596668" cy="1320800"/>
          </a:xfrm>
        </p:spPr>
        <p:txBody>
          <a:bodyPr>
            <a:normAutofit/>
          </a:bodyPr>
          <a:lstStyle/>
          <a:p>
            <a:r>
              <a:rPr lang="en-US" dirty="0"/>
              <a:t>Walks programme set-up</a:t>
            </a:r>
          </a:p>
        </p:txBody>
      </p:sp>
      <p:sp>
        <p:nvSpPr>
          <p:cNvPr id="31"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3" name="Straight Connector 32">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91D1A6F-D484-07B4-1D30-1519F75DE033}"/>
              </a:ext>
            </a:extLst>
          </p:cNvPr>
          <p:cNvSpPr>
            <a:spLocks noGrp="1"/>
          </p:cNvSpPr>
          <p:nvPr>
            <p:ph idx="1"/>
          </p:nvPr>
        </p:nvSpPr>
        <p:spPr>
          <a:xfrm>
            <a:off x="1333502" y="2160590"/>
            <a:ext cx="8470898" cy="3429260"/>
          </a:xfrm>
        </p:spPr>
        <p:txBody>
          <a:bodyPr>
            <a:normAutofit/>
          </a:bodyPr>
          <a:lstStyle/>
          <a:p>
            <a:pPr>
              <a:lnSpc>
                <a:spcPct val="90000"/>
              </a:lnSpc>
            </a:pPr>
            <a:r>
              <a:rPr lang="en-US" sz="1700" dirty="0"/>
              <a:t>Lowland Leader (just one can work with aimed group size) to route plan/lead</a:t>
            </a:r>
          </a:p>
          <a:p>
            <a:pPr>
              <a:lnSpc>
                <a:spcPct val="90000"/>
              </a:lnSpc>
            </a:pPr>
            <a:r>
              <a:rPr lang="en-US" sz="1700" dirty="0"/>
              <a:t>Risk assessments following IOL guidance; suitable terrain for participants</a:t>
            </a:r>
          </a:p>
          <a:p>
            <a:pPr>
              <a:lnSpc>
                <a:spcPct val="90000"/>
              </a:lnSpc>
            </a:pPr>
            <a:r>
              <a:rPr lang="en-US" sz="1700" dirty="0"/>
              <a:t>Leader has undertaken a two-day Outdoor First Aid course</a:t>
            </a:r>
          </a:p>
          <a:p>
            <a:pPr>
              <a:lnSpc>
                <a:spcPct val="90000"/>
              </a:lnSpc>
            </a:pPr>
            <a:r>
              <a:rPr lang="en-US" sz="1700" dirty="0"/>
              <a:t>Leader has completed a Mental Health First Aid course</a:t>
            </a:r>
          </a:p>
          <a:p>
            <a:pPr>
              <a:lnSpc>
                <a:spcPct val="90000"/>
              </a:lnSpc>
            </a:pPr>
            <a:r>
              <a:rPr lang="en-US" sz="1700" dirty="0"/>
              <a:t>Relevant guide/therapist accompanying on the various walks in the programme</a:t>
            </a:r>
          </a:p>
          <a:p>
            <a:pPr>
              <a:lnSpc>
                <a:spcPct val="90000"/>
              </a:lnSpc>
            </a:pPr>
            <a:r>
              <a:rPr lang="en-US" sz="1700" dirty="0"/>
              <a:t>Incorporate elements of outcome framework for health and wellbeing (IOL, 2025), such as participants become aware of benefits of spending time in green/blue spaces; talk about benefits to their mental/physical health of spending time in nature</a:t>
            </a:r>
          </a:p>
          <a:p>
            <a:pPr>
              <a:lnSpc>
                <a:spcPct val="90000"/>
              </a:lnSpc>
            </a:pPr>
            <a:r>
              <a:rPr lang="en-US" sz="1700" dirty="0"/>
              <a:t>Spending at least 120 minutes a week in nature associated with good health and wellbeing (White et al, 2019); applies to older adults too</a:t>
            </a:r>
          </a:p>
        </p:txBody>
      </p:sp>
      <p:sp>
        <p:nvSpPr>
          <p:cNvPr id="35"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59FD8E86-4853-A408-6963-74C76768780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32B4DD-0083-166D-FBDE-3415DBD9A62B}"/>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3015594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6D45-C591-3BA6-67A5-66260ECC7CE8}"/>
              </a:ext>
            </a:extLst>
          </p:cNvPr>
          <p:cNvSpPr>
            <a:spLocks noGrp="1"/>
          </p:cNvSpPr>
          <p:nvPr>
            <p:ph type="title"/>
          </p:nvPr>
        </p:nvSpPr>
        <p:spPr>
          <a:xfrm>
            <a:off x="676746" y="609600"/>
            <a:ext cx="3163734" cy="1320800"/>
          </a:xfrm>
        </p:spPr>
        <p:txBody>
          <a:bodyPr anchor="ctr">
            <a:normAutofit/>
          </a:bodyPr>
          <a:lstStyle/>
          <a:p>
            <a:r>
              <a:rPr lang="en-US" dirty="0"/>
              <a:t>Zones of work</a:t>
            </a:r>
          </a:p>
        </p:txBody>
      </p:sp>
      <p:sp>
        <p:nvSpPr>
          <p:cNvPr id="30" name="Content Placeholder 8">
            <a:extLst>
              <a:ext uri="{FF2B5EF4-FFF2-40B4-BE49-F238E27FC236}">
                <a16:creationId xmlns:a16="http://schemas.microsoft.com/office/drawing/2014/main" id="{1D16546D-1B6F-32FF-1E22-4977D8F8A940}"/>
              </a:ext>
            </a:extLst>
          </p:cNvPr>
          <p:cNvSpPr>
            <a:spLocks noGrp="1"/>
          </p:cNvSpPr>
          <p:nvPr>
            <p:ph idx="1"/>
          </p:nvPr>
        </p:nvSpPr>
        <p:spPr>
          <a:xfrm>
            <a:off x="685167" y="2160589"/>
            <a:ext cx="3155313" cy="3560733"/>
          </a:xfrm>
        </p:spPr>
        <p:txBody>
          <a:bodyPr>
            <a:normAutofit fontScale="92500" lnSpcReduction="20000"/>
          </a:bodyPr>
          <a:lstStyle/>
          <a:p>
            <a:r>
              <a:rPr lang="en-US" dirty="0"/>
              <a:t>IOL in Outdoor Mental Health Interventions &amp; Outdoor Therapy looked at these complimentary work competences</a:t>
            </a:r>
          </a:p>
          <a:p>
            <a:r>
              <a:rPr lang="en-US" dirty="0"/>
              <a:t>Experienced outdoor leader with a relevant person of therapeutic competence</a:t>
            </a:r>
          </a:p>
          <a:p>
            <a:r>
              <a:rPr lang="en-US" dirty="0"/>
              <a:t>Some of the walks with a guide with no therapeutic competence but relevant outdoor experience</a:t>
            </a:r>
          </a:p>
          <a:p>
            <a:r>
              <a:rPr lang="en-US" dirty="0"/>
              <a:t>(Richards et al, 2020)</a:t>
            </a:r>
          </a:p>
        </p:txBody>
      </p:sp>
      <p:pic>
        <p:nvPicPr>
          <p:cNvPr id="5" name="Content Placeholder 4" descr="A diagram of the outside mental integration&#10;&#10;Description automatically generated with medium confidence">
            <a:extLst>
              <a:ext uri="{FF2B5EF4-FFF2-40B4-BE49-F238E27FC236}">
                <a16:creationId xmlns:a16="http://schemas.microsoft.com/office/drawing/2014/main" id="{929A6493-2E6A-59C8-6DDF-0D5FB3F7BB35}"/>
              </a:ext>
            </a:extLst>
          </p:cNvPr>
          <p:cNvPicPr>
            <a:picLocks noChangeAspect="1"/>
          </p:cNvPicPr>
          <p:nvPr/>
        </p:nvPicPr>
        <p:blipFill>
          <a:blip r:embed="rId2"/>
          <a:stretch>
            <a:fillRect/>
          </a:stretch>
        </p:blipFill>
        <p:spPr>
          <a:xfrm>
            <a:off x="4099560" y="170577"/>
            <a:ext cx="6019799" cy="6336631"/>
          </a:xfrm>
          <a:prstGeom prst="rect">
            <a:avLst/>
          </a:prstGeom>
        </p:spPr>
      </p:pic>
      <p:sp>
        <p:nvSpPr>
          <p:cNvPr id="6" name="Footer Placeholder 5">
            <a:extLst>
              <a:ext uri="{FF2B5EF4-FFF2-40B4-BE49-F238E27FC236}">
                <a16:creationId xmlns:a16="http://schemas.microsoft.com/office/drawing/2014/main" id="{97B8B5C3-68DF-44E2-3091-332CBD47DB0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230EBC9-332A-C779-C86D-3AFE1BD0AB6B}"/>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3319577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6F3AA-C5B9-996C-9BC3-98C759C3D783}"/>
              </a:ext>
            </a:extLst>
          </p:cNvPr>
          <p:cNvSpPr>
            <a:spLocks noGrp="1"/>
          </p:cNvSpPr>
          <p:nvPr>
            <p:ph type="title"/>
          </p:nvPr>
        </p:nvSpPr>
        <p:spPr>
          <a:xfrm>
            <a:off x="1043950" y="1179151"/>
            <a:ext cx="3300646" cy="4463889"/>
          </a:xfrm>
        </p:spPr>
        <p:txBody>
          <a:bodyPr anchor="ctr">
            <a:normAutofit/>
          </a:bodyPr>
          <a:lstStyle/>
          <a:p>
            <a:r>
              <a:rPr lang="en-US" dirty="0"/>
              <a:t>Mindfulness walk</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5CD9FF-A7F6-21DA-E838-3F555D8AD7F5}"/>
              </a:ext>
            </a:extLst>
          </p:cNvPr>
          <p:cNvSpPr>
            <a:spLocks noGrp="1"/>
          </p:cNvSpPr>
          <p:nvPr>
            <p:ph idx="1"/>
          </p:nvPr>
        </p:nvSpPr>
        <p:spPr>
          <a:xfrm>
            <a:off x="4978918" y="1109145"/>
            <a:ext cx="6341016" cy="4603900"/>
          </a:xfrm>
        </p:spPr>
        <p:txBody>
          <a:bodyPr anchor="ctr">
            <a:normAutofit/>
          </a:bodyPr>
          <a:lstStyle/>
          <a:p>
            <a:pPr>
              <a:lnSpc>
                <a:spcPct val="90000"/>
              </a:lnSpc>
            </a:pPr>
            <a:r>
              <a:rPr lang="en-US" sz="1400" dirty="0"/>
              <a:t>A BPS accredited counselling psychologist who practices mindfulness techniques from an Essex practice will join the Lowland Leader to lead</a:t>
            </a:r>
          </a:p>
          <a:p>
            <a:pPr>
              <a:lnSpc>
                <a:spcPct val="90000"/>
              </a:lnSpc>
            </a:pPr>
            <a:r>
              <a:rPr lang="en-US" sz="1400" dirty="0"/>
              <a:t>Mindfulness aids wellbeing, reducing stress and improving mental health (Bragg et al, 2015)</a:t>
            </a:r>
          </a:p>
          <a:p>
            <a:pPr>
              <a:lnSpc>
                <a:spcPct val="90000"/>
              </a:lnSpc>
            </a:pPr>
            <a:r>
              <a:rPr lang="en-US" sz="1400" dirty="0"/>
              <a:t>Focus on footsteps to practice a form of mindful meditation; being mindful in natural environment increases ability to connect with and experience nature benefits (Nisbet et al, 2019)</a:t>
            </a:r>
          </a:p>
          <a:p>
            <a:pPr>
              <a:lnSpc>
                <a:spcPct val="90000"/>
              </a:lnSpc>
            </a:pPr>
            <a:r>
              <a:rPr lang="en-US" sz="1400" dirty="0"/>
              <a:t>Be aware and focus on the present – key points of mindfulness meditation</a:t>
            </a:r>
          </a:p>
          <a:p>
            <a:pPr>
              <a:lnSpc>
                <a:spcPct val="90000"/>
              </a:lnSpc>
            </a:pPr>
            <a:r>
              <a:rPr lang="en-US" sz="1400" dirty="0"/>
              <a:t>Shift attention to a single aspect of the nature around: e.g. scents in the air, colour of leaves or plants</a:t>
            </a:r>
          </a:p>
          <a:p>
            <a:pPr>
              <a:lnSpc>
                <a:spcPct val="90000"/>
              </a:lnSpc>
            </a:pPr>
            <a:r>
              <a:rPr lang="en-US" sz="1400" dirty="0"/>
              <a:t>This mindfulness walk can reduce negative emotions and stress, and produce a relaxed calmness; people instructed to be mindful in nature report more connectedness and decreased negative moods (Nisbet et al, 2019)</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5BA87AF8-F264-1869-301F-864A9059F96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026E5A6-779F-1ACA-D716-D2BC44207CB7}"/>
              </a:ext>
            </a:extLst>
          </p:cNvPr>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76162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0798-468D-D416-FFF4-C6A41AAA1B50}"/>
              </a:ext>
            </a:extLst>
          </p:cNvPr>
          <p:cNvSpPr>
            <a:spLocks noGrp="1"/>
          </p:cNvSpPr>
          <p:nvPr>
            <p:ph type="title"/>
          </p:nvPr>
        </p:nvSpPr>
        <p:spPr>
          <a:xfrm>
            <a:off x="2849562" y="609600"/>
            <a:ext cx="6424440" cy="1320800"/>
          </a:xfrm>
        </p:spPr>
        <p:txBody>
          <a:bodyPr>
            <a:normAutofit/>
          </a:bodyPr>
          <a:lstStyle/>
          <a:p>
            <a:pPr>
              <a:lnSpc>
                <a:spcPct val="90000"/>
              </a:lnSpc>
            </a:pPr>
            <a:r>
              <a:rPr lang="en-US" sz="2800"/>
              <a:t>Forest bathing and immersion walk</a:t>
            </a:r>
            <a:br>
              <a:rPr lang="en-US" sz="2800"/>
            </a:br>
            <a:br>
              <a:rPr lang="en-US" sz="2800"/>
            </a:br>
            <a:endParaRPr lang="en-US" sz="2800"/>
          </a:p>
        </p:txBody>
      </p:sp>
      <p:pic>
        <p:nvPicPr>
          <p:cNvPr id="5" name="Picture 4" descr="Green, mossy forest with sunlight peeking in">
            <a:extLst>
              <a:ext uri="{FF2B5EF4-FFF2-40B4-BE49-F238E27FC236}">
                <a16:creationId xmlns:a16="http://schemas.microsoft.com/office/drawing/2014/main" id="{16D9C583-278F-1739-F967-2EB754D51F34}"/>
              </a:ext>
            </a:extLst>
          </p:cNvPr>
          <p:cNvPicPr>
            <a:picLocks noChangeAspect="1"/>
          </p:cNvPicPr>
          <p:nvPr/>
        </p:nvPicPr>
        <p:blipFill>
          <a:blip r:embed="rId2"/>
          <a:srcRect l="37067" t="142" r="36496"/>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3CC65D4-D08C-8F20-86E8-44FA04D53E31}"/>
              </a:ext>
            </a:extLst>
          </p:cNvPr>
          <p:cNvSpPr>
            <a:spLocks noGrp="1"/>
          </p:cNvSpPr>
          <p:nvPr>
            <p:ph idx="1"/>
          </p:nvPr>
        </p:nvSpPr>
        <p:spPr>
          <a:xfrm>
            <a:off x="2849562" y="2160589"/>
            <a:ext cx="6424440" cy="3880773"/>
          </a:xfrm>
        </p:spPr>
        <p:txBody>
          <a:bodyPr>
            <a:normAutofit lnSpcReduction="10000"/>
          </a:bodyPr>
          <a:lstStyle/>
          <a:p>
            <a:pPr>
              <a:lnSpc>
                <a:spcPct val="90000"/>
              </a:lnSpc>
            </a:pPr>
            <a:r>
              <a:rPr lang="en-US" sz="1400" dirty="0"/>
              <a:t>Forest therapy, forest bathing, shinrin-yoku - the Japanese for forest bathing – sanlimyok in Korean; time spent in forests for better health and wellbeing, with therapeutic benefits (Harper &amp; Dobud, 2021)</a:t>
            </a:r>
          </a:p>
          <a:p>
            <a:pPr>
              <a:lnSpc>
                <a:spcPct val="90000"/>
              </a:lnSpc>
            </a:pPr>
            <a:r>
              <a:rPr lang="en-US" sz="1400" dirty="0"/>
              <a:t>This walk will take place in Thorndon Country Park, a large well-pathed area filled with mature trees of various varieties (Essex Wildlife Trust, 2025). It will be slow and sensory incorporating optional mindfulness, meditation and breathing exercises (Scottish Wildlife Trust, 2025) – as a pathway to reconnecting with nature (Association of Nature and Forest Therapy, 2019)</a:t>
            </a:r>
          </a:p>
          <a:p>
            <a:pPr>
              <a:lnSpc>
                <a:spcPct val="90000"/>
              </a:lnSpc>
            </a:pPr>
            <a:r>
              <a:rPr lang="en-US" sz="1400" dirty="0"/>
              <a:t>An experienced Forest Bathing guide, working alongside a Lowland Leader, will invite walkers to participate in various activities to awaken natural senses (e.g. tree hugging) during the one-mile, three-hour session</a:t>
            </a:r>
          </a:p>
          <a:p>
            <a:pPr>
              <a:lnSpc>
                <a:spcPct val="90000"/>
              </a:lnSpc>
            </a:pPr>
            <a:r>
              <a:rPr lang="en-US" sz="1400" dirty="0"/>
              <a:t>Shinrin-yoku all about immersion in nature using the senses (Kotera et al, 2022)</a:t>
            </a:r>
          </a:p>
          <a:p>
            <a:pPr>
              <a:lnSpc>
                <a:spcPct val="90000"/>
              </a:lnSpc>
            </a:pPr>
            <a:r>
              <a:rPr lang="en-US" sz="1400" dirty="0"/>
              <a:t>It is documented to be effective in reducing some mental health symptoms, an anti-stress practice useful to improve relaxation (Antonelli et al, 2022) also with reports of general health benefits – boosting immune system, improving cardiovascular and respiratory health</a:t>
            </a:r>
          </a:p>
        </p:txBody>
      </p:sp>
      <p:sp>
        <p:nvSpPr>
          <p:cNvPr id="4" name="Footer Placeholder 3">
            <a:extLst>
              <a:ext uri="{FF2B5EF4-FFF2-40B4-BE49-F238E27FC236}">
                <a16:creationId xmlns:a16="http://schemas.microsoft.com/office/drawing/2014/main" id="{734D978E-49D4-B719-0414-AB635A977C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77C28C-748D-9F00-89EF-6559EB5A93B1}"/>
              </a:ext>
            </a:extLst>
          </p:cNvPr>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2130579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5B9CB-1A6A-6EEF-7AD0-DCA8E378D99B}"/>
              </a:ext>
            </a:extLst>
          </p:cNvPr>
          <p:cNvSpPr>
            <a:spLocks noGrp="1"/>
          </p:cNvSpPr>
          <p:nvPr>
            <p:ph type="title"/>
          </p:nvPr>
        </p:nvSpPr>
        <p:spPr>
          <a:xfrm>
            <a:off x="2849562" y="609600"/>
            <a:ext cx="6424440" cy="1320800"/>
          </a:xfrm>
        </p:spPr>
        <p:txBody>
          <a:bodyPr>
            <a:normAutofit/>
          </a:bodyPr>
          <a:lstStyle/>
          <a:p>
            <a:r>
              <a:rPr lang="en-US" dirty="0"/>
              <a:t>Forest bathing and immersion walk</a:t>
            </a:r>
          </a:p>
        </p:txBody>
      </p:sp>
      <p:pic>
        <p:nvPicPr>
          <p:cNvPr id="5" name="Picture 4" descr="Colourful trees">
            <a:extLst>
              <a:ext uri="{FF2B5EF4-FFF2-40B4-BE49-F238E27FC236}">
                <a16:creationId xmlns:a16="http://schemas.microsoft.com/office/drawing/2014/main" id="{A4C09775-EF23-C805-3691-7D28E0647105}"/>
              </a:ext>
            </a:extLst>
          </p:cNvPr>
          <p:cNvPicPr>
            <a:picLocks noChangeAspect="1"/>
          </p:cNvPicPr>
          <p:nvPr/>
        </p:nvPicPr>
        <p:blipFill>
          <a:blip r:embed="rId2"/>
          <a:srcRect l="42779" r="30648"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AECF4C7-A5A7-A667-EEF2-D5C76CF5CE87}"/>
              </a:ext>
            </a:extLst>
          </p:cNvPr>
          <p:cNvSpPr>
            <a:spLocks noGrp="1"/>
          </p:cNvSpPr>
          <p:nvPr>
            <p:ph idx="1"/>
          </p:nvPr>
        </p:nvSpPr>
        <p:spPr>
          <a:xfrm>
            <a:off x="2849562" y="2160589"/>
            <a:ext cx="6424440" cy="3880773"/>
          </a:xfrm>
        </p:spPr>
        <p:txBody>
          <a:bodyPr>
            <a:normAutofit/>
          </a:bodyPr>
          <a:lstStyle/>
          <a:p>
            <a:pPr>
              <a:lnSpc>
                <a:spcPct val="90000"/>
              </a:lnSpc>
            </a:pPr>
            <a:endParaRPr lang="en-US" sz="1500" dirty="0"/>
          </a:p>
          <a:p>
            <a:pPr>
              <a:lnSpc>
                <a:spcPct val="90000"/>
              </a:lnSpc>
            </a:pPr>
            <a:r>
              <a:rPr lang="en-US" sz="1600" dirty="0"/>
              <a:t>Physical contact with trees in the forest, touching them and hugging them, is shown to have stress-reducing effects; contact with wood induces physiological relaxation (</a:t>
            </a:r>
            <a:r>
              <a:rPr lang="en-US" sz="1600" dirty="0" err="1"/>
              <a:t>Ikei</a:t>
            </a:r>
            <a:r>
              <a:rPr lang="en-US" sz="1600" dirty="0"/>
              <a:t> et al, 2017)</a:t>
            </a:r>
          </a:p>
          <a:p>
            <a:pPr>
              <a:lnSpc>
                <a:spcPct val="90000"/>
              </a:lnSpc>
            </a:pPr>
            <a:r>
              <a:rPr lang="en-US" sz="1600" dirty="0"/>
              <a:t>Higher oxygen levels can prevent/treat diseases such as cancer and boost brain activation</a:t>
            </a:r>
          </a:p>
          <a:p>
            <a:pPr>
              <a:lnSpc>
                <a:spcPct val="90000"/>
              </a:lnSpc>
            </a:pPr>
            <a:r>
              <a:rPr lang="en-US" sz="1600" dirty="0"/>
              <a:t>Trees and forest settings are fascinating to the mind and are restorative environments (Van den Berg et al, 2016)</a:t>
            </a:r>
          </a:p>
        </p:txBody>
      </p:sp>
      <p:sp>
        <p:nvSpPr>
          <p:cNvPr id="4" name="Footer Placeholder 3">
            <a:extLst>
              <a:ext uri="{FF2B5EF4-FFF2-40B4-BE49-F238E27FC236}">
                <a16:creationId xmlns:a16="http://schemas.microsoft.com/office/drawing/2014/main" id="{A0C319FC-1439-790D-F948-9E52EB666BA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F9F5FA-1453-FC47-F468-7A8C62A5DFE7}"/>
              </a:ext>
            </a:extLst>
          </p:cNvPr>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1163640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EF23-38D6-6B51-28EE-F45D0BFE2DA0}"/>
              </a:ext>
            </a:extLst>
          </p:cNvPr>
          <p:cNvSpPr>
            <a:spLocks noGrp="1"/>
          </p:cNvSpPr>
          <p:nvPr>
            <p:ph type="title"/>
          </p:nvPr>
        </p:nvSpPr>
        <p:spPr>
          <a:xfrm>
            <a:off x="2849562" y="609600"/>
            <a:ext cx="6424440" cy="1320800"/>
          </a:xfrm>
        </p:spPr>
        <p:txBody>
          <a:bodyPr>
            <a:normAutofit/>
          </a:bodyPr>
          <a:lstStyle/>
          <a:p>
            <a:r>
              <a:rPr lang="en-US" dirty="0"/>
              <a:t>Nature watch walk</a:t>
            </a:r>
          </a:p>
        </p:txBody>
      </p:sp>
      <p:pic>
        <p:nvPicPr>
          <p:cNvPr id="5" name="Picture 4" descr="Hiking on a pathway with grass">
            <a:extLst>
              <a:ext uri="{FF2B5EF4-FFF2-40B4-BE49-F238E27FC236}">
                <a16:creationId xmlns:a16="http://schemas.microsoft.com/office/drawing/2014/main" id="{8391C1E6-F1A5-60E9-D415-1860DC664504}"/>
              </a:ext>
            </a:extLst>
          </p:cNvPr>
          <p:cNvPicPr>
            <a:picLocks noChangeAspect="1"/>
          </p:cNvPicPr>
          <p:nvPr/>
        </p:nvPicPr>
        <p:blipFill>
          <a:blip r:embed="rId2"/>
          <a:srcRect l="40664" r="32862"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EB6921E-4E3C-84CC-F8C8-8027CE378F07}"/>
              </a:ext>
            </a:extLst>
          </p:cNvPr>
          <p:cNvSpPr>
            <a:spLocks noGrp="1"/>
          </p:cNvSpPr>
          <p:nvPr>
            <p:ph idx="1"/>
          </p:nvPr>
        </p:nvSpPr>
        <p:spPr>
          <a:xfrm>
            <a:off x="2849562" y="2160589"/>
            <a:ext cx="6424440" cy="3880773"/>
          </a:xfrm>
        </p:spPr>
        <p:txBody>
          <a:bodyPr>
            <a:normAutofit/>
          </a:bodyPr>
          <a:lstStyle/>
          <a:p>
            <a:pPr>
              <a:lnSpc>
                <a:spcPct val="90000"/>
              </a:lnSpc>
            </a:pPr>
            <a:r>
              <a:rPr lang="en-US" sz="1500" dirty="0"/>
              <a:t>A ranger from Essex Wildlife Trust will join the Lowland Leader to lead the walk, taking place in Thorndon Country Park, an EWT location</a:t>
            </a:r>
          </a:p>
          <a:p>
            <a:pPr>
              <a:lnSpc>
                <a:spcPct val="90000"/>
              </a:lnSpc>
            </a:pPr>
            <a:r>
              <a:rPr lang="en-US" sz="1500" dirty="0"/>
              <a:t>Mixed terrain: some woodland, some open fields and countryside tracks – varied flora to look at (trees, flowers, ferns, grasses) and occasional fauna (deer, birds, butterflies, insects, grazing farm animals)</a:t>
            </a:r>
          </a:p>
          <a:p>
            <a:pPr>
              <a:lnSpc>
                <a:spcPct val="90000"/>
              </a:lnSpc>
            </a:pPr>
            <a:r>
              <a:rPr lang="en-US" sz="1500" dirty="0"/>
              <a:t>Noticing nature is more important than simply spending time in green places. People who watch wildlife, listen to birdsong, or take photos of nature feel closer to nature than those who don’t do these things (Richardson &amp; Butler, 2022)</a:t>
            </a:r>
          </a:p>
          <a:p>
            <a:pPr>
              <a:lnSpc>
                <a:spcPct val="90000"/>
              </a:lnSpc>
            </a:pPr>
            <a:r>
              <a:rPr lang="en-US" sz="1500" dirty="0"/>
              <a:t>While there is some place for identification and knowledge of flora and fauna, lasting relationships with nature formed through noticing, emotion, finding beauty, meaning, compassion (Richardson, 2020)</a:t>
            </a:r>
          </a:p>
        </p:txBody>
      </p:sp>
      <p:sp>
        <p:nvSpPr>
          <p:cNvPr id="4" name="Footer Placeholder 3">
            <a:extLst>
              <a:ext uri="{FF2B5EF4-FFF2-40B4-BE49-F238E27FC236}">
                <a16:creationId xmlns:a16="http://schemas.microsoft.com/office/drawing/2014/main" id="{9A0510FE-7FFF-87D0-6A2E-C45AB55D65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AE48C8-4A23-BF32-8031-C86C63593307}"/>
              </a:ext>
            </a:extLst>
          </p:cNvPr>
          <p:cNvSpPr>
            <a:spLocks noGrp="1"/>
          </p:cNvSpPr>
          <p:nvPr>
            <p:ph type="sldNum" sz="quarter" idx="12"/>
          </p:nvPr>
        </p:nvSpPr>
        <p:spPr/>
        <p:txBody>
          <a:bodyPr/>
          <a:lstStyle/>
          <a:p>
            <a:fld id="{D57F1E4F-1CFF-5643-939E-217C01CDF565}" type="slidenum">
              <a:rPr lang="en-US" smtClean="0"/>
              <a:pPr/>
              <a:t>22</a:t>
            </a:fld>
            <a:endParaRPr lang="en-US" dirty="0"/>
          </a:p>
        </p:txBody>
      </p:sp>
    </p:spTree>
    <p:extLst>
      <p:ext uri="{BB962C8B-B14F-4D97-AF65-F5344CB8AC3E}">
        <p14:creationId xmlns:p14="http://schemas.microsoft.com/office/powerpoint/2010/main" val="1721359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9BFFB-AC77-1C90-6DA2-91CA4856476D}"/>
              </a:ext>
            </a:extLst>
          </p:cNvPr>
          <p:cNvSpPr>
            <a:spLocks noGrp="1"/>
          </p:cNvSpPr>
          <p:nvPr>
            <p:ph type="title"/>
          </p:nvPr>
        </p:nvSpPr>
        <p:spPr>
          <a:xfrm>
            <a:off x="2849562" y="609600"/>
            <a:ext cx="6424440" cy="1320800"/>
          </a:xfrm>
        </p:spPr>
        <p:txBody>
          <a:bodyPr>
            <a:normAutofit/>
          </a:bodyPr>
          <a:lstStyle/>
          <a:p>
            <a:r>
              <a:rPr lang="en-US" dirty="0"/>
              <a:t>Climate change and eco-anxiety walk</a:t>
            </a:r>
          </a:p>
        </p:txBody>
      </p:sp>
      <p:pic>
        <p:nvPicPr>
          <p:cNvPr id="11" name="Picture 10" descr="Windmills in black and white background">
            <a:extLst>
              <a:ext uri="{FF2B5EF4-FFF2-40B4-BE49-F238E27FC236}">
                <a16:creationId xmlns:a16="http://schemas.microsoft.com/office/drawing/2014/main" id="{070BA676-5A3F-FFAE-4194-19AC506722DE}"/>
              </a:ext>
            </a:extLst>
          </p:cNvPr>
          <p:cNvPicPr>
            <a:picLocks noChangeAspect="1"/>
          </p:cNvPicPr>
          <p:nvPr/>
        </p:nvPicPr>
        <p:blipFill>
          <a:blip r:embed="rId2"/>
          <a:srcRect l="37184" r="38531"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2"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F3198A5-4B3C-4F8B-65A6-3CF6302A6C01}"/>
              </a:ext>
            </a:extLst>
          </p:cNvPr>
          <p:cNvSpPr>
            <a:spLocks noGrp="1"/>
          </p:cNvSpPr>
          <p:nvPr>
            <p:ph idx="1"/>
          </p:nvPr>
        </p:nvSpPr>
        <p:spPr>
          <a:xfrm>
            <a:off x="2849562" y="2160589"/>
            <a:ext cx="6424440" cy="3880773"/>
          </a:xfrm>
        </p:spPr>
        <p:txBody>
          <a:bodyPr>
            <a:normAutofit/>
          </a:bodyPr>
          <a:lstStyle/>
          <a:p>
            <a:pPr>
              <a:lnSpc>
                <a:spcPct val="90000"/>
              </a:lnSpc>
            </a:pPr>
            <a:r>
              <a:rPr lang="en-US" sz="1400" dirty="0"/>
              <a:t>Member of the Essex Climate Action Commission with background in climate science and in responding to growing eco-anxiety in society will join the walk along with the Lowland Leader</a:t>
            </a:r>
          </a:p>
          <a:p>
            <a:pPr>
              <a:lnSpc>
                <a:spcPct val="90000"/>
              </a:lnSpc>
            </a:pPr>
            <a:r>
              <a:rPr lang="en-US" sz="1400" dirty="0"/>
              <a:t>Growing acknowledgment that eco-anxiety (distress caused by environmental changes) an increasing phenomenon as understanding of climate and nature crises increases (</a:t>
            </a:r>
            <a:r>
              <a:rPr lang="en-US" sz="1400" dirty="0" err="1"/>
              <a:t>Bhugra</a:t>
            </a:r>
            <a:r>
              <a:rPr lang="en-US" sz="1400" dirty="0"/>
              <a:t>, 2025)</a:t>
            </a:r>
          </a:p>
          <a:p>
            <a:pPr>
              <a:lnSpc>
                <a:spcPct val="90000"/>
              </a:lnSpc>
            </a:pPr>
            <a:r>
              <a:rPr lang="en-US" sz="1400" dirty="0"/>
              <a:t>Climate change consequences include human stress – a threat to physical health and growing hazard to mental health (</a:t>
            </a:r>
            <a:r>
              <a:rPr lang="en-US" sz="1400" dirty="0" err="1"/>
              <a:t>Thoma</a:t>
            </a:r>
            <a:r>
              <a:rPr lang="en-US" sz="1400" dirty="0"/>
              <a:t> et al, 2021)</a:t>
            </a:r>
          </a:p>
          <a:p>
            <a:pPr>
              <a:lnSpc>
                <a:spcPct val="90000"/>
              </a:lnSpc>
            </a:pPr>
            <a:r>
              <a:rPr lang="en-US" sz="1400" dirty="0"/>
              <a:t>Into the field of ecopsychology: focus on connection with human-caused changes to natural world. What will the group see on the walk to relate to this as well as their existing everyday experiences and knowledge?</a:t>
            </a:r>
          </a:p>
          <a:p>
            <a:pPr>
              <a:lnSpc>
                <a:spcPct val="90000"/>
              </a:lnSpc>
            </a:pPr>
            <a:r>
              <a:rPr lang="en-US" sz="1400" dirty="0"/>
              <a:t>Important for the participants to share their environmental concerns and their feelings with the group</a:t>
            </a:r>
          </a:p>
        </p:txBody>
      </p:sp>
      <p:sp>
        <p:nvSpPr>
          <p:cNvPr id="4" name="Footer Placeholder 3">
            <a:extLst>
              <a:ext uri="{FF2B5EF4-FFF2-40B4-BE49-F238E27FC236}">
                <a16:creationId xmlns:a16="http://schemas.microsoft.com/office/drawing/2014/main" id="{F6A83362-E3F2-BF40-F578-92C396B489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AAF201-C33F-3DAD-B635-6E8214BE2ADD}"/>
              </a:ext>
            </a:extLst>
          </p:cNvPr>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049592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D6D45-F963-1919-EE3D-B6ECCF54585E}"/>
              </a:ext>
            </a:extLst>
          </p:cNvPr>
          <p:cNvSpPr>
            <a:spLocks noGrp="1"/>
          </p:cNvSpPr>
          <p:nvPr>
            <p:ph type="title"/>
          </p:nvPr>
        </p:nvSpPr>
        <p:spPr/>
        <p:txBody>
          <a:bodyPr/>
          <a:lstStyle/>
          <a:p>
            <a:r>
              <a:rPr lang="en-US" dirty="0"/>
              <a:t>Riverside walk</a:t>
            </a:r>
          </a:p>
        </p:txBody>
      </p:sp>
      <p:sp>
        <p:nvSpPr>
          <p:cNvPr id="3" name="Content Placeholder 2">
            <a:extLst>
              <a:ext uri="{FF2B5EF4-FFF2-40B4-BE49-F238E27FC236}">
                <a16:creationId xmlns:a16="http://schemas.microsoft.com/office/drawing/2014/main" id="{615EE9A0-C29C-1E76-B4E9-11F7908D33FB}"/>
              </a:ext>
            </a:extLst>
          </p:cNvPr>
          <p:cNvSpPr>
            <a:spLocks noGrp="1"/>
          </p:cNvSpPr>
          <p:nvPr>
            <p:ph idx="1"/>
          </p:nvPr>
        </p:nvSpPr>
        <p:spPr/>
        <p:txBody>
          <a:bodyPr/>
          <a:lstStyle/>
          <a:p>
            <a:r>
              <a:rPr lang="en-US" dirty="0"/>
              <a:t>Riverside conservationist and waterways expert from Essex Wildlife Trust will guide the walk alongside the Lowland Leader, along the River Blackwater near Brentwood – for participants to understand how rivers are fundamental to everyday lives and play a key role in our ecosystems and the natural world</a:t>
            </a:r>
          </a:p>
          <a:p>
            <a:r>
              <a:rPr lang="en-US" dirty="0"/>
              <a:t>There is research to suggest that exposure to and use of outdoor water environments can have benefits for health and well-being, especially mental health; although there remains few findings for physical health</a:t>
            </a:r>
          </a:p>
          <a:p>
            <a:r>
              <a:rPr lang="en-US" dirty="0"/>
              <a:t>’Blue care’ = blue space health interventions (Britton et al, 2020)</a:t>
            </a:r>
          </a:p>
          <a:p>
            <a:r>
              <a:rPr lang="en-US" dirty="0"/>
              <a:t>Aim that participants will enjoy the calming environment of riverside walking</a:t>
            </a:r>
          </a:p>
          <a:p>
            <a:r>
              <a:rPr lang="en-US" dirty="0"/>
              <a:t>EWT guide can talk about reintroduction of rare species such as water voles and beavers to increase participant connection</a:t>
            </a:r>
          </a:p>
        </p:txBody>
      </p:sp>
      <p:sp>
        <p:nvSpPr>
          <p:cNvPr id="4" name="Footer Placeholder 3">
            <a:extLst>
              <a:ext uri="{FF2B5EF4-FFF2-40B4-BE49-F238E27FC236}">
                <a16:creationId xmlns:a16="http://schemas.microsoft.com/office/drawing/2014/main" id="{0BBD5249-40E1-FF92-50D1-B35565D303F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468C46-6ECA-78D8-A2F6-3976C80C6EAC}"/>
              </a:ext>
            </a:extLst>
          </p:cNvPr>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149442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40D9F-ADCA-998F-6D30-157B33EEAAF5}"/>
              </a:ext>
            </a:extLst>
          </p:cNvPr>
          <p:cNvSpPr>
            <a:spLocks noGrp="1"/>
          </p:cNvSpPr>
          <p:nvPr>
            <p:ph type="title"/>
          </p:nvPr>
        </p:nvSpPr>
        <p:spPr>
          <a:xfrm>
            <a:off x="2849562" y="609600"/>
            <a:ext cx="6424440" cy="1320800"/>
          </a:xfrm>
        </p:spPr>
        <p:txBody>
          <a:bodyPr>
            <a:normAutofit/>
          </a:bodyPr>
          <a:lstStyle/>
          <a:p>
            <a:r>
              <a:rPr lang="en-US" dirty="0"/>
              <a:t>Mental health walk and talk</a:t>
            </a:r>
          </a:p>
        </p:txBody>
      </p:sp>
      <p:pic>
        <p:nvPicPr>
          <p:cNvPr id="5" name="Picture 4" descr="Close up of a white tree in a forest">
            <a:extLst>
              <a:ext uri="{FF2B5EF4-FFF2-40B4-BE49-F238E27FC236}">
                <a16:creationId xmlns:a16="http://schemas.microsoft.com/office/drawing/2014/main" id="{1CA0F9F4-E0D5-BF38-7C93-95B146EBC7C0}"/>
              </a:ext>
            </a:extLst>
          </p:cNvPr>
          <p:cNvPicPr>
            <a:picLocks noChangeAspect="1"/>
          </p:cNvPicPr>
          <p:nvPr/>
        </p:nvPicPr>
        <p:blipFill>
          <a:blip r:embed="rId2"/>
          <a:srcRect l="21288" r="5203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CD705073-3CE4-2364-1CEB-3D86C10DCE5E}"/>
              </a:ext>
            </a:extLst>
          </p:cNvPr>
          <p:cNvSpPr>
            <a:spLocks noGrp="1"/>
          </p:cNvSpPr>
          <p:nvPr>
            <p:ph idx="1"/>
          </p:nvPr>
        </p:nvSpPr>
        <p:spPr>
          <a:xfrm>
            <a:off x="2849562" y="2160589"/>
            <a:ext cx="6424440" cy="3880773"/>
          </a:xfrm>
        </p:spPr>
        <p:txBody>
          <a:bodyPr>
            <a:normAutofit/>
          </a:bodyPr>
          <a:lstStyle/>
          <a:p>
            <a:pPr>
              <a:lnSpc>
                <a:spcPct val="90000"/>
              </a:lnSpc>
            </a:pPr>
            <a:r>
              <a:rPr lang="en-US" sz="1500" dirty="0"/>
              <a:t>The British Psychological Society has guidelines on implementation of talking therapy outdoors</a:t>
            </a:r>
          </a:p>
          <a:p>
            <a:pPr>
              <a:lnSpc>
                <a:spcPct val="90000"/>
              </a:lnSpc>
            </a:pPr>
            <a:r>
              <a:rPr lang="en-US" sz="1500" dirty="0"/>
              <a:t>This walk will be led by a BPS qualified counselling psychologist alongside the Lowland Leader</a:t>
            </a:r>
          </a:p>
          <a:p>
            <a:pPr>
              <a:lnSpc>
                <a:spcPct val="90000"/>
              </a:lnSpc>
            </a:pPr>
            <a:r>
              <a:rPr lang="en-US" sz="1500" dirty="0"/>
              <a:t>The route picked will be on non-testing terrain using local woodland and easy field footpaths, so participants can engage in the task</a:t>
            </a:r>
          </a:p>
          <a:p>
            <a:pPr>
              <a:lnSpc>
                <a:spcPct val="90000"/>
              </a:lnSpc>
            </a:pPr>
            <a:r>
              <a:rPr lang="en-US" sz="1500" dirty="0"/>
              <a:t>Opportunity for group conversations to share thoughts as well as some one-to-one chats along the way; recognising there are limitations of the set-up – would preferably be a series of one-person walk and talks at a time</a:t>
            </a:r>
          </a:p>
          <a:p>
            <a:pPr>
              <a:lnSpc>
                <a:spcPct val="90000"/>
              </a:lnSpc>
            </a:pPr>
            <a:r>
              <a:rPr lang="en-US" sz="1500" dirty="0"/>
              <a:t>Aiming to surface any anxieties or causes of stress</a:t>
            </a:r>
          </a:p>
          <a:p>
            <a:pPr>
              <a:lnSpc>
                <a:spcPct val="90000"/>
              </a:lnSpc>
            </a:pPr>
            <a:r>
              <a:rPr lang="en-US" sz="1500" dirty="0"/>
              <a:t>May lead onto continued consultation as an extended benefit</a:t>
            </a:r>
          </a:p>
        </p:txBody>
      </p:sp>
      <p:sp>
        <p:nvSpPr>
          <p:cNvPr id="4" name="Footer Placeholder 3">
            <a:extLst>
              <a:ext uri="{FF2B5EF4-FFF2-40B4-BE49-F238E27FC236}">
                <a16:creationId xmlns:a16="http://schemas.microsoft.com/office/drawing/2014/main" id="{9668F63A-F4DA-88C1-2E56-4F584BE3C1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3ACE9DD-27C9-2BBB-3EC0-9A1A3FF2D646}"/>
              </a:ext>
            </a:extLst>
          </p:cNvPr>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1457027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2EEA-6B49-9D5F-9703-63CEA7D4BA52}"/>
              </a:ext>
            </a:extLst>
          </p:cNvPr>
          <p:cNvSpPr>
            <a:spLocks noGrp="1"/>
          </p:cNvSpPr>
          <p:nvPr>
            <p:ph type="title"/>
          </p:nvPr>
        </p:nvSpPr>
        <p:spPr/>
        <p:txBody>
          <a:bodyPr/>
          <a:lstStyle/>
          <a:p>
            <a:r>
              <a:rPr lang="en-US" dirty="0"/>
              <a:t>Desired outcomes and conclusions</a:t>
            </a:r>
          </a:p>
        </p:txBody>
      </p:sp>
      <p:sp>
        <p:nvSpPr>
          <p:cNvPr id="3" name="Content Placeholder 2">
            <a:extLst>
              <a:ext uri="{FF2B5EF4-FFF2-40B4-BE49-F238E27FC236}">
                <a16:creationId xmlns:a16="http://schemas.microsoft.com/office/drawing/2014/main" id="{58FE2318-60E2-B931-A920-4F59379F1C30}"/>
              </a:ext>
            </a:extLst>
          </p:cNvPr>
          <p:cNvSpPr>
            <a:spLocks noGrp="1"/>
          </p:cNvSpPr>
          <p:nvPr>
            <p:ph idx="1"/>
          </p:nvPr>
        </p:nvSpPr>
        <p:spPr/>
        <p:txBody>
          <a:bodyPr/>
          <a:lstStyle/>
          <a:p>
            <a:r>
              <a:rPr lang="en-US" dirty="0"/>
              <a:t>Idea that connection to the natural world improves well-being is long established in Western thought. Now growing empirical evidence that it promotes that well-being and positive mental health (Capaldi et al, 2015)</a:t>
            </a:r>
          </a:p>
          <a:p>
            <a:r>
              <a:rPr lang="en-US" dirty="0"/>
              <a:t>The aim is for the walks programme to improve nature connectedness using the NCI as a before and after scale of measurement</a:t>
            </a:r>
          </a:p>
          <a:p>
            <a:r>
              <a:rPr lang="en-US" dirty="0"/>
              <a:t>And for participants to be able to report the start of an improvement to their mental and physical health</a:t>
            </a:r>
          </a:p>
          <a:p>
            <a:r>
              <a:rPr lang="en-US" dirty="0"/>
              <a:t>Surface any mental health or physical health issues that require further intervention beyond the programme</a:t>
            </a:r>
          </a:p>
          <a:p>
            <a:r>
              <a:rPr lang="en-US" dirty="0"/>
              <a:t>Can be the baseline for further research and outdoor programmes</a:t>
            </a:r>
          </a:p>
        </p:txBody>
      </p:sp>
      <p:sp>
        <p:nvSpPr>
          <p:cNvPr id="4" name="Footer Placeholder 3">
            <a:extLst>
              <a:ext uri="{FF2B5EF4-FFF2-40B4-BE49-F238E27FC236}">
                <a16:creationId xmlns:a16="http://schemas.microsoft.com/office/drawing/2014/main" id="{C4C8DCF3-67AB-7527-25EA-B63E2823B43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7035D35-59F9-0005-90EE-21AC19CF6CAF}"/>
              </a:ext>
            </a:extLst>
          </p:cNvPr>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14462922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5078313"/>
          </a:xfrm>
          <a:prstGeom prst="rect">
            <a:avLst/>
          </a:prstGeom>
          <a:noFill/>
        </p:spPr>
        <p:txBody>
          <a:bodyPr wrap="square" rtlCol="0">
            <a:spAutoFit/>
          </a:bodyPr>
          <a:lstStyle/>
          <a:p>
            <a:pPr marR="0" algn="l" rtl="0"/>
            <a:r>
              <a:rPr lang="en-GB" sz="1600" b="1" i="0" u="none" strike="noStrike" kern="100" baseline="0" dirty="0">
                <a:latin typeface="Arial" panose="020B0604020202020204" pitchFamily="34" charset="0"/>
              </a:rPr>
              <a:t>References</a:t>
            </a:r>
            <a:endParaRPr lang="en-GB" sz="1400" b="0" i="0" u="none" strike="noStrike" kern="100" baseline="0" dirty="0">
              <a:latin typeface="Arial" panose="020B0604020202020204" pitchFamily="34" charset="0"/>
            </a:endParaRP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Active Essex (2020) </a:t>
            </a:r>
            <a:r>
              <a:rPr lang="en-GB" sz="1400" b="0" i="1" u="none" strike="noStrike" kern="100" baseline="0" dirty="0">
                <a:latin typeface="Arial" panose="020B0604020202020204" pitchFamily="34" charset="0"/>
              </a:rPr>
              <a:t>Essex Local Delivery Pilot: Baseline Data Report</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2"/>
              </a:rPr>
              <a:t>https://www.activeessex.org/wp-content/uploads/2021/04/baseline-report.pdf</a:t>
            </a:r>
            <a:r>
              <a:rPr lang="en-GB" sz="1400" b="0" i="0" u="none" strike="noStrike" kern="100" baseline="0" dirty="0">
                <a:solidFill>
                  <a:srgbClr val="0563C1"/>
                </a:solidFill>
                <a:latin typeface="Arial" panose="020B0604020202020204" pitchFamily="34" charset="0"/>
                <a:hlinkClick r:id="rId2"/>
              </a:rPr>
              <a:t> (Accessed: 30 November 2025).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Antonelli, M.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(2022) ‘Effects of forest bathing (shinrin-yoku) on individual well-being: an umbrella review’, </a:t>
            </a:r>
            <a:r>
              <a:rPr lang="en-GB" sz="1400" b="0" i="1" u="none" strike="noStrike" kern="100" baseline="0" dirty="0">
                <a:latin typeface="Arial" panose="020B0604020202020204" pitchFamily="34" charset="0"/>
              </a:rPr>
              <a:t>International journal of environmental health research</a:t>
            </a:r>
            <a:r>
              <a:rPr lang="en-GB" sz="1400" b="0" i="0" u="none" strike="noStrike" kern="100" baseline="0" dirty="0">
                <a:latin typeface="Arial" panose="020B0604020202020204" pitchFamily="34" charset="0"/>
              </a:rPr>
              <a:t>, 32(8), pp. 1842–1867. Available at: </a:t>
            </a:r>
            <a:r>
              <a:rPr lang="en-GB" sz="1400" b="0" i="0" u="sng" strike="noStrike" kern="100" baseline="0" dirty="0">
                <a:solidFill>
                  <a:srgbClr val="0563C1"/>
                </a:solidFill>
                <a:latin typeface="Arial" panose="020B0604020202020204" pitchFamily="34" charset="0"/>
                <a:hlinkClick r:id="rId3"/>
              </a:rPr>
              <a:t>https://doi.org/10.1080/09603123.2021.1919293</a:t>
            </a:r>
            <a:r>
              <a:rPr lang="en-GB" sz="1400" b="0" i="0" u="none" strike="noStrike" kern="100" baseline="0" dirty="0">
                <a:solidFill>
                  <a:srgbClr val="0563C1"/>
                </a:solidFill>
                <a:latin typeface="Arial" panose="020B0604020202020204" pitchFamily="34" charset="0"/>
                <a:hlinkClick r:id="rId3"/>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Association of Nature and Forest Therapy (2019) </a:t>
            </a:r>
            <a:r>
              <a:rPr lang="en-GB" sz="1400" b="0" i="1" u="none" strike="noStrike" kern="100" baseline="0" dirty="0">
                <a:latin typeface="Arial" panose="020B0604020202020204" pitchFamily="34" charset="0"/>
              </a:rPr>
              <a:t>Introduction to Forest Therapy and Shinrin-yoku.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4"/>
              </a:rPr>
              <a:t>https://www.youtube.com/watch?v=mxLbmMwlI4U</a:t>
            </a:r>
            <a:r>
              <a:rPr lang="en-GB" sz="1400" b="0" i="0" u="none" strike="noStrike" kern="100" baseline="0" dirty="0">
                <a:solidFill>
                  <a:srgbClr val="0563C1"/>
                </a:solidFill>
                <a:latin typeface="Arial" panose="020B0604020202020204" pitchFamily="34" charset="0"/>
                <a:hlinkClick r:id="rId4"/>
              </a:rPr>
              <a:t> (Accessed: 27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Barkham, P. (2025) ‘Britain one of least ‘nature-connected’ nations in world – with Nepal the most’, </a:t>
            </a:r>
            <a:r>
              <a:rPr lang="en-GB" sz="1400" b="0" i="1" u="none" strike="noStrike" kern="100" baseline="0" dirty="0">
                <a:latin typeface="Arial" panose="020B0604020202020204" pitchFamily="34" charset="0"/>
              </a:rPr>
              <a:t>The Guardian, </a:t>
            </a:r>
            <a:r>
              <a:rPr lang="en-GB" sz="1400" b="0" i="0" u="none" strike="noStrike" kern="100" baseline="0" dirty="0">
                <a:latin typeface="Arial" panose="020B0604020202020204" pitchFamily="34" charset="0"/>
              </a:rPr>
              <a:t>1 November. Available at: </a:t>
            </a:r>
            <a:r>
              <a:rPr lang="en-GB" sz="1400" b="0" i="0" u="sng" strike="noStrike" kern="100" baseline="0" dirty="0">
                <a:solidFill>
                  <a:srgbClr val="0563C1"/>
                </a:solidFill>
                <a:latin typeface="Arial" panose="020B0604020202020204" pitchFamily="34" charset="0"/>
                <a:hlinkClick r:id="rId5"/>
              </a:rPr>
              <a:t>https://www.theguardian.com/environment/2025/nov/01/britain-one-of-least-nature-connected-nations-in-world-with-nepal-the-most</a:t>
            </a:r>
            <a:r>
              <a:rPr lang="en-GB" sz="1400" b="0" i="0" u="none" strike="noStrike" kern="100" baseline="0" dirty="0">
                <a:solidFill>
                  <a:srgbClr val="0563C1"/>
                </a:solidFill>
                <a:latin typeface="Arial" panose="020B0604020202020204" pitchFamily="34" charset="0"/>
                <a:hlinkClick r:id="rId5"/>
              </a:rPr>
              <a:t> (Accessed: 3 December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Bhugra</a:t>
            </a:r>
            <a:r>
              <a:rPr lang="en-GB" sz="1400" b="0" i="0" u="none" strike="noStrike" kern="100" baseline="0" dirty="0">
                <a:latin typeface="Arial" panose="020B0604020202020204" pitchFamily="34" charset="0"/>
              </a:rPr>
              <a:t>, D. (2025) ‘Climate change and its impact on mental health’, </a:t>
            </a:r>
            <a:r>
              <a:rPr lang="en-GB" sz="1400" b="0" i="1" u="none" strike="noStrike" kern="100" baseline="0" dirty="0" err="1">
                <a:latin typeface="Arial" panose="020B0604020202020204" pitchFamily="34" charset="0"/>
              </a:rPr>
              <a:t>Neuropsychiatrie</a:t>
            </a:r>
            <a:r>
              <a:rPr lang="en-GB" sz="1400" b="0" i="0" u="none" strike="noStrike" kern="100" baseline="0" dirty="0">
                <a:latin typeface="Arial" panose="020B0604020202020204" pitchFamily="34" charset="0"/>
              </a:rPr>
              <a:t> [Preprint]. Available at: </a:t>
            </a:r>
            <a:r>
              <a:rPr lang="en-GB" sz="1400" b="0" i="0" u="sng" strike="noStrike" kern="100" baseline="0" dirty="0">
                <a:solidFill>
                  <a:srgbClr val="0563C1"/>
                </a:solidFill>
                <a:latin typeface="Arial" panose="020B0604020202020204" pitchFamily="34" charset="0"/>
                <a:hlinkClick r:id="rId6"/>
              </a:rPr>
              <a:t>https://doi.org/10.1007/s40211-025-00537-3</a:t>
            </a:r>
            <a:r>
              <a:rPr lang="en-GB" sz="1400" b="0" i="0" u="none" strike="noStrike" kern="100" baseline="0" dirty="0">
                <a:solidFill>
                  <a:srgbClr val="0563C1"/>
                </a:solidFill>
                <a:latin typeface="Arial" panose="020B0604020202020204" pitchFamily="34" charset="0"/>
                <a:hlinkClick r:id="rId6"/>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Bragg, R., Wood, C., Barton, J., and Pretty, J. (2015) </a:t>
            </a:r>
            <a:r>
              <a:rPr lang="en-GB" sz="1400" b="0" i="1" u="none" strike="noStrike" kern="100" baseline="0" dirty="0">
                <a:latin typeface="Arial" panose="020B0604020202020204" pitchFamily="34" charset="0"/>
              </a:rPr>
              <a:t>Wellbeing benefits for natural environments rich in wildlife </a:t>
            </a:r>
            <a:r>
              <a:rPr lang="en-GB" sz="1400" b="0" i="0" u="none" strike="noStrike" kern="100" baseline="0" dirty="0">
                <a:latin typeface="Arial" panose="020B0604020202020204" pitchFamily="34" charset="0"/>
              </a:rPr>
              <a:t>[Online]. Available at: </a:t>
            </a:r>
            <a:r>
              <a:rPr lang="en-GB" sz="1400" b="0" i="0" u="sng" strike="noStrike" kern="100" baseline="0" dirty="0">
                <a:solidFill>
                  <a:srgbClr val="0563C1"/>
                </a:solidFill>
                <a:latin typeface="Arial" panose="020B0604020202020204" pitchFamily="34" charset="0"/>
                <a:hlinkClick r:id="rId7"/>
              </a:rPr>
              <a:t>https://www.wildlifetrusts.org/sites/default/files/2018-05/r1_literature_review_wellbeing_benefits_of_wild_places_lres.pdf</a:t>
            </a:r>
            <a:r>
              <a:rPr lang="en-GB" sz="1400" b="0" i="0" u="none" strike="noStrike" kern="100" baseline="0" dirty="0">
                <a:solidFill>
                  <a:srgbClr val="0563C1"/>
                </a:solidFill>
                <a:latin typeface="Arial" panose="020B0604020202020204" pitchFamily="34" charset="0"/>
                <a:hlinkClick r:id="rId7"/>
              </a:rPr>
              <a:t> (Accessed: 23 November 2025).</a:t>
            </a:r>
          </a:p>
        </p:txBody>
      </p:sp>
      <p:sp>
        <p:nvSpPr>
          <p:cNvPr id="3" name="Footer Placeholder 2">
            <a:extLst>
              <a:ext uri="{FF2B5EF4-FFF2-40B4-BE49-F238E27FC236}">
                <a16:creationId xmlns:a16="http://schemas.microsoft.com/office/drawing/2014/main" id="{CAF86177-0CD6-8FC7-AF92-CDF181CDE7D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F0B4EE2-AA0F-9287-CEEC-F169E16666E4}"/>
              </a:ext>
            </a:extLst>
          </p:cNvPr>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3718837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5478423"/>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British Psychological Society (2020) </a:t>
            </a:r>
            <a:r>
              <a:rPr lang="en-GB" sz="1400" b="0" i="1" u="none" strike="noStrike" kern="100" baseline="0" dirty="0">
                <a:latin typeface="Arial" panose="020B0604020202020204" pitchFamily="34" charset="0"/>
              </a:rPr>
              <a:t>The use of talking therapy outdoors</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2"/>
              </a:rPr>
              <a:t>https://cms.bps.org.uk/sites/default/files/2022-09/Use%20of%20talking%20therapy%20outdoors.pdf</a:t>
            </a:r>
            <a:r>
              <a:rPr lang="en-GB" sz="1400" b="0" i="0" u="none" strike="noStrike" kern="100" baseline="0" dirty="0">
                <a:solidFill>
                  <a:srgbClr val="0563C1"/>
                </a:solidFill>
                <a:latin typeface="Arial" panose="020B0604020202020204" pitchFamily="34" charset="0"/>
                <a:hlinkClick r:id="rId2"/>
              </a:rPr>
              <a:t> (Accessed: 1 December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Britton, E.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(2020) ‘Blue care: a systematic review of blue space interventions for health and wellbeing’, </a:t>
            </a:r>
            <a:r>
              <a:rPr lang="en-GB" sz="1400" b="0" i="1" u="none" strike="noStrike" kern="100" baseline="0" dirty="0">
                <a:latin typeface="Arial" panose="020B0604020202020204" pitchFamily="34" charset="0"/>
              </a:rPr>
              <a:t>Health Promotion International</a:t>
            </a:r>
            <a:r>
              <a:rPr lang="en-GB" sz="1400" b="0" i="0" u="none" strike="noStrike" kern="100" baseline="0" dirty="0">
                <a:latin typeface="Arial" panose="020B0604020202020204" pitchFamily="34" charset="0"/>
              </a:rPr>
              <a:t>, 35(1), pp. 50–69. Available at: </a:t>
            </a:r>
            <a:r>
              <a:rPr lang="en-GB" sz="1400" b="0" i="0" u="sng" strike="noStrike" kern="100" baseline="0" dirty="0">
                <a:solidFill>
                  <a:srgbClr val="0563C1"/>
                </a:solidFill>
                <a:latin typeface="Arial" panose="020B0604020202020204" pitchFamily="34" charset="0"/>
                <a:hlinkClick r:id="rId3"/>
              </a:rPr>
              <a:t>https://doi.org/10.1093/heapro/day103</a:t>
            </a:r>
            <a:r>
              <a:rPr lang="en-GB" sz="1400" b="0" i="0" u="none" strike="noStrike" kern="100" baseline="0" dirty="0">
                <a:solidFill>
                  <a:srgbClr val="0563C1"/>
                </a:solidFill>
                <a:latin typeface="Arial" panose="020B0604020202020204" pitchFamily="34" charset="0"/>
                <a:hlinkClick r:id="rId3"/>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Capaldi, C., Passmore, H., Nisbet, E., </a:t>
            </a:r>
            <a:r>
              <a:rPr lang="en-GB" sz="1400" b="0" i="0" u="none" strike="noStrike" kern="100" baseline="0" dirty="0" err="1">
                <a:latin typeface="Arial" panose="020B0604020202020204" pitchFamily="34" charset="0"/>
              </a:rPr>
              <a:t>Zelenski</a:t>
            </a:r>
            <a:r>
              <a:rPr lang="en-GB" sz="1400" b="0" i="0" u="none" strike="noStrike" kern="100" baseline="0" dirty="0">
                <a:latin typeface="Arial" panose="020B0604020202020204" pitchFamily="34" charset="0"/>
              </a:rPr>
              <a:t>, J., and </a:t>
            </a:r>
            <a:r>
              <a:rPr lang="en-GB" sz="1400" b="0" i="0" u="none" strike="noStrike" kern="100" baseline="0" dirty="0" err="1">
                <a:latin typeface="Arial" panose="020B0604020202020204" pitchFamily="34" charset="0"/>
              </a:rPr>
              <a:t>Dopko</a:t>
            </a:r>
            <a:r>
              <a:rPr lang="en-GB" sz="1400" b="0" i="0" u="none" strike="noStrike" kern="100" baseline="0" dirty="0">
                <a:latin typeface="Arial" panose="020B0604020202020204" pitchFamily="34" charset="0"/>
              </a:rPr>
              <a:t>, R. (2015). Flourishing in nature: A review of the benefits of connecting with nature and its application as a wellbeing intervention, </a:t>
            </a:r>
            <a:r>
              <a:rPr lang="en-GB" sz="1400" b="0" i="1" u="none" strike="noStrike" kern="100" baseline="0" dirty="0">
                <a:latin typeface="Arial" panose="020B0604020202020204" pitchFamily="34" charset="0"/>
              </a:rPr>
              <a:t>International Journal of Wellbeing</a:t>
            </a:r>
            <a:r>
              <a:rPr lang="en-GB" sz="1400" b="0" i="0" u="none" strike="noStrike" kern="100" baseline="0" dirty="0">
                <a:latin typeface="Arial" panose="020B0604020202020204" pitchFamily="34" charset="0"/>
              </a:rPr>
              <a:t>, 5(4), pp.1-16. Available at: </a:t>
            </a:r>
            <a:r>
              <a:rPr lang="en-GB" sz="1400" b="0" i="0" u="sng" strike="noStrike" kern="100" baseline="0" dirty="0">
                <a:solidFill>
                  <a:srgbClr val="0563C1"/>
                </a:solidFill>
                <a:latin typeface="Arial" panose="020B0604020202020204" pitchFamily="34" charset="0"/>
                <a:hlinkClick r:id="rId4"/>
              </a:rPr>
              <a:t>https://www.researchgate.net/publication/283298311_Flourishing_in_nature_A_review_of_the_benefits_of_connecting_with_nature_and_its_application_as_a_wellbeing_intervention</a:t>
            </a:r>
            <a:r>
              <a:rPr lang="en-GB" sz="1400" b="0" i="0" u="none" strike="noStrike" kern="100" baseline="0" dirty="0">
                <a:solidFill>
                  <a:srgbClr val="0563C1"/>
                </a:solidFill>
                <a:latin typeface="Arial" panose="020B0604020202020204" pitchFamily="34" charset="0"/>
                <a:hlinkClick r:id="rId4"/>
              </a:rPr>
              <a:t> (Accessed: 26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Coventry, P.A.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(2021) ‘Nature-based outdoor activities for mental and physical health: Systematic review and meta-analysis’, </a:t>
            </a:r>
            <a:r>
              <a:rPr lang="en-GB" sz="1400" b="0" i="1" u="none" strike="noStrike" kern="100" baseline="0" dirty="0">
                <a:latin typeface="Arial" panose="020B0604020202020204" pitchFamily="34" charset="0"/>
              </a:rPr>
              <a:t>SSM - population health</a:t>
            </a:r>
            <a:r>
              <a:rPr lang="en-GB" sz="1400" b="0" i="0" u="none" strike="noStrike" kern="100" baseline="0" dirty="0">
                <a:latin typeface="Arial" panose="020B0604020202020204" pitchFamily="34" charset="0"/>
              </a:rPr>
              <a:t>, 16. Available at: </a:t>
            </a:r>
            <a:r>
              <a:rPr lang="en-GB" sz="1400" b="0" i="0" u="sng" strike="noStrike" kern="100" baseline="0" dirty="0">
                <a:solidFill>
                  <a:srgbClr val="0563C1"/>
                </a:solidFill>
                <a:latin typeface="Arial" panose="020B0604020202020204" pitchFamily="34" charset="0"/>
                <a:hlinkClick r:id="rId5"/>
              </a:rPr>
              <a:t>https://doi.org/10.1016/j.ssmph.2021.100934</a:t>
            </a:r>
            <a:r>
              <a:rPr lang="en-GB" sz="1400" b="0" i="0" u="none" strike="noStrike" kern="100" baseline="0" dirty="0">
                <a:solidFill>
                  <a:srgbClr val="0563C1"/>
                </a:solidFill>
                <a:latin typeface="Arial" panose="020B0604020202020204" pitchFamily="34" charset="0"/>
                <a:hlinkClick r:id="rId5"/>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Department for Environment Food and Rural Affairs (2025) </a:t>
            </a:r>
            <a:r>
              <a:rPr lang="en-GB" sz="1400" b="0" i="1" u="none" strike="noStrike" kern="100" baseline="0" dirty="0">
                <a:latin typeface="Arial" panose="020B0604020202020204" pitchFamily="34" charset="0"/>
              </a:rPr>
              <a:t>Preventing and Tackling Mental Ill Health through Green Social Prescribing Project Evaluation - BE0191.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6"/>
              </a:rPr>
              <a:t>https://randd.defra.gov.uk/ProjectDetails?ProjectId=20772</a:t>
            </a:r>
            <a:r>
              <a:rPr lang="en-GB" sz="1400" b="0" i="0" u="none" strike="noStrike" kern="100" baseline="0" dirty="0">
                <a:solidFill>
                  <a:srgbClr val="0563C1"/>
                </a:solidFill>
                <a:latin typeface="Arial" panose="020B0604020202020204" pitchFamily="34" charset="0"/>
                <a:hlinkClick r:id="rId6"/>
              </a:rPr>
              <a:t> (Accessed: 1 December 2025).</a:t>
            </a:r>
            <a:endParaRPr lang="en-GB" sz="1400" b="1" i="0" u="none" strike="noStrike" kern="100" baseline="0" dirty="0">
              <a:solidFill>
                <a:srgbClr val="0563C1"/>
              </a:solidFill>
              <a:latin typeface="Arial" panose="020B0604020202020204" pitchFamily="34" charset="0"/>
              <a:hlinkClick r:id="rId6"/>
            </a:endParaRP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Essex Wildlife Trust (2025) </a:t>
            </a:r>
            <a:r>
              <a:rPr lang="en-GB" sz="1400" b="0" i="1" u="none" strike="noStrike" kern="100" baseline="0" dirty="0">
                <a:latin typeface="Arial" panose="020B0604020202020204" pitchFamily="34" charset="0"/>
              </a:rPr>
              <a:t>Langdon Forest Bathing</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7"/>
              </a:rPr>
              <a:t>https://www.essexwt.org.uk/events/2026-01-01-langdon-forest-bathing</a:t>
            </a:r>
            <a:r>
              <a:rPr lang="en-GB" sz="1400" b="0" i="0" u="none" strike="noStrike" kern="100" baseline="0" dirty="0">
                <a:solidFill>
                  <a:srgbClr val="0563C1"/>
                </a:solidFill>
                <a:latin typeface="Arial" panose="020B0604020202020204" pitchFamily="34" charset="0"/>
                <a:hlinkClick r:id="rId7"/>
              </a:rPr>
              <a:t> (Accessed: 29 November 2025).</a:t>
            </a:r>
          </a:p>
        </p:txBody>
      </p:sp>
      <p:sp>
        <p:nvSpPr>
          <p:cNvPr id="3" name="Footer Placeholder 2">
            <a:extLst>
              <a:ext uri="{FF2B5EF4-FFF2-40B4-BE49-F238E27FC236}">
                <a16:creationId xmlns:a16="http://schemas.microsoft.com/office/drawing/2014/main" id="{0AAAC629-C13A-DEAC-C04C-D44685CE752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C4C0FD5-38B7-7EB9-E5E5-8BAD67A04C1C}"/>
              </a:ext>
            </a:extLst>
          </p:cNvPr>
          <p:cNvSpPr>
            <a:spLocks noGrp="1"/>
          </p:cNvSpPr>
          <p:nvPr>
            <p:ph type="sldNum" sz="quarter" idx="12"/>
          </p:nvPr>
        </p:nvSpPr>
        <p:spPr/>
        <p:txBody>
          <a:bodyPr/>
          <a:lstStyle/>
          <a:p>
            <a:fld id="{D57F1E4F-1CFF-5643-939E-217C01CDF565}" type="slidenum">
              <a:rPr lang="en-US" smtClean="0"/>
              <a:pPr/>
              <a:t>28</a:t>
            </a:fld>
            <a:endParaRPr lang="en-US" dirty="0"/>
          </a:p>
        </p:txBody>
      </p:sp>
    </p:spTree>
    <p:extLst>
      <p:ext uri="{BB962C8B-B14F-4D97-AF65-F5344CB8AC3E}">
        <p14:creationId xmlns:p14="http://schemas.microsoft.com/office/powerpoint/2010/main" val="2223272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6093976"/>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Harper, N.J., and </a:t>
            </a:r>
            <a:r>
              <a:rPr lang="en-GB" sz="1400" b="0" i="0" u="none" strike="noStrike" kern="100" baseline="0" dirty="0" err="1">
                <a:latin typeface="Arial" panose="020B0604020202020204" pitchFamily="34" charset="0"/>
              </a:rPr>
              <a:t>Dobud</a:t>
            </a:r>
            <a:r>
              <a:rPr lang="en-GB" sz="1400" b="0" i="0" u="none" strike="noStrike" kern="100" baseline="0" dirty="0">
                <a:latin typeface="Arial" panose="020B0604020202020204" pitchFamily="34" charset="0"/>
              </a:rPr>
              <a:t>, W.W. (eds) (2021) </a:t>
            </a:r>
            <a:r>
              <a:rPr lang="en-GB" sz="1400" b="0" i="1" u="none" strike="noStrike" kern="100" baseline="0" dirty="0">
                <a:latin typeface="Arial" panose="020B0604020202020204" pitchFamily="34" charset="0"/>
              </a:rPr>
              <a:t>Outdoor therapies : introduction to practices, possibilities, and critical perspectives</a:t>
            </a:r>
            <a:r>
              <a:rPr lang="en-GB" sz="1400" b="0" i="0" u="none" strike="noStrike" kern="100" baseline="0" dirty="0">
                <a:latin typeface="Arial" panose="020B0604020202020204" pitchFamily="34" charset="0"/>
              </a:rPr>
              <a:t>. 1st ed. New York, NY: Routledge.</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Ikei</a:t>
            </a:r>
            <a:r>
              <a:rPr lang="en-GB" sz="1400" b="0" i="0" u="none" strike="noStrike" kern="100" baseline="0" dirty="0">
                <a:latin typeface="Arial" panose="020B0604020202020204" pitchFamily="34" charset="0"/>
              </a:rPr>
              <a:t>, H., Song, C. and Miyazaki, Y. (2017) ‘Physiological Effects of Touching Wood’, </a:t>
            </a:r>
            <a:r>
              <a:rPr lang="en-GB" sz="1400" b="0" i="1" u="none" strike="noStrike" kern="100" baseline="0" dirty="0">
                <a:latin typeface="Arial" panose="020B0604020202020204" pitchFamily="34" charset="0"/>
              </a:rPr>
              <a:t>International journal of environmental research and public health</a:t>
            </a:r>
            <a:r>
              <a:rPr lang="en-GB" sz="1400" b="0" i="0" u="none" strike="noStrike" kern="100" baseline="0" dirty="0">
                <a:latin typeface="Arial" panose="020B0604020202020204" pitchFamily="34" charset="0"/>
              </a:rPr>
              <a:t>, 14(7), p. 801. Available at: </a:t>
            </a:r>
            <a:r>
              <a:rPr lang="en-GB" sz="1400" b="0" i="0" u="sng" strike="noStrike" kern="100" baseline="0" dirty="0">
                <a:solidFill>
                  <a:srgbClr val="0563C1"/>
                </a:solidFill>
                <a:latin typeface="Arial" panose="020B0604020202020204" pitchFamily="34" charset="0"/>
                <a:hlinkClick r:id="rId2"/>
              </a:rPr>
              <a:t>https://doi.org/10.3390/ijerph14070801</a:t>
            </a:r>
            <a:r>
              <a:rPr lang="en-GB" sz="1400" b="0" i="0" u="none" strike="noStrike" kern="100" baseline="0" dirty="0">
                <a:solidFill>
                  <a:srgbClr val="0563C1"/>
                </a:solidFill>
                <a:latin typeface="Arial" panose="020B0604020202020204" pitchFamily="34" charset="0"/>
                <a:hlinkClick r:id="rId2"/>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Institute for Outdoor Learning (2025) </a:t>
            </a:r>
            <a:r>
              <a:rPr lang="en-GB" sz="1400" b="0" i="1" u="none" strike="noStrike" kern="100" baseline="0" dirty="0">
                <a:latin typeface="Arial" panose="020B0604020202020204" pitchFamily="34" charset="0"/>
              </a:rPr>
              <a:t>High Quality Outdoor Learning. </a:t>
            </a:r>
            <a:r>
              <a:rPr lang="en-GB" sz="1400" b="0" i="0" u="none" strike="noStrike" kern="100" baseline="0" dirty="0">
                <a:latin typeface="Arial" panose="020B0604020202020204" pitchFamily="34" charset="0"/>
              </a:rPr>
              <a:t>Carlisle [England] ; IOL.</a:t>
            </a:r>
            <a:endParaRPr lang="en-GB" sz="1400" b="0" i="1" u="none" strike="noStrike" kern="100" baseline="0" dirty="0">
              <a:latin typeface="Arial" panose="020B0604020202020204" pitchFamily="34" charset="0"/>
            </a:endParaRPr>
          </a:p>
          <a:p>
            <a:pPr marR="0" algn="l" rtl="0"/>
            <a:endParaRPr lang="en-GB" sz="1400" b="0" i="1"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Joye</a:t>
            </a:r>
            <a:r>
              <a:rPr lang="en-GB" sz="1400" b="0" i="0" u="none" strike="noStrike" kern="100" baseline="0" dirty="0">
                <a:latin typeface="Arial" panose="020B0604020202020204" pitchFamily="34" charset="0"/>
              </a:rPr>
              <a:t>, Y., van den berg, A. (2018) ‘Restorative Environments: An Introduction’, in Steg, L., van den Berg, A., de Groot, J.I.M. (eds.) </a:t>
            </a:r>
            <a:r>
              <a:rPr lang="en-GB" sz="1400" b="0" i="1" u="none" strike="noStrike" kern="100" baseline="0" dirty="0">
                <a:latin typeface="Arial" panose="020B0604020202020204" pitchFamily="34" charset="0"/>
              </a:rPr>
              <a:t>Environmental Psychology: An Introduction. </a:t>
            </a:r>
            <a:r>
              <a:rPr lang="en-GB" sz="1400" b="0" i="0" u="none" strike="noStrike" kern="100" baseline="0" dirty="0">
                <a:latin typeface="Arial" panose="020B0604020202020204" pitchFamily="34" charset="0"/>
              </a:rPr>
              <a:t>Chichester [England] ; Wiley-Black</a:t>
            </a:r>
            <a:r>
              <a:rPr lang="en-GB" sz="1200" b="0" i="0" u="none" strike="noStrike" kern="100" baseline="0" dirty="0">
                <a:solidFill>
                  <a:srgbClr val="3A3A3A"/>
                </a:solidFill>
                <a:latin typeface="Source Sans Pro" panose="020F0502020204030204" pitchFamily="34" charset="0"/>
              </a:rPr>
              <a:t>w</a:t>
            </a:r>
            <a:r>
              <a:rPr lang="en-GB" sz="1400" b="0" i="0" u="none" strike="noStrike" kern="100" baseline="0" dirty="0">
                <a:solidFill>
                  <a:srgbClr val="3A3A3A"/>
                </a:solidFill>
                <a:latin typeface="Arial" panose="020B0604020202020204" pitchFamily="34" charset="0"/>
              </a:rPr>
              <a:t>ell.</a:t>
            </a:r>
            <a:endParaRPr lang="en-GB" sz="1400" b="0" i="1" u="none" strike="noStrike" kern="100" baseline="0" dirty="0">
              <a:solidFill>
                <a:srgbClr val="3A3A3A"/>
              </a:solidFill>
              <a:latin typeface="Arial" panose="020B0604020202020204" pitchFamily="34" charset="0"/>
            </a:endParaRPr>
          </a:p>
          <a:p>
            <a:pPr marR="0" algn="l" rtl="0"/>
            <a:endParaRPr lang="en-GB" sz="1200" b="0" i="0" u="none" strike="noStrike" kern="100" baseline="0" dirty="0">
              <a:solidFill>
                <a:srgbClr val="3A3A3A"/>
              </a:solidFill>
              <a:latin typeface="Source Sans Pro" panose="020B0503030403020204" pitchFamily="34" charset="0"/>
            </a:endParaRPr>
          </a:p>
          <a:p>
            <a:pPr marR="0" algn="l" rtl="0"/>
            <a:r>
              <a:rPr lang="en-GB" sz="1400" b="0" i="0" u="none" strike="noStrike" kern="100" baseline="0" dirty="0">
                <a:latin typeface="Arial" panose="020B0604020202020204" pitchFamily="34" charset="0"/>
              </a:rPr>
              <a:t>Kotera, Y., Richardson, M. and Sheffield, D. (2022) ‘Effects of Shinrin-Yoku (Forest Bathing) and Nature Therapy on Mental Health: a Systematic Review and Meta-analysis’, </a:t>
            </a:r>
            <a:r>
              <a:rPr lang="en-GB" sz="1400" b="0" i="1" u="none" strike="noStrike" kern="100" baseline="0" dirty="0">
                <a:latin typeface="Arial" panose="020B0604020202020204" pitchFamily="34" charset="0"/>
              </a:rPr>
              <a:t>International journal of mental health and addiction</a:t>
            </a:r>
            <a:r>
              <a:rPr lang="en-GB" sz="1400" b="0" i="0" u="none" strike="noStrike" kern="100" baseline="0" dirty="0">
                <a:latin typeface="Arial" panose="020B0604020202020204" pitchFamily="34" charset="0"/>
              </a:rPr>
              <a:t>, 20(1), pp. 337–361. Available at: </a:t>
            </a:r>
            <a:r>
              <a:rPr lang="en-GB" sz="1400" b="0" i="0" u="sng" strike="noStrike" kern="100" baseline="0" dirty="0">
                <a:solidFill>
                  <a:srgbClr val="0563C1"/>
                </a:solidFill>
                <a:latin typeface="Arial" panose="020B0604020202020204" pitchFamily="34" charset="0"/>
                <a:hlinkClick r:id="rId3"/>
              </a:rPr>
              <a:t>https://doi.org/10.1007/s11469-020-00363-4</a:t>
            </a:r>
            <a:r>
              <a:rPr lang="en-GB" sz="1400" b="0" i="0" u="none" strike="noStrike" kern="100" baseline="0" dirty="0">
                <a:solidFill>
                  <a:srgbClr val="0563C1"/>
                </a:solidFill>
                <a:latin typeface="Arial" panose="020B0604020202020204" pitchFamily="34" charset="0"/>
                <a:hlinkClick r:id="rId3"/>
              </a:rPr>
              <a:t>.</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Louv</a:t>
            </a:r>
            <a:r>
              <a:rPr lang="en-GB" sz="1400" b="0" i="0" u="none" strike="noStrike" kern="100" baseline="0" dirty="0">
                <a:latin typeface="Arial" panose="020B0604020202020204" pitchFamily="34" charset="0"/>
              </a:rPr>
              <a:t>, R., (2019) What is Nature-Deficit Disorder?, </a:t>
            </a:r>
            <a:r>
              <a:rPr lang="en-GB" sz="1400" b="0" i="1" u="none" strike="noStrike" kern="100" baseline="0" dirty="0">
                <a:latin typeface="Arial" panose="020B0604020202020204" pitchFamily="34" charset="0"/>
              </a:rPr>
              <a:t>Richard </a:t>
            </a:r>
            <a:r>
              <a:rPr lang="en-GB" sz="1400" b="0" i="1" u="none" strike="noStrike" kern="100" baseline="0" dirty="0" err="1">
                <a:latin typeface="Arial" panose="020B0604020202020204" pitchFamily="34" charset="0"/>
              </a:rPr>
              <a:t>Louv</a:t>
            </a:r>
            <a:r>
              <a:rPr lang="en-GB" sz="1400" b="0" i="1" u="none" strike="noStrike" kern="100" baseline="0" dirty="0">
                <a:latin typeface="Arial" panose="020B0604020202020204" pitchFamily="34" charset="0"/>
              </a:rPr>
              <a:t>, </a:t>
            </a:r>
            <a:r>
              <a:rPr lang="en-GB" sz="1400" b="0" i="0" u="none" strike="noStrike" kern="100" baseline="0" dirty="0">
                <a:latin typeface="Arial" panose="020B0604020202020204" pitchFamily="34" charset="0"/>
              </a:rPr>
              <a:t>15 October. Available at: </a:t>
            </a:r>
            <a:r>
              <a:rPr lang="en-GB" sz="1400" b="0" i="0" u="sng" strike="noStrike" kern="100" baseline="0" dirty="0">
                <a:solidFill>
                  <a:srgbClr val="0563C1"/>
                </a:solidFill>
                <a:latin typeface="Arial" panose="020B0604020202020204" pitchFamily="34" charset="0"/>
                <a:hlinkClick r:id="rId4"/>
              </a:rPr>
              <a:t>https://richardlouv.com/blog/what-is-nature-deficit-disorder</a:t>
            </a:r>
            <a:r>
              <a:rPr lang="en-GB" sz="1400" b="0" i="0" u="none" strike="noStrike" kern="100" baseline="0" dirty="0">
                <a:solidFill>
                  <a:srgbClr val="0563C1"/>
                </a:solidFill>
                <a:latin typeface="Arial" panose="020B0604020202020204" pitchFamily="34" charset="0"/>
                <a:hlinkClick r:id="rId4"/>
              </a:rPr>
              <a:t> (Accessed: 2 December 2025).</a:t>
            </a:r>
          </a:p>
          <a:p>
            <a:pPr marR="0" algn="l" rtl="0"/>
            <a:endParaRPr lang="en-GB" sz="1400" kern="100" dirty="0">
              <a:solidFill>
                <a:srgbClr val="0563C1"/>
              </a:solidFill>
              <a:latin typeface="Arial" panose="020B0604020202020204" pitchFamily="34" charset="0"/>
              <a:hlinkClick r:id="rId4"/>
            </a:endParaRPr>
          </a:p>
          <a:p>
            <a:pPr marR="0" algn="l" rtl="0"/>
            <a:r>
              <a:rPr lang="en-GB" sz="1400" b="0" i="0" u="none" strike="noStrike" kern="100" baseline="0" dirty="0">
                <a:latin typeface="Arial" panose="020B0604020202020204" pitchFamily="34" charset="0"/>
              </a:rPr>
              <a:t>Martin, L.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(2020) ‘Nature contact, nature connectedness and associations with health, wellbeing and pro-environmental behaviours’, </a:t>
            </a:r>
            <a:r>
              <a:rPr lang="en-GB" sz="1400" b="0" i="1" u="none" strike="noStrike" kern="100" baseline="0" dirty="0">
                <a:latin typeface="Arial" panose="020B0604020202020204" pitchFamily="34" charset="0"/>
              </a:rPr>
              <a:t>Journal of environmental psychology</a:t>
            </a:r>
            <a:r>
              <a:rPr lang="en-GB" sz="1400" b="0" i="0" u="none" strike="noStrike" kern="100" baseline="0" dirty="0">
                <a:latin typeface="Arial" panose="020B0604020202020204" pitchFamily="34" charset="0"/>
              </a:rPr>
              <a:t>, 68. Available at: </a:t>
            </a:r>
            <a:r>
              <a:rPr lang="en-GB" sz="1400" b="0" i="0" u="sng" strike="noStrike" kern="100" baseline="0" dirty="0">
                <a:solidFill>
                  <a:srgbClr val="0563C1"/>
                </a:solidFill>
                <a:latin typeface="Arial" panose="020B0604020202020204" pitchFamily="34" charset="0"/>
                <a:hlinkClick r:id="rId5"/>
              </a:rPr>
              <a:t>https://doi.org/10.1016/j.jenvp.2020.101389</a:t>
            </a:r>
            <a:r>
              <a:rPr lang="en-GB" sz="1400" b="0" i="0" u="none" strike="noStrike" kern="100" baseline="0" dirty="0">
                <a:solidFill>
                  <a:srgbClr val="0563C1"/>
                </a:solidFill>
                <a:latin typeface="Arial" panose="020B0604020202020204" pitchFamily="34" charset="0"/>
                <a:hlinkClick r:id="rId5"/>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National Academy for Social Prescribing (2022) </a:t>
            </a:r>
            <a:r>
              <a:rPr lang="en-GB" sz="1400" b="0" i="1" u="none" strike="noStrike" kern="100" baseline="0" dirty="0">
                <a:latin typeface="Arial" panose="020B0604020202020204" pitchFamily="34" charset="0"/>
              </a:rPr>
              <a:t>Green Social Prescribing - Nordic Walking Wellness Project, Bristol.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6"/>
              </a:rPr>
              <a:t>https://www.youtube.com/watch?v=QMjvDjWY03I&amp;t=14s</a:t>
            </a:r>
            <a:r>
              <a:rPr lang="en-GB" sz="1400" b="0" i="0" u="none" strike="noStrike" kern="100" baseline="0" dirty="0">
                <a:solidFill>
                  <a:srgbClr val="0563C1"/>
                </a:solidFill>
                <a:latin typeface="Arial" panose="020B0604020202020204" pitchFamily="34" charset="0"/>
                <a:hlinkClick r:id="rId6"/>
              </a:rPr>
              <a:t> (Accessed: 14 November 2025).</a:t>
            </a:r>
            <a:endParaRPr lang="en-GB" sz="1400" b="1" i="0" u="none" strike="noStrike" kern="100" baseline="0" dirty="0">
              <a:solidFill>
                <a:srgbClr val="0563C1"/>
              </a:solidFill>
              <a:latin typeface="Arial" panose="020B0604020202020204" pitchFamily="34" charset="0"/>
              <a:hlinkClick r:id="rId6"/>
            </a:endParaRPr>
          </a:p>
          <a:p>
            <a:pPr marR="0" algn="l" rtl="0"/>
            <a:endParaRPr lang="en-GB" sz="1400" b="0" i="0" u="none" strike="noStrike" kern="100" baseline="0" dirty="0">
              <a:solidFill>
                <a:srgbClr val="0563C1"/>
              </a:solidFill>
              <a:latin typeface="Arial" panose="020B0604020202020204" pitchFamily="34" charset="0"/>
              <a:hlinkClick r:id="rId4"/>
            </a:endParaRPr>
          </a:p>
        </p:txBody>
      </p:sp>
      <p:sp>
        <p:nvSpPr>
          <p:cNvPr id="3" name="Footer Placeholder 2">
            <a:extLst>
              <a:ext uri="{FF2B5EF4-FFF2-40B4-BE49-F238E27FC236}">
                <a16:creationId xmlns:a16="http://schemas.microsoft.com/office/drawing/2014/main" id="{F2D1A298-04BD-A2B6-F671-DA4E957DF87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3BF8E0-6AEF-F798-84CA-7E2C4C627DED}"/>
              </a:ext>
            </a:extLst>
          </p:cNvPr>
          <p:cNvSpPr>
            <a:spLocks noGrp="1"/>
          </p:cNvSpPr>
          <p:nvPr>
            <p:ph type="sldNum" sz="quarter" idx="12"/>
          </p:nvPr>
        </p:nvSpPr>
        <p:spPr/>
        <p:txBody>
          <a:bodyPr/>
          <a:lstStyle/>
          <a:p>
            <a:fld id="{D57F1E4F-1CFF-5643-939E-217C01CDF565}" type="slidenum">
              <a:rPr lang="en-US" smtClean="0"/>
              <a:pPr/>
              <a:t>29</a:t>
            </a:fld>
            <a:endParaRPr lang="en-US" dirty="0"/>
          </a:p>
        </p:txBody>
      </p:sp>
    </p:spTree>
    <p:extLst>
      <p:ext uri="{BB962C8B-B14F-4D97-AF65-F5344CB8AC3E}">
        <p14:creationId xmlns:p14="http://schemas.microsoft.com/office/powerpoint/2010/main" val="40387883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5478423"/>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National Academy for Social Prescribing (2025) Available at: </a:t>
            </a:r>
            <a:r>
              <a:rPr lang="en-GB" sz="1400" b="0" i="0" u="sng" strike="noStrike" kern="100" baseline="0" dirty="0">
                <a:solidFill>
                  <a:srgbClr val="0563C1"/>
                </a:solidFill>
                <a:latin typeface="Arial" panose="020B0604020202020204" pitchFamily="34" charset="0"/>
                <a:hlinkClick r:id="rId2"/>
              </a:rPr>
              <a:t>https://socialprescribingacademy.org.uk</a:t>
            </a:r>
            <a:r>
              <a:rPr lang="en-GB" sz="1400" b="0" i="0" u="none" strike="noStrike" kern="100" baseline="0" dirty="0">
                <a:solidFill>
                  <a:srgbClr val="0563C1"/>
                </a:solidFill>
                <a:latin typeface="Arial" panose="020B0604020202020204" pitchFamily="34" charset="0"/>
                <a:hlinkClick r:id="rId2"/>
              </a:rPr>
              <a:t> (Accessed: 28 October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Natural England (2025) </a:t>
            </a:r>
            <a:r>
              <a:rPr lang="en-GB" sz="1400" b="0" i="1" u="none" strike="noStrike" kern="100" baseline="0" dirty="0">
                <a:latin typeface="Arial" panose="020B0604020202020204" pitchFamily="34" charset="0"/>
              </a:rPr>
              <a:t>Celebrating five years of the People and Nature Surveys: What we’ve learned about England’s love for the outdoors.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3"/>
              </a:rPr>
              <a:t>https://naturalengland.blog.gov.uk/2025/09/30/celebrating-five-years-of-the-people-and-nature-surveys-what-weve-learned-about-englands-love-for-the-outdoors/</a:t>
            </a:r>
            <a:r>
              <a:rPr lang="en-GB" sz="1400" b="0" i="0" u="none" strike="noStrike" kern="100" baseline="0" dirty="0">
                <a:solidFill>
                  <a:srgbClr val="0563C1"/>
                </a:solidFill>
                <a:latin typeface="Arial" panose="020B0604020202020204" pitchFamily="34" charset="0"/>
                <a:hlinkClick r:id="rId3"/>
              </a:rPr>
              <a:t> (Accessed: 30 September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Natural England (2022) </a:t>
            </a:r>
            <a:r>
              <a:rPr lang="en-GB" sz="1400" b="0" i="1" u="none" strike="noStrike" kern="100" baseline="0" dirty="0">
                <a:latin typeface="Arial" panose="020B0604020202020204" pitchFamily="34" charset="0"/>
              </a:rPr>
              <a:t>Social Prescribing: the power of nature as treatment.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4"/>
              </a:rPr>
              <a:t>https://naturalengland.blog.gov.uk/2022/04/12/social-prescribing-the-power-of-nature-as-treatment/</a:t>
            </a:r>
            <a:r>
              <a:rPr lang="en-GB" sz="1400" b="0" i="0" u="none" strike="noStrike" kern="100" baseline="0" dirty="0">
                <a:solidFill>
                  <a:srgbClr val="0563C1"/>
                </a:solidFill>
                <a:latin typeface="Arial" panose="020B0604020202020204" pitchFamily="34" charset="0"/>
                <a:hlinkClick r:id="rId4"/>
              </a:rPr>
              <a:t> (Accessed: 28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Nature Connectedness Research Group (2025) Available at: </a:t>
            </a:r>
            <a:r>
              <a:rPr lang="en-GB" sz="1400" b="0" i="0" u="sng" strike="noStrike" kern="100" baseline="0" dirty="0">
                <a:solidFill>
                  <a:srgbClr val="0563C1"/>
                </a:solidFill>
                <a:latin typeface="Arial" panose="020B0604020202020204" pitchFamily="34" charset="0"/>
                <a:hlinkClick r:id="rId5"/>
              </a:rPr>
              <a:t>https://www.derby.ac.uk/research/themes/zero-carbon/zero-carbon-nbs-research-centre/nature-connectedness-research-group/</a:t>
            </a:r>
            <a:r>
              <a:rPr lang="en-GB" sz="1400" b="0" i="0" u="none" strike="noStrike" kern="100" baseline="0" dirty="0">
                <a:solidFill>
                  <a:srgbClr val="0563C1"/>
                </a:solidFill>
                <a:latin typeface="Arial" panose="020B0604020202020204" pitchFamily="34" charset="0"/>
                <a:hlinkClick r:id="rId5"/>
              </a:rPr>
              <a:t> Accessed: 18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NHS (2024) </a:t>
            </a:r>
            <a:r>
              <a:rPr lang="en-GB" sz="1400" b="0" i="1" u="none" strike="noStrike" kern="100" baseline="0" dirty="0">
                <a:latin typeface="Arial" panose="020B0604020202020204" pitchFamily="34" charset="0"/>
              </a:rPr>
              <a:t>Benefits of exercise</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6"/>
              </a:rPr>
              <a:t>https://www.nhs.uk/live-well/exercise/exercise-health-benefits/</a:t>
            </a:r>
            <a:r>
              <a:rPr lang="en-GB" sz="1400" b="0" i="0" u="none" strike="noStrike" kern="100" baseline="0" dirty="0">
                <a:solidFill>
                  <a:srgbClr val="0563C1"/>
                </a:solidFill>
                <a:latin typeface="Arial" panose="020B0604020202020204" pitchFamily="34" charset="0"/>
                <a:hlinkClick r:id="rId6"/>
              </a:rPr>
              <a:t> (Accessed: 30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NHS (2022) </a:t>
            </a:r>
            <a:r>
              <a:rPr lang="en-GB" sz="1400" b="0" i="1" u="none" strike="noStrike" kern="100" baseline="0" dirty="0">
                <a:latin typeface="Arial" panose="020B0604020202020204" pitchFamily="34" charset="0"/>
              </a:rPr>
              <a:t>Exercise for depression</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7"/>
              </a:rPr>
              <a:t>https://www.nhs.uk/mental-health/self-help/guides-tools-and-activities/exercise-for-depression/</a:t>
            </a:r>
            <a:r>
              <a:rPr lang="en-GB" sz="1400" b="0" i="0" u="none" strike="noStrike" kern="100" baseline="0" dirty="0">
                <a:solidFill>
                  <a:srgbClr val="0563C1"/>
                </a:solidFill>
                <a:latin typeface="Arial" panose="020B0604020202020204" pitchFamily="34" charset="0"/>
                <a:hlinkClick r:id="rId7"/>
              </a:rPr>
              <a:t> (Accessed: 30 November 2025).</a:t>
            </a:r>
          </a:p>
          <a:p>
            <a:pPr marR="0" algn="l" rtl="0"/>
            <a:endParaRPr lang="en-GB" sz="1400" kern="100" dirty="0">
              <a:solidFill>
                <a:srgbClr val="0563C1"/>
              </a:solidFill>
              <a:latin typeface="Arial" panose="020B0604020202020204" pitchFamily="34" charset="0"/>
              <a:hlinkClick r:id="rId7"/>
            </a:endParaRPr>
          </a:p>
          <a:p>
            <a:pPr marR="0" algn="l" rtl="0"/>
            <a:r>
              <a:rPr lang="en-GB" sz="1400" b="0" i="0" u="none" strike="noStrike" kern="100" baseline="0" dirty="0">
                <a:latin typeface="Arial" panose="020B0604020202020204" pitchFamily="34" charset="0"/>
              </a:rPr>
              <a:t>NHS (2025) </a:t>
            </a:r>
            <a:r>
              <a:rPr lang="en-GB" sz="1400" b="0" i="1" u="none" strike="noStrike" kern="100" baseline="0" dirty="0">
                <a:latin typeface="Arial" panose="020B0604020202020204" pitchFamily="34" charset="0"/>
              </a:rPr>
              <a:t>Mental Health Services Monthly Statistics, Performance September 2025</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8"/>
              </a:rPr>
              <a:t>https://digital.nhs.uk/data-and-information/publications/statistical/mental-health-services-monthly-statistics/performance-september-2025</a:t>
            </a:r>
            <a:r>
              <a:rPr lang="en-GB" sz="1400" b="0" i="0" u="none" strike="noStrike" kern="100" baseline="0" dirty="0">
                <a:solidFill>
                  <a:srgbClr val="0563C1"/>
                </a:solidFill>
                <a:latin typeface="Arial" panose="020B0604020202020204" pitchFamily="34" charset="0"/>
                <a:hlinkClick r:id="rId8"/>
              </a:rPr>
              <a:t> (Accessed 2 December 2025).</a:t>
            </a:r>
          </a:p>
        </p:txBody>
      </p:sp>
      <p:sp>
        <p:nvSpPr>
          <p:cNvPr id="3" name="Footer Placeholder 2">
            <a:extLst>
              <a:ext uri="{FF2B5EF4-FFF2-40B4-BE49-F238E27FC236}">
                <a16:creationId xmlns:a16="http://schemas.microsoft.com/office/drawing/2014/main" id="{7F8C9B7E-6585-316F-0A40-635B9C5CD0E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1D1A182-9E5A-41D3-E09A-4F88CDF0546D}"/>
              </a:ext>
            </a:extLst>
          </p:cNvPr>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2527424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5478423"/>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Nisbet, E.K., </a:t>
            </a:r>
            <a:r>
              <a:rPr lang="en-GB" sz="1400" b="0" i="0" u="none" strike="noStrike" kern="100" baseline="0" dirty="0" err="1">
                <a:latin typeface="Arial" panose="020B0604020202020204" pitchFamily="34" charset="0"/>
              </a:rPr>
              <a:t>Zelenski</a:t>
            </a:r>
            <a:r>
              <a:rPr lang="en-GB" sz="1400" b="0" i="0" u="none" strike="noStrike" kern="100" baseline="0" dirty="0">
                <a:latin typeface="Arial" panose="020B0604020202020204" pitchFamily="34" charset="0"/>
              </a:rPr>
              <a:t>, J.M. and </a:t>
            </a:r>
            <a:r>
              <a:rPr lang="en-GB" sz="1400" b="0" i="0" u="none" strike="noStrike" kern="100" baseline="0" dirty="0" err="1">
                <a:latin typeface="Arial" panose="020B0604020202020204" pitchFamily="34" charset="0"/>
              </a:rPr>
              <a:t>Grandpierre</a:t>
            </a:r>
            <a:r>
              <a:rPr lang="en-GB" sz="1400" b="0" i="0" u="none" strike="noStrike" kern="100" baseline="0" dirty="0">
                <a:latin typeface="Arial" panose="020B0604020202020204" pitchFamily="34" charset="0"/>
              </a:rPr>
              <a:t>, Z. (2019) ‘Mindfulness in Nature Enhances Connectedness and Mood’, </a:t>
            </a:r>
            <a:r>
              <a:rPr lang="en-GB" sz="1400" b="0" i="1" u="none" strike="noStrike" kern="100" baseline="0" dirty="0">
                <a:latin typeface="Arial" panose="020B0604020202020204" pitchFamily="34" charset="0"/>
              </a:rPr>
              <a:t>Ecopsychology</a:t>
            </a:r>
            <a:r>
              <a:rPr lang="en-GB" sz="1400" b="0" i="0" u="none" strike="noStrike" kern="100" baseline="0" dirty="0">
                <a:latin typeface="Arial" panose="020B0604020202020204" pitchFamily="34" charset="0"/>
              </a:rPr>
              <a:t>, 11(2), pp. 81–91. Available at: </a:t>
            </a:r>
            <a:r>
              <a:rPr lang="en-GB" sz="1400" b="0" i="0" u="sng" strike="noStrike" kern="100" baseline="0" dirty="0">
                <a:solidFill>
                  <a:srgbClr val="0563C1"/>
                </a:solidFill>
                <a:latin typeface="Arial" panose="020B0604020202020204" pitchFamily="34" charset="0"/>
                <a:hlinkClick r:id="rId2"/>
              </a:rPr>
              <a:t>https://doi.org/10.1089/eco.2018.0061</a:t>
            </a:r>
            <a:r>
              <a:rPr lang="en-GB" sz="1400" b="0" i="0" u="none" strike="noStrike" kern="100" baseline="0" dirty="0">
                <a:solidFill>
                  <a:srgbClr val="0563C1"/>
                </a:solidFill>
                <a:latin typeface="Arial" panose="020B0604020202020204" pitchFamily="34" charset="0"/>
                <a:hlinkClick r:id="rId2"/>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Ohly</a:t>
            </a:r>
            <a:r>
              <a:rPr lang="en-GB" sz="1400" b="0" i="0" u="none" strike="noStrike" kern="100" baseline="0" dirty="0">
                <a:latin typeface="Arial" panose="020B0604020202020204" pitchFamily="34" charset="0"/>
              </a:rPr>
              <a:t>, H.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(2016) ‘Attention Restoration Theory: A systematic review of the attention restoration potential of exposure to natural environments’, </a:t>
            </a:r>
            <a:r>
              <a:rPr lang="en-GB" sz="1400" b="0" i="1" u="none" strike="noStrike" kern="100" baseline="0" dirty="0">
                <a:latin typeface="Arial" panose="020B0604020202020204" pitchFamily="34" charset="0"/>
              </a:rPr>
              <a:t>Journal of toxicology and environmental health. Part B, Critical reviews</a:t>
            </a:r>
            <a:r>
              <a:rPr lang="en-GB" sz="1400" b="0" i="0" u="none" strike="noStrike" kern="100" baseline="0" dirty="0">
                <a:latin typeface="Arial" panose="020B0604020202020204" pitchFamily="34" charset="0"/>
              </a:rPr>
              <a:t>. England: Taylor &amp; Francis, pp. 305–343. Available at: </a:t>
            </a:r>
            <a:r>
              <a:rPr lang="en-GB" sz="1400" b="0" i="0" u="sng" strike="noStrike" kern="100" baseline="0" dirty="0">
                <a:solidFill>
                  <a:srgbClr val="0563C1"/>
                </a:solidFill>
                <a:latin typeface="Arial" panose="020B0604020202020204" pitchFamily="34" charset="0"/>
                <a:hlinkClick r:id="rId3"/>
              </a:rPr>
              <a:t>https://doi.org/10.1080/10937404.2016.1196155</a:t>
            </a:r>
            <a:r>
              <a:rPr lang="en-GB" sz="1400" b="0" i="0" u="none" strike="noStrike" kern="100" baseline="0" dirty="0">
                <a:solidFill>
                  <a:srgbClr val="0563C1"/>
                </a:solidFill>
                <a:latin typeface="Arial" panose="020B0604020202020204" pitchFamily="34" charset="0"/>
                <a:hlinkClick r:id="rId3"/>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Richards, K., Hardie, A., and Anderson, N (2020). </a:t>
            </a:r>
            <a:r>
              <a:rPr lang="en-GB" sz="1400" b="0" i="1" u="none" strike="noStrike" kern="100" baseline="0" dirty="0">
                <a:latin typeface="Arial" panose="020B0604020202020204" pitchFamily="34" charset="0"/>
              </a:rPr>
              <a:t>Outdoor Mental Health Interventions &amp; Outdoor Therapy; A Statement of Good Practice </a:t>
            </a:r>
            <a:r>
              <a:rPr lang="en-GB" sz="1400" b="0" i="0" u="none" strike="noStrike" kern="100" baseline="0" dirty="0">
                <a:latin typeface="Arial" panose="020B0604020202020204" pitchFamily="34" charset="0"/>
              </a:rPr>
              <a:t>[Online]. Available at: </a:t>
            </a:r>
            <a:r>
              <a:rPr lang="en-GB" sz="1400" b="0" i="0" u="sng" strike="noStrike" kern="100" baseline="0" dirty="0">
                <a:solidFill>
                  <a:srgbClr val="0563C1"/>
                </a:solidFill>
                <a:latin typeface="Arial" panose="020B0604020202020204" pitchFamily="34" charset="0"/>
                <a:hlinkClick r:id="rId4"/>
              </a:rPr>
              <a:t>https://www.outdoor-learning.org/standards/iol-professional-standards/outdoor-mental-health-outdoor-therapy.html</a:t>
            </a:r>
            <a:r>
              <a:rPr lang="en-GB" sz="1400" b="0" i="0" u="none" strike="noStrike" kern="100" baseline="0" dirty="0">
                <a:solidFill>
                  <a:srgbClr val="0563C1"/>
                </a:solidFill>
                <a:latin typeface="Arial" panose="020B0604020202020204" pitchFamily="34" charset="0"/>
                <a:hlinkClick r:id="rId4"/>
              </a:rPr>
              <a:t> (Accessed: 17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Richardson, M. (2020) ‘A New Relationship with Nature: what it means and what we can do’, </a:t>
            </a:r>
            <a:r>
              <a:rPr lang="en-GB" sz="1400" b="0" i="1" u="none" strike="noStrike" kern="100" baseline="0" dirty="0">
                <a:latin typeface="Arial" panose="020B0604020202020204" pitchFamily="34" charset="0"/>
              </a:rPr>
              <a:t>Finding Nature</a:t>
            </a:r>
            <a:r>
              <a:rPr lang="en-GB" sz="1400" b="0" i="0" u="none" strike="noStrike" kern="100" baseline="0" dirty="0">
                <a:latin typeface="Arial" panose="020B0604020202020204" pitchFamily="34" charset="0"/>
              </a:rPr>
              <a:t>, 8 April. Available at: </a:t>
            </a:r>
            <a:r>
              <a:rPr lang="en-GB" sz="1400" b="0" i="0" u="sng" strike="noStrike" kern="100" baseline="0" dirty="0">
                <a:solidFill>
                  <a:srgbClr val="0563C1"/>
                </a:solidFill>
                <a:latin typeface="Arial" panose="020B0604020202020204" pitchFamily="34" charset="0"/>
                <a:hlinkClick r:id="rId5"/>
              </a:rPr>
              <a:t>https://findingnature.org.uk/2020/04/08/a-new-relationship-with-nature/</a:t>
            </a:r>
            <a:r>
              <a:rPr lang="en-GB" sz="1400" b="0" i="0" u="none" strike="noStrike" kern="100" baseline="0" dirty="0">
                <a:solidFill>
                  <a:srgbClr val="0563C1"/>
                </a:solidFill>
                <a:latin typeface="Arial" panose="020B0604020202020204" pitchFamily="34" charset="0"/>
                <a:hlinkClick r:id="rId5"/>
              </a:rPr>
              <a:t> (Accessed: 1 December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Richardson, M. (2019) ‘Nature Connectedness: Pro-nature behaviours and the ‘Teenage Dip’ – Results from a population survey</a:t>
            </a:r>
            <a:r>
              <a:rPr lang="en-GB" sz="1400" b="0" i="1" u="none" strike="noStrike" kern="100" baseline="0" dirty="0">
                <a:latin typeface="Arial" panose="020B0604020202020204" pitchFamily="34" charset="0"/>
              </a:rPr>
              <a:t>’</a:t>
            </a:r>
            <a:r>
              <a:rPr lang="en-GB" sz="1400" b="0" i="0" u="none" strike="noStrike" kern="100" baseline="0" dirty="0">
                <a:latin typeface="Arial" panose="020B0604020202020204" pitchFamily="34" charset="0"/>
              </a:rPr>
              <a:t>, </a:t>
            </a:r>
            <a:r>
              <a:rPr lang="en-GB" sz="1400" b="0" i="1" u="none" strike="noStrike" kern="100" baseline="0" dirty="0">
                <a:latin typeface="Arial" panose="020B0604020202020204" pitchFamily="34" charset="0"/>
              </a:rPr>
              <a:t>Finding Nature</a:t>
            </a:r>
            <a:r>
              <a:rPr lang="en-GB" sz="1400" b="0" i="0" u="none" strike="noStrike" kern="100" baseline="0" dirty="0">
                <a:latin typeface="Arial" panose="020B0604020202020204" pitchFamily="34" charset="0"/>
              </a:rPr>
              <a:t>, 12 June. Available at: </a:t>
            </a:r>
            <a:r>
              <a:rPr lang="en-GB" sz="1400" b="0" i="0" u="sng" strike="noStrike" kern="100" baseline="0" dirty="0">
                <a:solidFill>
                  <a:srgbClr val="0563C1"/>
                </a:solidFill>
                <a:latin typeface="Arial" panose="020B0604020202020204" pitchFamily="34" charset="0"/>
                <a:hlinkClick r:id="rId6"/>
              </a:rPr>
              <a:t>https://findingnature.org.uk/2019/06/12/teenage-dip/</a:t>
            </a:r>
            <a:r>
              <a:rPr lang="en-GB" sz="1400" b="0" i="0" u="none" strike="noStrike" kern="100" baseline="0" dirty="0">
                <a:solidFill>
                  <a:srgbClr val="0563C1"/>
                </a:solidFill>
                <a:latin typeface="Arial" panose="020B0604020202020204" pitchFamily="34" charset="0"/>
                <a:hlinkClick r:id="rId6"/>
              </a:rPr>
              <a:t> (Accessed: 27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Richardson, M., and Butler, C.W., (2022) </a:t>
            </a:r>
            <a:r>
              <a:rPr lang="en-GB" sz="1400" b="0" i="1" u="none" strike="noStrike" kern="100" baseline="0" dirty="0">
                <a:latin typeface="Arial" panose="020B0604020202020204" pitchFamily="34" charset="0"/>
              </a:rPr>
              <a:t>The nature connection handbook</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7"/>
              </a:rPr>
              <a:t>https://findingnature.org.uk/wp-content/uploads/2022/04/the-nature-connection-handbook.pdf</a:t>
            </a:r>
            <a:r>
              <a:rPr lang="en-GB" sz="1400" b="0" i="0" u="none" strike="noStrike" kern="100" baseline="0" dirty="0">
                <a:solidFill>
                  <a:srgbClr val="0563C1"/>
                </a:solidFill>
                <a:latin typeface="Arial" panose="020B0604020202020204" pitchFamily="34" charset="0"/>
                <a:hlinkClick r:id="rId7"/>
              </a:rPr>
              <a:t> (Accessed: 26 November 2025).</a:t>
            </a:r>
          </a:p>
        </p:txBody>
      </p:sp>
      <p:sp>
        <p:nvSpPr>
          <p:cNvPr id="3" name="Footer Placeholder 2">
            <a:extLst>
              <a:ext uri="{FF2B5EF4-FFF2-40B4-BE49-F238E27FC236}">
                <a16:creationId xmlns:a16="http://schemas.microsoft.com/office/drawing/2014/main" id="{D27923AE-9D69-FEC2-06A4-6AF6B634A83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543C21B-E781-C315-B84D-62209BD4E214}"/>
              </a:ext>
            </a:extLst>
          </p:cNvPr>
          <p:cNvSpPr>
            <a:spLocks noGrp="1"/>
          </p:cNvSpPr>
          <p:nvPr>
            <p:ph type="sldNum" sz="quarter" idx="12"/>
          </p:nvPr>
        </p:nvSpPr>
        <p:spPr/>
        <p:txBody>
          <a:bodyPr/>
          <a:lstStyle/>
          <a:p>
            <a:fld id="{D57F1E4F-1CFF-5643-939E-217C01CDF565}" type="slidenum">
              <a:rPr lang="en-US" smtClean="0"/>
              <a:pPr/>
              <a:t>31</a:t>
            </a:fld>
            <a:endParaRPr lang="en-US" dirty="0"/>
          </a:p>
        </p:txBody>
      </p:sp>
    </p:spTree>
    <p:extLst>
      <p:ext uri="{BB962C8B-B14F-4D97-AF65-F5344CB8AC3E}">
        <p14:creationId xmlns:p14="http://schemas.microsoft.com/office/powerpoint/2010/main" val="16103968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4832092"/>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Richardson, M.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(2019) ‘A Measure of Nature Connectedness for Children and Adults: Validation, Performance, and Insights’, </a:t>
            </a:r>
            <a:r>
              <a:rPr lang="en-GB" sz="1400" b="0" i="1" u="none" strike="noStrike" kern="100" baseline="0" dirty="0">
                <a:latin typeface="Arial" panose="020B0604020202020204" pitchFamily="34" charset="0"/>
              </a:rPr>
              <a:t>Sustainability</a:t>
            </a:r>
            <a:r>
              <a:rPr lang="en-GB" sz="1400" b="0" i="0" u="none" strike="noStrike" kern="100" baseline="0" dirty="0">
                <a:latin typeface="Arial" panose="020B0604020202020204" pitchFamily="34" charset="0"/>
              </a:rPr>
              <a:t>, 11(12), p. 3250. Available at: </a:t>
            </a:r>
            <a:r>
              <a:rPr lang="en-GB" sz="1400" b="0" i="0" u="sng" strike="noStrike" kern="100" baseline="0" dirty="0">
                <a:solidFill>
                  <a:srgbClr val="0563C1"/>
                </a:solidFill>
                <a:latin typeface="Arial" panose="020B0604020202020204" pitchFamily="34" charset="0"/>
                <a:hlinkClick r:id="rId2"/>
              </a:rPr>
              <a:t>https://doi.org/10.3390/su11123250</a:t>
            </a:r>
            <a:r>
              <a:rPr lang="en-GB" sz="1400" b="0" i="0" u="none" strike="noStrike" kern="100" baseline="0" dirty="0">
                <a:solidFill>
                  <a:srgbClr val="0563C1"/>
                </a:solidFill>
                <a:latin typeface="Arial" panose="020B0604020202020204" pitchFamily="34" charset="0"/>
                <a:hlinkClick r:id="rId2"/>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Scottish Wildlife Trust (2025) </a:t>
            </a:r>
            <a:r>
              <a:rPr lang="en-GB" sz="1400" b="0" i="1" u="none" strike="noStrike" kern="100" baseline="0" dirty="0">
                <a:latin typeface="Arial" panose="020B0604020202020204" pitchFamily="34" charset="0"/>
              </a:rPr>
              <a:t>Try forest bathing or tree hugging</a:t>
            </a:r>
            <a:r>
              <a:rPr lang="en-GB" sz="1400" b="0" i="0" u="none" strike="noStrike" kern="100" baseline="0" dirty="0">
                <a:latin typeface="Arial" panose="020B0604020202020204" pitchFamily="34" charset="0"/>
              </a:rPr>
              <a:t>. Available at: </a:t>
            </a:r>
            <a:r>
              <a:rPr lang="en-GB" sz="1400" b="0" i="0" u="sng" strike="noStrike" kern="100" baseline="0" dirty="0">
                <a:solidFill>
                  <a:srgbClr val="0563C1"/>
                </a:solidFill>
                <a:latin typeface="Arial" panose="020B0604020202020204" pitchFamily="34" charset="0"/>
                <a:hlinkClick r:id="rId3"/>
              </a:rPr>
              <a:t>https://scottishwildlifetrust.org.uk/resource/try-forest-bathing-or-tree-hugging/</a:t>
            </a:r>
            <a:r>
              <a:rPr lang="en-GB" sz="1400" b="0" i="0" u="none" strike="noStrike" kern="100" baseline="0" dirty="0">
                <a:solidFill>
                  <a:srgbClr val="0563C1"/>
                </a:solidFill>
                <a:latin typeface="Arial" panose="020B0604020202020204" pitchFamily="34" charset="0"/>
                <a:hlinkClick r:id="rId3"/>
              </a:rPr>
              <a:t> (Accessed: 28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err="1">
                <a:latin typeface="Arial" panose="020B0604020202020204" pitchFamily="34" charset="0"/>
              </a:rPr>
              <a:t>Thoma</a:t>
            </a:r>
            <a:r>
              <a:rPr lang="en-GB" sz="1400" b="0" i="0" u="none" strike="noStrike" kern="100" baseline="0" dirty="0">
                <a:latin typeface="Arial" panose="020B0604020202020204" pitchFamily="34" charset="0"/>
              </a:rPr>
              <a:t>, M.V., </a:t>
            </a:r>
            <a:r>
              <a:rPr lang="en-GB" sz="1400" b="0" i="0" u="none" strike="noStrike" kern="100" baseline="0" dirty="0" err="1">
                <a:latin typeface="Arial" panose="020B0604020202020204" pitchFamily="34" charset="0"/>
              </a:rPr>
              <a:t>Rohleder</a:t>
            </a:r>
            <a:r>
              <a:rPr lang="en-GB" sz="1400" b="0" i="0" u="none" strike="noStrike" kern="100" baseline="0" dirty="0">
                <a:latin typeface="Arial" panose="020B0604020202020204" pitchFamily="34" charset="0"/>
              </a:rPr>
              <a:t>, N. and </a:t>
            </a:r>
            <a:r>
              <a:rPr lang="en-GB" sz="1400" b="0" i="0" u="none" strike="noStrike" kern="100" baseline="0" dirty="0" err="1">
                <a:latin typeface="Arial" panose="020B0604020202020204" pitchFamily="34" charset="0"/>
              </a:rPr>
              <a:t>Rohner</a:t>
            </a:r>
            <a:r>
              <a:rPr lang="en-GB" sz="1400" b="0" i="0" u="none" strike="noStrike" kern="100" baseline="0" dirty="0">
                <a:latin typeface="Arial" panose="020B0604020202020204" pitchFamily="34" charset="0"/>
              </a:rPr>
              <a:t>, S.L. (2021) ‘Clinical Ecopsychology: The Mental Health Impacts and Underlying Pathways of the Climate and Environmental Crisis’, </a:t>
            </a:r>
            <a:r>
              <a:rPr lang="en-GB" sz="1400" b="0" i="1" u="none" strike="noStrike" kern="100" baseline="0" dirty="0">
                <a:latin typeface="Arial" panose="020B0604020202020204" pitchFamily="34" charset="0"/>
              </a:rPr>
              <a:t>Frontiers in psychiatry</a:t>
            </a:r>
            <a:r>
              <a:rPr lang="en-GB" sz="1400" b="0" i="0" u="none" strike="noStrike" kern="100" baseline="0" dirty="0">
                <a:latin typeface="Arial" panose="020B0604020202020204" pitchFamily="34" charset="0"/>
              </a:rPr>
              <a:t>, 12, p. 675936. Available at: </a:t>
            </a:r>
            <a:r>
              <a:rPr lang="en-GB" sz="1400" b="0" i="0" u="sng" strike="noStrike" kern="100" baseline="0" dirty="0">
                <a:solidFill>
                  <a:srgbClr val="0563C1"/>
                </a:solidFill>
                <a:latin typeface="Arial" panose="020B0604020202020204" pitchFamily="34" charset="0"/>
                <a:hlinkClick r:id="rId4"/>
              </a:rPr>
              <a:t>https://doi.org/10.3389/fpsyt.2021.675936</a:t>
            </a:r>
            <a:r>
              <a:rPr lang="en-GB" sz="1400" b="0" i="0" u="none" strike="noStrike" kern="100" baseline="0" dirty="0">
                <a:solidFill>
                  <a:srgbClr val="0563C1"/>
                </a:solidFill>
                <a:latin typeface="Arial" panose="020B0604020202020204" pitchFamily="34" charset="0"/>
                <a:hlinkClick r:id="rId4"/>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University of Derby Online Learning (2019) </a:t>
            </a:r>
            <a:r>
              <a:rPr lang="en-GB" sz="1400" b="0" i="1" u="none" strike="noStrike" kern="100" baseline="0" dirty="0">
                <a:latin typeface="Arial" panose="020B0604020202020204" pitchFamily="34" charset="0"/>
              </a:rPr>
              <a:t>What Is Nature Connectedness?, </a:t>
            </a:r>
            <a:r>
              <a:rPr lang="en-GB" sz="1400" b="0" i="0" u="none" strike="noStrike" kern="100" baseline="0" dirty="0">
                <a:latin typeface="Arial" panose="020B0604020202020204" pitchFamily="34" charset="0"/>
              </a:rPr>
              <a:t>Available at: </a:t>
            </a:r>
            <a:r>
              <a:rPr lang="en-GB" sz="1400" b="0" i="0" u="sng" strike="noStrike" kern="100" baseline="0" dirty="0">
                <a:solidFill>
                  <a:srgbClr val="0563C1"/>
                </a:solidFill>
                <a:latin typeface="Arial" panose="020B0604020202020204" pitchFamily="34" charset="0"/>
                <a:hlinkClick r:id="rId5"/>
              </a:rPr>
              <a:t>https://www.youtube.com/watch?v=fZ5XNDF_BnA</a:t>
            </a:r>
            <a:r>
              <a:rPr lang="en-GB" sz="1400" b="0" i="0" u="none" strike="noStrike" kern="100" baseline="0" dirty="0">
                <a:solidFill>
                  <a:srgbClr val="0563C1"/>
                </a:solidFill>
                <a:latin typeface="Arial" panose="020B0604020202020204" pitchFamily="34" charset="0"/>
                <a:hlinkClick r:id="rId5"/>
              </a:rPr>
              <a:t> (Accessed: 5 November 2025).</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Van den Berg, A.E. (2017) ‘From Green Space to Green Prescriptions: Challenges and Opportunities for Research and Practice’, </a:t>
            </a:r>
            <a:r>
              <a:rPr lang="en-GB" sz="1400" b="0" i="1" u="none" strike="noStrike" kern="100" baseline="0" dirty="0">
                <a:latin typeface="Arial" panose="020B0604020202020204" pitchFamily="34" charset="0"/>
              </a:rPr>
              <a:t>Frontiers in psychology</a:t>
            </a:r>
            <a:r>
              <a:rPr lang="en-GB" sz="1400" b="0" i="0" u="none" strike="noStrike" kern="100" baseline="0" dirty="0">
                <a:latin typeface="Arial" panose="020B0604020202020204" pitchFamily="34" charset="0"/>
              </a:rPr>
              <a:t>, 8, p. 268. Available at: </a:t>
            </a:r>
            <a:r>
              <a:rPr lang="en-GB" sz="1400" b="0" i="0" u="sng" strike="noStrike" kern="100" baseline="0" dirty="0">
                <a:solidFill>
                  <a:srgbClr val="0563C1"/>
                </a:solidFill>
                <a:latin typeface="Arial" panose="020B0604020202020204" pitchFamily="34" charset="0"/>
                <a:hlinkClick r:id="rId6"/>
              </a:rPr>
              <a:t>https://doi.org/10.3389/fpsyg.2017.00268</a:t>
            </a:r>
            <a:r>
              <a:rPr lang="en-GB" sz="1400" b="0" i="0" u="none" strike="noStrike" kern="100" baseline="0" dirty="0">
                <a:solidFill>
                  <a:srgbClr val="0563C1"/>
                </a:solidFill>
                <a:latin typeface="Arial" panose="020B0604020202020204" pitchFamily="34" charset="0"/>
                <a:hlinkClick r:id="rId6"/>
              </a:rPr>
              <a:t>. </a:t>
            </a:r>
          </a:p>
          <a:p>
            <a:pPr marR="0" algn="l" rtl="0"/>
            <a:endParaRPr lang="en-GB" sz="1400" b="0" i="0"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Van den Berg, A.E., </a:t>
            </a:r>
            <a:r>
              <a:rPr lang="en-GB" sz="1400" b="0" i="0" u="none" strike="noStrike" kern="100" baseline="0" dirty="0" err="1">
                <a:latin typeface="Arial" panose="020B0604020202020204" pitchFamily="34" charset="0"/>
              </a:rPr>
              <a:t>Joye</a:t>
            </a:r>
            <a:r>
              <a:rPr lang="en-GB" sz="1400" b="0" i="0" u="none" strike="noStrike" kern="100" baseline="0" dirty="0">
                <a:latin typeface="Arial" panose="020B0604020202020204" pitchFamily="34" charset="0"/>
              </a:rPr>
              <a:t>, Y. and </a:t>
            </a:r>
            <a:r>
              <a:rPr lang="en-GB" sz="1400" b="0" i="0" u="none" strike="noStrike" kern="100" baseline="0" dirty="0" err="1">
                <a:latin typeface="Arial" panose="020B0604020202020204" pitchFamily="34" charset="0"/>
              </a:rPr>
              <a:t>Koole</a:t>
            </a:r>
            <a:r>
              <a:rPr lang="en-GB" sz="1400" b="0" i="0" u="none" strike="noStrike" kern="100" baseline="0" dirty="0">
                <a:latin typeface="Arial" panose="020B0604020202020204" pitchFamily="34" charset="0"/>
              </a:rPr>
              <a:t>, S.L. (2016) ‘Why viewing nature is more fascinating and restorative than viewing buildings: A closer look at perceived complexity’, </a:t>
            </a:r>
            <a:r>
              <a:rPr lang="en-GB" sz="1400" b="0" i="1" u="none" strike="noStrike" kern="100" baseline="0" dirty="0">
                <a:latin typeface="Arial" panose="020B0604020202020204" pitchFamily="34" charset="0"/>
              </a:rPr>
              <a:t>Urban forestry &amp; urban greening</a:t>
            </a:r>
            <a:r>
              <a:rPr lang="en-GB" sz="1400" b="0" i="0" u="none" strike="noStrike" kern="100" baseline="0" dirty="0">
                <a:latin typeface="Arial" panose="020B0604020202020204" pitchFamily="34" charset="0"/>
              </a:rPr>
              <a:t>, 20, pp. 397–401. Available at: </a:t>
            </a:r>
            <a:r>
              <a:rPr lang="en-GB" sz="1400" b="0" i="0" u="sng" strike="noStrike" kern="100" baseline="0" dirty="0">
                <a:solidFill>
                  <a:srgbClr val="0563C1"/>
                </a:solidFill>
                <a:latin typeface="Arial" panose="020B0604020202020204" pitchFamily="34" charset="0"/>
                <a:hlinkClick r:id="rId7"/>
              </a:rPr>
              <a:t>https://doi.org/10.1016/j.ufug.2016.10.011</a:t>
            </a:r>
            <a:r>
              <a:rPr lang="en-GB" sz="1400" b="0" i="0" u="none" strike="noStrike" kern="100" baseline="0" dirty="0">
                <a:solidFill>
                  <a:srgbClr val="0563C1"/>
                </a:solidFill>
                <a:latin typeface="Arial" panose="020B0604020202020204" pitchFamily="34" charset="0"/>
                <a:hlinkClick r:id="rId7"/>
              </a:rPr>
              <a:t>. </a:t>
            </a:r>
            <a:endParaRPr lang="en-GB" sz="1400" b="0" i="0" u="none" strike="noStrike" kern="100" baseline="0" dirty="0">
              <a:solidFill>
                <a:srgbClr val="0563C1"/>
              </a:solidFill>
              <a:latin typeface="Arial" panose="020B0604020202020204" pitchFamily="34" charset="0"/>
              <a:hlinkClick r:id="rId8"/>
            </a:endParaRPr>
          </a:p>
        </p:txBody>
      </p:sp>
      <p:sp>
        <p:nvSpPr>
          <p:cNvPr id="3" name="Footer Placeholder 2">
            <a:extLst>
              <a:ext uri="{FF2B5EF4-FFF2-40B4-BE49-F238E27FC236}">
                <a16:creationId xmlns:a16="http://schemas.microsoft.com/office/drawing/2014/main" id="{17EF3A79-3B7E-F832-CC2E-6BABBA445E7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7AF73D0-EE14-2499-F402-468A58E0E2BF}"/>
              </a:ext>
            </a:extLst>
          </p:cNvPr>
          <p:cNvSpPr>
            <a:spLocks noGrp="1"/>
          </p:cNvSpPr>
          <p:nvPr>
            <p:ph type="sldNum" sz="quarter" idx="12"/>
          </p:nvPr>
        </p:nvSpPr>
        <p:spPr/>
        <p:txBody>
          <a:bodyPr/>
          <a:lstStyle/>
          <a:p>
            <a:fld id="{D57F1E4F-1CFF-5643-939E-217C01CDF565}" type="slidenum">
              <a:rPr lang="en-US" smtClean="0"/>
              <a:pPr/>
              <a:t>32</a:t>
            </a:fld>
            <a:endParaRPr lang="en-US" dirty="0"/>
          </a:p>
        </p:txBody>
      </p:sp>
    </p:spTree>
    <p:extLst>
      <p:ext uri="{BB962C8B-B14F-4D97-AF65-F5344CB8AC3E}">
        <p14:creationId xmlns:p14="http://schemas.microsoft.com/office/powerpoint/2010/main" val="146950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170763-762C-4243-DDA3-4074D901F1B8}"/>
              </a:ext>
            </a:extLst>
          </p:cNvPr>
          <p:cNvSpPr txBox="1"/>
          <p:nvPr/>
        </p:nvSpPr>
        <p:spPr>
          <a:xfrm>
            <a:off x="814039" y="735980"/>
            <a:ext cx="8318810" cy="1384995"/>
          </a:xfrm>
          <a:prstGeom prst="rect">
            <a:avLst/>
          </a:prstGeom>
          <a:noFill/>
        </p:spPr>
        <p:txBody>
          <a:bodyPr wrap="square" rtlCol="0">
            <a:spAutoFit/>
          </a:bodyPr>
          <a:lstStyle/>
          <a:p>
            <a:pPr marR="0" algn="l" rtl="0"/>
            <a:r>
              <a:rPr lang="en-GB" sz="1400" b="0" i="0" u="none" strike="noStrike" kern="100" baseline="0" dirty="0">
                <a:latin typeface="Arial" panose="020B0604020202020204" pitchFamily="34" charset="0"/>
              </a:rPr>
              <a:t>van </a:t>
            </a:r>
            <a:r>
              <a:rPr lang="en-GB" sz="1400" b="0" i="0" u="none" strike="noStrike" kern="100" baseline="0" dirty="0" err="1">
                <a:latin typeface="Arial" panose="020B0604020202020204" pitchFamily="34" charset="0"/>
              </a:rPr>
              <a:t>Heezik</a:t>
            </a:r>
            <a:r>
              <a:rPr lang="en-GB" sz="1400" b="0" i="0" u="none" strike="noStrike" kern="100" baseline="0" dirty="0">
                <a:latin typeface="Arial" panose="020B0604020202020204" pitchFamily="34" charset="0"/>
              </a:rPr>
              <a:t>, Y.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(2021) ‘Relationships between childhood experience of nature and green/blue space use, landscape preferences, connection with nature and pro-environmental </a:t>
            </a:r>
            <a:r>
              <a:rPr lang="en-GB" sz="1400" b="0" i="0" u="none" strike="noStrike" kern="100" baseline="0" dirty="0" err="1">
                <a:latin typeface="Arial" panose="020B0604020202020204" pitchFamily="34" charset="0"/>
              </a:rPr>
              <a:t>behavior</a:t>
            </a:r>
            <a:r>
              <a:rPr lang="en-GB" sz="1400" b="0" i="0" u="none" strike="noStrike" kern="100" baseline="0" dirty="0">
                <a:latin typeface="Arial" panose="020B0604020202020204" pitchFamily="34" charset="0"/>
              </a:rPr>
              <a:t>’, </a:t>
            </a:r>
            <a:r>
              <a:rPr lang="en-GB" sz="1400" b="0" i="1" u="none" strike="noStrike" kern="100" baseline="0" dirty="0">
                <a:latin typeface="Arial" panose="020B0604020202020204" pitchFamily="34" charset="0"/>
              </a:rPr>
              <a:t>Landscape and urban planning</a:t>
            </a:r>
            <a:r>
              <a:rPr lang="en-GB" sz="1400" b="0" i="0" u="none" strike="noStrike" kern="100" baseline="0" dirty="0">
                <a:latin typeface="Arial" panose="020B0604020202020204" pitchFamily="34" charset="0"/>
              </a:rPr>
              <a:t>, 213. Available at: </a:t>
            </a:r>
            <a:r>
              <a:rPr lang="en-GB" sz="1400" b="0" i="0" u="sng" strike="noStrike" kern="100" baseline="0" dirty="0">
                <a:solidFill>
                  <a:srgbClr val="0563C1"/>
                </a:solidFill>
                <a:latin typeface="Arial" panose="020B0604020202020204" pitchFamily="34" charset="0"/>
                <a:hlinkClick r:id="rId2"/>
              </a:rPr>
              <a:t>https://doi.org/10.1016/j.landurbplan.2021.104135</a:t>
            </a:r>
            <a:r>
              <a:rPr lang="en-GB" sz="1400" b="0" i="0" u="none" strike="noStrike" kern="100" baseline="0" dirty="0">
                <a:solidFill>
                  <a:srgbClr val="0563C1"/>
                </a:solidFill>
                <a:latin typeface="Arial" panose="020B0604020202020204" pitchFamily="34" charset="0"/>
                <a:hlinkClick r:id="rId2"/>
              </a:rPr>
              <a:t>. </a:t>
            </a:r>
          </a:p>
          <a:p>
            <a:pPr marR="0" algn="l" rtl="0"/>
            <a:endParaRPr lang="en-GB" sz="1400" b="0" i="1" u="none" strike="noStrike" kern="100" baseline="0" dirty="0">
              <a:latin typeface="Arial" panose="020B0604020202020204" pitchFamily="34" charset="0"/>
            </a:endParaRPr>
          </a:p>
          <a:p>
            <a:pPr marR="0" algn="l" rtl="0"/>
            <a:r>
              <a:rPr lang="en-GB" sz="1400" b="0" i="0" u="none" strike="noStrike" kern="100" baseline="0" dirty="0">
                <a:latin typeface="Arial" panose="020B0604020202020204" pitchFamily="34" charset="0"/>
              </a:rPr>
              <a:t>White, M.P. </a:t>
            </a:r>
            <a:r>
              <a:rPr lang="en-GB" sz="1400" b="0" i="1" u="none" strike="noStrike" kern="100" baseline="0" dirty="0">
                <a:latin typeface="Arial" panose="020B0604020202020204" pitchFamily="34" charset="0"/>
              </a:rPr>
              <a:t>et al.</a:t>
            </a:r>
            <a:r>
              <a:rPr lang="en-GB" sz="1400" b="0" i="0" u="none" strike="noStrike" kern="100" baseline="0" dirty="0">
                <a:latin typeface="Arial" panose="020B0604020202020204" pitchFamily="34" charset="0"/>
              </a:rPr>
              <a:t> (2019) ‘Spending at least 120 minutes a week in nature is associated with good health and wellbeing’, </a:t>
            </a:r>
            <a:r>
              <a:rPr lang="en-GB" sz="1400" b="0" i="1" u="none" strike="noStrike" kern="100" baseline="0" dirty="0">
                <a:latin typeface="Arial" panose="020B0604020202020204" pitchFamily="34" charset="0"/>
              </a:rPr>
              <a:t>Scientific reports</a:t>
            </a:r>
            <a:r>
              <a:rPr lang="en-GB" sz="1400" b="0" i="0" u="none" strike="noStrike" kern="100" baseline="0" dirty="0">
                <a:latin typeface="Arial" panose="020B0604020202020204" pitchFamily="34" charset="0"/>
              </a:rPr>
              <a:t>, 9(1). Available at: </a:t>
            </a:r>
            <a:r>
              <a:rPr lang="en-GB" sz="1400" b="0" i="0" u="sng" strike="noStrike" kern="100" baseline="0" dirty="0">
                <a:solidFill>
                  <a:srgbClr val="0563C1"/>
                </a:solidFill>
                <a:latin typeface="Arial" panose="020B0604020202020204" pitchFamily="34" charset="0"/>
                <a:hlinkClick r:id="rId3"/>
              </a:rPr>
              <a:t>https://doi.org/10.1038/s41598-019-44097-3</a:t>
            </a:r>
            <a:r>
              <a:rPr lang="en-GB" sz="1400" b="0" i="0" u="none" strike="noStrike" kern="100" baseline="0" dirty="0">
                <a:solidFill>
                  <a:srgbClr val="0563C1"/>
                </a:solidFill>
                <a:latin typeface="Arial" panose="020B0604020202020204" pitchFamily="34" charset="0"/>
                <a:hlinkClick r:id="rId3"/>
              </a:rPr>
              <a:t>. </a:t>
            </a:r>
            <a:fld id="{81A8E8AA-96A1-0C43-869B-BACFE733B3B7}" type="slidenum">
              <a:rPr lang="en-GB" sz="1400" b="0" i="0" u="none" strike="noStrike" kern="100" baseline="0" smtClean="0">
                <a:solidFill>
                  <a:srgbClr val="0563C1"/>
                </a:solidFill>
                <a:latin typeface="Arial" panose="020B0604020202020204" pitchFamily="34" charset="0"/>
                <a:hlinkClick r:id="rId3"/>
              </a:rPr>
              <a:t>33</a:t>
            </a:fld>
            <a:endParaRPr lang="en-GB" sz="1400" b="0" i="0" u="none" strike="noStrike" kern="100" baseline="0" dirty="0">
              <a:solidFill>
                <a:srgbClr val="0563C1"/>
              </a:solidFill>
              <a:latin typeface="Arial" panose="020B0604020202020204" pitchFamily="34" charset="0"/>
              <a:hlinkClick r:id="rId3"/>
            </a:endParaRPr>
          </a:p>
        </p:txBody>
      </p:sp>
      <p:sp>
        <p:nvSpPr>
          <p:cNvPr id="3" name="Footer Placeholder 2">
            <a:extLst>
              <a:ext uri="{FF2B5EF4-FFF2-40B4-BE49-F238E27FC236}">
                <a16:creationId xmlns:a16="http://schemas.microsoft.com/office/drawing/2014/main" id="{8BD94065-7D18-A6EE-DAFE-05C566D4A40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7496AB3-6565-4BDE-72D4-A1A4D367ABDC}"/>
              </a:ext>
            </a:extLst>
          </p:cNvPr>
          <p:cNvSpPr>
            <a:spLocks noGrp="1"/>
          </p:cNvSpPr>
          <p:nvPr>
            <p:ph type="sldNum" sz="quarter" idx="12"/>
          </p:nvPr>
        </p:nvSpPr>
        <p:spPr/>
        <p:txBody>
          <a:bodyPr/>
          <a:lstStyle/>
          <a:p>
            <a:fld id="{D57F1E4F-1CFF-5643-939E-217C01CDF565}" type="slidenum">
              <a:rPr lang="en-US" smtClean="0"/>
              <a:pPr/>
              <a:t>33</a:t>
            </a:fld>
            <a:endParaRPr lang="en-US" dirty="0"/>
          </a:p>
        </p:txBody>
      </p:sp>
    </p:spTree>
    <p:extLst>
      <p:ext uri="{BB962C8B-B14F-4D97-AF65-F5344CB8AC3E}">
        <p14:creationId xmlns:p14="http://schemas.microsoft.com/office/powerpoint/2010/main" val="31671727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13604</TotalTime>
  <Words>4907</Words>
  <Application>Microsoft Macintosh PowerPoint</Application>
  <PresentationFormat>Widescreen</PresentationFormat>
  <Paragraphs>274</Paragraphs>
  <Slides>33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Source Sans Pro</vt:lpstr>
      <vt:lpstr>Trebuchet MS</vt:lpstr>
      <vt:lpstr>Wingdings 3</vt:lpstr>
      <vt:lpstr>Facet</vt:lpstr>
      <vt:lpstr>PowerPoint Presentation</vt:lpstr>
      <vt:lpstr>PowerPoint Presentation</vt:lpstr>
      <vt:lpstr>A walks programme in Essex to tackle physical and mental health issues</vt:lpstr>
      <vt:lpstr>Programme outline</vt:lpstr>
      <vt:lpstr>Participants group</vt:lpstr>
      <vt:lpstr>Green Social Prescribing</vt:lpstr>
      <vt:lpstr>Mental health and health problems</vt:lpstr>
      <vt:lpstr>Walking for health and well-being</vt:lpstr>
      <vt:lpstr>Walking for health and well-being</vt:lpstr>
      <vt:lpstr>Environmental psychological theories</vt:lpstr>
      <vt:lpstr>Attention Restoration Theory (ART)</vt:lpstr>
      <vt:lpstr>Stress Reduction Theory (SRT)</vt:lpstr>
      <vt:lpstr>Nature Connectedness</vt:lpstr>
      <vt:lpstr>Nature Connectedness</vt:lpstr>
      <vt:lpstr>Measurements</vt:lpstr>
      <vt:lpstr>Nature Connection Index (NCI)</vt:lpstr>
      <vt:lpstr>Walks programme set-up</vt:lpstr>
      <vt:lpstr>Zones of work</vt:lpstr>
      <vt:lpstr>Mindfulness walk</vt:lpstr>
      <vt:lpstr>Forest bathing and immersion walk  </vt:lpstr>
      <vt:lpstr>Forest bathing and immersion walk</vt:lpstr>
      <vt:lpstr>Nature watch walk</vt:lpstr>
      <vt:lpstr>Climate change and eco-anxiety walk</vt:lpstr>
      <vt:lpstr>Riverside walk</vt:lpstr>
      <vt:lpstr>Mental health walk and talk</vt:lpstr>
      <vt:lpstr>Desired outcomes and conclusions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walks programme to tackle physical and mental health issues</dc:title>
  <dc:creator>Julian Goode</dc:creator>
  <cp:lastModifiedBy>Julian Goode</cp:lastModifiedBy>
  <cp:revision>170</cp:revision>
  <dcterms:created xsi:type="dcterms:W3CDTF">2025-11-25T11:05:47Z</dcterms:created>
  <dcterms:modified xsi:type="dcterms:W3CDTF">2025-12-05T16:23:26Z</dcterms:modified>
</cp:coreProperties>
</file>