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2"/>
  </p:notesMasterIdLst>
  <p:handoutMasterIdLst>
    <p:handoutMasterId r:id="rId53"/>
  </p:handoutMasterIdLst>
  <p:sldIdLst>
    <p:sldId id="264" r:id="rId2"/>
    <p:sldId id="276" r:id="rId3"/>
    <p:sldId id="350" r:id="rId4"/>
    <p:sldId id="283" r:id="rId5"/>
    <p:sldId id="295" r:id="rId6"/>
    <p:sldId id="351" r:id="rId7"/>
    <p:sldId id="352" r:id="rId8"/>
    <p:sldId id="353" r:id="rId9"/>
    <p:sldId id="284" r:id="rId10"/>
    <p:sldId id="354" r:id="rId11"/>
    <p:sldId id="355" r:id="rId12"/>
    <p:sldId id="356" r:id="rId13"/>
    <p:sldId id="357" r:id="rId14"/>
    <p:sldId id="358" r:id="rId15"/>
    <p:sldId id="285" r:id="rId16"/>
    <p:sldId id="296" r:id="rId17"/>
    <p:sldId id="286" r:id="rId18"/>
    <p:sldId id="287" r:id="rId19"/>
    <p:sldId id="288" r:id="rId20"/>
    <p:sldId id="359" r:id="rId21"/>
    <p:sldId id="360" r:id="rId22"/>
    <p:sldId id="289" r:id="rId23"/>
    <p:sldId id="290" r:id="rId24"/>
    <p:sldId id="291" r:id="rId25"/>
    <p:sldId id="292" r:id="rId26"/>
    <p:sldId id="297" r:id="rId27"/>
    <p:sldId id="293" r:id="rId28"/>
    <p:sldId id="298" r:id="rId29"/>
    <p:sldId id="299" r:id="rId30"/>
    <p:sldId id="300" r:id="rId31"/>
    <p:sldId id="301" r:id="rId32"/>
    <p:sldId id="294" r:id="rId33"/>
    <p:sldId id="367" r:id="rId34"/>
    <p:sldId id="362" r:id="rId35"/>
    <p:sldId id="363" r:id="rId36"/>
    <p:sldId id="282" r:id="rId37"/>
    <p:sldId id="339" r:id="rId38"/>
    <p:sldId id="344" r:id="rId39"/>
    <p:sldId id="365" r:id="rId40"/>
    <p:sldId id="364" r:id="rId41"/>
    <p:sldId id="366" r:id="rId42"/>
    <p:sldId id="332" r:id="rId43"/>
    <p:sldId id="343" r:id="rId44"/>
    <p:sldId id="345" r:id="rId45"/>
    <p:sldId id="346" r:id="rId46"/>
    <p:sldId id="347" r:id="rId47"/>
    <p:sldId id="348" r:id="rId48"/>
    <p:sldId id="349" r:id="rId49"/>
    <p:sldId id="302" r:id="rId50"/>
    <p:sldId id="368" r:id="rId51"/>
  </p:sldIdLst>
  <p:sldSz cx="12188825" cy="6858000"/>
  <p:notesSz cx="6669088" cy="97536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B43C77-218B-45E6-BF98-90D9A100B3C5}" v="1" dt="2024-01-16T13:34:24.302"/>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13" autoAdjust="0"/>
    <p:restoredTop sz="94280" autoAdjust="0"/>
  </p:normalViewPr>
  <p:slideViewPr>
    <p:cSldViewPr showGuides="1">
      <p:cViewPr varScale="1">
        <p:scale>
          <a:sx n="73" d="100"/>
          <a:sy n="73" d="100"/>
        </p:scale>
        <p:origin x="72" y="355"/>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handoutMaster" Target="handoutMasters/handoutMaster1.xml"/><Relationship Id="rId58" Type="http://schemas.microsoft.com/office/2016/11/relationships/changesInfo" Target="changesInfos/changesInfo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FCB43C77-218B-45E6-BF98-90D9A100B3C5}"/>
    <pc:docChg chg="custSel modSld modNotesMaster modHandout">
      <pc:chgData name="Cerys Davies" userId="61e71dc1-9594-4277-b52b-4420989f68ee" providerId="ADAL" clId="{FCB43C77-218B-45E6-BF98-90D9A100B3C5}" dt="2024-02-09T20:07:23.965" v="43" actId="20577"/>
      <pc:docMkLst>
        <pc:docMk/>
      </pc:docMkLst>
      <pc:sldChg chg="modSp mod">
        <pc:chgData name="Cerys Davies" userId="61e71dc1-9594-4277-b52b-4420989f68ee" providerId="ADAL" clId="{FCB43C77-218B-45E6-BF98-90D9A100B3C5}" dt="2024-02-09T20:07:23.965" v="43" actId="20577"/>
        <pc:sldMkLst>
          <pc:docMk/>
          <pc:sldMk cId="3650340329" sldId="264"/>
        </pc:sldMkLst>
        <pc:spChg chg="mod">
          <ac:chgData name="Cerys Davies" userId="61e71dc1-9594-4277-b52b-4420989f68ee" providerId="ADAL" clId="{FCB43C77-218B-45E6-BF98-90D9A100B3C5}" dt="2024-02-09T20:07:23.965" v="43" actId="20577"/>
          <ac:spMkLst>
            <pc:docMk/>
            <pc:sldMk cId="3650340329" sldId="264"/>
            <ac:spMk id="2" creationId="{00000000-0000-0000-0000-000000000000}"/>
          </ac:spMkLst>
        </pc:spChg>
      </pc:sldChg>
      <pc:sldChg chg="modSp mod">
        <pc:chgData name="Cerys Davies" userId="61e71dc1-9594-4277-b52b-4420989f68ee" providerId="ADAL" clId="{FCB43C77-218B-45E6-BF98-90D9A100B3C5}" dt="2024-02-09T11:59:16.476" v="1" actId="1076"/>
        <pc:sldMkLst>
          <pc:docMk/>
          <pc:sldMk cId="1951902548" sldId="283"/>
        </pc:sldMkLst>
        <pc:spChg chg="mod">
          <ac:chgData name="Cerys Davies" userId="61e71dc1-9594-4277-b52b-4420989f68ee" providerId="ADAL" clId="{FCB43C77-218B-45E6-BF98-90D9A100B3C5}" dt="2024-02-09T11:59:16.476" v="1" actId="1076"/>
          <ac:spMkLst>
            <pc:docMk/>
            <pc:sldMk cId="1951902548" sldId="283"/>
            <ac:spMk id="3" creationId="{871AFB28-EEBD-4017-ADB9-AF1F21896757}"/>
          </ac:spMkLst>
        </pc:spChg>
      </pc:sldChg>
      <pc:sldChg chg="modSp mod">
        <pc:chgData name="Cerys Davies" userId="61e71dc1-9594-4277-b52b-4420989f68ee" providerId="ADAL" clId="{FCB43C77-218B-45E6-BF98-90D9A100B3C5}" dt="2024-02-09T12:00:14.374" v="14" actId="1076"/>
        <pc:sldMkLst>
          <pc:docMk/>
          <pc:sldMk cId="60931042" sldId="351"/>
        </pc:sldMkLst>
        <pc:spChg chg="mod">
          <ac:chgData name="Cerys Davies" userId="61e71dc1-9594-4277-b52b-4420989f68ee" providerId="ADAL" clId="{FCB43C77-218B-45E6-BF98-90D9A100B3C5}" dt="2024-02-09T11:59:37.749" v="7" actId="1076"/>
          <ac:spMkLst>
            <pc:docMk/>
            <pc:sldMk cId="60931042" sldId="351"/>
            <ac:spMk id="2" creationId="{799A39AA-30B9-9A9E-6A65-3692623DA801}"/>
          </ac:spMkLst>
        </pc:spChg>
        <pc:spChg chg="mod">
          <ac:chgData name="Cerys Davies" userId="61e71dc1-9594-4277-b52b-4420989f68ee" providerId="ADAL" clId="{FCB43C77-218B-45E6-BF98-90D9A100B3C5}" dt="2024-02-09T12:00:10.852" v="11" actId="1076"/>
          <ac:spMkLst>
            <pc:docMk/>
            <pc:sldMk cId="60931042" sldId="351"/>
            <ac:spMk id="3" creationId="{8D206B93-6656-36E0-09F6-46CA4F1063F9}"/>
          </ac:spMkLst>
        </pc:spChg>
        <pc:picChg chg="mod">
          <ac:chgData name="Cerys Davies" userId="61e71dc1-9594-4277-b52b-4420989f68ee" providerId="ADAL" clId="{FCB43C77-218B-45E6-BF98-90D9A100B3C5}" dt="2024-02-09T12:00:14.374" v="14" actId="1076"/>
          <ac:picMkLst>
            <pc:docMk/>
            <pc:sldMk cId="60931042" sldId="351"/>
            <ac:picMk id="4" creationId="{085E13CD-6FF5-A430-ACC9-EF962084676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BA91F1-7E8C-41C9-A838-D658A98417D5}" type="doc">
      <dgm:prSet loTypeId="urn:microsoft.com/office/officeart/2016/7/layout/LinearArrowProcessNumbered" loCatId="process" qsTypeId="urn:microsoft.com/office/officeart/2005/8/quickstyle/simple2" qsCatId="simple" csTypeId="urn:microsoft.com/office/officeart/2005/8/colors/accent1_2" csCatId="accent1" phldr="1"/>
      <dgm:spPr/>
      <dgm:t>
        <a:bodyPr/>
        <a:lstStyle/>
        <a:p>
          <a:endParaRPr lang="en-US"/>
        </a:p>
      </dgm:t>
    </dgm:pt>
    <dgm:pt modelId="{9A97DD9A-212E-426A-9594-7FEEEC4E1E2E}">
      <dgm:prSet phldrT="[Text]"/>
      <dgm:spPr/>
      <dgm:t>
        <a:bodyPr/>
        <a:lstStyle/>
        <a:p>
          <a:r>
            <a:rPr lang="en-US" dirty="0"/>
            <a:t>At the Police Station </a:t>
          </a:r>
        </a:p>
      </dgm:t>
      <dgm:extLst>
        <a:ext uri="{E40237B7-FDA0-4F09-8148-C483321AD2D9}">
          <dgm14:cNvPr xmlns:dgm14="http://schemas.microsoft.com/office/drawing/2010/diagram" id="0" name="" title="Step 1 title"/>
        </a:ext>
      </dgm:extLst>
    </dgm:pt>
    <dgm:pt modelId="{CFB8B198-74C4-4710-BA7C-5F16A52BB9D3}" type="parTrans" cxnId="{6EE1A5DD-79E9-4FC2-BFBE-DA7B4C71D980}">
      <dgm:prSet/>
      <dgm:spPr/>
      <dgm:t>
        <a:bodyPr/>
        <a:lstStyle/>
        <a:p>
          <a:endParaRPr lang="en-US"/>
        </a:p>
      </dgm:t>
    </dgm:pt>
    <dgm:pt modelId="{A822033B-D112-4812-B9AC-0AEDBC4B3389}" type="sibTrans" cxnId="{6EE1A5DD-79E9-4FC2-BFBE-DA7B4C71D980}">
      <dgm:prSet phldrT="1" phldr="0"/>
      <dgm:spPr/>
      <dgm:t>
        <a:bodyPr/>
        <a:lstStyle/>
        <a:p>
          <a:r>
            <a:rPr lang="en-US"/>
            <a:t>1</a:t>
          </a:r>
        </a:p>
      </dgm:t>
    </dgm:pt>
    <dgm:pt modelId="{9767D06C-E342-4313-B844-7CBE4BE72372}">
      <dgm:prSet phldrT="[Text]"/>
      <dgm:spPr/>
      <dgm:t>
        <a:bodyPr/>
        <a:lstStyle/>
        <a:p>
          <a:r>
            <a:rPr lang="en-US" dirty="0"/>
            <a:t>At Court</a:t>
          </a:r>
        </a:p>
      </dgm:t>
      <dgm:extLst>
        <a:ext uri="{E40237B7-FDA0-4F09-8148-C483321AD2D9}">
          <dgm14:cNvPr xmlns:dgm14="http://schemas.microsoft.com/office/drawing/2010/diagram" id="0" name="" title="Step 3 title"/>
        </a:ext>
      </dgm:extLst>
    </dgm:pt>
    <dgm:pt modelId="{5B3210CA-F7F6-43EC-9250-21702872AB7F}" type="sibTrans" cxnId="{1F9E31E8-2B2E-4F8E-AA9B-B5366FE84796}">
      <dgm:prSet phldrT="2" phldr="0"/>
      <dgm:spPr/>
      <dgm:t>
        <a:bodyPr/>
        <a:lstStyle/>
        <a:p>
          <a:r>
            <a:rPr lang="en-US"/>
            <a:t>2</a:t>
          </a:r>
        </a:p>
      </dgm:t>
    </dgm:pt>
    <dgm:pt modelId="{07642ABB-36AA-4345-A138-3BA34143FF70}" type="parTrans" cxnId="{1F9E31E8-2B2E-4F8E-AA9B-B5366FE84796}">
      <dgm:prSet/>
      <dgm:spPr/>
      <dgm:t>
        <a:bodyPr/>
        <a:lstStyle/>
        <a:p>
          <a:endParaRPr lang="en-US"/>
        </a:p>
      </dgm:t>
    </dgm:pt>
    <dgm:pt modelId="{A4562519-BAFA-498E-A941-EFC5675FEA1C}" type="pres">
      <dgm:prSet presAssocID="{1DBA91F1-7E8C-41C9-A838-D658A98417D5}" presName="linearFlow" presStyleCnt="0">
        <dgm:presLayoutVars>
          <dgm:dir/>
          <dgm:animLvl val="lvl"/>
          <dgm:resizeHandles val="exact"/>
        </dgm:presLayoutVars>
      </dgm:prSet>
      <dgm:spPr/>
    </dgm:pt>
    <dgm:pt modelId="{734E5E96-74A1-4E38-A2F3-46D924816F27}" type="pres">
      <dgm:prSet presAssocID="{9A97DD9A-212E-426A-9594-7FEEEC4E1E2E}" presName="compositeNode" presStyleCnt="0"/>
      <dgm:spPr/>
    </dgm:pt>
    <dgm:pt modelId="{E34C2FE3-9841-4562-9486-3740659A76BB}" type="pres">
      <dgm:prSet presAssocID="{9A97DD9A-212E-426A-9594-7FEEEC4E1E2E}" presName="parTx" presStyleLbl="node1" presStyleIdx="0" presStyleCnt="0">
        <dgm:presLayoutVars>
          <dgm:chMax val="0"/>
          <dgm:chPref val="0"/>
          <dgm:bulletEnabled val="1"/>
        </dgm:presLayoutVars>
      </dgm:prSet>
      <dgm:spPr/>
    </dgm:pt>
    <dgm:pt modelId="{75F403C8-2C75-49B6-AB6E-6A02BF704E4C}" type="pres">
      <dgm:prSet presAssocID="{9A97DD9A-212E-426A-9594-7FEEEC4E1E2E}" presName="parSh" presStyleCnt="0"/>
      <dgm:spPr/>
    </dgm:pt>
    <dgm:pt modelId="{F85F7067-84C4-4331-BC5E-569E4EEB07F4}" type="pres">
      <dgm:prSet presAssocID="{9A97DD9A-212E-426A-9594-7FEEEC4E1E2E}" presName="lineNode" presStyleLbl="alignAccFollowNode1" presStyleIdx="0" presStyleCnt="6"/>
      <dgm:spPr/>
    </dgm:pt>
    <dgm:pt modelId="{34F5F501-FF93-4E0D-9D95-5175858AA347}" type="pres">
      <dgm:prSet presAssocID="{9A97DD9A-212E-426A-9594-7FEEEC4E1E2E}" presName="lineArrowNode" presStyleLbl="alignAccFollowNode1" presStyleIdx="1" presStyleCnt="6"/>
      <dgm:spPr/>
    </dgm:pt>
    <dgm:pt modelId="{CEE92368-069E-484D-9F1A-6B31952069C1}" type="pres">
      <dgm:prSet presAssocID="{A822033B-D112-4812-B9AC-0AEDBC4B3389}" presName="sibTransNodeCircle" presStyleLbl="alignNode1" presStyleIdx="0" presStyleCnt="2">
        <dgm:presLayoutVars>
          <dgm:chMax val="0"/>
          <dgm:bulletEnabled/>
        </dgm:presLayoutVars>
      </dgm:prSet>
      <dgm:spPr/>
    </dgm:pt>
    <dgm:pt modelId="{274F8AEE-E085-4D8C-824D-31B52A678274}" type="pres">
      <dgm:prSet presAssocID="{A822033B-D112-4812-B9AC-0AEDBC4B3389}" presName="spacerBetweenCircleAndCallout" presStyleCnt="0">
        <dgm:presLayoutVars/>
      </dgm:prSet>
      <dgm:spPr/>
    </dgm:pt>
    <dgm:pt modelId="{C0CF21F9-0568-4049-B51D-3AF15B773D77}" type="pres">
      <dgm:prSet presAssocID="{9A97DD9A-212E-426A-9594-7FEEEC4E1E2E}" presName="nodeText" presStyleLbl="alignAccFollowNode1" presStyleIdx="2" presStyleCnt="6">
        <dgm:presLayoutVars>
          <dgm:bulletEnabled val="1"/>
        </dgm:presLayoutVars>
      </dgm:prSet>
      <dgm:spPr/>
    </dgm:pt>
    <dgm:pt modelId="{AF15188B-1108-4C3A-980F-235A441697F0}" type="pres">
      <dgm:prSet presAssocID="{A822033B-D112-4812-B9AC-0AEDBC4B3389}" presName="sibTransComposite" presStyleCnt="0"/>
      <dgm:spPr/>
    </dgm:pt>
    <dgm:pt modelId="{5701517B-76FE-45D4-B626-9013A5F43199}" type="pres">
      <dgm:prSet presAssocID="{9767D06C-E342-4313-B844-7CBE4BE72372}" presName="compositeNode" presStyleCnt="0"/>
      <dgm:spPr/>
    </dgm:pt>
    <dgm:pt modelId="{8D92A9E4-9EB8-4B73-98D1-537F353C778E}" type="pres">
      <dgm:prSet presAssocID="{9767D06C-E342-4313-B844-7CBE4BE72372}" presName="parTx" presStyleLbl="node1" presStyleIdx="0" presStyleCnt="0">
        <dgm:presLayoutVars>
          <dgm:chMax val="0"/>
          <dgm:chPref val="0"/>
          <dgm:bulletEnabled val="1"/>
        </dgm:presLayoutVars>
      </dgm:prSet>
      <dgm:spPr/>
    </dgm:pt>
    <dgm:pt modelId="{E1C6761B-424E-4C00-A094-26892183930C}" type="pres">
      <dgm:prSet presAssocID="{9767D06C-E342-4313-B844-7CBE4BE72372}" presName="parSh" presStyleCnt="0"/>
      <dgm:spPr/>
    </dgm:pt>
    <dgm:pt modelId="{8629DA20-1A41-494A-9F60-76C9CAE9CD69}" type="pres">
      <dgm:prSet presAssocID="{9767D06C-E342-4313-B844-7CBE4BE72372}" presName="lineNode" presStyleLbl="alignAccFollowNode1" presStyleIdx="3" presStyleCnt="6"/>
      <dgm:spPr/>
    </dgm:pt>
    <dgm:pt modelId="{8ABBA95C-7FDC-427D-9281-9F54DC9ED21F}" type="pres">
      <dgm:prSet presAssocID="{9767D06C-E342-4313-B844-7CBE4BE72372}" presName="lineArrowNode" presStyleLbl="alignAccFollowNode1" presStyleIdx="4" presStyleCnt="6"/>
      <dgm:spPr/>
    </dgm:pt>
    <dgm:pt modelId="{26A7137B-4CD4-4910-8298-67C68807A17F}" type="pres">
      <dgm:prSet presAssocID="{5B3210CA-F7F6-43EC-9250-21702872AB7F}" presName="sibTransNodeCircle" presStyleLbl="alignNode1" presStyleIdx="1" presStyleCnt="2">
        <dgm:presLayoutVars>
          <dgm:chMax val="0"/>
          <dgm:bulletEnabled/>
        </dgm:presLayoutVars>
      </dgm:prSet>
      <dgm:spPr/>
    </dgm:pt>
    <dgm:pt modelId="{0C50FF80-CFDF-4D06-AC90-76DE14656412}" type="pres">
      <dgm:prSet presAssocID="{5B3210CA-F7F6-43EC-9250-21702872AB7F}" presName="spacerBetweenCircleAndCallout" presStyleCnt="0">
        <dgm:presLayoutVars/>
      </dgm:prSet>
      <dgm:spPr/>
    </dgm:pt>
    <dgm:pt modelId="{AFE47917-451F-41E9-B554-2C72414976D2}" type="pres">
      <dgm:prSet presAssocID="{9767D06C-E342-4313-B844-7CBE4BE72372}" presName="nodeText" presStyleLbl="alignAccFollowNode1" presStyleIdx="5" presStyleCnt="6" custLinFactNeighborX="1496" custLinFactNeighborY="-366">
        <dgm:presLayoutVars>
          <dgm:bulletEnabled val="1"/>
        </dgm:presLayoutVars>
      </dgm:prSet>
      <dgm:spPr/>
    </dgm:pt>
  </dgm:ptLst>
  <dgm:cxnLst>
    <dgm:cxn modelId="{42E6AC03-B3C9-4C2F-9280-5AEE17A359D9}" type="presOf" srcId="{9767D06C-E342-4313-B844-7CBE4BE72372}" destId="{AFE47917-451F-41E9-B554-2C72414976D2}" srcOrd="0" destOrd="0" presId="urn:microsoft.com/office/officeart/2016/7/layout/LinearArrowProcessNumbered"/>
    <dgm:cxn modelId="{60918A69-AAE6-4C3E-8334-DE54342E5140}" type="presOf" srcId="{9A97DD9A-212E-426A-9594-7FEEEC4E1E2E}" destId="{C0CF21F9-0568-4049-B51D-3AF15B773D77}" srcOrd="0" destOrd="0" presId="urn:microsoft.com/office/officeart/2016/7/layout/LinearArrowProcessNumbered"/>
    <dgm:cxn modelId="{5B9DB26A-A797-4F43-A5D9-281CB674B661}" type="presOf" srcId="{5B3210CA-F7F6-43EC-9250-21702872AB7F}" destId="{26A7137B-4CD4-4910-8298-67C68807A17F}" srcOrd="0" destOrd="0" presId="urn:microsoft.com/office/officeart/2016/7/layout/LinearArrowProcessNumbered"/>
    <dgm:cxn modelId="{AD00798F-9442-4C75-A572-301368F2C850}" type="presOf" srcId="{A822033B-D112-4812-B9AC-0AEDBC4B3389}" destId="{CEE92368-069E-484D-9F1A-6B31952069C1}" srcOrd="0" destOrd="0" presId="urn:microsoft.com/office/officeart/2016/7/layout/LinearArrowProcessNumbered"/>
    <dgm:cxn modelId="{326AE6A7-4385-4900-ACBB-5985C1AC6084}" type="presOf" srcId="{1DBA91F1-7E8C-41C9-A838-D658A98417D5}" destId="{A4562519-BAFA-498E-A941-EFC5675FEA1C}" srcOrd="0" destOrd="0" presId="urn:microsoft.com/office/officeart/2016/7/layout/LinearArrowProcessNumbered"/>
    <dgm:cxn modelId="{6EE1A5DD-79E9-4FC2-BFBE-DA7B4C71D980}" srcId="{1DBA91F1-7E8C-41C9-A838-D658A98417D5}" destId="{9A97DD9A-212E-426A-9594-7FEEEC4E1E2E}" srcOrd="0" destOrd="0" parTransId="{CFB8B198-74C4-4710-BA7C-5F16A52BB9D3}" sibTransId="{A822033B-D112-4812-B9AC-0AEDBC4B3389}"/>
    <dgm:cxn modelId="{1F9E31E8-2B2E-4F8E-AA9B-B5366FE84796}" srcId="{1DBA91F1-7E8C-41C9-A838-D658A98417D5}" destId="{9767D06C-E342-4313-B844-7CBE4BE72372}" srcOrd="1" destOrd="0" parTransId="{07642ABB-36AA-4345-A138-3BA34143FF70}" sibTransId="{5B3210CA-F7F6-43EC-9250-21702872AB7F}"/>
    <dgm:cxn modelId="{B0CE3DF6-CF7B-42DA-8025-FD8CBD14F065}" type="presParOf" srcId="{A4562519-BAFA-498E-A941-EFC5675FEA1C}" destId="{734E5E96-74A1-4E38-A2F3-46D924816F27}" srcOrd="0" destOrd="0" presId="urn:microsoft.com/office/officeart/2016/7/layout/LinearArrowProcessNumbered"/>
    <dgm:cxn modelId="{8F5CAFC3-AC53-4999-B63E-0DE08625D16F}" type="presParOf" srcId="{734E5E96-74A1-4E38-A2F3-46D924816F27}" destId="{E34C2FE3-9841-4562-9486-3740659A76BB}" srcOrd="0" destOrd="0" presId="urn:microsoft.com/office/officeart/2016/7/layout/LinearArrowProcessNumbered"/>
    <dgm:cxn modelId="{B89685C1-A15D-4B3C-9EEA-9D1A891B319A}" type="presParOf" srcId="{734E5E96-74A1-4E38-A2F3-46D924816F27}" destId="{75F403C8-2C75-49B6-AB6E-6A02BF704E4C}" srcOrd="1" destOrd="0" presId="urn:microsoft.com/office/officeart/2016/7/layout/LinearArrowProcessNumbered"/>
    <dgm:cxn modelId="{C27376AC-52FF-49E4-B488-63E7F381D241}" type="presParOf" srcId="{75F403C8-2C75-49B6-AB6E-6A02BF704E4C}" destId="{F85F7067-84C4-4331-BC5E-569E4EEB07F4}" srcOrd="0" destOrd="0" presId="urn:microsoft.com/office/officeart/2016/7/layout/LinearArrowProcessNumbered"/>
    <dgm:cxn modelId="{1BA21B28-8783-4322-9D4C-DB21EC6838BE}" type="presParOf" srcId="{75F403C8-2C75-49B6-AB6E-6A02BF704E4C}" destId="{34F5F501-FF93-4E0D-9D95-5175858AA347}" srcOrd="1" destOrd="0" presId="urn:microsoft.com/office/officeart/2016/7/layout/LinearArrowProcessNumbered"/>
    <dgm:cxn modelId="{2BF2B39D-6E9E-47C4-AD94-8E0EC21CC097}" type="presParOf" srcId="{75F403C8-2C75-49B6-AB6E-6A02BF704E4C}" destId="{CEE92368-069E-484D-9F1A-6B31952069C1}" srcOrd="2" destOrd="0" presId="urn:microsoft.com/office/officeart/2016/7/layout/LinearArrowProcessNumbered"/>
    <dgm:cxn modelId="{556C84B0-D254-4502-9B68-EAED2917E728}" type="presParOf" srcId="{75F403C8-2C75-49B6-AB6E-6A02BF704E4C}" destId="{274F8AEE-E085-4D8C-824D-31B52A678274}" srcOrd="3" destOrd="0" presId="urn:microsoft.com/office/officeart/2016/7/layout/LinearArrowProcessNumbered"/>
    <dgm:cxn modelId="{A7694F4A-FFA7-4BAE-AF64-F960907F764A}" type="presParOf" srcId="{734E5E96-74A1-4E38-A2F3-46D924816F27}" destId="{C0CF21F9-0568-4049-B51D-3AF15B773D77}" srcOrd="2" destOrd="0" presId="urn:microsoft.com/office/officeart/2016/7/layout/LinearArrowProcessNumbered"/>
    <dgm:cxn modelId="{2192669D-88E1-428B-9E22-711934BCE44C}" type="presParOf" srcId="{A4562519-BAFA-498E-A941-EFC5675FEA1C}" destId="{AF15188B-1108-4C3A-980F-235A441697F0}" srcOrd="1" destOrd="0" presId="urn:microsoft.com/office/officeart/2016/7/layout/LinearArrowProcessNumbered"/>
    <dgm:cxn modelId="{8271D574-5AB2-4559-803C-0E9927C4CA28}" type="presParOf" srcId="{A4562519-BAFA-498E-A941-EFC5675FEA1C}" destId="{5701517B-76FE-45D4-B626-9013A5F43199}" srcOrd="2" destOrd="0" presId="urn:microsoft.com/office/officeart/2016/7/layout/LinearArrowProcessNumbered"/>
    <dgm:cxn modelId="{2943B719-0117-4CEA-9A41-9864DF06BFB6}" type="presParOf" srcId="{5701517B-76FE-45D4-B626-9013A5F43199}" destId="{8D92A9E4-9EB8-4B73-98D1-537F353C778E}" srcOrd="0" destOrd="0" presId="urn:microsoft.com/office/officeart/2016/7/layout/LinearArrowProcessNumbered"/>
    <dgm:cxn modelId="{86D5477D-20D9-4ECB-9EC0-B24C64BBCAC5}" type="presParOf" srcId="{5701517B-76FE-45D4-B626-9013A5F43199}" destId="{E1C6761B-424E-4C00-A094-26892183930C}" srcOrd="1" destOrd="0" presId="urn:microsoft.com/office/officeart/2016/7/layout/LinearArrowProcessNumbered"/>
    <dgm:cxn modelId="{7687B239-FAF9-48DC-89BB-89C8279DB662}" type="presParOf" srcId="{E1C6761B-424E-4C00-A094-26892183930C}" destId="{8629DA20-1A41-494A-9F60-76C9CAE9CD69}" srcOrd="0" destOrd="0" presId="urn:microsoft.com/office/officeart/2016/7/layout/LinearArrowProcessNumbered"/>
    <dgm:cxn modelId="{991A7923-E357-4D73-91CE-F93F83C68048}" type="presParOf" srcId="{E1C6761B-424E-4C00-A094-26892183930C}" destId="{8ABBA95C-7FDC-427D-9281-9F54DC9ED21F}" srcOrd="1" destOrd="0" presId="urn:microsoft.com/office/officeart/2016/7/layout/LinearArrowProcessNumbered"/>
    <dgm:cxn modelId="{A262E709-C850-49FE-A858-D87BC762473D}" type="presParOf" srcId="{E1C6761B-424E-4C00-A094-26892183930C}" destId="{26A7137B-4CD4-4910-8298-67C68807A17F}" srcOrd="2" destOrd="0" presId="urn:microsoft.com/office/officeart/2016/7/layout/LinearArrowProcessNumbered"/>
    <dgm:cxn modelId="{97CCC727-A014-4FA6-BDD2-3A8876807837}" type="presParOf" srcId="{E1C6761B-424E-4C00-A094-26892183930C}" destId="{0C50FF80-CFDF-4D06-AC90-76DE14656412}" srcOrd="3" destOrd="0" presId="urn:microsoft.com/office/officeart/2016/7/layout/LinearArrowProcessNumbered"/>
    <dgm:cxn modelId="{FE0F5BFB-8D95-4B34-8FDD-2802A7878676}" type="presParOf" srcId="{5701517B-76FE-45D4-B626-9013A5F43199}" destId="{AFE47917-451F-41E9-B554-2C72414976D2}"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5F7067-84C4-4331-BC5E-569E4EEB07F4}">
      <dsp:nvSpPr>
        <dsp:cNvPr id="0" name=""/>
        <dsp:cNvSpPr/>
      </dsp:nvSpPr>
      <dsp:spPr>
        <a:xfrm>
          <a:off x="1314449" y="1678538"/>
          <a:ext cx="1051559"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F5F501-FF93-4E0D-9D95-5175858AA347}">
      <dsp:nvSpPr>
        <dsp:cNvPr id="0" name=""/>
        <dsp:cNvSpPr/>
      </dsp:nvSpPr>
      <dsp:spPr>
        <a:xfrm>
          <a:off x="2429103" y="1590106"/>
          <a:ext cx="120929" cy="224465"/>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EE92368-069E-484D-9F1A-6B31952069C1}">
      <dsp:nvSpPr>
        <dsp:cNvPr id="0" name=""/>
        <dsp:cNvSpPr/>
      </dsp:nvSpPr>
      <dsp:spPr>
        <a:xfrm>
          <a:off x="634741" y="1130310"/>
          <a:ext cx="1096526" cy="109652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42551" tIns="42551" rIns="42551" bIns="42551" numCol="1" spcCol="1270" anchor="ctr" anchorCtr="0">
          <a:noAutofit/>
        </a:bodyPr>
        <a:lstStyle/>
        <a:p>
          <a:pPr marL="0" lvl="0" indent="0" algn="ctr" defTabSz="2089150">
            <a:lnSpc>
              <a:spcPct val="90000"/>
            </a:lnSpc>
            <a:spcBef>
              <a:spcPct val="0"/>
            </a:spcBef>
            <a:spcAft>
              <a:spcPct val="35000"/>
            </a:spcAft>
            <a:buNone/>
          </a:pPr>
          <a:r>
            <a:rPr lang="en-US" sz="4700" kern="1200"/>
            <a:t>1</a:t>
          </a:r>
        </a:p>
      </dsp:txBody>
      <dsp:txXfrm>
        <a:off x="795324" y="1290893"/>
        <a:ext cx="775360" cy="775360"/>
      </dsp:txXfrm>
    </dsp:sp>
    <dsp:sp modelId="{C0CF21F9-0568-4049-B51D-3AF15B773D77}">
      <dsp:nvSpPr>
        <dsp:cNvPr id="0" name=""/>
        <dsp:cNvSpPr/>
      </dsp:nvSpPr>
      <dsp:spPr>
        <a:xfrm>
          <a:off x="0" y="2392309"/>
          <a:ext cx="2366009"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6633" tIns="165100" rIns="186633" bIns="165100" numCol="1" spcCol="1270" anchor="t" anchorCtr="0">
          <a:noAutofit/>
        </a:bodyPr>
        <a:lstStyle/>
        <a:p>
          <a:pPr marL="0" lvl="0" indent="0" algn="l" defTabSz="1022350">
            <a:lnSpc>
              <a:spcPct val="90000"/>
            </a:lnSpc>
            <a:spcBef>
              <a:spcPct val="0"/>
            </a:spcBef>
            <a:spcAft>
              <a:spcPct val="35000"/>
            </a:spcAft>
            <a:buNone/>
          </a:pPr>
          <a:r>
            <a:rPr lang="en-US" sz="2300" kern="1200" dirty="0"/>
            <a:t>At the Police Station </a:t>
          </a:r>
        </a:p>
      </dsp:txBody>
      <dsp:txXfrm>
        <a:off x="0" y="2785429"/>
        <a:ext cx="2366009" cy="1572480"/>
      </dsp:txXfrm>
    </dsp:sp>
    <dsp:sp modelId="{8629DA20-1A41-494A-9F60-76C9CAE9CD69}">
      <dsp:nvSpPr>
        <dsp:cNvPr id="0" name=""/>
        <dsp:cNvSpPr/>
      </dsp:nvSpPr>
      <dsp:spPr>
        <a:xfrm>
          <a:off x="2628899" y="1676717"/>
          <a:ext cx="1183004"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6A7137B-4CD4-4910-8298-67C68807A17F}">
      <dsp:nvSpPr>
        <dsp:cNvPr id="0" name=""/>
        <dsp:cNvSpPr/>
      </dsp:nvSpPr>
      <dsp:spPr>
        <a:xfrm>
          <a:off x="3263640" y="1128490"/>
          <a:ext cx="1096526" cy="109652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42551" tIns="42551" rIns="42551" bIns="42551" numCol="1" spcCol="1270" anchor="ctr" anchorCtr="0">
          <a:noAutofit/>
        </a:bodyPr>
        <a:lstStyle/>
        <a:p>
          <a:pPr marL="0" lvl="0" indent="0" algn="ctr" defTabSz="2089150">
            <a:lnSpc>
              <a:spcPct val="90000"/>
            </a:lnSpc>
            <a:spcBef>
              <a:spcPct val="0"/>
            </a:spcBef>
            <a:spcAft>
              <a:spcPct val="35000"/>
            </a:spcAft>
            <a:buNone/>
          </a:pPr>
          <a:r>
            <a:rPr lang="en-US" sz="4700" kern="1200"/>
            <a:t>2</a:t>
          </a:r>
        </a:p>
      </dsp:txBody>
      <dsp:txXfrm>
        <a:off x="3424223" y="1289073"/>
        <a:ext cx="775360" cy="775360"/>
      </dsp:txXfrm>
    </dsp:sp>
    <dsp:sp modelId="{AFE47917-451F-41E9-B554-2C72414976D2}">
      <dsp:nvSpPr>
        <dsp:cNvPr id="0" name=""/>
        <dsp:cNvSpPr/>
      </dsp:nvSpPr>
      <dsp:spPr>
        <a:xfrm>
          <a:off x="2664295" y="2383167"/>
          <a:ext cx="2366009"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6633" tIns="165100" rIns="186633" bIns="165100" numCol="1" spcCol="1270" anchor="t" anchorCtr="0">
          <a:noAutofit/>
        </a:bodyPr>
        <a:lstStyle/>
        <a:p>
          <a:pPr marL="0" lvl="0" indent="0" algn="l" defTabSz="1022350">
            <a:lnSpc>
              <a:spcPct val="90000"/>
            </a:lnSpc>
            <a:spcBef>
              <a:spcPct val="0"/>
            </a:spcBef>
            <a:spcAft>
              <a:spcPct val="35000"/>
            </a:spcAft>
            <a:buNone/>
          </a:pPr>
          <a:r>
            <a:rPr lang="en-US" sz="2300" kern="1200" dirty="0"/>
            <a:t>At Court</a:t>
          </a:r>
        </a:p>
      </dsp:txBody>
      <dsp:txXfrm>
        <a:off x="2664295" y="2776287"/>
        <a:ext cx="2366009" cy="1572480"/>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2/9/2024</a:t>
            </a:fld>
            <a:endParaRPr>
              <a:solidFill>
                <a:schemeClr val="tx2"/>
              </a:solidFill>
            </a:endParaRPr>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2/9/2024</a:t>
            </a:fld>
            <a:endParaRPr/>
          </a:p>
        </p:txBody>
      </p:sp>
      <p:sp>
        <p:nvSpPr>
          <p:cNvPr id="4" name="Slide Image Placeholder 3"/>
          <p:cNvSpPr>
            <a:spLocks noGrp="1" noRot="1" noChangeAspect="1"/>
          </p:cNvSpPr>
          <p:nvPr>
            <p:ph type="sldImg" idx="2"/>
          </p:nvPr>
        </p:nvSpPr>
        <p:spPr>
          <a:xfrm>
            <a:off x="85725" y="731838"/>
            <a:ext cx="6497638" cy="36576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Times New Roman" panose="02020603050405020304" pitchFamily="18" charset="0"/>
              </a:rPr>
              <a:t>There may be a breach of </a:t>
            </a:r>
            <a:r>
              <a:rPr lang="en-GB" b="1" i="0" dirty="0">
                <a:solidFill>
                  <a:srgbClr val="000000"/>
                </a:solidFill>
                <a:effectLst/>
                <a:latin typeface="Times New Roman" panose="02020603050405020304" pitchFamily="18" charset="0"/>
              </a:rPr>
              <a:t>Art 6 ECHR</a:t>
            </a:r>
            <a:r>
              <a:rPr lang="en-GB" b="0" i="0" dirty="0">
                <a:solidFill>
                  <a:srgbClr val="000000"/>
                </a:solidFill>
                <a:effectLst/>
                <a:latin typeface="Times New Roman" panose="02020603050405020304" pitchFamily="18" charset="0"/>
              </a:rPr>
              <a:t> (right to a fair trial) if evidence is admitted in court that was obtained before the accused was given access to a solicitor.</a:t>
            </a:r>
          </a:p>
          <a:p>
            <a:pPr algn="just"/>
            <a:r>
              <a:rPr lang="en-GB" b="0" i="0" dirty="0">
                <a:solidFill>
                  <a:srgbClr val="000000"/>
                </a:solidFill>
                <a:effectLst/>
                <a:latin typeface="Times New Roman" panose="02020603050405020304" pitchFamily="18" charset="0"/>
              </a:rPr>
              <a:t>A question that arises in respect of England and Wales is whether the provisions for delaying access to a lawyer under </a:t>
            </a:r>
            <a:r>
              <a:rPr lang="en-GB" b="1" i="0" dirty="0">
                <a:solidFill>
                  <a:srgbClr val="000000"/>
                </a:solidFill>
                <a:effectLst/>
                <a:latin typeface="Times New Roman" panose="02020603050405020304" pitchFamily="18" charset="0"/>
              </a:rPr>
              <a:t>s58(6) PACE 1984</a:t>
            </a:r>
            <a:r>
              <a:rPr lang="en-GB" b="0" i="0" dirty="0">
                <a:solidFill>
                  <a:srgbClr val="000000"/>
                </a:solidFill>
                <a:effectLst/>
                <a:latin typeface="Times New Roman" panose="02020603050405020304" pitchFamily="18" charset="0"/>
              </a:rPr>
              <a:t>, and for questioning a suspect who has requested legal advice before they have received it are compliant with </a:t>
            </a:r>
            <a:r>
              <a:rPr lang="en-GB" b="1" i="0" dirty="0">
                <a:solidFill>
                  <a:srgbClr val="000000"/>
                </a:solidFill>
                <a:effectLst/>
                <a:latin typeface="Times New Roman" panose="02020603050405020304" pitchFamily="18" charset="0"/>
              </a:rPr>
              <a:t>Art 6</a:t>
            </a:r>
            <a:r>
              <a:rPr lang="en-GB" b="0" i="0" dirty="0">
                <a:solidFill>
                  <a:srgbClr val="000000"/>
                </a:solidFill>
                <a:effectLst/>
                <a:latin typeface="Times New Roman" panose="02020603050405020304" pitchFamily="18" charset="0"/>
              </a:rPr>
              <a:t>. In </a:t>
            </a:r>
            <a:r>
              <a:rPr lang="en-GB" b="1" i="1" dirty="0">
                <a:solidFill>
                  <a:srgbClr val="000000"/>
                </a:solidFill>
                <a:effectLst/>
                <a:latin typeface="Times New Roman" panose="02020603050405020304" pitchFamily="18" charset="0"/>
              </a:rPr>
              <a:t>Ibrahim v UK [2016]</a:t>
            </a:r>
            <a:r>
              <a:rPr lang="en-GB" b="0" i="0" dirty="0">
                <a:solidFill>
                  <a:srgbClr val="000000"/>
                </a:solidFill>
                <a:effectLst/>
                <a:latin typeface="Times New Roman" panose="02020603050405020304" pitchFamily="18" charset="0"/>
              </a:rPr>
              <a:t>, it was suggested that the court – when considering whether there has been a breach of </a:t>
            </a:r>
            <a:r>
              <a:rPr lang="en-GB" b="1" i="0" dirty="0">
                <a:solidFill>
                  <a:srgbClr val="000000"/>
                </a:solidFill>
                <a:effectLst/>
                <a:latin typeface="Times New Roman" panose="02020603050405020304" pitchFamily="18" charset="0"/>
              </a:rPr>
              <a:t>Art 6 </a:t>
            </a:r>
            <a:r>
              <a:rPr lang="en-GB" b="0" i="0" dirty="0">
                <a:solidFill>
                  <a:srgbClr val="000000"/>
                </a:solidFill>
                <a:effectLst/>
                <a:latin typeface="Times New Roman" panose="02020603050405020304" pitchFamily="18" charset="0"/>
              </a:rPr>
              <a:t>– should determine: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(1)   Was there a compelling reason to justify the restriction in the individual case bearing in mind the provisions of </a:t>
            </a:r>
            <a:r>
              <a:rPr lang="en-GB" b="1" i="0" dirty="0">
                <a:solidFill>
                  <a:srgbClr val="000000"/>
                </a:solidFill>
                <a:effectLst/>
                <a:latin typeface="Times New Roman" panose="02020603050405020304" pitchFamily="18" charset="0"/>
              </a:rPr>
              <a:t>PACE</a:t>
            </a:r>
            <a:r>
              <a:rPr lang="en-GB" b="0" i="0" dirty="0">
                <a:solidFill>
                  <a:srgbClr val="000000"/>
                </a:solidFill>
                <a:effectLst/>
                <a:latin typeface="Times New Roman" panose="02020603050405020304" pitchFamily="18" charset="0"/>
              </a:rPr>
              <a:t>?</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(2)   What is the impact on the overall fairness of the proceedings, taking into account the restriction on access?</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9</a:t>
            </a:fld>
            <a:endParaRPr lang="en-GB"/>
          </a:p>
        </p:txBody>
      </p:sp>
    </p:spTree>
    <p:extLst>
      <p:ext uri="{BB962C8B-B14F-4D97-AF65-F5344CB8AC3E}">
        <p14:creationId xmlns:p14="http://schemas.microsoft.com/office/powerpoint/2010/main" val="8648768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2/9/2024</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2/9/2024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2/9/2024</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2/9/2024</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2/9/2024</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2/9/2024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2/9/2024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2/9/2024</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2/9/2024</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2/9/2024</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www.legislation.gov.uk/ukpga/1984/60/section/56" TargetMode="External"/><Relationship Id="rId2" Type="http://schemas.openxmlformats.org/officeDocument/2006/relationships/hyperlink" Target="https://assets.publishing.service.gov.uk/government/uploads/system/uploads/attachment_data/file/729842/pace-code-c-2018.pdf" TargetMode="External"/><Relationship Id="rId1" Type="http://schemas.openxmlformats.org/officeDocument/2006/relationships/slideLayout" Target="../slideLayouts/slideLayout2.xml"/><Relationship Id="rId4" Type="http://schemas.openxmlformats.org/officeDocument/2006/relationships/hyperlink" Target="https://www.legislation.gov.uk/ukpga/1984/60/section/58"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assets.publishing.service.gov.uk/government/uploads/system/uploads/attachment_data/file/729842/pace-code-c-2018.pdf"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495716/52344_00_Pace_Code_E_Accessible_v0.3.pdf" TargetMode="External"/><Relationship Id="rId2" Type="http://schemas.openxmlformats.org/officeDocument/2006/relationships/hyperlink" Target="https://www.legislation.gov.uk/ukpga/1984/60/section/60" TargetMode="External"/><Relationship Id="rId1" Type="http://schemas.openxmlformats.org/officeDocument/2006/relationships/slideLayout" Target="../slideLayouts/slideLayout2.xml"/><Relationship Id="rId4" Type="http://schemas.openxmlformats.org/officeDocument/2006/relationships/hyperlink" Target="https://www.legislation.gov.uk/ukpga/1994/33/section/34"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729842/pace-code-c-2018.pdf"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sra.org.uk/solicitors/handbook/code/part2/rule4/content.pag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bailii.org/eu/cases/ECHR/2000/191.html" TargetMode="External"/><Relationship Id="rId2" Type="http://schemas.openxmlformats.org/officeDocument/2006/relationships/hyperlink" Target="http://www.bailii.org/ew/cases/EWCA/Crim/1996/1728.html" TargetMode="External"/><Relationship Id="rId1" Type="http://schemas.openxmlformats.org/officeDocument/2006/relationships/slideLayout" Target="../slideLayouts/slideLayout2.xml"/><Relationship Id="rId5" Type="http://schemas.openxmlformats.org/officeDocument/2006/relationships/hyperlink" Target="https://www.legislation.gov.uk/ukpga/1994/33/section/34" TargetMode="External"/><Relationship Id="rId4" Type="http://schemas.openxmlformats.org/officeDocument/2006/relationships/hyperlink" Target="https://www.legislation.gov.uk/ukpga/1994/33/section/38"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legislation.gov.uk/ukpga/1984/60/section/38" TargetMode="External"/><Relationship Id="rId2" Type="http://schemas.openxmlformats.org/officeDocument/2006/relationships/hyperlink" Target="https://www.legislation.gov.uk/ukpga/1984/60/section/37B"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cps.gov.uk/publication/code-crown-prosecutors" TargetMode="Externa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legislation.gov.uk/ukpga/1984/60/section/47" TargetMode="External"/><Relationship Id="rId2" Type="http://schemas.openxmlformats.org/officeDocument/2006/relationships/hyperlink" Target="https://www.legislation.gov.uk/ukpga/1984/60/section/38" TargetMode="External"/><Relationship Id="rId1" Type="http://schemas.openxmlformats.org/officeDocument/2006/relationships/slideLayout" Target="../slideLayouts/slideLayout2.xml"/><Relationship Id="rId5" Type="http://schemas.openxmlformats.org/officeDocument/2006/relationships/hyperlink" Target="https://www.legislation.gov.uk/ukpga/1984/60/section/46" TargetMode="External"/><Relationship Id="rId4" Type="http://schemas.openxmlformats.org/officeDocument/2006/relationships/hyperlink" Target="http://www.legislation.gov.uk/ukpga/1976/63" TargetMode="External"/></Relationships>
</file>

<file path=ppt/slides/_rels/slide33.xml.rels><?xml version="1.0" encoding="UTF-8" standalone="yes"?>
<Relationships xmlns="http://schemas.openxmlformats.org/package/2006/relationships"><Relationship Id="rId2" Type="http://schemas.openxmlformats.org/officeDocument/2006/relationships/hyperlink" Target="https://www.app.college.police.uk/"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hyperlink" Target="https://www.gov.uk/government/publications/criminal-legal-aid-application-forms"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www.gov.uk/guidance/criminal-legal-aid-means-testing#full-means-testing"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1107772/Guidance_CRM14_and_CRM15.pdf"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www.legislation.gov.uk/ukpga/1999/22/schedule/3"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721" y="692696"/>
            <a:ext cx="3351927" cy="3853904"/>
          </a:xfrm>
        </p:spPr>
        <p:txBody>
          <a:bodyPr anchor="b">
            <a:normAutofit/>
          </a:bodyPr>
          <a:lstStyle/>
          <a:p>
            <a:r>
              <a:rPr lang="en-US" sz="4800" dirty="0"/>
              <a:t>Week 3 – The Suspect and Early </a:t>
            </a:r>
            <a:r>
              <a:rPr lang="en-US" sz="4800"/>
              <a:t>Procedure </a:t>
            </a:r>
            <a:endParaRPr lang="en-US" sz="4800" dirty="0"/>
          </a:p>
        </p:txBody>
      </p:sp>
      <p:sp>
        <p:nvSpPr>
          <p:cNvPr id="3" name="Subtitle 2"/>
          <p:cNvSpPr>
            <a:spLocks noGrp="1"/>
          </p:cNvSpPr>
          <p:nvPr>
            <p:ph type="body" sz="half" idx="2"/>
          </p:nvPr>
        </p:nvSpPr>
        <p:spPr>
          <a:xfrm>
            <a:off x="304721" y="4648200"/>
            <a:ext cx="3351927" cy="1727200"/>
          </a:xfrm>
        </p:spPr>
        <p:txBody>
          <a:bodyPr>
            <a:normAutofit/>
          </a:bodyPr>
          <a:lstStyle/>
          <a:p>
            <a:pPr>
              <a:spcAft>
                <a:spcPts val="600"/>
              </a:spcAft>
            </a:pPr>
            <a:r>
              <a:rPr lang="en-US" sz="3200" dirty="0"/>
              <a:t>Criminal Litigation</a:t>
            </a:r>
          </a:p>
        </p:txBody>
      </p:sp>
      <p:pic>
        <p:nvPicPr>
          <p:cNvPr id="5" name="Picture 4">
            <a:extLst>
              <a:ext uri="{FF2B5EF4-FFF2-40B4-BE49-F238E27FC236}">
                <a16:creationId xmlns:a16="http://schemas.microsoft.com/office/drawing/2014/main" id="{9417B395-25CB-A11E-088A-D90461717501}"/>
              </a:ext>
            </a:extLst>
          </p:cNvPr>
          <p:cNvPicPr>
            <a:picLocks noChangeAspect="1"/>
          </p:cNvPicPr>
          <p:nvPr/>
        </p:nvPicPr>
        <p:blipFill rotWithShape="1">
          <a:blip r:embed="rId2"/>
          <a:srcRect l="14611" r="34575" b="1"/>
          <a:stretch/>
        </p:blipFill>
        <p:spPr>
          <a:xfrm>
            <a:off x="4469236" y="482600"/>
            <a:ext cx="6805427" cy="5892800"/>
          </a:xfrm>
          <a:prstGeom prst="rect">
            <a:avLst/>
          </a:prstGeom>
          <a:noFill/>
        </p:spPr>
      </p:pic>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117309" y="76200"/>
            <a:ext cx="10157354" cy="1397000"/>
          </a:xfrm>
        </p:spPr>
        <p:txBody>
          <a:bodyPr anchor="b">
            <a:normAutofit/>
          </a:bodyPr>
          <a:lstStyle/>
          <a:p>
            <a:r>
              <a:rPr lang="en-US" dirty="0"/>
              <a:t>Aims</a:t>
            </a:r>
          </a:p>
        </p:txBody>
      </p:sp>
      <p:sp>
        <p:nvSpPr>
          <p:cNvPr id="14" name="Content Placeholder 13"/>
          <p:cNvSpPr>
            <a:spLocks noGrp="1"/>
          </p:cNvSpPr>
          <p:nvPr>
            <p:ph sz="half" idx="1"/>
          </p:nvPr>
        </p:nvSpPr>
        <p:spPr>
          <a:xfrm>
            <a:off x="1117309" y="1701800"/>
            <a:ext cx="4977104" cy="4470400"/>
          </a:xfrm>
        </p:spPr>
        <p:txBody>
          <a:bodyPr>
            <a:normAutofit/>
          </a:bodyPr>
          <a:lstStyle/>
          <a:p>
            <a:r>
              <a:rPr lang="en-US" sz="1900" dirty="0"/>
              <a:t>To understand the rights of the defendant</a:t>
            </a:r>
          </a:p>
          <a:p>
            <a:r>
              <a:rPr lang="en-US" sz="1900" dirty="0"/>
              <a:t>To understand the role of the solicitor</a:t>
            </a:r>
          </a:p>
          <a:p>
            <a:r>
              <a:rPr lang="en-US" sz="1900" dirty="0"/>
              <a:t>Advising at the police station and ethical considerations</a:t>
            </a:r>
          </a:p>
          <a:p>
            <a:r>
              <a:rPr lang="en-US" sz="1900" dirty="0"/>
              <a:t>To understand early procedure process</a:t>
            </a:r>
          </a:p>
          <a:p>
            <a:r>
              <a:rPr lang="en-US" sz="1900" dirty="0"/>
              <a:t>Understand the provisions for publicly </a:t>
            </a:r>
            <a:r>
              <a:rPr lang="en-US" sz="1900"/>
              <a:t>funded advice</a:t>
            </a:r>
          </a:p>
        </p:txBody>
      </p:sp>
      <p:pic>
        <p:nvPicPr>
          <p:cNvPr id="3" name="Picture 2">
            <a:extLst>
              <a:ext uri="{FF2B5EF4-FFF2-40B4-BE49-F238E27FC236}">
                <a16:creationId xmlns:a16="http://schemas.microsoft.com/office/drawing/2014/main" id="{F3BD76E5-06CA-DC81-D60B-9F3F399BD7B9}"/>
              </a:ext>
            </a:extLst>
          </p:cNvPr>
          <p:cNvPicPr>
            <a:picLocks noChangeAspect="1"/>
          </p:cNvPicPr>
          <p:nvPr/>
        </p:nvPicPr>
        <p:blipFill>
          <a:blip r:embed="rId2"/>
          <a:stretch>
            <a:fillRect/>
          </a:stretch>
        </p:blipFill>
        <p:spPr>
          <a:xfrm>
            <a:off x="6556499" y="1701800"/>
            <a:ext cx="4459224" cy="4470400"/>
          </a:xfrm>
          <a:prstGeom prst="rect">
            <a:avLst/>
          </a:prstGeom>
          <a:noFill/>
        </p:spPr>
      </p:pic>
    </p:spTree>
    <p:extLst>
      <p:ext uri="{BB962C8B-B14F-4D97-AF65-F5344CB8AC3E}">
        <p14:creationId xmlns:p14="http://schemas.microsoft.com/office/powerpoint/2010/main" val="711182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7FC9C-DE58-C4A4-AF84-36BC0E8E5178}"/>
              </a:ext>
            </a:extLst>
          </p:cNvPr>
          <p:cNvSpPr>
            <a:spLocks noGrp="1"/>
          </p:cNvSpPr>
          <p:nvPr>
            <p:ph type="title"/>
          </p:nvPr>
        </p:nvSpPr>
        <p:spPr>
          <a:xfrm>
            <a:off x="1117309" y="76200"/>
            <a:ext cx="10157354" cy="1397000"/>
          </a:xfrm>
        </p:spPr>
        <p:txBody>
          <a:bodyPr anchor="b">
            <a:normAutofit/>
          </a:bodyPr>
          <a:lstStyle/>
          <a:p>
            <a:r>
              <a:rPr lang="en-GB" dirty="0"/>
              <a:t>Rights of the suspect after arrest</a:t>
            </a:r>
          </a:p>
        </p:txBody>
      </p:sp>
      <p:sp>
        <p:nvSpPr>
          <p:cNvPr id="3" name="Content Placeholder 2">
            <a:extLst>
              <a:ext uri="{FF2B5EF4-FFF2-40B4-BE49-F238E27FC236}">
                <a16:creationId xmlns:a16="http://schemas.microsoft.com/office/drawing/2014/main" id="{1C8C856B-427C-E82B-5A9A-824B545415CF}"/>
              </a:ext>
            </a:extLst>
          </p:cNvPr>
          <p:cNvSpPr>
            <a:spLocks noGrp="1"/>
          </p:cNvSpPr>
          <p:nvPr>
            <p:ph sz="half" idx="1"/>
          </p:nvPr>
        </p:nvSpPr>
        <p:spPr>
          <a:xfrm>
            <a:off x="1117309" y="1701800"/>
            <a:ext cx="4977104" cy="4751536"/>
          </a:xfrm>
        </p:spPr>
        <p:txBody>
          <a:bodyPr>
            <a:noAutofit/>
          </a:bodyPr>
          <a:lstStyle/>
          <a:p>
            <a:r>
              <a:rPr lang="en-GB" sz="2000" b="0" i="0" dirty="0">
                <a:effectLst/>
              </a:rPr>
              <a:t>Suspects who have been detained in police custody have a number of important rights. </a:t>
            </a:r>
          </a:p>
          <a:p>
            <a:r>
              <a:rPr lang="en-GB" sz="2000" b="0" i="0" dirty="0">
                <a:effectLst/>
              </a:rPr>
              <a:t>Failure to adhere to those rights is a serious matter which can result in evidence being excluded. </a:t>
            </a:r>
          </a:p>
          <a:p>
            <a:r>
              <a:rPr lang="en-GB" sz="2000" b="0" i="0" dirty="0">
                <a:effectLst/>
              </a:rPr>
              <a:t>It is part of a legal adviser’s role to ensure that these rights have been given, understood and acted upon when required.</a:t>
            </a:r>
          </a:p>
          <a:p>
            <a:r>
              <a:rPr lang="en-GB" sz="2000" b="1" i="0" dirty="0">
                <a:effectLst/>
              </a:rPr>
              <a:t>para 3.1 PACE Code C</a:t>
            </a:r>
            <a:r>
              <a:rPr lang="en-GB" sz="2000" b="0" i="0" dirty="0">
                <a:effectLst/>
              </a:rPr>
              <a:t> states that a suspect must be told a number of rights that they have. </a:t>
            </a:r>
            <a:endParaRPr lang="en-GB" sz="2000" dirty="0"/>
          </a:p>
        </p:txBody>
      </p:sp>
      <p:pic>
        <p:nvPicPr>
          <p:cNvPr id="4" name="Picture 3">
            <a:extLst>
              <a:ext uri="{FF2B5EF4-FFF2-40B4-BE49-F238E27FC236}">
                <a16:creationId xmlns:a16="http://schemas.microsoft.com/office/drawing/2014/main" id="{42CA1B78-716A-B47A-288D-6F416E948DB9}"/>
              </a:ext>
            </a:extLst>
          </p:cNvPr>
          <p:cNvPicPr>
            <a:picLocks noChangeAspect="1"/>
          </p:cNvPicPr>
          <p:nvPr/>
        </p:nvPicPr>
        <p:blipFill>
          <a:blip r:embed="rId2"/>
          <a:stretch>
            <a:fillRect/>
          </a:stretch>
        </p:blipFill>
        <p:spPr>
          <a:xfrm>
            <a:off x="6540932" y="1701800"/>
            <a:ext cx="4490357" cy="4470400"/>
          </a:xfrm>
          <a:prstGeom prst="rect">
            <a:avLst/>
          </a:prstGeom>
          <a:noFill/>
        </p:spPr>
      </p:pic>
    </p:spTree>
    <p:extLst>
      <p:ext uri="{BB962C8B-B14F-4D97-AF65-F5344CB8AC3E}">
        <p14:creationId xmlns:p14="http://schemas.microsoft.com/office/powerpoint/2010/main" val="455711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009C6-0F86-44DE-B32A-06D38335681D}"/>
              </a:ext>
            </a:extLst>
          </p:cNvPr>
          <p:cNvSpPr>
            <a:spLocks noGrp="1"/>
          </p:cNvSpPr>
          <p:nvPr>
            <p:ph type="title"/>
          </p:nvPr>
        </p:nvSpPr>
        <p:spPr/>
        <p:txBody>
          <a:bodyPr/>
          <a:lstStyle/>
          <a:p>
            <a:r>
              <a:rPr lang="en-GB" dirty="0"/>
              <a:t>Rights of the suspect after arrest (PACE)</a:t>
            </a:r>
          </a:p>
        </p:txBody>
      </p:sp>
      <p:sp>
        <p:nvSpPr>
          <p:cNvPr id="3" name="Content Placeholder 2">
            <a:extLst>
              <a:ext uri="{FF2B5EF4-FFF2-40B4-BE49-F238E27FC236}">
                <a16:creationId xmlns:a16="http://schemas.microsoft.com/office/drawing/2014/main" id="{871AFB28-EEBD-4017-ADB9-AF1F21896757}"/>
              </a:ext>
            </a:extLst>
          </p:cNvPr>
          <p:cNvSpPr>
            <a:spLocks noGrp="1"/>
          </p:cNvSpPr>
          <p:nvPr>
            <p:ph idx="1"/>
          </p:nvPr>
        </p:nvSpPr>
        <p:spPr>
          <a:xfrm>
            <a:off x="909836" y="1844824"/>
            <a:ext cx="10157354" cy="4470400"/>
          </a:xfrm>
        </p:spPr>
        <p:txBody>
          <a:bodyPr/>
          <a:lstStyle/>
          <a:p>
            <a:pPr>
              <a:lnSpc>
                <a:spcPct val="80000"/>
              </a:lnSpc>
            </a:pPr>
            <a:r>
              <a:rPr lang="en-GB" altLang="en-US" dirty="0"/>
              <a:t>To be told the grounds for arrest (</a:t>
            </a:r>
            <a:r>
              <a:rPr lang="en-GB" altLang="en-US" dirty="0">
                <a:hlinkClick r:id="rId2"/>
              </a:rPr>
              <a:t>Code C:3.4</a:t>
            </a:r>
            <a:r>
              <a:rPr lang="en-GB" altLang="en-US" dirty="0"/>
              <a:t>) </a:t>
            </a:r>
          </a:p>
          <a:p>
            <a:pPr>
              <a:lnSpc>
                <a:spcPct val="80000"/>
              </a:lnSpc>
            </a:pPr>
            <a:r>
              <a:rPr lang="en-GB" altLang="en-US" dirty="0"/>
              <a:t>To inform someone about his arrest – </a:t>
            </a:r>
            <a:r>
              <a:rPr lang="en-GB" altLang="en-US" u="sng" dirty="0">
                <a:hlinkClick r:id="rId3"/>
              </a:rPr>
              <a:t>s56</a:t>
            </a:r>
            <a:endParaRPr lang="en-GB" altLang="en-US" u="sng" dirty="0"/>
          </a:p>
          <a:p>
            <a:pPr>
              <a:lnSpc>
                <a:spcPct val="80000"/>
              </a:lnSpc>
            </a:pPr>
            <a:r>
              <a:rPr lang="en-GB" altLang="en-US" dirty="0"/>
              <a:t>To have access to a solicitor – </a:t>
            </a:r>
            <a:r>
              <a:rPr lang="en-GB" altLang="en-US" u="sng" dirty="0">
                <a:hlinkClick r:id="rId4"/>
              </a:rPr>
              <a:t>s58</a:t>
            </a:r>
            <a:endParaRPr lang="en-US" altLang="en-US" u="sng" dirty="0"/>
          </a:p>
          <a:p>
            <a:pPr>
              <a:lnSpc>
                <a:spcPct val="80000"/>
              </a:lnSpc>
            </a:pPr>
            <a:r>
              <a:rPr lang="en-GB" altLang="en-US" dirty="0"/>
              <a:t>To be cautioned prior to being questioned and following any break(</a:t>
            </a:r>
            <a:r>
              <a:rPr lang="en-GB" altLang="en-US" dirty="0">
                <a:hlinkClick r:id="rId2"/>
              </a:rPr>
              <a:t>Code C:10</a:t>
            </a:r>
            <a:r>
              <a:rPr lang="en-GB" altLang="en-US" dirty="0"/>
              <a:t>) </a:t>
            </a:r>
          </a:p>
          <a:p>
            <a:pPr>
              <a:lnSpc>
                <a:spcPct val="80000"/>
              </a:lnSpc>
            </a:pPr>
            <a:r>
              <a:rPr lang="en-GB" altLang="en-US" dirty="0"/>
              <a:t>PACE CODE rights –  </a:t>
            </a:r>
            <a:r>
              <a:rPr lang="en-GB" altLang="en-US" dirty="0" err="1"/>
              <a:t>eg</a:t>
            </a:r>
            <a:r>
              <a:rPr lang="en-GB" altLang="en-US" dirty="0"/>
              <a:t> access to custody record; appropriate cell conditions; breaks; meals; rest; medical treatment etc </a:t>
            </a:r>
            <a:endParaRPr lang="en-GB" altLang="en-US" b="1" dirty="0"/>
          </a:p>
          <a:p>
            <a:endParaRPr lang="en-GB" dirty="0"/>
          </a:p>
        </p:txBody>
      </p:sp>
    </p:spTree>
    <p:extLst>
      <p:ext uri="{BB962C8B-B14F-4D97-AF65-F5344CB8AC3E}">
        <p14:creationId xmlns:p14="http://schemas.microsoft.com/office/powerpoint/2010/main" val="1951902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8F1EA-2073-43FB-A707-BB3DE9CBD317}"/>
              </a:ext>
            </a:extLst>
          </p:cNvPr>
          <p:cNvSpPr>
            <a:spLocks noGrp="1"/>
          </p:cNvSpPr>
          <p:nvPr>
            <p:ph type="title"/>
          </p:nvPr>
        </p:nvSpPr>
        <p:spPr>
          <a:xfrm>
            <a:off x="1117309" y="76200"/>
            <a:ext cx="10157354" cy="1397000"/>
          </a:xfrm>
        </p:spPr>
        <p:txBody>
          <a:bodyPr anchor="b">
            <a:normAutofit/>
          </a:bodyPr>
          <a:lstStyle/>
          <a:p>
            <a:r>
              <a:rPr lang="en-GB" dirty="0"/>
              <a:t>Right to legal advice</a:t>
            </a:r>
          </a:p>
        </p:txBody>
      </p:sp>
      <p:sp>
        <p:nvSpPr>
          <p:cNvPr id="3" name="Content Placeholder 2">
            <a:extLst>
              <a:ext uri="{FF2B5EF4-FFF2-40B4-BE49-F238E27FC236}">
                <a16:creationId xmlns:a16="http://schemas.microsoft.com/office/drawing/2014/main" id="{818C9DF0-756D-4CED-9CBE-48B500F65AB4}"/>
              </a:ext>
            </a:extLst>
          </p:cNvPr>
          <p:cNvSpPr>
            <a:spLocks noGrp="1"/>
          </p:cNvSpPr>
          <p:nvPr>
            <p:ph sz="half" idx="1"/>
          </p:nvPr>
        </p:nvSpPr>
        <p:spPr>
          <a:xfrm>
            <a:off x="1117309" y="1701800"/>
            <a:ext cx="4977104" cy="4470400"/>
          </a:xfrm>
        </p:spPr>
        <p:txBody>
          <a:bodyPr>
            <a:normAutofit/>
          </a:bodyPr>
          <a:lstStyle/>
          <a:p>
            <a:r>
              <a:rPr lang="en-GB" sz="2000"/>
              <a:t>Can request access to a solicitor at any time.</a:t>
            </a:r>
          </a:p>
          <a:p>
            <a:r>
              <a:rPr lang="en-GB" sz="2000"/>
              <a:t>Request is noted in the custody record.</a:t>
            </a:r>
          </a:p>
          <a:p>
            <a:r>
              <a:rPr lang="en-GB" sz="2000"/>
              <a:t>Code C states that nothing must be said or done by the police to dissuade the suspect from seeking legal advice.</a:t>
            </a:r>
          </a:p>
          <a:p>
            <a:r>
              <a:rPr lang="en-GB" sz="2000"/>
              <a:t>Consultation must be in private. </a:t>
            </a:r>
          </a:p>
          <a:p>
            <a:r>
              <a:rPr lang="en-GB" sz="2000"/>
              <a:t>Telephone or face to face advice permitted. </a:t>
            </a:r>
          </a:p>
        </p:txBody>
      </p:sp>
      <p:pic>
        <p:nvPicPr>
          <p:cNvPr id="5" name="Picture 4">
            <a:extLst>
              <a:ext uri="{FF2B5EF4-FFF2-40B4-BE49-F238E27FC236}">
                <a16:creationId xmlns:a16="http://schemas.microsoft.com/office/drawing/2014/main" id="{958E5B25-7CBC-FFDC-F243-BB49EBC1E276}"/>
              </a:ext>
            </a:extLst>
          </p:cNvPr>
          <p:cNvPicPr>
            <a:picLocks noChangeAspect="1"/>
          </p:cNvPicPr>
          <p:nvPr/>
        </p:nvPicPr>
        <p:blipFill>
          <a:blip r:embed="rId2"/>
          <a:stretch>
            <a:fillRect/>
          </a:stretch>
        </p:blipFill>
        <p:spPr>
          <a:xfrm>
            <a:off x="6297559" y="1979601"/>
            <a:ext cx="4977104" cy="3914797"/>
          </a:xfrm>
          <a:prstGeom prst="rect">
            <a:avLst/>
          </a:prstGeom>
          <a:noFill/>
        </p:spPr>
      </p:pic>
    </p:spTree>
    <p:extLst>
      <p:ext uri="{BB962C8B-B14F-4D97-AF65-F5344CB8AC3E}">
        <p14:creationId xmlns:p14="http://schemas.microsoft.com/office/powerpoint/2010/main" val="2429685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A39AA-30B9-9A9E-6A65-3692623DA801}"/>
              </a:ext>
            </a:extLst>
          </p:cNvPr>
          <p:cNvSpPr>
            <a:spLocks noGrp="1"/>
          </p:cNvSpPr>
          <p:nvPr>
            <p:ph type="title"/>
          </p:nvPr>
        </p:nvSpPr>
        <p:spPr>
          <a:xfrm>
            <a:off x="837828" y="332656"/>
            <a:ext cx="9644747" cy="564480"/>
          </a:xfrm>
        </p:spPr>
        <p:txBody>
          <a:bodyPr anchor="b">
            <a:normAutofit fontScale="90000"/>
          </a:bodyPr>
          <a:lstStyle/>
          <a:p>
            <a:r>
              <a:rPr lang="en-GB" dirty="0"/>
              <a:t>Telephone legal advice</a:t>
            </a:r>
          </a:p>
        </p:txBody>
      </p:sp>
      <p:sp>
        <p:nvSpPr>
          <p:cNvPr id="3" name="Content Placeholder 2">
            <a:extLst>
              <a:ext uri="{FF2B5EF4-FFF2-40B4-BE49-F238E27FC236}">
                <a16:creationId xmlns:a16="http://schemas.microsoft.com/office/drawing/2014/main" id="{8D206B93-6656-36E0-09F6-46CA4F1063F9}"/>
              </a:ext>
            </a:extLst>
          </p:cNvPr>
          <p:cNvSpPr>
            <a:spLocks noGrp="1"/>
          </p:cNvSpPr>
          <p:nvPr>
            <p:ph sz="half" idx="1"/>
          </p:nvPr>
        </p:nvSpPr>
        <p:spPr>
          <a:xfrm>
            <a:off x="693812" y="1340768"/>
            <a:ext cx="6840760" cy="5039568"/>
          </a:xfrm>
        </p:spPr>
        <p:txBody>
          <a:bodyPr>
            <a:normAutofit/>
          </a:bodyPr>
          <a:lstStyle/>
          <a:p>
            <a:r>
              <a:rPr lang="en-GB" sz="1800" b="1" i="0" dirty="0">
                <a:effectLst/>
              </a:rPr>
              <a:t>Note 6B, Code C</a:t>
            </a:r>
            <a:r>
              <a:rPr lang="en-GB" sz="1800" b="0" i="0" dirty="0">
                <a:effectLst/>
              </a:rPr>
              <a:t> states that free legal advice will be limited to telephone advice only where a suspect is</a:t>
            </a:r>
          </a:p>
          <a:p>
            <a:pPr>
              <a:buFont typeface="Arial" panose="020B0604020202020204" pitchFamily="34" charset="0"/>
              <a:buChar char="•"/>
            </a:pPr>
            <a:r>
              <a:rPr lang="en-GB" sz="1800" b="0" i="0" dirty="0">
                <a:effectLst/>
              </a:rPr>
              <a:t>detained for a non-imprisonable offence;</a:t>
            </a:r>
          </a:p>
          <a:p>
            <a:pPr>
              <a:buFont typeface="Arial" panose="020B0604020202020204" pitchFamily="34" charset="0"/>
              <a:buChar char="•"/>
            </a:pPr>
            <a:r>
              <a:rPr lang="en-GB" sz="1800" b="0" i="0" dirty="0">
                <a:effectLst/>
              </a:rPr>
              <a:t>arrested on a warrant issued at court for failing to appear and being held for production at court (except where the solicitor has clear documentary evidence available that would result in the client being released from custody);</a:t>
            </a:r>
          </a:p>
          <a:p>
            <a:pPr>
              <a:buFont typeface="Arial" panose="020B0604020202020204" pitchFamily="34" charset="0"/>
              <a:buChar char="•"/>
            </a:pPr>
            <a:r>
              <a:rPr lang="en-GB" sz="1800" b="0" i="0" dirty="0">
                <a:effectLst/>
              </a:rPr>
              <a:t>arrested for drink driving (driving/in charge with excess alcohol, failing to provide a specimen, driving/in charge whilst unfit through drink), or;</a:t>
            </a:r>
          </a:p>
          <a:p>
            <a:pPr>
              <a:buFont typeface="Arial" panose="020B0604020202020204" pitchFamily="34" charset="0"/>
              <a:buChar char="•"/>
            </a:pPr>
            <a:r>
              <a:rPr lang="en-GB" sz="1800" b="0" i="0" dirty="0">
                <a:effectLst/>
              </a:rPr>
              <a:t>detained in relation to breach of police or court bail conditions.</a:t>
            </a:r>
          </a:p>
          <a:p>
            <a:endParaRPr lang="en-GB" sz="1500" dirty="0"/>
          </a:p>
        </p:txBody>
      </p:sp>
      <p:pic>
        <p:nvPicPr>
          <p:cNvPr id="4" name="Picture 3">
            <a:extLst>
              <a:ext uri="{FF2B5EF4-FFF2-40B4-BE49-F238E27FC236}">
                <a16:creationId xmlns:a16="http://schemas.microsoft.com/office/drawing/2014/main" id="{085E13CD-6FF5-A430-ACC9-EF962084676A}"/>
              </a:ext>
            </a:extLst>
          </p:cNvPr>
          <p:cNvPicPr>
            <a:picLocks noChangeAspect="1"/>
          </p:cNvPicPr>
          <p:nvPr/>
        </p:nvPicPr>
        <p:blipFill>
          <a:blip r:embed="rId2"/>
          <a:stretch>
            <a:fillRect/>
          </a:stretch>
        </p:blipFill>
        <p:spPr>
          <a:xfrm>
            <a:off x="7966620" y="1700808"/>
            <a:ext cx="3380051" cy="2172889"/>
          </a:xfrm>
          <a:prstGeom prst="rect">
            <a:avLst/>
          </a:prstGeom>
          <a:noFill/>
        </p:spPr>
      </p:pic>
    </p:spTree>
    <p:extLst>
      <p:ext uri="{BB962C8B-B14F-4D97-AF65-F5344CB8AC3E}">
        <p14:creationId xmlns:p14="http://schemas.microsoft.com/office/powerpoint/2010/main" val="60931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F3588FE-C742-6D7D-358F-9353C1F42445}"/>
              </a:ext>
            </a:extLst>
          </p:cNvPr>
          <p:cNvSpPr>
            <a:spLocks noGrp="1"/>
          </p:cNvSpPr>
          <p:nvPr>
            <p:ph type="title"/>
          </p:nvPr>
        </p:nvSpPr>
        <p:spPr>
          <a:xfrm>
            <a:off x="1117309" y="76200"/>
            <a:ext cx="10157354" cy="1397000"/>
          </a:xfrm>
        </p:spPr>
        <p:txBody>
          <a:bodyPr/>
          <a:lstStyle/>
          <a:p>
            <a:r>
              <a:rPr lang="en-US" dirty="0"/>
              <a:t>Right to legal advice</a:t>
            </a:r>
          </a:p>
        </p:txBody>
      </p:sp>
      <p:sp>
        <p:nvSpPr>
          <p:cNvPr id="11" name="Content Placeholder 2">
            <a:extLst>
              <a:ext uri="{FF2B5EF4-FFF2-40B4-BE49-F238E27FC236}">
                <a16:creationId xmlns:a16="http://schemas.microsoft.com/office/drawing/2014/main" id="{FDD83779-6D5C-94F9-1AFB-70E722ECA4E3}"/>
              </a:ext>
            </a:extLst>
          </p:cNvPr>
          <p:cNvSpPr>
            <a:spLocks noGrp="1"/>
          </p:cNvSpPr>
          <p:nvPr>
            <p:ph idx="1"/>
          </p:nvPr>
        </p:nvSpPr>
        <p:spPr>
          <a:xfrm>
            <a:off x="1117309" y="1701800"/>
            <a:ext cx="10157354" cy="4470400"/>
          </a:xfrm>
        </p:spPr>
        <p:txBody>
          <a:bodyPr/>
          <a:lstStyle/>
          <a:p>
            <a:r>
              <a:rPr lang="en-GB" b="0" i="0" dirty="0">
                <a:effectLst/>
                <a:latin typeface="+mj-lt"/>
              </a:rPr>
              <a:t>In publicly funded police station matters, first contact must be made with a client within 45 minutes of the request for advice being received.</a:t>
            </a:r>
          </a:p>
          <a:p>
            <a:r>
              <a:rPr lang="en-GB" dirty="0">
                <a:latin typeface="+mj-lt"/>
              </a:rPr>
              <a:t>T</a:t>
            </a:r>
            <a:r>
              <a:rPr lang="en-GB" b="0" i="0" dirty="0">
                <a:effectLst/>
                <a:latin typeface="+mj-lt"/>
              </a:rPr>
              <a:t>his will usually be in the form of a telephone conversation to allow for an introduction, check that the client has been given and understands all their rights and deal with any immediate welfare issues. </a:t>
            </a:r>
          </a:p>
          <a:p>
            <a:r>
              <a:rPr lang="en-GB" b="0" i="0" dirty="0">
                <a:effectLst/>
                <a:latin typeface="+mj-lt"/>
              </a:rPr>
              <a:t>The client should also be told what to expect during detention.</a:t>
            </a:r>
            <a:endParaRPr lang="en-US" dirty="0">
              <a:latin typeface="+mj-lt"/>
            </a:endParaRPr>
          </a:p>
        </p:txBody>
      </p:sp>
    </p:spTree>
    <p:extLst>
      <p:ext uri="{BB962C8B-B14F-4D97-AF65-F5344CB8AC3E}">
        <p14:creationId xmlns:p14="http://schemas.microsoft.com/office/powerpoint/2010/main" val="2823669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9DBB4-B065-5009-C1B8-5BA3D7268EB3}"/>
              </a:ext>
            </a:extLst>
          </p:cNvPr>
          <p:cNvSpPr>
            <a:spLocks noGrp="1"/>
          </p:cNvSpPr>
          <p:nvPr>
            <p:ph type="title"/>
          </p:nvPr>
        </p:nvSpPr>
        <p:spPr/>
        <p:txBody>
          <a:bodyPr/>
          <a:lstStyle/>
          <a:p>
            <a:r>
              <a:rPr lang="en-GB" dirty="0"/>
              <a:t>Duty Solicitor Call Centre (DSCC)</a:t>
            </a:r>
          </a:p>
        </p:txBody>
      </p:sp>
      <p:sp>
        <p:nvSpPr>
          <p:cNvPr id="3" name="Content Placeholder 2">
            <a:extLst>
              <a:ext uri="{FF2B5EF4-FFF2-40B4-BE49-F238E27FC236}">
                <a16:creationId xmlns:a16="http://schemas.microsoft.com/office/drawing/2014/main" id="{45EF8557-24E6-08EE-CBEB-66F5FF8BE7F6}"/>
              </a:ext>
            </a:extLst>
          </p:cNvPr>
          <p:cNvSpPr>
            <a:spLocks noGrp="1"/>
          </p:cNvSpPr>
          <p:nvPr>
            <p:ph idx="1"/>
          </p:nvPr>
        </p:nvSpPr>
        <p:spPr/>
        <p:txBody>
          <a:bodyPr>
            <a:normAutofit fontScale="92500" lnSpcReduction="20000"/>
          </a:bodyPr>
          <a:lstStyle/>
          <a:p>
            <a:r>
              <a:rPr lang="en-GB" b="0" i="0" dirty="0">
                <a:effectLst/>
                <a:latin typeface="+mj-lt"/>
              </a:rPr>
              <a:t>When a suspect requests legal advice, the police should telephone the DSCC. </a:t>
            </a:r>
          </a:p>
          <a:p>
            <a:r>
              <a:rPr lang="en-GB" b="0" i="0" dirty="0">
                <a:effectLst/>
                <a:latin typeface="+mj-lt"/>
              </a:rPr>
              <a:t>Applies even where the client has requested a named solicitor.</a:t>
            </a:r>
          </a:p>
          <a:p>
            <a:r>
              <a:rPr lang="en-GB" b="0" i="0" dirty="0">
                <a:effectLst/>
                <a:latin typeface="+mj-lt"/>
              </a:rPr>
              <a:t>The DSCC decides whether legal advice should be limited to telephone advice from CDS Direct (which routes to specific criminal defence firms contracted to provide this service), or whether a solicitor known to the detainee or the duty solicitor should speak to the detainee. </a:t>
            </a:r>
          </a:p>
          <a:p>
            <a:r>
              <a:rPr lang="en-GB" b="0" i="0" dirty="0">
                <a:effectLst/>
                <a:latin typeface="+mj-lt"/>
              </a:rPr>
              <a:t>If a detainee wants to pay for legal advice, the DSCC will still handle the request and try to route it to the named solicitor. </a:t>
            </a:r>
          </a:p>
          <a:p>
            <a:r>
              <a:rPr lang="en-GB" b="0" i="0" dirty="0">
                <a:effectLst/>
                <a:latin typeface="+mj-lt"/>
              </a:rPr>
              <a:t>The suspect might be offered free legal advice from another provider if the named solicitor cannot be contacted.</a:t>
            </a:r>
            <a:endParaRPr lang="en-GB" dirty="0">
              <a:latin typeface="+mj-lt"/>
            </a:endParaRPr>
          </a:p>
        </p:txBody>
      </p:sp>
    </p:spTree>
    <p:extLst>
      <p:ext uri="{BB962C8B-B14F-4D97-AF65-F5344CB8AC3E}">
        <p14:creationId xmlns:p14="http://schemas.microsoft.com/office/powerpoint/2010/main" val="1186329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EBFE8-B3FF-4F9C-B6BD-A53BB9695B7A}"/>
              </a:ext>
            </a:extLst>
          </p:cNvPr>
          <p:cNvSpPr>
            <a:spLocks noGrp="1"/>
          </p:cNvSpPr>
          <p:nvPr>
            <p:ph type="title"/>
          </p:nvPr>
        </p:nvSpPr>
        <p:spPr>
          <a:xfrm>
            <a:off x="1117309" y="76200"/>
            <a:ext cx="10157354" cy="1397000"/>
          </a:xfrm>
        </p:spPr>
        <p:txBody>
          <a:bodyPr anchor="b">
            <a:normAutofit/>
          </a:bodyPr>
          <a:lstStyle/>
          <a:p>
            <a:r>
              <a:rPr lang="en-GB" dirty="0"/>
              <a:t>Police power to delay under section 56 and 58</a:t>
            </a:r>
          </a:p>
        </p:txBody>
      </p:sp>
      <p:pic>
        <p:nvPicPr>
          <p:cNvPr id="5" name="Picture 4">
            <a:extLst>
              <a:ext uri="{FF2B5EF4-FFF2-40B4-BE49-F238E27FC236}">
                <a16:creationId xmlns:a16="http://schemas.microsoft.com/office/drawing/2014/main" id="{7C7F00DC-02B6-4947-AEF5-785750781B7F}"/>
              </a:ext>
            </a:extLst>
          </p:cNvPr>
          <p:cNvPicPr>
            <a:picLocks noChangeAspect="1"/>
          </p:cNvPicPr>
          <p:nvPr/>
        </p:nvPicPr>
        <p:blipFill rotWithShape="1">
          <a:blip r:embed="rId3"/>
          <a:srcRect l="26848" r="1" b="1"/>
          <a:stretch/>
        </p:blipFill>
        <p:spPr>
          <a:xfrm>
            <a:off x="1117309" y="1701800"/>
            <a:ext cx="4977104" cy="4470400"/>
          </a:xfrm>
          <a:prstGeom prst="rect">
            <a:avLst/>
          </a:prstGeom>
          <a:noFill/>
        </p:spPr>
      </p:pic>
      <p:sp>
        <p:nvSpPr>
          <p:cNvPr id="3" name="Content Placeholder 2">
            <a:extLst>
              <a:ext uri="{FF2B5EF4-FFF2-40B4-BE49-F238E27FC236}">
                <a16:creationId xmlns:a16="http://schemas.microsoft.com/office/drawing/2014/main" id="{2BECCB54-E369-47C5-8E08-534829D0E04D}"/>
              </a:ext>
            </a:extLst>
          </p:cNvPr>
          <p:cNvSpPr>
            <a:spLocks noGrp="1"/>
          </p:cNvSpPr>
          <p:nvPr>
            <p:ph sz="half" idx="2"/>
          </p:nvPr>
        </p:nvSpPr>
        <p:spPr>
          <a:xfrm>
            <a:off x="6297559" y="1701800"/>
            <a:ext cx="4977104" cy="4823544"/>
          </a:xfrm>
        </p:spPr>
        <p:txBody>
          <a:bodyPr>
            <a:normAutofit lnSpcReduction="10000"/>
          </a:bodyPr>
          <a:lstStyle/>
          <a:p>
            <a:r>
              <a:rPr lang="en-GB" altLang="en-US" sz="2000" dirty="0"/>
              <a:t>The right to legal advice may be delayed in strictly defined circumstances in the case of an indictable offence</a:t>
            </a:r>
          </a:p>
          <a:p>
            <a:r>
              <a:rPr lang="en-GB" altLang="en-US" sz="2000" dirty="0"/>
              <a:t>Inspector (</a:t>
            </a:r>
            <a:r>
              <a:rPr lang="en-GB" altLang="en-US" sz="2000" u="sng" dirty="0"/>
              <a:t>s56</a:t>
            </a:r>
            <a:r>
              <a:rPr lang="en-GB" altLang="en-US" sz="2000" dirty="0"/>
              <a:t>)/Superintendent (</a:t>
            </a:r>
            <a:r>
              <a:rPr lang="en-GB" altLang="en-US" sz="2000" u="sng" dirty="0"/>
              <a:t>s58</a:t>
            </a:r>
            <a:r>
              <a:rPr lang="en-GB" altLang="en-US" sz="2000" dirty="0"/>
              <a:t>) or higher rank officer has reasonable grounds to believe there will be interference with evidence/physical injury; alerting of suspects; hindrance of recovery of property (</a:t>
            </a:r>
            <a:r>
              <a:rPr lang="en-GB" altLang="en-US" sz="2000" dirty="0">
                <a:hlinkClick r:id="rId4"/>
              </a:rPr>
              <a:t>Code C Annex B</a:t>
            </a:r>
            <a:r>
              <a:rPr lang="en-GB" altLang="en-US" sz="2000" dirty="0"/>
              <a:t>)</a:t>
            </a:r>
          </a:p>
          <a:p>
            <a:r>
              <a:rPr lang="en-GB" altLang="en-US" sz="2000" dirty="0"/>
              <a:t>Delay must not exceed 36 hours</a:t>
            </a:r>
          </a:p>
          <a:p>
            <a:r>
              <a:rPr lang="en-GB" altLang="en-US" sz="2000" dirty="0"/>
              <a:t>Reason to be set out in custody record</a:t>
            </a:r>
          </a:p>
          <a:p>
            <a:endParaRPr lang="en-GB" sz="1700" dirty="0"/>
          </a:p>
        </p:txBody>
      </p:sp>
    </p:spTree>
    <p:extLst>
      <p:ext uri="{BB962C8B-B14F-4D97-AF65-F5344CB8AC3E}">
        <p14:creationId xmlns:p14="http://schemas.microsoft.com/office/powerpoint/2010/main" val="4119166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91FAA-C878-06C1-6D76-E07A8394E6B0}"/>
              </a:ext>
            </a:extLst>
          </p:cNvPr>
          <p:cNvSpPr>
            <a:spLocks noGrp="1"/>
          </p:cNvSpPr>
          <p:nvPr>
            <p:ph type="title"/>
          </p:nvPr>
        </p:nvSpPr>
        <p:spPr/>
        <p:txBody>
          <a:bodyPr/>
          <a:lstStyle/>
          <a:p>
            <a:r>
              <a:rPr lang="en-GB" dirty="0"/>
              <a:t>Right to inform someone about arrest</a:t>
            </a:r>
          </a:p>
        </p:txBody>
      </p:sp>
      <p:sp>
        <p:nvSpPr>
          <p:cNvPr id="3" name="Content Placeholder 2">
            <a:extLst>
              <a:ext uri="{FF2B5EF4-FFF2-40B4-BE49-F238E27FC236}">
                <a16:creationId xmlns:a16="http://schemas.microsoft.com/office/drawing/2014/main" id="{9AB033B2-8246-512E-5843-4DD1A8E5947F}"/>
              </a:ext>
            </a:extLst>
          </p:cNvPr>
          <p:cNvSpPr>
            <a:spLocks noGrp="1"/>
          </p:cNvSpPr>
          <p:nvPr>
            <p:ph idx="1"/>
          </p:nvPr>
        </p:nvSpPr>
        <p:spPr/>
        <p:txBody>
          <a:bodyPr>
            <a:normAutofit/>
          </a:bodyPr>
          <a:lstStyle/>
          <a:p>
            <a:r>
              <a:rPr lang="en-GB" b="1" i="0" dirty="0">
                <a:effectLst/>
                <a:latin typeface="+mj-lt"/>
              </a:rPr>
              <a:t>s56 PACE 1984</a:t>
            </a:r>
            <a:r>
              <a:rPr lang="en-GB" b="0" i="0" dirty="0">
                <a:effectLst/>
                <a:latin typeface="+mj-lt"/>
              </a:rPr>
              <a:t>/</a:t>
            </a:r>
            <a:r>
              <a:rPr lang="en-GB" b="1" i="0" dirty="0">
                <a:effectLst/>
                <a:latin typeface="+mj-lt"/>
              </a:rPr>
              <a:t>Code C</a:t>
            </a:r>
            <a:r>
              <a:rPr lang="en-GB" b="0" i="0" dirty="0">
                <a:effectLst/>
                <a:latin typeface="+mj-lt"/>
              </a:rPr>
              <a:t> provides that when a person has been arrested and taken to a police station they are entitled to request that a relative or other person be informed of their arrest and whereabouts. </a:t>
            </a:r>
          </a:p>
          <a:p>
            <a:r>
              <a:rPr lang="en-GB" b="0" i="0" dirty="0">
                <a:effectLst/>
                <a:latin typeface="+mj-lt"/>
              </a:rPr>
              <a:t>The right may be delayed in the case of an indictable offence in the same circumstances as for access to legal advice but this time on the authority of an inspector.</a:t>
            </a:r>
            <a:endParaRPr lang="en-GB" dirty="0">
              <a:latin typeface="+mj-lt"/>
            </a:endParaRPr>
          </a:p>
        </p:txBody>
      </p:sp>
    </p:spTree>
    <p:extLst>
      <p:ext uri="{BB962C8B-B14F-4D97-AF65-F5344CB8AC3E}">
        <p14:creationId xmlns:p14="http://schemas.microsoft.com/office/powerpoint/2010/main" val="449505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9A0D2-2582-AC6D-E8D8-AB2E046A13CB}"/>
              </a:ext>
            </a:extLst>
          </p:cNvPr>
          <p:cNvSpPr>
            <a:spLocks noGrp="1"/>
          </p:cNvSpPr>
          <p:nvPr>
            <p:ph type="title"/>
          </p:nvPr>
        </p:nvSpPr>
        <p:spPr/>
        <p:txBody>
          <a:bodyPr/>
          <a:lstStyle/>
          <a:p>
            <a:r>
              <a:rPr lang="en-GB" dirty="0"/>
              <a:t>Right to rest food and exercise</a:t>
            </a:r>
          </a:p>
        </p:txBody>
      </p:sp>
      <p:sp>
        <p:nvSpPr>
          <p:cNvPr id="3" name="Content Placeholder 2">
            <a:extLst>
              <a:ext uri="{FF2B5EF4-FFF2-40B4-BE49-F238E27FC236}">
                <a16:creationId xmlns:a16="http://schemas.microsoft.com/office/drawing/2014/main" id="{1457F56D-DD73-CED9-DFD4-1385F57BFE52}"/>
              </a:ext>
            </a:extLst>
          </p:cNvPr>
          <p:cNvSpPr>
            <a:spLocks noGrp="1"/>
          </p:cNvSpPr>
          <p:nvPr>
            <p:ph idx="1"/>
          </p:nvPr>
        </p:nvSpPr>
        <p:spPr/>
        <p:txBody>
          <a:bodyPr/>
          <a:lstStyle/>
          <a:p>
            <a:pPr algn="just"/>
            <a:r>
              <a:rPr lang="en-GB" b="1" i="0" dirty="0">
                <a:effectLst/>
                <a:latin typeface="+mj-lt"/>
              </a:rPr>
              <a:t>Para 8 Code C</a:t>
            </a:r>
            <a:r>
              <a:rPr lang="en-GB" b="0" i="0" dirty="0">
                <a:effectLst/>
                <a:latin typeface="+mj-lt"/>
              </a:rPr>
              <a:t> provides that there must be reasonable provision for rest, food and exercise. The detailed requirements are set out in the Code including the requirement to record the steps taken in relation to these rights.</a:t>
            </a:r>
          </a:p>
          <a:p>
            <a:pPr algn="just"/>
            <a:r>
              <a:rPr lang="en-GB" b="1" i="0" dirty="0">
                <a:effectLst/>
                <a:latin typeface="+mj-lt"/>
              </a:rPr>
              <a:t>Para 9 Code C</a:t>
            </a:r>
            <a:r>
              <a:rPr lang="en-GB" b="0" i="0" dirty="0">
                <a:effectLst/>
                <a:latin typeface="+mj-lt"/>
              </a:rPr>
              <a:t> ensures that suspects are entitled to medical treatment whilst in custody if required. </a:t>
            </a:r>
          </a:p>
          <a:p>
            <a:pPr algn="just"/>
            <a:r>
              <a:rPr lang="en-GB" b="1" i="0" dirty="0">
                <a:effectLst/>
                <a:latin typeface="+mj-lt"/>
              </a:rPr>
              <a:t>Para 9.3A, Code C</a:t>
            </a:r>
            <a:r>
              <a:rPr lang="en-GB" b="0" i="0" dirty="0">
                <a:effectLst/>
                <a:latin typeface="+mj-lt"/>
              </a:rPr>
              <a:t> allows detainees an opportunity to speak with a member of custody staff (of the same sex if requested) as soon as practical about any matter relating to the suspect’s health, hygiene or welfare (including a need for menstrual products) that might be of concern during the period of detention.</a:t>
            </a:r>
          </a:p>
          <a:p>
            <a:endParaRPr lang="en-GB" dirty="0"/>
          </a:p>
        </p:txBody>
      </p:sp>
    </p:spTree>
    <p:extLst>
      <p:ext uri="{BB962C8B-B14F-4D97-AF65-F5344CB8AC3E}">
        <p14:creationId xmlns:p14="http://schemas.microsoft.com/office/powerpoint/2010/main" val="1546836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D9E0C-9F22-9AF4-1DB2-35DF956559D6}"/>
              </a:ext>
            </a:extLst>
          </p:cNvPr>
          <p:cNvSpPr>
            <a:spLocks noGrp="1"/>
          </p:cNvSpPr>
          <p:nvPr>
            <p:ph type="title"/>
          </p:nvPr>
        </p:nvSpPr>
        <p:spPr/>
        <p:txBody>
          <a:bodyPr/>
          <a:lstStyle/>
          <a:p>
            <a:r>
              <a:rPr lang="en-GB" dirty="0"/>
              <a:t>Vulnerable clients</a:t>
            </a:r>
          </a:p>
        </p:txBody>
      </p:sp>
      <p:sp>
        <p:nvSpPr>
          <p:cNvPr id="3" name="Content Placeholder 2">
            <a:extLst>
              <a:ext uri="{FF2B5EF4-FFF2-40B4-BE49-F238E27FC236}">
                <a16:creationId xmlns:a16="http://schemas.microsoft.com/office/drawing/2014/main" id="{6E4626A8-C785-5680-1449-32D3EF6AA638}"/>
              </a:ext>
            </a:extLst>
          </p:cNvPr>
          <p:cNvSpPr>
            <a:spLocks noGrp="1"/>
          </p:cNvSpPr>
          <p:nvPr>
            <p:ph idx="1"/>
          </p:nvPr>
        </p:nvSpPr>
        <p:spPr/>
        <p:txBody>
          <a:bodyPr>
            <a:normAutofit fontScale="92500"/>
          </a:bodyPr>
          <a:lstStyle/>
          <a:p>
            <a:r>
              <a:rPr lang="en-GB" b="1" i="0" dirty="0">
                <a:effectLst/>
                <a:latin typeface="+mj-lt"/>
              </a:rPr>
              <a:t>Code C</a:t>
            </a:r>
            <a:r>
              <a:rPr lang="en-GB" b="0" i="0" dirty="0">
                <a:effectLst/>
                <a:latin typeface="+mj-lt"/>
              </a:rPr>
              <a:t> seeks to improve the procedures for the identification and treatment of vulnerable suspects and places greater responsibility on the custody officer for identifying the suspect’s needs and vulnerabilities, including suffering from a mental disorder or disability or that they are intoxicated (</a:t>
            </a:r>
            <a:r>
              <a:rPr lang="en-GB" b="1" i="0" dirty="0">
                <a:effectLst/>
                <a:latin typeface="+mj-lt"/>
              </a:rPr>
              <a:t>para 3.6–3.10 Code C</a:t>
            </a:r>
            <a:r>
              <a:rPr lang="en-GB" b="0" i="0" dirty="0">
                <a:effectLst/>
                <a:latin typeface="+mj-lt"/>
              </a:rPr>
              <a:t>). </a:t>
            </a:r>
          </a:p>
          <a:p>
            <a:r>
              <a:rPr lang="en-GB" b="0" i="0" dirty="0">
                <a:effectLst/>
                <a:latin typeface="+mj-lt"/>
              </a:rPr>
              <a:t>The custody officer is required to assess whether the suspect is a ‘vulnerable person’ and is likely to be a risk to himself or the custody staff, and to make an assessment of the suspect’s needs. </a:t>
            </a:r>
          </a:p>
          <a:p>
            <a:r>
              <a:rPr lang="en-GB" b="0" i="0" dirty="0">
                <a:effectLst/>
                <a:latin typeface="+mj-lt"/>
              </a:rPr>
              <a:t>Part of the purpose of the custody officer’s duties is to ensure that a vulnerable suspect who is a juvenile or is mentally disordered can be identified and dealt with accordingly.</a:t>
            </a:r>
            <a:endParaRPr lang="en-GB" dirty="0">
              <a:latin typeface="+mj-lt"/>
            </a:endParaRPr>
          </a:p>
        </p:txBody>
      </p:sp>
    </p:spTree>
    <p:extLst>
      <p:ext uri="{BB962C8B-B14F-4D97-AF65-F5344CB8AC3E}">
        <p14:creationId xmlns:p14="http://schemas.microsoft.com/office/powerpoint/2010/main" val="3491509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C660F-CA83-F600-12C9-2DA515A01A58}"/>
              </a:ext>
            </a:extLst>
          </p:cNvPr>
          <p:cNvSpPr>
            <a:spLocks noGrp="1"/>
          </p:cNvSpPr>
          <p:nvPr>
            <p:ph type="title"/>
          </p:nvPr>
        </p:nvSpPr>
        <p:spPr/>
        <p:txBody>
          <a:bodyPr/>
          <a:lstStyle/>
          <a:p>
            <a:r>
              <a:rPr lang="en-GB" dirty="0"/>
              <a:t>Juveniles</a:t>
            </a:r>
          </a:p>
        </p:txBody>
      </p:sp>
      <p:sp>
        <p:nvSpPr>
          <p:cNvPr id="3" name="Content Placeholder 2">
            <a:extLst>
              <a:ext uri="{FF2B5EF4-FFF2-40B4-BE49-F238E27FC236}">
                <a16:creationId xmlns:a16="http://schemas.microsoft.com/office/drawing/2014/main" id="{A2A91D9C-A9DC-13B0-AA62-1568ED07C9A9}"/>
              </a:ext>
            </a:extLst>
          </p:cNvPr>
          <p:cNvSpPr>
            <a:spLocks noGrp="1"/>
          </p:cNvSpPr>
          <p:nvPr>
            <p:ph idx="1"/>
          </p:nvPr>
        </p:nvSpPr>
        <p:spPr/>
        <p:txBody>
          <a:bodyPr>
            <a:normAutofit fontScale="92500" lnSpcReduction="20000"/>
          </a:bodyPr>
          <a:lstStyle/>
          <a:p>
            <a:pPr algn="just"/>
            <a:r>
              <a:rPr lang="en-GB" b="0" i="0" dirty="0">
                <a:effectLst/>
                <a:latin typeface="+mj-lt"/>
              </a:rPr>
              <a:t>The juvenile has the same rights to obtain legal advice under </a:t>
            </a:r>
            <a:r>
              <a:rPr lang="en-GB" b="1" i="0" dirty="0">
                <a:effectLst/>
                <a:latin typeface="+mj-lt"/>
              </a:rPr>
              <a:t>s58 PACE 1984</a:t>
            </a:r>
            <a:r>
              <a:rPr lang="en-GB" b="0" i="0" dirty="0">
                <a:effectLst/>
                <a:latin typeface="+mj-lt"/>
              </a:rPr>
              <a:t> as the adult offender. </a:t>
            </a:r>
          </a:p>
          <a:p>
            <a:pPr algn="just"/>
            <a:r>
              <a:rPr lang="en-GB" b="0" i="0" dirty="0">
                <a:effectLst/>
                <a:latin typeface="+mj-lt"/>
              </a:rPr>
              <a:t>The right of information under </a:t>
            </a:r>
            <a:r>
              <a:rPr lang="en-GB" b="1" i="0" dirty="0">
                <a:effectLst/>
                <a:latin typeface="+mj-lt"/>
              </a:rPr>
              <a:t>s56 PACE 1984</a:t>
            </a:r>
            <a:r>
              <a:rPr lang="en-GB" b="0" i="0" dirty="0">
                <a:effectLst/>
                <a:latin typeface="+mj-lt"/>
              </a:rPr>
              <a:t> similarly applies. </a:t>
            </a:r>
          </a:p>
          <a:p>
            <a:pPr algn="just"/>
            <a:r>
              <a:rPr lang="en-GB" b="1" i="0" dirty="0">
                <a:effectLst/>
                <a:latin typeface="+mj-lt"/>
              </a:rPr>
              <a:t>Para 8.8 Code C</a:t>
            </a:r>
            <a:r>
              <a:rPr lang="en-GB" b="0" i="0" dirty="0">
                <a:effectLst/>
                <a:latin typeface="+mj-lt"/>
              </a:rPr>
              <a:t> stipulates that a juvenile shall not be placed in a police cell unless no other secure accommodation is available and the custody officer considers it is not practicable to supervise the juvenile if they are not placed in a cell or that a cell provides more comfortable accommodation than other secure accommodation in the station. A juvenile may not be placed in a cell with an adult detainee.</a:t>
            </a:r>
          </a:p>
          <a:p>
            <a:pPr algn="just"/>
            <a:r>
              <a:rPr lang="en-GB" b="0" i="0" dirty="0">
                <a:effectLst/>
                <a:latin typeface="+mj-lt"/>
              </a:rPr>
              <a:t>With regard to the taking of an intimate sample from a juvenile, the consent of a parent or guardian is required if the juvenile is under 14. If the juvenile is aged between 14 and 17, both their consent and that of their parent or guardian are required (</a:t>
            </a:r>
            <a:r>
              <a:rPr lang="en-GB" b="1" i="0" dirty="0">
                <a:effectLst/>
                <a:latin typeface="+mj-lt"/>
              </a:rPr>
              <a:t>s65 PACE 1984</a:t>
            </a:r>
            <a:r>
              <a:rPr lang="en-GB" b="0" i="0" dirty="0">
                <a:effectLst/>
                <a:latin typeface="+mj-lt"/>
              </a:rPr>
              <a:t>).</a:t>
            </a:r>
          </a:p>
          <a:p>
            <a:endParaRPr lang="en-GB" dirty="0"/>
          </a:p>
        </p:txBody>
      </p:sp>
    </p:spTree>
    <p:extLst>
      <p:ext uri="{BB962C8B-B14F-4D97-AF65-F5344CB8AC3E}">
        <p14:creationId xmlns:p14="http://schemas.microsoft.com/office/powerpoint/2010/main" val="2024918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4720B7-033F-C77D-8E1B-A98EB68AA5C8}"/>
              </a:ext>
            </a:extLst>
          </p:cNvPr>
          <p:cNvSpPr>
            <a:spLocks noGrp="1"/>
          </p:cNvSpPr>
          <p:nvPr>
            <p:ph type="title"/>
          </p:nvPr>
        </p:nvSpPr>
        <p:spPr>
          <a:xfrm>
            <a:off x="2437765" y="4800600"/>
            <a:ext cx="7313295" cy="762000"/>
          </a:xfrm>
        </p:spPr>
        <p:txBody>
          <a:bodyPr>
            <a:normAutofit/>
          </a:bodyPr>
          <a:lstStyle/>
          <a:p>
            <a:r>
              <a:rPr lang="en-US" sz="3200" dirty="0"/>
              <a:t>The Police Interview</a:t>
            </a:r>
          </a:p>
        </p:txBody>
      </p:sp>
      <p:pic>
        <p:nvPicPr>
          <p:cNvPr id="4" name="Content Placeholder 3">
            <a:extLst>
              <a:ext uri="{FF2B5EF4-FFF2-40B4-BE49-F238E27FC236}">
                <a16:creationId xmlns:a16="http://schemas.microsoft.com/office/drawing/2014/main" id="{1496F113-EA32-167C-BF92-41E74F5EFBDC}"/>
              </a:ext>
            </a:extLst>
          </p:cNvPr>
          <p:cNvPicPr>
            <a:picLocks noGrp="1" noChangeAspect="1"/>
          </p:cNvPicPr>
          <p:nvPr>
            <p:ph type="pic" idx="1"/>
          </p:nvPr>
        </p:nvPicPr>
        <p:blipFill rotWithShape="1">
          <a:blip r:embed="rId2"/>
          <a:stretch/>
        </p:blipFill>
        <p:spPr>
          <a:xfrm>
            <a:off x="2437765" y="455766"/>
            <a:ext cx="7313295" cy="4095445"/>
          </a:xfrm>
          <a:prstGeom prst="rect">
            <a:avLst/>
          </a:prstGeom>
          <a:noFill/>
        </p:spPr>
      </p:pic>
      <p:sp>
        <p:nvSpPr>
          <p:cNvPr id="11" name="Text Placeholder 3">
            <a:extLst>
              <a:ext uri="{FF2B5EF4-FFF2-40B4-BE49-F238E27FC236}">
                <a16:creationId xmlns:a16="http://schemas.microsoft.com/office/drawing/2014/main" id="{5FA86B1D-E3A7-FF7C-4597-77FD8B4C3057}"/>
              </a:ext>
            </a:extLst>
          </p:cNvPr>
          <p:cNvSpPr>
            <a:spLocks noGrp="1"/>
          </p:cNvSpPr>
          <p:nvPr>
            <p:ph type="body" sz="half" idx="2"/>
          </p:nvPr>
        </p:nvSpPr>
        <p:spPr>
          <a:xfrm>
            <a:off x="2437765" y="5562600"/>
            <a:ext cx="7313295" cy="812800"/>
          </a:xfrm>
        </p:spPr>
        <p:txBody>
          <a:bodyPr/>
          <a:lstStyle/>
          <a:p>
            <a:endParaRPr lang="en-US"/>
          </a:p>
        </p:txBody>
      </p:sp>
    </p:spTree>
    <p:extLst>
      <p:ext uri="{BB962C8B-B14F-4D97-AF65-F5344CB8AC3E}">
        <p14:creationId xmlns:p14="http://schemas.microsoft.com/office/powerpoint/2010/main" val="2237248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6B5FB-DCA5-4F9D-B1E3-F48392B1FC4D}"/>
              </a:ext>
            </a:extLst>
          </p:cNvPr>
          <p:cNvSpPr>
            <a:spLocks noGrp="1"/>
          </p:cNvSpPr>
          <p:nvPr>
            <p:ph type="title"/>
          </p:nvPr>
        </p:nvSpPr>
        <p:spPr/>
        <p:txBody>
          <a:bodyPr/>
          <a:lstStyle/>
          <a:p>
            <a:r>
              <a:rPr lang="en-GB" dirty="0"/>
              <a:t>The Police Interview</a:t>
            </a:r>
          </a:p>
        </p:txBody>
      </p:sp>
      <p:sp>
        <p:nvSpPr>
          <p:cNvPr id="3" name="Content Placeholder 2">
            <a:extLst>
              <a:ext uri="{FF2B5EF4-FFF2-40B4-BE49-F238E27FC236}">
                <a16:creationId xmlns:a16="http://schemas.microsoft.com/office/drawing/2014/main" id="{ECDB9F64-015F-4516-B2D3-CB0A6487861A}"/>
              </a:ext>
            </a:extLst>
          </p:cNvPr>
          <p:cNvSpPr>
            <a:spLocks noGrp="1"/>
          </p:cNvSpPr>
          <p:nvPr>
            <p:ph idx="1"/>
          </p:nvPr>
        </p:nvSpPr>
        <p:spPr/>
        <p:txBody>
          <a:bodyPr>
            <a:normAutofit fontScale="92500" lnSpcReduction="20000"/>
          </a:bodyPr>
          <a:lstStyle/>
          <a:p>
            <a:pPr>
              <a:lnSpc>
                <a:spcPct val="90000"/>
              </a:lnSpc>
            </a:pPr>
            <a:r>
              <a:rPr lang="en-GB" altLang="en-US" sz="2400" dirty="0"/>
              <a:t>Purpose is to question a person regarding his involvement or suspected involvement in a criminal offence (Code C:11.1.A)</a:t>
            </a:r>
          </a:p>
          <a:p>
            <a:pPr>
              <a:lnSpc>
                <a:spcPct val="90000"/>
              </a:lnSpc>
            </a:pPr>
            <a:r>
              <a:rPr lang="en-GB" altLang="en-US" sz="2400" dirty="0"/>
              <a:t>No further questioning should take place after charge (Code C11.1 although note exceptions).</a:t>
            </a:r>
          </a:p>
          <a:p>
            <a:pPr>
              <a:lnSpc>
                <a:spcPct val="90000"/>
              </a:lnSpc>
            </a:pPr>
            <a:r>
              <a:rPr lang="en-GB" altLang="en-US" sz="2400" dirty="0"/>
              <a:t>Comments outside interview (Code C:11.4)</a:t>
            </a:r>
          </a:p>
          <a:p>
            <a:pPr>
              <a:lnSpc>
                <a:spcPct val="90000"/>
              </a:lnSpc>
            </a:pPr>
            <a:r>
              <a:rPr lang="en-GB" altLang="en-US" sz="2400" dirty="0"/>
              <a:t>Must be under caution (Code C11.5)</a:t>
            </a:r>
          </a:p>
          <a:p>
            <a:pPr>
              <a:lnSpc>
                <a:spcPct val="90000"/>
              </a:lnSpc>
            </a:pPr>
            <a:r>
              <a:rPr lang="en-GB" altLang="en-US" sz="2400" dirty="0"/>
              <a:t>Must be told of right to have a solicitor present (Code C 11.2).</a:t>
            </a:r>
          </a:p>
          <a:p>
            <a:pPr>
              <a:lnSpc>
                <a:spcPct val="90000"/>
              </a:lnSpc>
            </a:pPr>
            <a:r>
              <a:rPr lang="en-GB" altLang="en-US" sz="2400" dirty="0"/>
              <a:t>Taped/non-taped Interviews (</a:t>
            </a:r>
            <a:r>
              <a:rPr lang="en-GB" altLang="en-US" sz="2400" dirty="0">
                <a:hlinkClick r:id="rId2"/>
              </a:rPr>
              <a:t>PACE s60</a:t>
            </a:r>
            <a:r>
              <a:rPr lang="en-GB" altLang="en-US" sz="2400" dirty="0"/>
              <a:t>, </a:t>
            </a:r>
            <a:r>
              <a:rPr lang="en-GB" altLang="en-US" sz="2400" dirty="0">
                <a:hlinkClick r:id="rId3"/>
              </a:rPr>
              <a:t>Code E</a:t>
            </a:r>
            <a:r>
              <a:rPr lang="en-GB" altLang="en-US" sz="2400" dirty="0"/>
              <a:t>)</a:t>
            </a:r>
          </a:p>
          <a:p>
            <a:pPr eaLnBrk="1" hangingPunct="1"/>
            <a:endParaRPr lang="en-GB" altLang="en-US" dirty="0"/>
          </a:p>
          <a:p>
            <a:pPr eaLnBrk="1" hangingPunct="1"/>
            <a:r>
              <a:rPr lang="en-GB" altLang="en-US" b="1" dirty="0">
                <a:hlinkClick r:id="rId4"/>
              </a:rPr>
              <a:t>Failure to answer questions may lead to inferences under s34 CJPOA</a:t>
            </a:r>
            <a:endParaRPr lang="en-GB" altLang="en-US" b="1" dirty="0"/>
          </a:p>
          <a:p>
            <a:endParaRPr lang="en-GB" dirty="0"/>
          </a:p>
        </p:txBody>
      </p:sp>
    </p:spTree>
    <p:extLst>
      <p:ext uri="{BB962C8B-B14F-4D97-AF65-F5344CB8AC3E}">
        <p14:creationId xmlns:p14="http://schemas.microsoft.com/office/powerpoint/2010/main" val="11495078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A3B7E-22CE-4D21-BCDC-314641B90A1E}"/>
              </a:ext>
            </a:extLst>
          </p:cNvPr>
          <p:cNvSpPr>
            <a:spLocks noGrp="1"/>
          </p:cNvSpPr>
          <p:nvPr>
            <p:ph type="title"/>
          </p:nvPr>
        </p:nvSpPr>
        <p:spPr/>
        <p:txBody>
          <a:bodyPr/>
          <a:lstStyle/>
          <a:p>
            <a:r>
              <a:rPr lang="en-GB" dirty="0"/>
              <a:t>The Police Interview</a:t>
            </a:r>
          </a:p>
        </p:txBody>
      </p:sp>
      <p:sp>
        <p:nvSpPr>
          <p:cNvPr id="3" name="Content Placeholder 2">
            <a:extLst>
              <a:ext uri="{FF2B5EF4-FFF2-40B4-BE49-F238E27FC236}">
                <a16:creationId xmlns:a16="http://schemas.microsoft.com/office/drawing/2014/main" id="{927CFB21-1889-4C30-AFA2-B463AD1A9B07}"/>
              </a:ext>
            </a:extLst>
          </p:cNvPr>
          <p:cNvSpPr>
            <a:spLocks noGrp="1"/>
          </p:cNvSpPr>
          <p:nvPr>
            <p:ph idx="1"/>
          </p:nvPr>
        </p:nvSpPr>
        <p:spPr/>
        <p:txBody>
          <a:bodyPr/>
          <a:lstStyle/>
          <a:p>
            <a:r>
              <a:rPr lang="en-GB" dirty="0"/>
              <a:t>There must be no inducements to encourage a confession.</a:t>
            </a:r>
          </a:p>
          <a:p>
            <a:r>
              <a:rPr lang="en-GB" dirty="0"/>
              <a:t>The interviewers must identify themselves.</a:t>
            </a:r>
          </a:p>
          <a:p>
            <a:r>
              <a:rPr lang="en-GB" dirty="0"/>
              <a:t>No limit on number of officers but more than two would be considered oppressive and intimidating.</a:t>
            </a:r>
          </a:p>
          <a:p>
            <a:r>
              <a:rPr lang="en-GB" dirty="0"/>
              <a:t>A juvenile or vulnerable person must not be interviewed without an appropriate adult.</a:t>
            </a:r>
          </a:p>
          <a:p>
            <a:r>
              <a:rPr lang="en-GB" dirty="0"/>
              <a:t>Suspect should be reminded of their right to legal advice prior to the interview and after any breaks. </a:t>
            </a:r>
          </a:p>
        </p:txBody>
      </p:sp>
    </p:spTree>
    <p:extLst>
      <p:ext uri="{BB962C8B-B14F-4D97-AF65-F5344CB8AC3E}">
        <p14:creationId xmlns:p14="http://schemas.microsoft.com/office/powerpoint/2010/main" val="1783102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1067C-96D2-420B-9149-2E4A39921F96}"/>
              </a:ext>
            </a:extLst>
          </p:cNvPr>
          <p:cNvSpPr>
            <a:spLocks noGrp="1"/>
          </p:cNvSpPr>
          <p:nvPr>
            <p:ph type="title"/>
          </p:nvPr>
        </p:nvSpPr>
        <p:spPr/>
        <p:txBody>
          <a:bodyPr/>
          <a:lstStyle/>
          <a:p>
            <a:r>
              <a:rPr lang="en-GB" dirty="0"/>
              <a:t>Role of the Solicitor</a:t>
            </a:r>
          </a:p>
        </p:txBody>
      </p:sp>
      <p:sp>
        <p:nvSpPr>
          <p:cNvPr id="3" name="Content Placeholder 2">
            <a:extLst>
              <a:ext uri="{FF2B5EF4-FFF2-40B4-BE49-F238E27FC236}">
                <a16:creationId xmlns:a16="http://schemas.microsoft.com/office/drawing/2014/main" id="{04F1DC30-9C45-4126-84BD-AB46FF20F526}"/>
              </a:ext>
            </a:extLst>
          </p:cNvPr>
          <p:cNvSpPr>
            <a:spLocks noGrp="1"/>
          </p:cNvSpPr>
          <p:nvPr>
            <p:ph idx="1"/>
          </p:nvPr>
        </p:nvSpPr>
        <p:spPr/>
        <p:txBody>
          <a:bodyPr/>
          <a:lstStyle/>
          <a:p>
            <a:pPr>
              <a:lnSpc>
                <a:spcPct val="90000"/>
              </a:lnSpc>
            </a:pPr>
            <a:r>
              <a:rPr lang="en-GB" altLang="en-US" dirty="0"/>
              <a:t>“To protect and advance the legal rights of the client” - </a:t>
            </a:r>
            <a:r>
              <a:rPr lang="en-GB" altLang="en-US" u="sng" dirty="0">
                <a:hlinkClick r:id="rId2"/>
              </a:rPr>
              <a:t>Code C,  Guidance Note 6D</a:t>
            </a:r>
            <a:endParaRPr lang="en-GB" altLang="en-US" u="sng" dirty="0"/>
          </a:p>
          <a:p>
            <a:pPr lvl="1">
              <a:lnSpc>
                <a:spcPct val="90000"/>
              </a:lnSpc>
            </a:pPr>
            <a:r>
              <a:rPr lang="en-GB" altLang="en-US" dirty="0"/>
              <a:t>Look at Custody record</a:t>
            </a:r>
          </a:p>
          <a:p>
            <a:pPr lvl="1">
              <a:lnSpc>
                <a:spcPct val="90000"/>
              </a:lnSpc>
            </a:pPr>
            <a:r>
              <a:rPr lang="en-GB" altLang="en-US" dirty="0"/>
              <a:t>Speak to Custody/Investigating Officer</a:t>
            </a:r>
          </a:p>
          <a:p>
            <a:pPr lvl="2">
              <a:lnSpc>
                <a:spcPct val="90000"/>
              </a:lnSpc>
            </a:pPr>
            <a:r>
              <a:rPr lang="en-GB" altLang="en-US" dirty="0"/>
              <a:t>What is the charge/evidence?</a:t>
            </a:r>
          </a:p>
          <a:p>
            <a:pPr lvl="1">
              <a:lnSpc>
                <a:spcPct val="90000"/>
              </a:lnSpc>
            </a:pPr>
            <a:r>
              <a:rPr lang="en-GB" altLang="en-US" dirty="0"/>
              <a:t>Speak to Client</a:t>
            </a:r>
          </a:p>
          <a:p>
            <a:pPr lvl="2">
              <a:lnSpc>
                <a:spcPct val="90000"/>
              </a:lnSpc>
            </a:pPr>
            <a:r>
              <a:rPr lang="en-GB" altLang="en-US" dirty="0"/>
              <a:t>His version of events - Defence?</a:t>
            </a:r>
          </a:p>
          <a:p>
            <a:pPr lvl="2">
              <a:lnSpc>
                <a:spcPct val="90000"/>
              </a:lnSpc>
            </a:pPr>
            <a:r>
              <a:rPr lang="en-GB" altLang="en-US" dirty="0"/>
              <a:t>What has he said so far?</a:t>
            </a:r>
          </a:p>
          <a:p>
            <a:pPr lvl="2">
              <a:lnSpc>
                <a:spcPct val="90000"/>
              </a:lnSpc>
            </a:pPr>
            <a:r>
              <a:rPr lang="en-GB" altLang="en-US" dirty="0"/>
              <a:t>Fit for interview?</a:t>
            </a:r>
          </a:p>
          <a:p>
            <a:pPr lvl="2">
              <a:lnSpc>
                <a:spcPct val="90000"/>
              </a:lnSpc>
            </a:pPr>
            <a:r>
              <a:rPr lang="en-GB" altLang="en-US" dirty="0"/>
              <a:t>PACE rights observed?</a:t>
            </a:r>
          </a:p>
          <a:p>
            <a:pPr lvl="1">
              <a:lnSpc>
                <a:spcPct val="90000"/>
              </a:lnSpc>
            </a:pPr>
            <a:r>
              <a:rPr lang="en-GB" altLang="en-US" dirty="0"/>
              <a:t>Advise re interview.</a:t>
            </a:r>
          </a:p>
          <a:p>
            <a:endParaRPr lang="en-GB" dirty="0"/>
          </a:p>
        </p:txBody>
      </p:sp>
    </p:spTree>
    <p:extLst>
      <p:ext uri="{BB962C8B-B14F-4D97-AF65-F5344CB8AC3E}">
        <p14:creationId xmlns:p14="http://schemas.microsoft.com/office/powerpoint/2010/main" val="1496547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C4129-96CB-47E9-A48D-A6623EE4AE9B}"/>
              </a:ext>
            </a:extLst>
          </p:cNvPr>
          <p:cNvSpPr>
            <a:spLocks noGrp="1"/>
          </p:cNvSpPr>
          <p:nvPr>
            <p:ph type="title"/>
          </p:nvPr>
        </p:nvSpPr>
        <p:spPr/>
        <p:txBody>
          <a:bodyPr/>
          <a:lstStyle/>
          <a:p>
            <a:r>
              <a:rPr lang="en-GB" dirty="0"/>
              <a:t>Ethical considerations</a:t>
            </a:r>
          </a:p>
        </p:txBody>
      </p:sp>
      <p:sp>
        <p:nvSpPr>
          <p:cNvPr id="3" name="Content Placeholder 2">
            <a:extLst>
              <a:ext uri="{FF2B5EF4-FFF2-40B4-BE49-F238E27FC236}">
                <a16:creationId xmlns:a16="http://schemas.microsoft.com/office/drawing/2014/main" id="{3CA95FEF-B5EC-4A2C-AC86-4BA1AD3B1BDC}"/>
              </a:ext>
            </a:extLst>
          </p:cNvPr>
          <p:cNvSpPr>
            <a:spLocks noGrp="1"/>
          </p:cNvSpPr>
          <p:nvPr>
            <p:ph idx="1"/>
          </p:nvPr>
        </p:nvSpPr>
        <p:spPr/>
        <p:txBody>
          <a:bodyPr/>
          <a:lstStyle/>
          <a:p>
            <a:pPr>
              <a:buFont typeface="Arial" charset="0"/>
              <a:buChar char="•"/>
              <a:defRPr/>
            </a:pPr>
            <a:r>
              <a:rPr lang="en-GB" dirty="0">
                <a:latin typeface="+mj-lt"/>
              </a:rPr>
              <a:t>The Client who tells you he is guilty.</a:t>
            </a:r>
          </a:p>
          <a:p>
            <a:pPr>
              <a:buFont typeface="Arial" charset="0"/>
              <a:buChar char="•"/>
              <a:defRPr/>
            </a:pPr>
            <a:r>
              <a:rPr lang="en-GB" dirty="0">
                <a:latin typeface="+mj-lt"/>
              </a:rPr>
              <a:t>The Client who gives inconsistent instructions.</a:t>
            </a:r>
          </a:p>
          <a:p>
            <a:pPr>
              <a:buFont typeface="Arial" charset="0"/>
              <a:buChar char="•"/>
              <a:defRPr/>
            </a:pPr>
            <a:r>
              <a:rPr lang="en-GB" dirty="0">
                <a:latin typeface="+mj-lt"/>
              </a:rPr>
              <a:t>Acting for co-defendants with differing versions of events/interests</a:t>
            </a:r>
          </a:p>
          <a:p>
            <a:pPr>
              <a:buFont typeface="Arial" charset="0"/>
              <a:buChar char="•"/>
              <a:defRPr/>
            </a:pPr>
            <a:r>
              <a:rPr lang="en-GB" dirty="0">
                <a:latin typeface="+mj-lt"/>
              </a:rPr>
              <a:t>Third party dealings - confidentiality</a:t>
            </a:r>
          </a:p>
          <a:p>
            <a:pPr marL="0" indent="0">
              <a:buNone/>
              <a:defRPr/>
            </a:pPr>
            <a:r>
              <a:rPr lang="en-GB" u="sng" dirty="0">
                <a:latin typeface="+mj-lt"/>
              </a:rPr>
              <a:t> </a:t>
            </a:r>
            <a:r>
              <a:rPr lang="en-GB" u="sng" dirty="0">
                <a:latin typeface="+mj-lt"/>
                <a:hlinkClick r:id="rId2"/>
              </a:rPr>
              <a:t>SRA Code of Conduct</a:t>
            </a:r>
            <a:endParaRPr lang="en-US" u="sng" dirty="0">
              <a:latin typeface="+mj-lt"/>
            </a:endParaRPr>
          </a:p>
          <a:p>
            <a:pPr eaLnBrk="1" hangingPunct="1">
              <a:buFont typeface="Arial" charset="0"/>
              <a:buChar char="•"/>
              <a:defRPr/>
            </a:pPr>
            <a:endParaRPr lang="en-GB" dirty="0">
              <a:latin typeface="Arial" charset="0"/>
              <a:cs typeface="Arial" charset="0"/>
            </a:endParaRPr>
          </a:p>
          <a:p>
            <a:endParaRPr lang="en-GB" dirty="0"/>
          </a:p>
        </p:txBody>
      </p:sp>
    </p:spTree>
    <p:extLst>
      <p:ext uri="{BB962C8B-B14F-4D97-AF65-F5344CB8AC3E}">
        <p14:creationId xmlns:p14="http://schemas.microsoft.com/office/powerpoint/2010/main" val="1840934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A8D01-E5AF-4BEC-9762-5F4B2AFEB0A2}"/>
              </a:ext>
            </a:extLst>
          </p:cNvPr>
          <p:cNvSpPr>
            <a:spLocks noGrp="1"/>
          </p:cNvSpPr>
          <p:nvPr>
            <p:ph type="title"/>
          </p:nvPr>
        </p:nvSpPr>
        <p:spPr/>
        <p:txBody>
          <a:bodyPr/>
          <a:lstStyle/>
          <a:p>
            <a:r>
              <a:rPr lang="en-GB" dirty="0"/>
              <a:t>Suspect’s options at interview</a:t>
            </a:r>
          </a:p>
        </p:txBody>
      </p:sp>
      <p:sp>
        <p:nvSpPr>
          <p:cNvPr id="3" name="Content Placeholder 2">
            <a:extLst>
              <a:ext uri="{FF2B5EF4-FFF2-40B4-BE49-F238E27FC236}">
                <a16:creationId xmlns:a16="http://schemas.microsoft.com/office/drawing/2014/main" id="{41E35EA2-5F3B-4EFF-AEFD-623A4A712FE1}"/>
              </a:ext>
            </a:extLst>
          </p:cNvPr>
          <p:cNvSpPr>
            <a:spLocks noGrp="1"/>
          </p:cNvSpPr>
          <p:nvPr>
            <p:ph idx="1"/>
          </p:nvPr>
        </p:nvSpPr>
        <p:spPr/>
        <p:txBody>
          <a:bodyPr/>
          <a:lstStyle/>
          <a:p>
            <a:r>
              <a:rPr lang="en-GB" altLang="en-US" sz="2400" dirty="0"/>
              <a:t>Answer police questions fully.</a:t>
            </a:r>
          </a:p>
          <a:p>
            <a:r>
              <a:rPr lang="en-GB" altLang="en-US" sz="2400" dirty="0"/>
              <a:t>Answer some questions and not others.</a:t>
            </a:r>
          </a:p>
          <a:p>
            <a:r>
              <a:rPr lang="en-GB" altLang="en-US" sz="2400" dirty="0"/>
              <a:t>Give a full “no comment” interview.</a:t>
            </a:r>
          </a:p>
          <a:p>
            <a:r>
              <a:rPr lang="en-GB" altLang="en-US" sz="2400" dirty="0"/>
              <a:t>Hand in a written statement.</a:t>
            </a:r>
          </a:p>
          <a:p>
            <a:endParaRPr lang="en-GB" altLang="en-US" sz="2400" dirty="0"/>
          </a:p>
          <a:p>
            <a:r>
              <a:rPr lang="en-GB" altLang="en-US" sz="2400" dirty="0"/>
              <a:t>Note the wording of the caution:</a:t>
            </a:r>
          </a:p>
          <a:p>
            <a:pPr lvl="1"/>
            <a:r>
              <a:rPr lang="en-GB" altLang="en-US" sz="2000" dirty="0"/>
              <a:t>“You do not have to say anything. But it may harm your defence  if you do not mention when questioned something which you later rely on in court. Anything you do say may be mentioned in evidence”</a:t>
            </a:r>
          </a:p>
          <a:p>
            <a:endParaRPr lang="en-GB" dirty="0"/>
          </a:p>
        </p:txBody>
      </p:sp>
    </p:spTree>
    <p:extLst>
      <p:ext uri="{BB962C8B-B14F-4D97-AF65-F5344CB8AC3E}">
        <p14:creationId xmlns:p14="http://schemas.microsoft.com/office/powerpoint/2010/main" val="2599911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7F38F-D389-E8B9-98EF-BC5389427902}"/>
              </a:ext>
            </a:extLst>
          </p:cNvPr>
          <p:cNvSpPr>
            <a:spLocks noGrp="1"/>
          </p:cNvSpPr>
          <p:nvPr>
            <p:ph type="title"/>
          </p:nvPr>
        </p:nvSpPr>
        <p:spPr>
          <a:xfrm>
            <a:off x="2437765" y="4800600"/>
            <a:ext cx="7313295" cy="762000"/>
          </a:xfrm>
        </p:spPr>
        <p:txBody>
          <a:bodyPr anchor="b">
            <a:normAutofit/>
          </a:bodyPr>
          <a:lstStyle/>
          <a:p>
            <a:r>
              <a:rPr lang="en-GB" dirty="0"/>
              <a:t>	</a:t>
            </a:r>
          </a:p>
        </p:txBody>
      </p:sp>
      <p:pic>
        <p:nvPicPr>
          <p:cNvPr id="4" name="Picture 3">
            <a:extLst>
              <a:ext uri="{FF2B5EF4-FFF2-40B4-BE49-F238E27FC236}">
                <a16:creationId xmlns:a16="http://schemas.microsoft.com/office/drawing/2014/main" id="{F3AF47F2-F75F-058A-62A0-57B3FA53E89E}"/>
              </a:ext>
            </a:extLst>
          </p:cNvPr>
          <p:cNvPicPr>
            <a:picLocks noChangeAspect="1"/>
          </p:cNvPicPr>
          <p:nvPr/>
        </p:nvPicPr>
        <p:blipFill rotWithShape="1">
          <a:blip r:embed="rId2"/>
          <a:srcRect t="2558" r="-2" b="10735"/>
          <a:stretch/>
        </p:blipFill>
        <p:spPr>
          <a:xfrm>
            <a:off x="2437765" y="279401"/>
            <a:ext cx="7313295" cy="4448175"/>
          </a:xfrm>
          <a:prstGeom prst="rect">
            <a:avLst/>
          </a:prstGeom>
          <a:noFill/>
        </p:spPr>
      </p:pic>
      <p:sp>
        <p:nvSpPr>
          <p:cNvPr id="3" name="Content Placeholder 2">
            <a:extLst>
              <a:ext uri="{FF2B5EF4-FFF2-40B4-BE49-F238E27FC236}">
                <a16:creationId xmlns:a16="http://schemas.microsoft.com/office/drawing/2014/main" id="{F3594D14-22F7-05C5-3629-5F84E839F1E8}"/>
              </a:ext>
            </a:extLst>
          </p:cNvPr>
          <p:cNvSpPr>
            <a:spLocks noGrp="1"/>
          </p:cNvSpPr>
          <p:nvPr>
            <p:ph type="body" sz="half" idx="2"/>
          </p:nvPr>
        </p:nvSpPr>
        <p:spPr>
          <a:xfrm>
            <a:off x="2437765" y="5013176"/>
            <a:ext cx="7313295" cy="1565423"/>
          </a:xfrm>
        </p:spPr>
        <p:txBody>
          <a:bodyPr>
            <a:noAutofit/>
          </a:bodyPr>
          <a:lstStyle/>
          <a:p>
            <a:pPr>
              <a:spcAft>
                <a:spcPts val="600"/>
              </a:spcAft>
            </a:pPr>
            <a:r>
              <a:rPr lang="en-GB" sz="3600" b="1" dirty="0"/>
              <a:t>What are the pros and cons of remaining silent at interview?</a:t>
            </a:r>
          </a:p>
        </p:txBody>
      </p:sp>
    </p:spTree>
    <p:extLst>
      <p:ext uri="{BB962C8B-B14F-4D97-AF65-F5344CB8AC3E}">
        <p14:creationId xmlns:p14="http://schemas.microsoft.com/office/powerpoint/2010/main" val="3442302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1">
            <a:extLst>
              <a:ext uri="{FF2B5EF4-FFF2-40B4-BE49-F238E27FC236}">
                <a16:creationId xmlns:a16="http://schemas.microsoft.com/office/drawing/2014/main" id="{D7475A36-388D-3877-2908-CCD368B2351B}"/>
              </a:ext>
            </a:extLst>
          </p:cNvPr>
          <p:cNvSpPr>
            <a:spLocks noGrp="1"/>
          </p:cNvSpPr>
          <p:nvPr>
            <p:ph type="title"/>
          </p:nvPr>
        </p:nvSpPr>
        <p:spPr>
          <a:xfrm>
            <a:off x="2437765" y="4800600"/>
            <a:ext cx="7313295" cy="762000"/>
          </a:xfrm>
        </p:spPr>
        <p:txBody>
          <a:bodyPr/>
          <a:lstStyle/>
          <a:p>
            <a:endParaRPr lang="en-US" dirty="0"/>
          </a:p>
        </p:txBody>
      </p:sp>
      <p:pic>
        <p:nvPicPr>
          <p:cNvPr id="5" name="Content Placeholder 4">
            <a:extLst>
              <a:ext uri="{FF2B5EF4-FFF2-40B4-BE49-F238E27FC236}">
                <a16:creationId xmlns:a16="http://schemas.microsoft.com/office/drawing/2014/main" id="{A28FF319-A426-D142-9796-39C3262D0E1D}"/>
              </a:ext>
            </a:extLst>
          </p:cNvPr>
          <p:cNvPicPr>
            <a:picLocks noGrp="1" noChangeAspect="1"/>
          </p:cNvPicPr>
          <p:nvPr>
            <p:ph type="pic" idx="1"/>
          </p:nvPr>
        </p:nvPicPr>
        <p:blipFill rotWithShape="1">
          <a:blip r:embed="rId2"/>
          <a:stretch/>
        </p:blipFill>
        <p:spPr>
          <a:xfrm>
            <a:off x="3059460" y="279401"/>
            <a:ext cx="6069905" cy="4448175"/>
          </a:xfrm>
          <a:prstGeom prst="rect">
            <a:avLst/>
          </a:prstGeom>
          <a:noFill/>
        </p:spPr>
      </p:pic>
      <p:sp>
        <p:nvSpPr>
          <p:cNvPr id="26" name="Text Placeholder 3">
            <a:extLst>
              <a:ext uri="{FF2B5EF4-FFF2-40B4-BE49-F238E27FC236}">
                <a16:creationId xmlns:a16="http://schemas.microsoft.com/office/drawing/2014/main" id="{1BAE71C5-5378-2BCD-740A-5CF9DFD4C107}"/>
              </a:ext>
            </a:extLst>
          </p:cNvPr>
          <p:cNvSpPr>
            <a:spLocks noGrp="1"/>
          </p:cNvSpPr>
          <p:nvPr>
            <p:ph type="body" sz="half" idx="2"/>
          </p:nvPr>
        </p:nvSpPr>
        <p:spPr>
          <a:xfrm>
            <a:off x="2437765" y="5562600"/>
            <a:ext cx="7313295" cy="812800"/>
          </a:xfrm>
        </p:spPr>
        <p:txBody>
          <a:bodyPr/>
          <a:lstStyle/>
          <a:p>
            <a:endParaRPr lang="en-US"/>
          </a:p>
        </p:txBody>
      </p:sp>
    </p:spTree>
    <p:extLst>
      <p:ext uri="{BB962C8B-B14F-4D97-AF65-F5344CB8AC3E}">
        <p14:creationId xmlns:p14="http://schemas.microsoft.com/office/powerpoint/2010/main" val="442804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EE8E1-2689-4340-8E7D-09ADE0A2B05B}"/>
              </a:ext>
            </a:extLst>
          </p:cNvPr>
          <p:cNvSpPr>
            <a:spLocks noGrp="1"/>
          </p:cNvSpPr>
          <p:nvPr>
            <p:ph type="title"/>
          </p:nvPr>
        </p:nvSpPr>
        <p:spPr/>
        <p:txBody>
          <a:bodyPr/>
          <a:lstStyle/>
          <a:p>
            <a:r>
              <a:rPr lang="en-GB" dirty="0"/>
              <a:t>The right to silence – s34 CJPO Act 1994</a:t>
            </a:r>
          </a:p>
        </p:txBody>
      </p:sp>
      <p:sp>
        <p:nvSpPr>
          <p:cNvPr id="3" name="Content Placeholder 2">
            <a:extLst>
              <a:ext uri="{FF2B5EF4-FFF2-40B4-BE49-F238E27FC236}">
                <a16:creationId xmlns:a16="http://schemas.microsoft.com/office/drawing/2014/main" id="{BFAE4E93-4621-433D-8B5A-4C05A3D3B1C2}"/>
              </a:ext>
            </a:extLst>
          </p:cNvPr>
          <p:cNvSpPr>
            <a:spLocks noGrp="1"/>
          </p:cNvSpPr>
          <p:nvPr>
            <p:ph idx="1"/>
          </p:nvPr>
        </p:nvSpPr>
        <p:spPr/>
        <p:txBody>
          <a:bodyPr/>
          <a:lstStyle/>
          <a:p>
            <a:pPr>
              <a:lnSpc>
                <a:spcPct val="90000"/>
              </a:lnSpc>
            </a:pPr>
            <a:r>
              <a:rPr lang="en-GB" altLang="en-US" sz="2400" dirty="0"/>
              <a:t>If evidence is given at trial that the accused</a:t>
            </a:r>
          </a:p>
          <a:p>
            <a:pPr lvl="1">
              <a:lnSpc>
                <a:spcPct val="90000"/>
              </a:lnSpc>
            </a:pPr>
            <a:r>
              <a:rPr lang="en-GB" altLang="en-US" dirty="0"/>
              <a:t>Before charge on being questioned under caution by a constable or</a:t>
            </a:r>
          </a:p>
          <a:p>
            <a:pPr lvl="1">
              <a:lnSpc>
                <a:spcPct val="90000"/>
              </a:lnSpc>
            </a:pPr>
            <a:r>
              <a:rPr lang="en-GB" altLang="en-US" dirty="0"/>
              <a:t>On being charged</a:t>
            </a:r>
          </a:p>
          <a:p>
            <a:pPr lvl="1">
              <a:lnSpc>
                <a:spcPct val="90000"/>
              </a:lnSpc>
            </a:pPr>
            <a:r>
              <a:rPr lang="en-GB" altLang="en-US" dirty="0"/>
              <a:t>Failed to mention any fact relied on in his defence</a:t>
            </a:r>
          </a:p>
          <a:p>
            <a:pPr lvl="1">
              <a:lnSpc>
                <a:spcPct val="90000"/>
              </a:lnSpc>
            </a:pPr>
            <a:r>
              <a:rPr lang="en-GB" altLang="en-US" dirty="0"/>
              <a:t>Being a fact which in the circumstances existing at the time he could reasonably have been expected to mention</a:t>
            </a:r>
          </a:p>
          <a:p>
            <a:pPr>
              <a:lnSpc>
                <a:spcPct val="90000"/>
              </a:lnSpc>
            </a:pPr>
            <a:r>
              <a:rPr lang="en-GB" altLang="en-US" sz="2400" dirty="0"/>
              <a:t>The court/jury may draw such inferences as appear proper in determining guilt</a:t>
            </a:r>
          </a:p>
          <a:p>
            <a:endParaRPr lang="en-GB" dirty="0"/>
          </a:p>
        </p:txBody>
      </p:sp>
    </p:spTree>
    <p:extLst>
      <p:ext uri="{BB962C8B-B14F-4D97-AF65-F5344CB8AC3E}">
        <p14:creationId xmlns:p14="http://schemas.microsoft.com/office/powerpoint/2010/main" val="1974768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A1191-4AFD-4DE0-B00D-679A9B144EA9}"/>
              </a:ext>
            </a:extLst>
          </p:cNvPr>
          <p:cNvSpPr>
            <a:spLocks noGrp="1"/>
          </p:cNvSpPr>
          <p:nvPr>
            <p:ph type="title"/>
          </p:nvPr>
        </p:nvSpPr>
        <p:spPr/>
        <p:txBody>
          <a:bodyPr/>
          <a:lstStyle/>
          <a:p>
            <a:r>
              <a:rPr lang="en-GB" dirty="0"/>
              <a:t>S34 – points to note</a:t>
            </a:r>
          </a:p>
        </p:txBody>
      </p:sp>
      <p:sp>
        <p:nvSpPr>
          <p:cNvPr id="3" name="Content Placeholder 2">
            <a:extLst>
              <a:ext uri="{FF2B5EF4-FFF2-40B4-BE49-F238E27FC236}">
                <a16:creationId xmlns:a16="http://schemas.microsoft.com/office/drawing/2014/main" id="{6CDA2661-3D64-468F-AAE0-53259C67853B}"/>
              </a:ext>
            </a:extLst>
          </p:cNvPr>
          <p:cNvSpPr>
            <a:spLocks noGrp="1"/>
          </p:cNvSpPr>
          <p:nvPr>
            <p:ph idx="1"/>
          </p:nvPr>
        </p:nvSpPr>
        <p:spPr/>
        <p:txBody>
          <a:bodyPr/>
          <a:lstStyle/>
          <a:p>
            <a:pPr>
              <a:lnSpc>
                <a:spcPct val="80000"/>
              </a:lnSpc>
            </a:pPr>
            <a:r>
              <a:rPr lang="en-GB" altLang="en-US" sz="2400" dirty="0"/>
              <a:t>Inferences may be drawn where suspicion of recent fabrication or that no response because story would not stand up to scrutiny –</a:t>
            </a:r>
            <a:r>
              <a:rPr lang="en-GB" altLang="en-US" sz="2400" u="sng" dirty="0"/>
              <a:t> </a:t>
            </a:r>
          </a:p>
          <a:p>
            <a:pPr>
              <a:lnSpc>
                <a:spcPct val="80000"/>
              </a:lnSpc>
            </a:pPr>
            <a:r>
              <a:rPr lang="en-GB" altLang="en-US" sz="2400" dirty="0"/>
              <a:t>“in the circumstances” not to be interpreted restrictively. What is “reasonable” depends on the particulars of each case – </a:t>
            </a:r>
            <a:r>
              <a:rPr lang="en-GB" altLang="en-US" sz="2400" b="1" u="sng" dirty="0">
                <a:hlinkClick r:id="rId2"/>
              </a:rPr>
              <a:t>R v Argent 1997</a:t>
            </a:r>
            <a:endParaRPr lang="en-GB" altLang="en-US" sz="2400" u="sng" dirty="0"/>
          </a:p>
          <a:p>
            <a:pPr>
              <a:lnSpc>
                <a:spcPct val="80000"/>
              </a:lnSpc>
            </a:pPr>
            <a:r>
              <a:rPr lang="en-GB" altLang="en-US" sz="2400" dirty="0"/>
              <a:t>Appropriate direction must be given or breach of ART 6 ECHR – </a:t>
            </a:r>
            <a:r>
              <a:rPr lang="en-GB" altLang="en-US" sz="2400" b="1" u="sng" dirty="0">
                <a:hlinkClick r:id="rId3"/>
              </a:rPr>
              <a:t>Condron v UK 2000</a:t>
            </a:r>
            <a:endParaRPr lang="en-GB" altLang="en-US" sz="2400" u="sng" dirty="0"/>
          </a:p>
          <a:p>
            <a:pPr>
              <a:lnSpc>
                <a:spcPct val="80000"/>
              </a:lnSpc>
            </a:pPr>
            <a:r>
              <a:rPr lang="en-GB" altLang="en-US" sz="2400" dirty="0"/>
              <a:t>Person cannot be convicted solely on an inference – </a:t>
            </a:r>
            <a:r>
              <a:rPr lang="en-GB" altLang="en-US" sz="2400" u="sng" dirty="0">
                <a:hlinkClick r:id="rId4"/>
              </a:rPr>
              <a:t>s38(3).</a:t>
            </a:r>
            <a:endParaRPr lang="en-GB" altLang="en-US" sz="2400" u="sng" dirty="0"/>
          </a:p>
          <a:p>
            <a:pPr>
              <a:lnSpc>
                <a:spcPct val="80000"/>
              </a:lnSpc>
            </a:pPr>
            <a:r>
              <a:rPr lang="en-GB" altLang="en-US" sz="2400" dirty="0"/>
              <a:t>No inference can be drawn whilst suspect denied solicitor access – </a:t>
            </a:r>
            <a:r>
              <a:rPr lang="en-GB" altLang="en-US" sz="2400" u="sng" dirty="0">
                <a:hlinkClick r:id="rId5"/>
              </a:rPr>
              <a:t>s34 (2A)</a:t>
            </a:r>
            <a:endParaRPr lang="en-US" altLang="en-US" sz="2400" b="1" u="sng" dirty="0"/>
          </a:p>
          <a:p>
            <a:endParaRPr lang="en-GB" dirty="0"/>
          </a:p>
        </p:txBody>
      </p:sp>
    </p:spTree>
    <p:extLst>
      <p:ext uri="{BB962C8B-B14F-4D97-AF65-F5344CB8AC3E}">
        <p14:creationId xmlns:p14="http://schemas.microsoft.com/office/powerpoint/2010/main" val="48062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82557-D2C3-44D6-A36B-CBCB5DCC58BF}"/>
              </a:ext>
            </a:extLst>
          </p:cNvPr>
          <p:cNvSpPr>
            <a:spLocks noGrp="1"/>
          </p:cNvSpPr>
          <p:nvPr>
            <p:ph type="title"/>
          </p:nvPr>
        </p:nvSpPr>
        <p:spPr/>
        <p:txBody>
          <a:bodyPr/>
          <a:lstStyle/>
          <a:p>
            <a:r>
              <a:rPr lang="en-GB" dirty="0"/>
              <a:t>S34 – advice to your client</a:t>
            </a:r>
          </a:p>
        </p:txBody>
      </p:sp>
      <p:sp>
        <p:nvSpPr>
          <p:cNvPr id="3" name="Content Placeholder 2">
            <a:extLst>
              <a:ext uri="{FF2B5EF4-FFF2-40B4-BE49-F238E27FC236}">
                <a16:creationId xmlns:a16="http://schemas.microsoft.com/office/drawing/2014/main" id="{8547A40E-0A0F-435C-85EF-FDCF82D76660}"/>
              </a:ext>
            </a:extLst>
          </p:cNvPr>
          <p:cNvSpPr>
            <a:spLocks noGrp="1"/>
          </p:cNvSpPr>
          <p:nvPr>
            <p:ph idx="1"/>
          </p:nvPr>
        </p:nvSpPr>
        <p:spPr/>
        <p:txBody>
          <a:bodyPr/>
          <a:lstStyle/>
          <a:p>
            <a:r>
              <a:rPr lang="en-GB" altLang="en-US" dirty="0"/>
              <a:t>In considering “reasonableness” court will take into account (inter alia) advice given by solicitor. The advice must be “genuinely relied upon” and the “real reason” for remaining silent – </a:t>
            </a:r>
            <a:r>
              <a:rPr lang="en-GB" altLang="en-US" b="1" u="sng" dirty="0"/>
              <a:t>R v Howell (2005</a:t>
            </a:r>
            <a:r>
              <a:rPr lang="en-GB" altLang="en-US" b="1" dirty="0"/>
              <a:t>); R v </a:t>
            </a:r>
            <a:r>
              <a:rPr lang="en-GB" altLang="en-US" b="1" u="sng" dirty="0"/>
              <a:t>Hoare &amp; Pierce (2005)</a:t>
            </a:r>
          </a:p>
          <a:p>
            <a:r>
              <a:rPr lang="en-GB" altLang="en-US" dirty="0"/>
              <a:t>Silence and waiver of privilege – need for solicitor to exercise caution</a:t>
            </a:r>
            <a:endParaRPr lang="en-GB" altLang="en-US" u="sng" dirty="0"/>
          </a:p>
          <a:p>
            <a:endParaRPr lang="en-GB" dirty="0"/>
          </a:p>
        </p:txBody>
      </p:sp>
    </p:spTree>
    <p:extLst>
      <p:ext uri="{BB962C8B-B14F-4D97-AF65-F5344CB8AC3E}">
        <p14:creationId xmlns:p14="http://schemas.microsoft.com/office/powerpoint/2010/main" val="393593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2BA04-1ADD-4BFF-B7B1-E0EF3BFABBA0}"/>
              </a:ext>
            </a:extLst>
          </p:cNvPr>
          <p:cNvSpPr>
            <a:spLocks noGrp="1"/>
          </p:cNvSpPr>
          <p:nvPr>
            <p:ph type="title"/>
          </p:nvPr>
        </p:nvSpPr>
        <p:spPr/>
        <p:txBody>
          <a:bodyPr/>
          <a:lstStyle/>
          <a:p>
            <a:r>
              <a:rPr lang="en-GB" dirty="0"/>
              <a:t>Police options after interview</a:t>
            </a:r>
          </a:p>
        </p:txBody>
      </p:sp>
      <p:sp>
        <p:nvSpPr>
          <p:cNvPr id="3" name="Content Placeholder 2">
            <a:extLst>
              <a:ext uri="{FF2B5EF4-FFF2-40B4-BE49-F238E27FC236}">
                <a16:creationId xmlns:a16="http://schemas.microsoft.com/office/drawing/2014/main" id="{792CCA04-C0A2-4B62-B7D5-144CC7B0FCCA}"/>
              </a:ext>
            </a:extLst>
          </p:cNvPr>
          <p:cNvSpPr>
            <a:spLocks noGrp="1"/>
          </p:cNvSpPr>
          <p:nvPr>
            <p:ph idx="1"/>
          </p:nvPr>
        </p:nvSpPr>
        <p:spPr/>
        <p:txBody>
          <a:bodyPr/>
          <a:lstStyle/>
          <a:p>
            <a:pPr>
              <a:lnSpc>
                <a:spcPct val="90000"/>
              </a:lnSpc>
            </a:pPr>
            <a:r>
              <a:rPr lang="en-GB" altLang="en-US" dirty="0"/>
              <a:t>Release suspect – No further action</a:t>
            </a:r>
            <a:endParaRPr lang="en-GB" altLang="en-US" u="sng" dirty="0"/>
          </a:p>
          <a:p>
            <a:pPr>
              <a:lnSpc>
                <a:spcPct val="90000"/>
              </a:lnSpc>
            </a:pPr>
            <a:r>
              <a:rPr lang="en-GB" altLang="en-US" dirty="0"/>
              <a:t>Release on bail to return for further questioning</a:t>
            </a:r>
          </a:p>
          <a:p>
            <a:pPr>
              <a:lnSpc>
                <a:spcPct val="90000"/>
              </a:lnSpc>
            </a:pPr>
            <a:r>
              <a:rPr lang="en-GB" altLang="en-US" dirty="0"/>
              <a:t>Release on bail whilst CPS decide on charge (s</a:t>
            </a:r>
            <a:r>
              <a:rPr lang="en-GB" altLang="en-US" dirty="0">
                <a:hlinkClick r:id="rId2"/>
              </a:rPr>
              <a:t>37B</a:t>
            </a:r>
            <a:r>
              <a:rPr lang="en-GB" altLang="en-US" dirty="0"/>
              <a:t>)</a:t>
            </a:r>
          </a:p>
          <a:p>
            <a:pPr>
              <a:lnSpc>
                <a:spcPct val="90000"/>
              </a:lnSpc>
            </a:pPr>
            <a:r>
              <a:rPr lang="en-GB" altLang="en-US" dirty="0"/>
              <a:t>Charge suspect -  remanding in custody </a:t>
            </a:r>
            <a:r>
              <a:rPr lang="en-GB" altLang="en-US" u="sng" dirty="0"/>
              <a:t>(</a:t>
            </a:r>
            <a:r>
              <a:rPr lang="en-GB" altLang="en-US" u="sng" dirty="0">
                <a:hlinkClick r:id="rId3"/>
              </a:rPr>
              <a:t>s38</a:t>
            </a:r>
            <a:r>
              <a:rPr lang="en-GB" altLang="en-US" u="sng" dirty="0"/>
              <a:t>)</a:t>
            </a:r>
            <a:r>
              <a:rPr lang="en-GB" altLang="en-US" dirty="0"/>
              <a:t> or on bail</a:t>
            </a:r>
            <a:endParaRPr lang="en-GB" altLang="en-US" u="sng" dirty="0"/>
          </a:p>
          <a:p>
            <a:pPr eaLnBrk="1" hangingPunct="1"/>
            <a:endParaRPr lang="en-GB" altLang="en-US" dirty="0"/>
          </a:p>
          <a:p>
            <a:endParaRPr lang="en-GB" dirty="0"/>
          </a:p>
        </p:txBody>
      </p:sp>
    </p:spTree>
    <p:extLst>
      <p:ext uri="{BB962C8B-B14F-4D97-AF65-F5344CB8AC3E}">
        <p14:creationId xmlns:p14="http://schemas.microsoft.com/office/powerpoint/2010/main" val="19657234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4B87D-CFEA-4B38-8A00-C8EE1819A17A}"/>
              </a:ext>
            </a:extLst>
          </p:cNvPr>
          <p:cNvSpPr>
            <a:spLocks noGrp="1"/>
          </p:cNvSpPr>
          <p:nvPr>
            <p:ph type="title"/>
          </p:nvPr>
        </p:nvSpPr>
        <p:spPr/>
        <p:txBody>
          <a:bodyPr/>
          <a:lstStyle/>
          <a:p>
            <a:r>
              <a:rPr lang="en-GB" dirty="0"/>
              <a:t>The charging decision</a:t>
            </a:r>
          </a:p>
        </p:txBody>
      </p:sp>
      <p:sp>
        <p:nvSpPr>
          <p:cNvPr id="3" name="Content Placeholder 2">
            <a:extLst>
              <a:ext uri="{FF2B5EF4-FFF2-40B4-BE49-F238E27FC236}">
                <a16:creationId xmlns:a16="http://schemas.microsoft.com/office/drawing/2014/main" id="{512229FC-3F23-4A46-994E-593EA8A8FDE0}"/>
              </a:ext>
            </a:extLst>
          </p:cNvPr>
          <p:cNvSpPr>
            <a:spLocks noGrp="1"/>
          </p:cNvSpPr>
          <p:nvPr>
            <p:ph idx="1"/>
          </p:nvPr>
        </p:nvSpPr>
        <p:spPr/>
        <p:txBody>
          <a:bodyPr>
            <a:normAutofit fontScale="85000" lnSpcReduction="10000"/>
          </a:bodyPr>
          <a:lstStyle/>
          <a:p>
            <a:r>
              <a:rPr lang="en-GB" dirty="0"/>
              <a:t>The statutory charging scheme was introduced by CJA 2003.</a:t>
            </a:r>
          </a:p>
          <a:p>
            <a:r>
              <a:rPr lang="en-GB" dirty="0"/>
              <a:t>Sets out who takes the decision re: charging the suspect.</a:t>
            </a:r>
          </a:p>
          <a:p>
            <a:r>
              <a:rPr lang="en-GB" dirty="0"/>
              <a:t>Amended in 2013 and the information as to who makes the charging decision is contained in Charging (The Directors Guidance) 5</a:t>
            </a:r>
            <a:r>
              <a:rPr lang="en-GB" baseline="30000" dirty="0"/>
              <a:t>th</a:t>
            </a:r>
            <a:r>
              <a:rPr lang="en-GB" dirty="0"/>
              <a:t> Edition, May 2013.</a:t>
            </a:r>
          </a:p>
          <a:p>
            <a:r>
              <a:rPr lang="en-GB" dirty="0"/>
              <a:t>Police may charge:</a:t>
            </a:r>
          </a:p>
          <a:p>
            <a:r>
              <a:rPr lang="en-GB" dirty="0"/>
              <a:t>Summary only offences (including criminal damage where the value of loss or damage is less than £5000) irrespective of plea;</a:t>
            </a:r>
          </a:p>
          <a:p>
            <a:r>
              <a:rPr lang="en-GB" dirty="0"/>
              <a:t>Any offence of retail theft or attempted retail theft irrespective of plea provided it is suitable for sentence at the magistrates’ court; and</a:t>
            </a:r>
          </a:p>
          <a:p>
            <a:r>
              <a:rPr lang="en-GB" dirty="0"/>
              <a:t>Any either-way offence anticipated as a guilty plea and suitable for sentence in magistrates’ court.</a:t>
            </a:r>
          </a:p>
        </p:txBody>
      </p:sp>
    </p:spTree>
    <p:extLst>
      <p:ext uri="{BB962C8B-B14F-4D97-AF65-F5344CB8AC3E}">
        <p14:creationId xmlns:p14="http://schemas.microsoft.com/office/powerpoint/2010/main" val="14347454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7B11A-139F-401A-9BC9-86CA4F2AAB38}"/>
              </a:ext>
            </a:extLst>
          </p:cNvPr>
          <p:cNvSpPr>
            <a:spLocks noGrp="1"/>
          </p:cNvSpPr>
          <p:nvPr>
            <p:ph type="title"/>
          </p:nvPr>
        </p:nvSpPr>
        <p:spPr>
          <a:xfrm>
            <a:off x="1117309" y="76200"/>
            <a:ext cx="10157354" cy="1397000"/>
          </a:xfrm>
        </p:spPr>
        <p:txBody>
          <a:bodyPr anchor="b">
            <a:normAutofit/>
          </a:bodyPr>
          <a:lstStyle/>
          <a:p>
            <a:r>
              <a:rPr lang="en-GB" dirty="0"/>
              <a:t>The decision to charge</a:t>
            </a:r>
          </a:p>
        </p:txBody>
      </p:sp>
      <p:sp>
        <p:nvSpPr>
          <p:cNvPr id="3" name="Content Placeholder 2">
            <a:extLst>
              <a:ext uri="{FF2B5EF4-FFF2-40B4-BE49-F238E27FC236}">
                <a16:creationId xmlns:a16="http://schemas.microsoft.com/office/drawing/2014/main" id="{032C0299-2120-454A-BAAC-01EDF575FFE1}"/>
              </a:ext>
            </a:extLst>
          </p:cNvPr>
          <p:cNvSpPr>
            <a:spLocks noGrp="1"/>
          </p:cNvSpPr>
          <p:nvPr>
            <p:ph sz="half" idx="1"/>
          </p:nvPr>
        </p:nvSpPr>
        <p:spPr>
          <a:xfrm>
            <a:off x="1117309" y="1701800"/>
            <a:ext cx="4977104" cy="4470400"/>
          </a:xfrm>
        </p:spPr>
        <p:txBody>
          <a:bodyPr>
            <a:normAutofit/>
          </a:bodyPr>
          <a:lstStyle/>
          <a:p>
            <a:r>
              <a:rPr lang="en-GB" altLang="en-US" sz="2000" dirty="0"/>
              <a:t>In most serious cases CPS make the decision</a:t>
            </a:r>
          </a:p>
          <a:p>
            <a:r>
              <a:rPr lang="en-GB" altLang="en-US" sz="2000" dirty="0">
                <a:hlinkClick r:id="rId2"/>
              </a:rPr>
              <a:t>Code for Crown Prosecutors </a:t>
            </a:r>
            <a:r>
              <a:rPr lang="en-GB" altLang="en-US" sz="2000" dirty="0"/>
              <a:t>applies (together with individual offence charging policies)</a:t>
            </a:r>
          </a:p>
          <a:p>
            <a:pPr lvl="1"/>
            <a:r>
              <a:rPr lang="en-GB" altLang="en-US" dirty="0"/>
              <a:t>Realistic prospect of securing a conviction? (the evidential test)</a:t>
            </a:r>
          </a:p>
          <a:p>
            <a:pPr lvl="1"/>
            <a:r>
              <a:rPr lang="en-GB" altLang="en-US" dirty="0"/>
              <a:t>In public interest? (the public interest test)</a:t>
            </a:r>
          </a:p>
          <a:p>
            <a:pPr lvl="1"/>
            <a:endParaRPr lang="en-GB" altLang="en-US" dirty="0"/>
          </a:p>
          <a:p>
            <a:pPr lvl="1">
              <a:buFont typeface="Arial" panose="020B0604020202020204" pitchFamily="34" charset="0"/>
              <a:buChar char="•"/>
            </a:pPr>
            <a:r>
              <a:rPr lang="en-GB" altLang="en-US" dirty="0"/>
              <a:t>Is there an alternative to charging? </a:t>
            </a:r>
          </a:p>
          <a:p>
            <a:endParaRPr lang="en-GB" sz="2000" dirty="0"/>
          </a:p>
        </p:txBody>
      </p:sp>
      <p:pic>
        <p:nvPicPr>
          <p:cNvPr id="5" name="Picture 4">
            <a:extLst>
              <a:ext uri="{FF2B5EF4-FFF2-40B4-BE49-F238E27FC236}">
                <a16:creationId xmlns:a16="http://schemas.microsoft.com/office/drawing/2014/main" id="{FE03E987-DA11-D603-6EE6-0AC23E359412}"/>
              </a:ext>
            </a:extLst>
          </p:cNvPr>
          <p:cNvPicPr>
            <a:picLocks noChangeAspect="1"/>
          </p:cNvPicPr>
          <p:nvPr/>
        </p:nvPicPr>
        <p:blipFill>
          <a:blip r:embed="rId3"/>
          <a:stretch>
            <a:fillRect/>
          </a:stretch>
        </p:blipFill>
        <p:spPr>
          <a:xfrm>
            <a:off x="6297559" y="2636531"/>
            <a:ext cx="4977104" cy="2600938"/>
          </a:xfrm>
          <a:prstGeom prst="rect">
            <a:avLst/>
          </a:prstGeom>
          <a:noFill/>
        </p:spPr>
      </p:pic>
    </p:spTree>
    <p:extLst>
      <p:ext uri="{BB962C8B-B14F-4D97-AF65-F5344CB8AC3E}">
        <p14:creationId xmlns:p14="http://schemas.microsoft.com/office/powerpoint/2010/main" val="3595585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6EE1-D789-4279-AC3F-0F573C11EB1D}"/>
              </a:ext>
            </a:extLst>
          </p:cNvPr>
          <p:cNvSpPr>
            <a:spLocks noGrp="1"/>
          </p:cNvSpPr>
          <p:nvPr>
            <p:ph type="title"/>
          </p:nvPr>
        </p:nvSpPr>
        <p:spPr/>
        <p:txBody>
          <a:bodyPr/>
          <a:lstStyle/>
          <a:p>
            <a:r>
              <a:rPr lang="en-GB" dirty="0"/>
              <a:t>Alternatives to charging</a:t>
            </a:r>
          </a:p>
        </p:txBody>
      </p:sp>
      <p:sp>
        <p:nvSpPr>
          <p:cNvPr id="3" name="Content Placeholder 2">
            <a:extLst>
              <a:ext uri="{FF2B5EF4-FFF2-40B4-BE49-F238E27FC236}">
                <a16:creationId xmlns:a16="http://schemas.microsoft.com/office/drawing/2014/main" id="{83B04485-6B1D-4ECF-90CF-CD4C3A67B5F8}"/>
              </a:ext>
            </a:extLst>
          </p:cNvPr>
          <p:cNvSpPr>
            <a:spLocks noGrp="1"/>
          </p:cNvSpPr>
          <p:nvPr>
            <p:ph idx="1"/>
          </p:nvPr>
        </p:nvSpPr>
        <p:spPr/>
        <p:txBody>
          <a:bodyPr/>
          <a:lstStyle/>
          <a:p>
            <a:r>
              <a:rPr lang="en-GB" dirty="0"/>
              <a:t>S17 Criminal Justice and Courts Act 2015, a caution cannot be given in relation to an indictable-only offence where the defendant is over 18 and admits the offence except: -</a:t>
            </a:r>
          </a:p>
          <a:p>
            <a:r>
              <a:rPr lang="en-GB" dirty="0"/>
              <a:t>In exceptional circumstances relating to the person of the offence; and</a:t>
            </a:r>
          </a:p>
          <a:p>
            <a:r>
              <a:rPr lang="en-GB" dirty="0"/>
              <a:t>With the consent of the Director of Public Prosecutions.</a:t>
            </a:r>
          </a:p>
        </p:txBody>
      </p:sp>
    </p:spTree>
    <p:extLst>
      <p:ext uri="{BB962C8B-B14F-4D97-AF65-F5344CB8AC3E}">
        <p14:creationId xmlns:p14="http://schemas.microsoft.com/office/powerpoint/2010/main" val="2274713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6C598-7FC4-4565-80BB-C3E6ED3FE2C4}"/>
              </a:ext>
            </a:extLst>
          </p:cNvPr>
          <p:cNvSpPr>
            <a:spLocks noGrp="1"/>
          </p:cNvSpPr>
          <p:nvPr>
            <p:ph type="title"/>
          </p:nvPr>
        </p:nvSpPr>
        <p:spPr>
          <a:xfrm>
            <a:off x="1117309" y="76200"/>
            <a:ext cx="10157354" cy="1397000"/>
          </a:xfrm>
        </p:spPr>
        <p:txBody>
          <a:bodyPr anchor="b">
            <a:normAutofit/>
          </a:bodyPr>
          <a:lstStyle/>
          <a:p>
            <a:r>
              <a:rPr lang="en-GB" dirty="0"/>
              <a:t>Simple caution</a:t>
            </a:r>
          </a:p>
        </p:txBody>
      </p:sp>
      <p:sp>
        <p:nvSpPr>
          <p:cNvPr id="3" name="Content Placeholder 2">
            <a:extLst>
              <a:ext uri="{FF2B5EF4-FFF2-40B4-BE49-F238E27FC236}">
                <a16:creationId xmlns:a16="http://schemas.microsoft.com/office/drawing/2014/main" id="{4CE1653B-D53D-460B-A156-4B4ED12CB472}"/>
              </a:ext>
            </a:extLst>
          </p:cNvPr>
          <p:cNvSpPr>
            <a:spLocks noGrp="1"/>
          </p:cNvSpPr>
          <p:nvPr>
            <p:ph sz="half" idx="1"/>
          </p:nvPr>
        </p:nvSpPr>
        <p:spPr>
          <a:xfrm>
            <a:off x="1117309" y="1701800"/>
            <a:ext cx="4977104" cy="4470400"/>
          </a:xfrm>
        </p:spPr>
        <p:txBody>
          <a:bodyPr>
            <a:normAutofit/>
          </a:bodyPr>
          <a:lstStyle/>
          <a:p>
            <a:r>
              <a:rPr lang="en-GB" dirty="0"/>
              <a:t>Offender must be over 18</a:t>
            </a:r>
          </a:p>
          <a:p>
            <a:r>
              <a:rPr lang="en-GB" dirty="0"/>
              <a:t>Decision to caution only taken if its in the public interest</a:t>
            </a:r>
          </a:p>
          <a:p>
            <a:r>
              <a:rPr lang="en-GB" dirty="0"/>
              <a:t>Must be in accordance with Home Office guidelines</a:t>
            </a:r>
          </a:p>
          <a:p>
            <a:r>
              <a:rPr lang="en-GB" dirty="0"/>
              <a:t>Caution administered by the police</a:t>
            </a:r>
          </a:p>
          <a:p>
            <a:endParaRPr lang="en-GB" dirty="0"/>
          </a:p>
        </p:txBody>
      </p:sp>
      <p:pic>
        <p:nvPicPr>
          <p:cNvPr id="5" name="Picture 4">
            <a:extLst>
              <a:ext uri="{FF2B5EF4-FFF2-40B4-BE49-F238E27FC236}">
                <a16:creationId xmlns:a16="http://schemas.microsoft.com/office/drawing/2014/main" id="{E4A7158C-626B-9BD5-A771-0B8ED12A5B45}"/>
              </a:ext>
            </a:extLst>
          </p:cNvPr>
          <p:cNvPicPr>
            <a:picLocks noChangeAspect="1"/>
          </p:cNvPicPr>
          <p:nvPr/>
        </p:nvPicPr>
        <p:blipFill rotWithShape="1">
          <a:blip r:embed="rId2"/>
          <a:srcRect l="16127" r="10052" b="-2"/>
          <a:stretch/>
        </p:blipFill>
        <p:spPr>
          <a:xfrm>
            <a:off x="6297559" y="1701800"/>
            <a:ext cx="4977104" cy="4470400"/>
          </a:xfrm>
          <a:prstGeom prst="rect">
            <a:avLst/>
          </a:prstGeom>
          <a:noFill/>
        </p:spPr>
      </p:pic>
    </p:spTree>
    <p:extLst>
      <p:ext uri="{BB962C8B-B14F-4D97-AF65-F5344CB8AC3E}">
        <p14:creationId xmlns:p14="http://schemas.microsoft.com/office/powerpoint/2010/main" val="2803635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B91AD-BF15-4166-BA28-F7829AD1D1E0}"/>
              </a:ext>
            </a:extLst>
          </p:cNvPr>
          <p:cNvSpPr>
            <a:spLocks noGrp="1"/>
          </p:cNvSpPr>
          <p:nvPr>
            <p:ph type="title"/>
          </p:nvPr>
        </p:nvSpPr>
        <p:spPr/>
        <p:txBody>
          <a:bodyPr/>
          <a:lstStyle/>
          <a:p>
            <a:r>
              <a:rPr lang="en-GB" dirty="0"/>
              <a:t>Conditional caution</a:t>
            </a:r>
          </a:p>
        </p:txBody>
      </p:sp>
      <p:sp>
        <p:nvSpPr>
          <p:cNvPr id="3" name="Content Placeholder 2">
            <a:extLst>
              <a:ext uri="{FF2B5EF4-FFF2-40B4-BE49-F238E27FC236}">
                <a16:creationId xmlns:a16="http://schemas.microsoft.com/office/drawing/2014/main" id="{611B47C3-4661-424B-85BA-A1238AEF2D5A}"/>
              </a:ext>
            </a:extLst>
          </p:cNvPr>
          <p:cNvSpPr>
            <a:spLocks noGrp="1"/>
          </p:cNvSpPr>
          <p:nvPr>
            <p:ph idx="1"/>
          </p:nvPr>
        </p:nvSpPr>
        <p:spPr/>
        <p:txBody>
          <a:bodyPr>
            <a:normAutofit fontScale="85000" lnSpcReduction="10000"/>
          </a:bodyPr>
          <a:lstStyle/>
          <a:p>
            <a:r>
              <a:rPr lang="en-GB" dirty="0"/>
              <a:t>Ss22-27 CJA 2003 – can be used where adults are willing to admit guilt</a:t>
            </a:r>
          </a:p>
          <a:p>
            <a:r>
              <a:rPr lang="en-GB" dirty="0"/>
              <a:t>Aimed at cases where the public interest would be met more effectively by offenders carrying out specific conditions</a:t>
            </a:r>
          </a:p>
          <a:p>
            <a:r>
              <a:rPr lang="en-GB" dirty="0"/>
              <a:t>There must be evidence against the offender</a:t>
            </a:r>
          </a:p>
          <a:p>
            <a:r>
              <a:rPr lang="en-GB" dirty="0"/>
              <a:t>The prosecutor must consider that there is sufficient evidence to enable the suspect to be charged and that a conditional caution should be given</a:t>
            </a:r>
          </a:p>
          <a:p>
            <a:r>
              <a:rPr lang="en-GB" dirty="0"/>
              <a:t>The suspect must admit the offence</a:t>
            </a:r>
          </a:p>
          <a:p>
            <a:r>
              <a:rPr lang="en-GB" dirty="0"/>
              <a:t>Suspect must be made aware of what it means and the penalty for failure to comply</a:t>
            </a:r>
          </a:p>
          <a:p>
            <a:r>
              <a:rPr lang="en-GB" dirty="0"/>
              <a:t>Suspect signs a document admitting to the offence and consents in writing to the caution. </a:t>
            </a:r>
          </a:p>
          <a:p>
            <a:endParaRPr lang="en-GB" dirty="0"/>
          </a:p>
        </p:txBody>
      </p:sp>
    </p:spTree>
    <p:extLst>
      <p:ext uri="{BB962C8B-B14F-4D97-AF65-F5344CB8AC3E}">
        <p14:creationId xmlns:p14="http://schemas.microsoft.com/office/powerpoint/2010/main" val="1661589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0E800-FC38-44A5-98AA-EEA51700051E}"/>
              </a:ext>
            </a:extLst>
          </p:cNvPr>
          <p:cNvSpPr>
            <a:spLocks noGrp="1"/>
          </p:cNvSpPr>
          <p:nvPr>
            <p:ph type="title"/>
          </p:nvPr>
        </p:nvSpPr>
        <p:spPr/>
        <p:txBody>
          <a:bodyPr/>
          <a:lstStyle/>
          <a:p>
            <a:r>
              <a:rPr lang="en-GB" dirty="0"/>
              <a:t>Conditional caution continued…</a:t>
            </a:r>
          </a:p>
        </p:txBody>
      </p:sp>
      <p:sp>
        <p:nvSpPr>
          <p:cNvPr id="3" name="Content Placeholder 2">
            <a:extLst>
              <a:ext uri="{FF2B5EF4-FFF2-40B4-BE49-F238E27FC236}">
                <a16:creationId xmlns:a16="http://schemas.microsoft.com/office/drawing/2014/main" id="{BF3E77F7-EC57-44E8-95F3-33AE993042EF}"/>
              </a:ext>
            </a:extLst>
          </p:cNvPr>
          <p:cNvSpPr>
            <a:spLocks noGrp="1"/>
          </p:cNvSpPr>
          <p:nvPr>
            <p:ph idx="1"/>
          </p:nvPr>
        </p:nvSpPr>
        <p:spPr/>
        <p:txBody>
          <a:bodyPr/>
          <a:lstStyle/>
          <a:p>
            <a:r>
              <a:rPr lang="en-GB" dirty="0"/>
              <a:t>Rehabilitation</a:t>
            </a:r>
          </a:p>
          <a:p>
            <a:r>
              <a:rPr lang="en-GB" dirty="0"/>
              <a:t>Make reparation for the effects of the offence on the victim or wider community</a:t>
            </a:r>
          </a:p>
          <a:p>
            <a:r>
              <a:rPr lang="en-GB" dirty="0"/>
              <a:t>Failure to comply will usually result in prosecution for the original offence</a:t>
            </a:r>
          </a:p>
          <a:p>
            <a:r>
              <a:rPr lang="en-GB" dirty="0"/>
              <a:t>Conditional caution is treated as an offence brought to </a:t>
            </a:r>
            <a:r>
              <a:rPr lang="en-GB" dirty="0" err="1"/>
              <a:t>justive</a:t>
            </a:r>
            <a:r>
              <a:rPr lang="en-GB" dirty="0"/>
              <a:t> and its recording is intended to contribute to improved public confidence in the criminal justice system. </a:t>
            </a:r>
          </a:p>
        </p:txBody>
      </p:sp>
    </p:spTree>
    <p:extLst>
      <p:ext uri="{BB962C8B-B14F-4D97-AF65-F5344CB8AC3E}">
        <p14:creationId xmlns:p14="http://schemas.microsoft.com/office/powerpoint/2010/main" val="994265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1F098-069A-4406-9347-892104A483B2}"/>
              </a:ext>
            </a:extLst>
          </p:cNvPr>
          <p:cNvSpPr>
            <a:spLocks noGrp="1"/>
          </p:cNvSpPr>
          <p:nvPr>
            <p:ph type="title"/>
          </p:nvPr>
        </p:nvSpPr>
        <p:spPr/>
        <p:txBody>
          <a:bodyPr/>
          <a:lstStyle/>
          <a:p>
            <a:r>
              <a:rPr lang="en-GB" dirty="0"/>
              <a:t>Police bail</a:t>
            </a:r>
          </a:p>
        </p:txBody>
      </p:sp>
      <p:sp>
        <p:nvSpPr>
          <p:cNvPr id="3" name="Content Placeholder 2">
            <a:extLst>
              <a:ext uri="{FF2B5EF4-FFF2-40B4-BE49-F238E27FC236}">
                <a16:creationId xmlns:a16="http://schemas.microsoft.com/office/drawing/2014/main" id="{6C776CF0-B98B-4318-8F52-0A7009EEACFD}"/>
              </a:ext>
            </a:extLst>
          </p:cNvPr>
          <p:cNvSpPr>
            <a:spLocks noGrp="1"/>
          </p:cNvSpPr>
          <p:nvPr>
            <p:ph idx="1"/>
          </p:nvPr>
        </p:nvSpPr>
        <p:spPr/>
        <p:txBody>
          <a:bodyPr>
            <a:normAutofit fontScale="92500"/>
          </a:bodyPr>
          <a:lstStyle/>
          <a:p>
            <a:pPr>
              <a:lnSpc>
                <a:spcPct val="90000"/>
              </a:lnSpc>
            </a:pPr>
            <a:r>
              <a:rPr lang="en-GB" altLang="en-US" sz="2400" dirty="0"/>
              <a:t>Once charged the decision whether to bail the defendant or remand is made by Custody Officer.</a:t>
            </a:r>
          </a:p>
          <a:p>
            <a:pPr>
              <a:lnSpc>
                <a:spcPct val="90000"/>
              </a:lnSpc>
            </a:pPr>
            <a:r>
              <a:rPr lang="en-GB" altLang="en-US" sz="2400" dirty="0"/>
              <a:t>Bail should be granted unless Custody Officer has  reasonable grounds to believe that a </a:t>
            </a:r>
            <a:r>
              <a:rPr lang="en-GB" altLang="en-US" sz="2400" u="sng" dirty="0">
                <a:hlinkClick r:id="rId2"/>
              </a:rPr>
              <a:t>s38</a:t>
            </a:r>
            <a:r>
              <a:rPr lang="en-GB" altLang="en-US" sz="2400" dirty="0"/>
              <a:t> condition is made out</a:t>
            </a:r>
          </a:p>
          <a:p>
            <a:pPr lvl="1">
              <a:lnSpc>
                <a:spcPct val="90000"/>
              </a:lnSpc>
            </a:pPr>
            <a:r>
              <a:rPr lang="en-GB" altLang="en-US" dirty="0" err="1"/>
              <a:t>e.g</a:t>
            </a:r>
            <a:r>
              <a:rPr lang="en-GB" altLang="en-US" dirty="0"/>
              <a:t> D will not answer bail; D will commit an offence (imprisonable offence charged), D will interfere with justice, necessary for D’s own protection.</a:t>
            </a:r>
          </a:p>
          <a:p>
            <a:pPr>
              <a:lnSpc>
                <a:spcPct val="90000"/>
              </a:lnSpc>
            </a:pPr>
            <a:r>
              <a:rPr lang="en-GB" altLang="en-US" sz="2400" dirty="0"/>
              <a:t>Conditions can be imposed – </a:t>
            </a:r>
            <a:r>
              <a:rPr lang="en-GB" altLang="en-US" sz="2400" u="sng" dirty="0">
                <a:hlinkClick r:id="rId3"/>
              </a:rPr>
              <a:t>s47</a:t>
            </a:r>
            <a:r>
              <a:rPr lang="en-GB" altLang="en-US" sz="2400" u="sng" dirty="0"/>
              <a:t> (for conditions see </a:t>
            </a:r>
            <a:r>
              <a:rPr lang="en-GB" altLang="en-US" sz="2400" u="sng" dirty="0">
                <a:hlinkClick r:id="rId4"/>
              </a:rPr>
              <a:t>3(6) Bail Act 1976</a:t>
            </a:r>
            <a:r>
              <a:rPr lang="en-GB" altLang="en-US" sz="2400" u="sng" dirty="0"/>
              <a:t>)</a:t>
            </a:r>
          </a:p>
          <a:p>
            <a:pPr>
              <a:lnSpc>
                <a:spcPct val="90000"/>
              </a:lnSpc>
            </a:pPr>
            <a:r>
              <a:rPr lang="en-GB" altLang="en-US" sz="2400" dirty="0"/>
              <a:t>Usually if bailed, given a date for first appearance in Magistrates’ court (</a:t>
            </a:r>
            <a:r>
              <a:rPr lang="en-GB" altLang="en-US" sz="2400" dirty="0">
                <a:hlinkClick r:id="rId3"/>
              </a:rPr>
              <a:t>PACE s47</a:t>
            </a:r>
            <a:r>
              <a:rPr lang="en-GB" altLang="en-US" sz="2400" dirty="0"/>
              <a:t>).</a:t>
            </a:r>
          </a:p>
          <a:p>
            <a:pPr>
              <a:lnSpc>
                <a:spcPct val="90000"/>
              </a:lnSpc>
            </a:pPr>
            <a:r>
              <a:rPr lang="en-GB" altLang="en-US" sz="2400" dirty="0"/>
              <a:t>If detained in police custody – must be brought before the magistrates at the next available sitting (</a:t>
            </a:r>
            <a:r>
              <a:rPr lang="en-GB" altLang="en-US" sz="2400" dirty="0">
                <a:hlinkClick r:id="rId5"/>
              </a:rPr>
              <a:t>PACE s46(2</a:t>
            </a:r>
            <a:r>
              <a:rPr lang="en-GB" altLang="en-US" sz="2400" dirty="0"/>
              <a:t>))</a:t>
            </a:r>
            <a:endParaRPr lang="en-US" altLang="en-US" sz="2400" dirty="0"/>
          </a:p>
          <a:p>
            <a:endParaRPr lang="en-GB" dirty="0"/>
          </a:p>
        </p:txBody>
      </p:sp>
    </p:spTree>
    <p:extLst>
      <p:ext uri="{BB962C8B-B14F-4D97-AF65-F5344CB8AC3E}">
        <p14:creationId xmlns:p14="http://schemas.microsoft.com/office/powerpoint/2010/main" val="125551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8340F-E41F-A060-BCE2-E75EC14ABD18}"/>
              </a:ext>
            </a:extLst>
          </p:cNvPr>
          <p:cNvSpPr>
            <a:spLocks noGrp="1"/>
          </p:cNvSpPr>
          <p:nvPr>
            <p:ph type="title"/>
          </p:nvPr>
        </p:nvSpPr>
        <p:spPr/>
        <p:txBody>
          <a:bodyPr/>
          <a:lstStyle/>
          <a:p>
            <a:r>
              <a:rPr lang="en-GB" b="1" u="sng" dirty="0"/>
              <a:t>Activity</a:t>
            </a:r>
          </a:p>
        </p:txBody>
      </p:sp>
      <p:sp>
        <p:nvSpPr>
          <p:cNvPr id="3" name="Content Placeholder 2">
            <a:extLst>
              <a:ext uri="{FF2B5EF4-FFF2-40B4-BE49-F238E27FC236}">
                <a16:creationId xmlns:a16="http://schemas.microsoft.com/office/drawing/2014/main" id="{0DF0F342-F073-D0EE-C48B-FD0285F0438B}"/>
              </a:ext>
            </a:extLst>
          </p:cNvPr>
          <p:cNvSpPr>
            <a:spLocks noGrp="1"/>
          </p:cNvSpPr>
          <p:nvPr>
            <p:ph idx="1"/>
          </p:nvPr>
        </p:nvSpPr>
        <p:spPr/>
        <p:txBody>
          <a:bodyPr>
            <a:normAutofit lnSpcReduction="10000"/>
          </a:bodyPr>
          <a:lstStyle/>
          <a:p>
            <a:pPr algn="just"/>
            <a:r>
              <a:rPr lang="en-GB" b="0" i="0" dirty="0">
                <a:effectLst/>
                <a:latin typeface="+mj-lt"/>
              </a:rPr>
              <a:t>Go to the Authorised Professional Practice section of the College of Policing website (</a:t>
            </a:r>
            <a:r>
              <a:rPr lang="en-GB" b="0" i="0" u="none" strike="noStrike" dirty="0">
                <a:effectLst/>
                <a:latin typeface="+mj-lt"/>
                <a:hlinkClick r:id="rId2">
                  <a:extLst>
                    <a:ext uri="{A12FA001-AC4F-418D-AE19-62706E023703}">
                      <ahyp:hlinkClr xmlns:ahyp="http://schemas.microsoft.com/office/drawing/2018/hyperlinkcolor" val="tx"/>
                    </a:ext>
                  </a:extLst>
                </a:hlinkClick>
              </a:rPr>
              <a:t>https://www.app.college.police.uk/</a:t>
            </a:r>
            <a:r>
              <a:rPr lang="en-GB" b="0" i="0" dirty="0">
                <a:effectLst/>
                <a:latin typeface="+mj-lt"/>
              </a:rPr>
              <a:t>). Locate the guidance on Detention and Custody and answer the following questions:</a:t>
            </a:r>
          </a:p>
          <a:p>
            <a:pPr algn="just">
              <a:buFont typeface="Arial" panose="020B0604020202020204" pitchFamily="34" charset="0"/>
              <a:buChar char="•"/>
            </a:pPr>
            <a:r>
              <a:rPr lang="en-GB" b="0" i="0" dirty="0">
                <a:effectLst/>
                <a:latin typeface="+mj-lt"/>
              </a:rPr>
              <a:t>(1)   What are the eight principles of safer detention identified in the ‘Custody management and planning’ section?</a:t>
            </a:r>
          </a:p>
          <a:p>
            <a:pPr algn="just">
              <a:buFont typeface="Arial" panose="020B0604020202020204" pitchFamily="34" charset="0"/>
              <a:buChar char="•"/>
            </a:pPr>
            <a:r>
              <a:rPr lang="en-GB" b="0" i="0" dirty="0">
                <a:effectLst/>
                <a:latin typeface="+mj-lt"/>
              </a:rPr>
              <a:t>(2)   What information does the written notice on rights and </a:t>
            </a:r>
            <a:r>
              <a:rPr lang="en-GB" b="0" i="0" dirty="0" err="1">
                <a:effectLst/>
                <a:latin typeface="+mj-lt"/>
              </a:rPr>
              <a:t>enti</a:t>
            </a:r>
            <a:r>
              <a:rPr lang="en-GB" b="0" i="0" dirty="0">
                <a:effectLst/>
                <a:latin typeface="+mj-lt"/>
              </a:rPr>
              <a:t>- </a:t>
            </a:r>
            <a:r>
              <a:rPr lang="en-GB" b="0" i="0" dirty="0" err="1">
                <a:effectLst/>
                <a:latin typeface="+mj-lt"/>
              </a:rPr>
              <a:t>tlements</a:t>
            </a:r>
            <a:r>
              <a:rPr lang="en-GB" b="0" i="0" dirty="0">
                <a:effectLst/>
                <a:latin typeface="+mj-lt"/>
              </a:rPr>
              <a:t> contain, according to the section on response, arrest and detention?</a:t>
            </a:r>
          </a:p>
          <a:p>
            <a:pPr algn="just">
              <a:buFont typeface="Arial" panose="020B0604020202020204" pitchFamily="34" charset="0"/>
              <a:buChar char="•"/>
            </a:pPr>
            <a:r>
              <a:rPr lang="en-GB" b="0" i="0" dirty="0">
                <a:effectLst/>
                <a:latin typeface="+mj-lt"/>
              </a:rPr>
              <a:t>(3)   According to the principles of detainee care, what should the custody officer check at the beginning of each shift?</a:t>
            </a:r>
          </a:p>
          <a:p>
            <a:endParaRPr lang="en-GB" dirty="0"/>
          </a:p>
        </p:txBody>
      </p:sp>
    </p:spTree>
    <p:extLst>
      <p:ext uri="{BB962C8B-B14F-4D97-AF65-F5344CB8AC3E}">
        <p14:creationId xmlns:p14="http://schemas.microsoft.com/office/powerpoint/2010/main" val="15795392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1">
            <a:extLst>
              <a:ext uri="{FF2B5EF4-FFF2-40B4-BE49-F238E27FC236}">
                <a16:creationId xmlns:a16="http://schemas.microsoft.com/office/drawing/2014/main" id="{D7475A36-388D-3877-2908-CCD368B2351B}"/>
              </a:ext>
            </a:extLst>
          </p:cNvPr>
          <p:cNvSpPr>
            <a:spLocks noGrp="1"/>
          </p:cNvSpPr>
          <p:nvPr>
            <p:ph type="title"/>
          </p:nvPr>
        </p:nvSpPr>
        <p:spPr>
          <a:xfrm>
            <a:off x="2437765" y="4800600"/>
            <a:ext cx="7313295" cy="762000"/>
          </a:xfrm>
        </p:spPr>
        <p:txBody>
          <a:bodyPr/>
          <a:lstStyle/>
          <a:p>
            <a:endParaRPr lang="en-US" dirty="0"/>
          </a:p>
        </p:txBody>
      </p:sp>
      <p:pic>
        <p:nvPicPr>
          <p:cNvPr id="5" name="Content Placeholder 4">
            <a:extLst>
              <a:ext uri="{FF2B5EF4-FFF2-40B4-BE49-F238E27FC236}">
                <a16:creationId xmlns:a16="http://schemas.microsoft.com/office/drawing/2014/main" id="{A28FF319-A426-D142-9796-39C3262D0E1D}"/>
              </a:ext>
            </a:extLst>
          </p:cNvPr>
          <p:cNvPicPr>
            <a:picLocks noGrp="1" noChangeAspect="1"/>
          </p:cNvPicPr>
          <p:nvPr>
            <p:ph type="pic" idx="1"/>
          </p:nvPr>
        </p:nvPicPr>
        <p:blipFill rotWithShape="1">
          <a:blip r:embed="rId2"/>
          <a:stretch/>
        </p:blipFill>
        <p:spPr>
          <a:xfrm>
            <a:off x="3059460" y="279401"/>
            <a:ext cx="6069905" cy="4448175"/>
          </a:xfrm>
          <a:prstGeom prst="rect">
            <a:avLst/>
          </a:prstGeom>
          <a:noFill/>
        </p:spPr>
      </p:pic>
      <p:sp>
        <p:nvSpPr>
          <p:cNvPr id="26" name="Text Placeholder 3">
            <a:extLst>
              <a:ext uri="{FF2B5EF4-FFF2-40B4-BE49-F238E27FC236}">
                <a16:creationId xmlns:a16="http://schemas.microsoft.com/office/drawing/2014/main" id="{1BAE71C5-5378-2BCD-740A-5CF9DFD4C107}"/>
              </a:ext>
            </a:extLst>
          </p:cNvPr>
          <p:cNvSpPr>
            <a:spLocks noGrp="1"/>
          </p:cNvSpPr>
          <p:nvPr>
            <p:ph type="body" sz="half" idx="2"/>
          </p:nvPr>
        </p:nvSpPr>
        <p:spPr>
          <a:xfrm>
            <a:off x="2437765" y="5562600"/>
            <a:ext cx="7313295" cy="812800"/>
          </a:xfrm>
        </p:spPr>
        <p:txBody>
          <a:bodyPr/>
          <a:lstStyle/>
          <a:p>
            <a:endParaRPr lang="en-US"/>
          </a:p>
        </p:txBody>
      </p:sp>
    </p:spTree>
    <p:extLst>
      <p:ext uri="{BB962C8B-B14F-4D97-AF65-F5344CB8AC3E}">
        <p14:creationId xmlns:p14="http://schemas.microsoft.com/office/powerpoint/2010/main" val="2387059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74D4F-BB52-55B4-0360-25514629127A}"/>
              </a:ext>
            </a:extLst>
          </p:cNvPr>
          <p:cNvSpPr>
            <a:spLocks noGrp="1"/>
          </p:cNvSpPr>
          <p:nvPr>
            <p:ph type="title"/>
          </p:nvPr>
        </p:nvSpPr>
        <p:spPr/>
        <p:txBody>
          <a:bodyPr>
            <a:normAutofit/>
          </a:bodyPr>
          <a:lstStyle/>
          <a:p>
            <a:r>
              <a:rPr lang="en-GB" sz="3200" dirty="0"/>
              <a:t>Funding</a:t>
            </a:r>
          </a:p>
        </p:txBody>
      </p:sp>
      <p:pic>
        <p:nvPicPr>
          <p:cNvPr id="5" name="Picture Placeholder 4">
            <a:extLst>
              <a:ext uri="{FF2B5EF4-FFF2-40B4-BE49-F238E27FC236}">
                <a16:creationId xmlns:a16="http://schemas.microsoft.com/office/drawing/2014/main" id="{55D058CE-8136-BD7A-CF3E-A7AEEC4AA011}"/>
              </a:ext>
            </a:extLst>
          </p:cNvPr>
          <p:cNvPicPr>
            <a:picLocks noGrp="1" noChangeAspect="1"/>
          </p:cNvPicPr>
          <p:nvPr>
            <p:ph type="pic" idx="1"/>
          </p:nvPr>
        </p:nvPicPr>
        <p:blipFill>
          <a:blip r:embed="rId2"/>
          <a:srcRect l="19789" r="19789"/>
          <a:stretch>
            <a:fillRect/>
          </a:stretch>
        </p:blipFill>
        <p:spPr>
          <a:prstGeom prst="rect">
            <a:avLst/>
          </a:prstGeom>
        </p:spPr>
      </p:pic>
    </p:spTree>
    <p:extLst>
      <p:ext uri="{BB962C8B-B14F-4D97-AF65-F5344CB8AC3E}">
        <p14:creationId xmlns:p14="http://schemas.microsoft.com/office/powerpoint/2010/main" val="26563928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7332B-FE17-499F-91C4-AF62FA18DC6F}"/>
              </a:ext>
            </a:extLst>
          </p:cNvPr>
          <p:cNvSpPr>
            <a:spLocks noGrp="1"/>
          </p:cNvSpPr>
          <p:nvPr>
            <p:ph type="title"/>
          </p:nvPr>
        </p:nvSpPr>
        <p:spPr/>
        <p:txBody>
          <a:bodyPr/>
          <a:lstStyle/>
          <a:p>
            <a:r>
              <a:rPr lang="en-GB" dirty="0"/>
              <a:t>Funding at the police station</a:t>
            </a:r>
          </a:p>
        </p:txBody>
      </p:sp>
      <p:sp>
        <p:nvSpPr>
          <p:cNvPr id="3" name="Content Placeholder 2">
            <a:extLst>
              <a:ext uri="{FF2B5EF4-FFF2-40B4-BE49-F238E27FC236}">
                <a16:creationId xmlns:a16="http://schemas.microsoft.com/office/drawing/2014/main" id="{2B77766B-F870-401A-942F-BA8EE9AE2D7F}"/>
              </a:ext>
            </a:extLst>
          </p:cNvPr>
          <p:cNvSpPr>
            <a:spLocks noGrp="1"/>
          </p:cNvSpPr>
          <p:nvPr>
            <p:ph idx="1"/>
          </p:nvPr>
        </p:nvSpPr>
        <p:spPr/>
        <p:txBody>
          <a:bodyPr/>
          <a:lstStyle/>
          <a:p>
            <a:pPr>
              <a:lnSpc>
                <a:spcPct val="90000"/>
              </a:lnSpc>
            </a:pPr>
            <a:r>
              <a:rPr lang="en-GB" altLang="en-US" dirty="0"/>
              <a:t>Entitled to own choice of solicitor if intend to pay</a:t>
            </a:r>
          </a:p>
          <a:p>
            <a:pPr>
              <a:lnSpc>
                <a:spcPct val="90000"/>
              </a:lnSpc>
            </a:pPr>
            <a:r>
              <a:rPr lang="en-GB" altLang="en-US" dirty="0"/>
              <a:t>Otherwise - by Criminal Defence Service under Police Station Advice and Assistance Scheme</a:t>
            </a:r>
          </a:p>
          <a:p>
            <a:pPr>
              <a:lnSpc>
                <a:spcPct val="90000"/>
              </a:lnSpc>
            </a:pPr>
            <a:r>
              <a:rPr lang="en-GB" altLang="en-US" dirty="0"/>
              <a:t>Defence Solicitor Call Centre organise representation - Non means tested</a:t>
            </a:r>
          </a:p>
          <a:p>
            <a:pPr>
              <a:lnSpc>
                <a:spcPct val="90000"/>
              </a:lnSpc>
            </a:pPr>
            <a:r>
              <a:rPr lang="en-GB" altLang="en-US" dirty="0"/>
              <a:t>Telephone advice only permitted in certain circumstances – </a:t>
            </a:r>
            <a:r>
              <a:rPr lang="en-GB" altLang="en-US" dirty="0" err="1"/>
              <a:t>e.g</a:t>
            </a:r>
            <a:r>
              <a:rPr lang="en-GB" altLang="en-US" dirty="0"/>
              <a:t> non imprisonable offences; drink driving; breach of bail conditions (see earlier slides)</a:t>
            </a:r>
            <a:endParaRPr lang="en-US" altLang="en-US" dirty="0"/>
          </a:p>
          <a:p>
            <a:endParaRPr lang="en-GB" dirty="0"/>
          </a:p>
        </p:txBody>
      </p:sp>
    </p:spTree>
    <p:extLst>
      <p:ext uri="{BB962C8B-B14F-4D97-AF65-F5344CB8AC3E}">
        <p14:creationId xmlns:p14="http://schemas.microsoft.com/office/powerpoint/2010/main" val="10609835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79F7F-142E-40D6-8432-9E0AB2404388}"/>
              </a:ext>
            </a:extLst>
          </p:cNvPr>
          <p:cNvSpPr>
            <a:spLocks noGrp="1"/>
          </p:cNvSpPr>
          <p:nvPr>
            <p:ph type="title"/>
          </p:nvPr>
        </p:nvSpPr>
        <p:spPr>
          <a:xfrm>
            <a:off x="1117309" y="76200"/>
            <a:ext cx="10157354" cy="1397000"/>
          </a:xfrm>
        </p:spPr>
        <p:txBody>
          <a:bodyPr anchor="b">
            <a:normAutofit/>
          </a:bodyPr>
          <a:lstStyle/>
          <a:p>
            <a:r>
              <a:rPr lang="en-GB" dirty="0"/>
              <a:t>Financing the Defence</a:t>
            </a:r>
          </a:p>
        </p:txBody>
      </p:sp>
      <p:pic>
        <p:nvPicPr>
          <p:cNvPr id="5" name="Picture 4">
            <a:extLst>
              <a:ext uri="{FF2B5EF4-FFF2-40B4-BE49-F238E27FC236}">
                <a16:creationId xmlns:a16="http://schemas.microsoft.com/office/drawing/2014/main" id="{77029B2D-627C-9626-F454-2865291465CA}"/>
              </a:ext>
            </a:extLst>
          </p:cNvPr>
          <p:cNvPicPr>
            <a:picLocks noChangeAspect="1"/>
          </p:cNvPicPr>
          <p:nvPr/>
        </p:nvPicPr>
        <p:blipFill rotWithShape="1">
          <a:blip r:embed="rId2"/>
          <a:srcRect l="24919" r="19414" b="1"/>
          <a:stretch/>
        </p:blipFill>
        <p:spPr>
          <a:xfrm>
            <a:off x="1117309" y="1701800"/>
            <a:ext cx="4977104" cy="4470400"/>
          </a:xfrm>
          <a:prstGeom prst="rect">
            <a:avLst/>
          </a:prstGeom>
          <a:noFill/>
        </p:spPr>
      </p:pic>
      <p:sp>
        <p:nvSpPr>
          <p:cNvPr id="3" name="Content Placeholder 2">
            <a:extLst>
              <a:ext uri="{FF2B5EF4-FFF2-40B4-BE49-F238E27FC236}">
                <a16:creationId xmlns:a16="http://schemas.microsoft.com/office/drawing/2014/main" id="{66230939-EFE8-4988-816D-1F5F3B42065E}"/>
              </a:ext>
            </a:extLst>
          </p:cNvPr>
          <p:cNvSpPr>
            <a:spLocks noGrp="1"/>
          </p:cNvSpPr>
          <p:nvPr>
            <p:ph sz="half" idx="2"/>
          </p:nvPr>
        </p:nvSpPr>
        <p:spPr>
          <a:xfrm>
            <a:off x="6297559" y="1701800"/>
            <a:ext cx="4977104" cy="4470400"/>
          </a:xfrm>
        </p:spPr>
        <p:txBody>
          <a:bodyPr>
            <a:normAutofit/>
          </a:bodyPr>
          <a:lstStyle/>
          <a:p>
            <a:r>
              <a:rPr lang="en-GB" altLang="en-US"/>
              <a:t>Police Station Advice and Assistance</a:t>
            </a:r>
          </a:p>
          <a:p>
            <a:r>
              <a:rPr lang="en-GB" altLang="en-US"/>
              <a:t>Pre – charge Advice and Assistance </a:t>
            </a:r>
          </a:p>
          <a:p>
            <a:r>
              <a:rPr lang="en-GB" altLang="en-US"/>
              <a:t>Duty Solicitor Scheme</a:t>
            </a:r>
          </a:p>
          <a:p>
            <a:r>
              <a:rPr lang="en-GB" altLang="en-US"/>
              <a:t>Representation Orders</a:t>
            </a:r>
          </a:p>
          <a:p>
            <a:r>
              <a:rPr lang="en-GB" altLang="en-US"/>
              <a:t>Otherwise, private funding</a:t>
            </a:r>
            <a:endParaRPr lang="en-US" altLang="en-US"/>
          </a:p>
          <a:p>
            <a:pPr marL="0" indent="0">
              <a:buNone/>
            </a:pPr>
            <a:endParaRPr lang="en-GB" dirty="0"/>
          </a:p>
        </p:txBody>
      </p:sp>
    </p:spTree>
    <p:extLst>
      <p:ext uri="{BB962C8B-B14F-4D97-AF65-F5344CB8AC3E}">
        <p14:creationId xmlns:p14="http://schemas.microsoft.com/office/powerpoint/2010/main" val="2582229496"/>
      </p:ext>
    </p:extLst>
  </p:cSld>
  <p:clrMapOvr>
    <a:masterClrMapping/>
  </p:clrMapOvr>
  <mc:AlternateContent xmlns:mc="http://schemas.openxmlformats.org/markup-compatibility/2006" xmlns:p14="http://schemas.microsoft.com/office/powerpoint/2010/main">
    <mc:Choice Requires="p14">
      <p:transition spd="med" p14:dur="700" advTm="77820">
        <p:fade/>
      </p:transition>
    </mc:Choice>
    <mc:Fallback xmlns="">
      <p:transition spd="med" advTm="77820">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375B3-A2B4-4E73-A181-F05636DDA4C6}"/>
              </a:ext>
            </a:extLst>
          </p:cNvPr>
          <p:cNvSpPr>
            <a:spLocks noGrp="1"/>
          </p:cNvSpPr>
          <p:nvPr>
            <p:ph type="title"/>
          </p:nvPr>
        </p:nvSpPr>
        <p:spPr/>
        <p:txBody>
          <a:bodyPr/>
          <a:lstStyle/>
          <a:p>
            <a:r>
              <a:rPr lang="en-GB" dirty="0"/>
              <a:t>Police Station</a:t>
            </a:r>
          </a:p>
        </p:txBody>
      </p:sp>
      <p:sp>
        <p:nvSpPr>
          <p:cNvPr id="3" name="Content Placeholder 2">
            <a:extLst>
              <a:ext uri="{FF2B5EF4-FFF2-40B4-BE49-F238E27FC236}">
                <a16:creationId xmlns:a16="http://schemas.microsoft.com/office/drawing/2014/main" id="{8E319501-09F2-416E-BC22-7B25825CF576}"/>
              </a:ext>
            </a:extLst>
          </p:cNvPr>
          <p:cNvSpPr>
            <a:spLocks noGrp="1"/>
          </p:cNvSpPr>
          <p:nvPr>
            <p:ph idx="1"/>
          </p:nvPr>
        </p:nvSpPr>
        <p:spPr/>
        <p:txBody>
          <a:bodyPr/>
          <a:lstStyle/>
          <a:p>
            <a:r>
              <a:rPr lang="en-GB" altLang="en-US" dirty="0">
                <a:latin typeface="+mj-lt"/>
              </a:rPr>
              <a:t>At the police station – free (see earlier)</a:t>
            </a:r>
          </a:p>
          <a:p>
            <a:r>
              <a:rPr lang="en-GB" altLang="en-US" dirty="0">
                <a:latin typeface="+mj-lt"/>
              </a:rPr>
              <a:t>Advice given PRE-charge, away from the police station, is means tested and subject to upper maximum limit</a:t>
            </a:r>
          </a:p>
          <a:p>
            <a:r>
              <a:rPr lang="en-GB" altLang="en-US" dirty="0">
                <a:latin typeface="+mj-lt"/>
              </a:rPr>
              <a:t>Automatic qualification for those on certain benefits</a:t>
            </a:r>
          </a:p>
          <a:p>
            <a:r>
              <a:rPr lang="en-GB" altLang="en-US" dirty="0">
                <a:latin typeface="+mj-lt"/>
              </a:rPr>
              <a:t>CRM1 and CRM 14 and 15</a:t>
            </a:r>
          </a:p>
          <a:p>
            <a:r>
              <a:rPr lang="en-GB" dirty="0">
                <a:hlinkClick r:id="rId2"/>
              </a:rPr>
              <a:t>CRM14: criminal legal aid application form - GOV.UK (www.gov.uk)</a:t>
            </a:r>
            <a:endParaRPr lang="en-GB" altLang="en-US" dirty="0">
              <a:latin typeface="+mj-lt"/>
            </a:endParaRPr>
          </a:p>
          <a:p>
            <a:endParaRPr lang="en-GB" dirty="0"/>
          </a:p>
        </p:txBody>
      </p:sp>
    </p:spTree>
    <p:extLst>
      <p:ext uri="{BB962C8B-B14F-4D97-AF65-F5344CB8AC3E}">
        <p14:creationId xmlns:p14="http://schemas.microsoft.com/office/powerpoint/2010/main" val="3199775468"/>
      </p:ext>
    </p:extLst>
  </p:cSld>
  <p:clrMapOvr>
    <a:masterClrMapping/>
  </p:clrMapOvr>
  <mc:AlternateContent xmlns:mc="http://schemas.openxmlformats.org/markup-compatibility/2006" xmlns:p14="http://schemas.microsoft.com/office/powerpoint/2010/main">
    <mc:Choice Requires="p14">
      <p:transition spd="med" p14:dur="700" advTm="179292">
        <p:fade/>
      </p:transition>
    </mc:Choice>
    <mc:Fallback xmlns="">
      <p:transition spd="med" advTm="179292">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E81E38C2-0AC9-8861-F81C-5C3D5372342B}"/>
              </a:ext>
            </a:extLst>
          </p:cNvPr>
          <p:cNvSpPr>
            <a:spLocks noGrp="1"/>
          </p:cNvSpPr>
          <p:nvPr>
            <p:ph type="title"/>
          </p:nvPr>
        </p:nvSpPr>
        <p:spPr>
          <a:xfrm>
            <a:off x="304721" y="1701800"/>
            <a:ext cx="3351927" cy="2844800"/>
          </a:xfrm>
        </p:spPr>
        <p:txBody>
          <a:bodyPr>
            <a:normAutofit/>
          </a:bodyPr>
          <a:lstStyle/>
          <a:p>
            <a:r>
              <a:rPr lang="en-US" sz="4000" dirty="0"/>
              <a:t>CRM1</a:t>
            </a:r>
          </a:p>
        </p:txBody>
      </p:sp>
      <p:sp>
        <p:nvSpPr>
          <p:cNvPr id="17" name="Text Placeholder 2">
            <a:extLst>
              <a:ext uri="{FF2B5EF4-FFF2-40B4-BE49-F238E27FC236}">
                <a16:creationId xmlns:a16="http://schemas.microsoft.com/office/drawing/2014/main" id="{EC41CCBA-4917-C603-DB99-E07F435C7919}"/>
              </a:ext>
            </a:extLst>
          </p:cNvPr>
          <p:cNvSpPr>
            <a:spLocks noGrp="1"/>
          </p:cNvSpPr>
          <p:nvPr>
            <p:ph type="body" sz="half" idx="2"/>
          </p:nvPr>
        </p:nvSpPr>
        <p:spPr>
          <a:xfrm>
            <a:off x="304721" y="4648200"/>
            <a:ext cx="3351927" cy="1727200"/>
          </a:xfrm>
        </p:spPr>
        <p:txBody>
          <a:bodyPr/>
          <a:lstStyle/>
          <a:p>
            <a:endParaRPr lang="en-US"/>
          </a:p>
        </p:txBody>
      </p:sp>
      <p:pic>
        <p:nvPicPr>
          <p:cNvPr id="4" name="Content Placeholder 3">
            <a:extLst>
              <a:ext uri="{FF2B5EF4-FFF2-40B4-BE49-F238E27FC236}">
                <a16:creationId xmlns:a16="http://schemas.microsoft.com/office/drawing/2014/main" id="{6AAF8116-3B6A-A0AD-8F14-4D6821EBE23B}"/>
              </a:ext>
            </a:extLst>
          </p:cNvPr>
          <p:cNvPicPr>
            <a:picLocks noGrp="1" noChangeAspect="1"/>
          </p:cNvPicPr>
          <p:nvPr>
            <p:ph idx="1"/>
          </p:nvPr>
        </p:nvPicPr>
        <p:blipFill>
          <a:blip r:embed="rId2"/>
          <a:stretch>
            <a:fillRect/>
          </a:stretch>
        </p:blipFill>
        <p:spPr>
          <a:xfrm>
            <a:off x="4469236" y="1293796"/>
            <a:ext cx="6805427" cy="4270407"/>
          </a:xfrm>
          <a:prstGeom prst="rect">
            <a:avLst/>
          </a:prstGeom>
          <a:noFill/>
        </p:spPr>
      </p:pic>
    </p:spTree>
    <p:extLst>
      <p:ext uri="{BB962C8B-B14F-4D97-AF65-F5344CB8AC3E}">
        <p14:creationId xmlns:p14="http://schemas.microsoft.com/office/powerpoint/2010/main" val="3652953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590A910-FF20-9B5E-777F-BA3028C27BD0}"/>
              </a:ext>
            </a:extLst>
          </p:cNvPr>
          <p:cNvSpPr>
            <a:spLocks noGrp="1"/>
          </p:cNvSpPr>
          <p:nvPr>
            <p:ph type="title"/>
          </p:nvPr>
        </p:nvSpPr>
        <p:spPr>
          <a:xfrm>
            <a:off x="304721" y="1701800"/>
            <a:ext cx="3351927" cy="2844800"/>
          </a:xfrm>
        </p:spPr>
        <p:txBody>
          <a:bodyPr>
            <a:normAutofit/>
          </a:bodyPr>
          <a:lstStyle/>
          <a:p>
            <a:r>
              <a:rPr lang="en-US" sz="4000" dirty="0"/>
              <a:t>CRM 14</a:t>
            </a:r>
          </a:p>
        </p:txBody>
      </p:sp>
      <p:sp>
        <p:nvSpPr>
          <p:cNvPr id="11" name="Text Placeholder 2">
            <a:extLst>
              <a:ext uri="{FF2B5EF4-FFF2-40B4-BE49-F238E27FC236}">
                <a16:creationId xmlns:a16="http://schemas.microsoft.com/office/drawing/2014/main" id="{C39C8889-D3E1-0C3B-32CB-30B1CCC63BD2}"/>
              </a:ext>
            </a:extLst>
          </p:cNvPr>
          <p:cNvSpPr>
            <a:spLocks noGrp="1"/>
          </p:cNvSpPr>
          <p:nvPr>
            <p:ph type="body" sz="half" idx="2"/>
          </p:nvPr>
        </p:nvSpPr>
        <p:spPr>
          <a:xfrm>
            <a:off x="304721" y="4648200"/>
            <a:ext cx="3351927" cy="1727200"/>
          </a:xfrm>
        </p:spPr>
        <p:txBody>
          <a:bodyPr/>
          <a:lstStyle/>
          <a:p>
            <a:endParaRPr lang="en-US"/>
          </a:p>
        </p:txBody>
      </p:sp>
      <p:pic>
        <p:nvPicPr>
          <p:cNvPr id="4" name="Content Placeholder 3">
            <a:extLst>
              <a:ext uri="{FF2B5EF4-FFF2-40B4-BE49-F238E27FC236}">
                <a16:creationId xmlns:a16="http://schemas.microsoft.com/office/drawing/2014/main" id="{C8FC8941-8518-F360-2140-0DE11E33D7A2}"/>
              </a:ext>
            </a:extLst>
          </p:cNvPr>
          <p:cNvPicPr>
            <a:picLocks noGrp="1" noChangeAspect="1"/>
          </p:cNvPicPr>
          <p:nvPr>
            <p:ph idx="1"/>
          </p:nvPr>
        </p:nvPicPr>
        <p:blipFill>
          <a:blip r:embed="rId2"/>
          <a:stretch>
            <a:fillRect/>
          </a:stretch>
        </p:blipFill>
        <p:spPr>
          <a:xfrm>
            <a:off x="4651840" y="482600"/>
            <a:ext cx="6440218" cy="5892800"/>
          </a:xfrm>
          <a:prstGeom prst="rect">
            <a:avLst/>
          </a:prstGeom>
          <a:noFill/>
        </p:spPr>
      </p:pic>
    </p:spTree>
    <p:extLst>
      <p:ext uri="{BB962C8B-B14F-4D97-AF65-F5344CB8AC3E}">
        <p14:creationId xmlns:p14="http://schemas.microsoft.com/office/powerpoint/2010/main" val="2821210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CBE61-5766-DCB9-4270-332F3DEE1C1A}"/>
              </a:ext>
            </a:extLst>
          </p:cNvPr>
          <p:cNvSpPr>
            <a:spLocks noGrp="1"/>
          </p:cNvSpPr>
          <p:nvPr>
            <p:ph type="title"/>
          </p:nvPr>
        </p:nvSpPr>
        <p:spPr>
          <a:xfrm>
            <a:off x="304721" y="1701800"/>
            <a:ext cx="3351927" cy="2844800"/>
          </a:xfrm>
        </p:spPr>
        <p:txBody>
          <a:bodyPr anchor="b">
            <a:normAutofit/>
          </a:bodyPr>
          <a:lstStyle/>
          <a:p>
            <a:r>
              <a:rPr lang="en-GB" sz="4000" dirty="0"/>
              <a:t>CRM15</a:t>
            </a:r>
          </a:p>
        </p:txBody>
      </p:sp>
      <p:sp>
        <p:nvSpPr>
          <p:cNvPr id="10" name="Text Placeholder 2">
            <a:extLst>
              <a:ext uri="{FF2B5EF4-FFF2-40B4-BE49-F238E27FC236}">
                <a16:creationId xmlns:a16="http://schemas.microsoft.com/office/drawing/2014/main" id="{87F9458F-497D-EB57-9D73-7D10B1329B8B}"/>
              </a:ext>
            </a:extLst>
          </p:cNvPr>
          <p:cNvSpPr>
            <a:spLocks noGrp="1"/>
          </p:cNvSpPr>
          <p:nvPr>
            <p:ph type="body" sz="half" idx="2"/>
          </p:nvPr>
        </p:nvSpPr>
        <p:spPr>
          <a:xfrm>
            <a:off x="304721" y="4648200"/>
            <a:ext cx="3351927" cy="1727200"/>
          </a:xfrm>
        </p:spPr>
        <p:txBody>
          <a:bodyPr/>
          <a:lstStyle/>
          <a:p>
            <a:endParaRPr lang="en-US"/>
          </a:p>
        </p:txBody>
      </p:sp>
      <p:pic>
        <p:nvPicPr>
          <p:cNvPr id="5" name="Content Placeholder 4">
            <a:extLst>
              <a:ext uri="{FF2B5EF4-FFF2-40B4-BE49-F238E27FC236}">
                <a16:creationId xmlns:a16="http://schemas.microsoft.com/office/drawing/2014/main" id="{2FDFDC83-80B6-BD7E-875D-47B3D04300C1}"/>
              </a:ext>
            </a:extLst>
          </p:cNvPr>
          <p:cNvPicPr>
            <a:picLocks noGrp="1" noChangeAspect="1"/>
          </p:cNvPicPr>
          <p:nvPr>
            <p:ph idx="1"/>
          </p:nvPr>
        </p:nvPicPr>
        <p:blipFill>
          <a:blip r:embed="rId2"/>
          <a:stretch>
            <a:fillRect/>
          </a:stretch>
        </p:blipFill>
        <p:spPr>
          <a:xfrm>
            <a:off x="4660615" y="482600"/>
            <a:ext cx="6422669" cy="5892800"/>
          </a:xfrm>
          <a:prstGeom prst="rect">
            <a:avLst/>
          </a:prstGeom>
          <a:noFill/>
        </p:spPr>
      </p:pic>
    </p:spTree>
    <p:extLst>
      <p:ext uri="{BB962C8B-B14F-4D97-AF65-F5344CB8AC3E}">
        <p14:creationId xmlns:p14="http://schemas.microsoft.com/office/powerpoint/2010/main" val="2964239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9414" y="685800"/>
            <a:ext cx="5257799" cy="1925637"/>
          </a:xfrm>
        </p:spPr>
        <p:txBody>
          <a:bodyPr anchor="b">
            <a:normAutofit/>
          </a:bodyPr>
          <a:lstStyle/>
          <a:p>
            <a:r>
              <a:rPr lang="en-US" sz="4000" dirty="0"/>
              <a:t>Duty Solicitor Scheme</a:t>
            </a:r>
          </a:p>
        </p:txBody>
      </p:sp>
      <p:sp>
        <p:nvSpPr>
          <p:cNvPr id="3" name="Content Placeholder 2"/>
          <p:cNvSpPr>
            <a:spLocks noGrp="1"/>
          </p:cNvSpPr>
          <p:nvPr>
            <p:ph type="body" sz="half" idx="2"/>
          </p:nvPr>
        </p:nvSpPr>
        <p:spPr>
          <a:xfrm>
            <a:off x="379414" y="2895598"/>
            <a:ext cx="5257799" cy="3629745"/>
          </a:xfrm>
        </p:spPr>
        <p:txBody>
          <a:bodyPr>
            <a:normAutofit/>
          </a:bodyPr>
          <a:lstStyle/>
          <a:p>
            <a:r>
              <a:rPr lang="en-GB" altLang="en-US" sz="2400" dirty="0"/>
              <a:t>Enables a solicitor to represent a D making a guilty plea at a first appearance or who wishes to apply for bail, being in custody having been refused police bail.</a:t>
            </a:r>
          </a:p>
          <a:p>
            <a:r>
              <a:rPr lang="en-GB" altLang="en-US" sz="2400" dirty="0"/>
              <a:t>It does not cover full trials or non imprisonable offences (unless D is in custody).</a:t>
            </a:r>
          </a:p>
          <a:p>
            <a:r>
              <a:rPr lang="en-GB" altLang="en-US" sz="2400" dirty="0"/>
              <a:t>No means or merits test.</a:t>
            </a:r>
          </a:p>
          <a:p>
            <a:endParaRPr lang="en-US" dirty="0"/>
          </a:p>
        </p:txBody>
      </p:sp>
      <p:graphicFrame>
        <p:nvGraphicFramePr>
          <p:cNvPr id="5" name="Content Placeholder 4" descr="Vertical Box List showing 3 groups arranged one below the other with bullet points for task descriptions under each group"/>
          <p:cNvGraphicFramePr>
            <a:graphicFrameLocks noGrp="1"/>
          </p:cNvGraphicFramePr>
          <p:nvPr>
            <p:ph idx="1"/>
          </p:nvPr>
        </p:nvGraphicFramePr>
        <p:xfrm>
          <a:off x="6094414" y="685800"/>
          <a:ext cx="5257799"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8328905"/>
      </p:ext>
    </p:extLst>
  </p:cSld>
  <p:clrMapOvr>
    <a:masterClrMapping/>
  </p:clrMapOvr>
  <mc:AlternateContent xmlns:mc="http://schemas.openxmlformats.org/markup-compatibility/2006" xmlns:p14="http://schemas.microsoft.com/office/powerpoint/2010/main">
    <mc:Choice Requires="p14">
      <p:transition spd="med" p14:dur="700" advTm="97441">
        <p:fade/>
      </p:transition>
    </mc:Choice>
    <mc:Fallback xmlns="">
      <p:transition spd="med" advTm="97441">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F753055-81EF-4B77-8473-7D6131229875}"/>
              </a:ext>
            </a:extLst>
          </p:cNvPr>
          <p:cNvSpPr>
            <a:spLocks noGrp="1"/>
          </p:cNvSpPr>
          <p:nvPr>
            <p:ph type="title"/>
          </p:nvPr>
        </p:nvSpPr>
        <p:spPr>
          <a:xfrm>
            <a:off x="693813" y="381000"/>
            <a:ext cx="10658400" cy="1219200"/>
          </a:xfrm>
        </p:spPr>
        <p:txBody>
          <a:bodyPr/>
          <a:lstStyle/>
          <a:p>
            <a:r>
              <a:rPr lang="en-US" dirty="0"/>
              <a:t>Representation Order</a:t>
            </a:r>
          </a:p>
        </p:txBody>
      </p:sp>
      <p:sp>
        <p:nvSpPr>
          <p:cNvPr id="11" name="Content Placeholder 2">
            <a:extLst>
              <a:ext uri="{FF2B5EF4-FFF2-40B4-BE49-F238E27FC236}">
                <a16:creationId xmlns:a16="http://schemas.microsoft.com/office/drawing/2014/main" id="{3CC1B86B-EF68-4BBD-9113-68470BD84179}"/>
              </a:ext>
            </a:extLst>
          </p:cNvPr>
          <p:cNvSpPr>
            <a:spLocks noGrp="1"/>
          </p:cNvSpPr>
          <p:nvPr>
            <p:ph idx="1"/>
          </p:nvPr>
        </p:nvSpPr>
        <p:spPr>
          <a:xfrm>
            <a:off x="1522413" y="1981200"/>
            <a:ext cx="9829799" cy="4187825"/>
          </a:xfrm>
        </p:spPr>
        <p:txBody>
          <a:bodyPr/>
          <a:lstStyle/>
          <a:p>
            <a:pPr>
              <a:lnSpc>
                <a:spcPct val="90000"/>
              </a:lnSpc>
            </a:pPr>
            <a:r>
              <a:rPr lang="en-GB" altLang="en-US" dirty="0">
                <a:latin typeface="+mj-lt"/>
              </a:rPr>
              <a:t>Covers full representation in court</a:t>
            </a:r>
          </a:p>
          <a:p>
            <a:pPr>
              <a:lnSpc>
                <a:spcPct val="90000"/>
              </a:lnSpc>
            </a:pPr>
            <a:r>
              <a:rPr lang="en-GB" altLang="en-US" dirty="0">
                <a:latin typeface="+mj-lt"/>
              </a:rPr>
              <a:t>Application made to Magistrates’ court on Forms CRM14 with CRM15 (Financial Statement), if required. Processed by the Magistrates’ court</a:t>
            </a:r>
          </a:p>
          <a:p>
            <a:pPr>
              <a:lnSpc>
                <a:spcPct val="90000"/>
              </a:lnSpc>
            </a:pPr>
            <a:r>
              <a:rPr lang="en-GB" altLang="en-US" dirty="0">
                <a:latin typeface="+mj-lt"/>
              </a:rPr>
              <a:t>Means test</a:t>
            </a:r>
          </a:p>
          <a:p>
            <a:pPr lvl="1">
              <a:lnSpc>
                <a:spcPct val="90000"/>
              </a:lnSpc>
            </a:pPr>
            <a:r>
              <a:rPr lang="en-GB" altLang="en-US" dirty="0">
                <a:latin typeface="+mj-lt"/>
              </a:rPr>
              <a:t>No means test for those on certain benefits (</a:t>
            </a:r>
            <a:r>
              <a:rPr lang="en-GB" altLang="en-US" dirty="0" err="1">
                <a:latin typeface="+mj-lt"/>
              </a:rPr>
              <a:t>ie</a:t>
            </a:r>
            <a:r>
              <a:rPr lang="en-GB" altLang="en-US" dirty="0">
                <a:latin typeface="+mj-lt"/>
              </a:rPr>
              <a:t> IS, IBJSA, State Pension) and the under 18s</a:t>
            </a:r>
          </a:p>
          <a:p>
            <a:pPr>
              <a:lnSpc>
                <a:spcPct val="90000"/>
              </a:lnSpc>
            </a:pPr>
            <a:r>
              <a:rPr lang="en-GB" altLang="en-US" dirty="0">
                <a:latin typeface="+mj-lt"/>
              </a:rPr>
              <a:t>“Interests of justice” test </a:t>
            </a:r>
          </a:p>
          <a:p>
            <a:pPr marL="0" indent="0">
              <a:buNone/>
            </a:pPr>
            <a:endParaRPr lang="en-US" dirty="0"/>
          </a:p>
        </p:txBody>
      </p:sp>
    </p:spTree>
    <p:extLst>
      <p:ext uri="{BB962C8B-B14F-4D97-AF65-F5344CB8AC3E}">
        <p14:creationId xmlns:p14="http://schemas.microsoft.com/office/powerpoint/2010/main" val="767099476"/>
      </p:ext>
    </p:extLst>
  </p:cSld>
  <p:clrMapOvr>
    <a:masterClrMapping/>
  </p:clrMapOvr>
  <mc:AlternateContent xmlns:mc="http://schemas.openxmlformats.org/markup-compatibility/2006" xmlns:p14="http://schemas.microsoft.com/office/powerpoint/2010/main">
    <mc:Choice Requires="p14">
      <p:transition spd="med" p14:dur="700" advTm="115831">
        <p:fade/>
      </p:transition>
    </mc:Choice>
    <mc:Fallback xmlns="">
      <p:transition spd="med" advTm="115831">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4648D-33BB-4140-AC75-B71B7CF26206}"/>
              </a:ext>
            </a:extLst>
          </p:cNvPr>
          <p:cNvSpPr>
            <a:spLocks noGrp="1"/>
          </p:cNvSpPr>
          <p:nvPr>
            <p:ph type="title"/>
          </p:nvPr>
        </p:nvSpPr>
        <p:spPr/>
        <p:txBody>
          <a:bodyPr/>
          <a:lstStyle/>
          <a:p>
            <a:r>
              <a:rPr lang="en-GB" dirty="0"/>
              <a:t>Means Test</a:t>
            </a:r>
          </a:p>
        </p:txBody>
      </p:sp>
      <p:sp>
        <p:nvSpPr>
          <p:cNvPr id="3" name="Content Placeholder 2">
            <a:extLst>
              <a:ext uri="{FF2B5EF4-FFF2-40B4-BE49-F238E27FC236}">
                <a16:creationId xmlns:a16="http://schemas.microsoft.com/office/drawing/2014/main" id="{66E329A4-8E51-493F-8E43-F053037E1588}"/>
              </a:ext>
            </a:extLst>
          </p:cNvPr>
          <p:cNvSpPr>
            <a:spLocks noGrp="1"/>
          </p:cNvSpPr>
          <p:nvPr>
            <p:ph idx="1"/>
          </p:nvPr>
        </p:nvSpPr>
        <p:spPr/>
        <p:txBody>
          <a:bodyPr/>
          <a:lstStyle/>
          <a:p>
            <a:r>
              <a:rPr lang="en-GB" altLang="en-US" dirty="0">
                <a:latin typeface="+mj-lt"/>
              </a:rPr>
              <a:t>Magistrates’ Court</a:t>
            </a:r>
          </a:p>
          <a:p>
            <a:pPr lvl="1"/>
            <a:r>
              <a:rPr lang="en-GB" altLang="en-US" dirty="0">
                <a:latin typeface="+mj-lt"/>
              </a:rPr>
              <a:t>Income only test. Capital assets are ignored</a:t>
            </a:r>
          </a:p>
          <a:p>
            <a:pPr lvl="1"/>
            <a:r>
              <a:rPr lang="en-GB" altLang="en-US" dirty="0">
                <a:latin typeface="+mj-lt"/>
              </a:rPr>
              <a:t>Initial assessment  and full means test if minimum threshold passed</a:t>
            </a:r>
          </a:p>
          <a:p>
            <a:pPr lvl="1"/>
            <a:r>
              <a:rPr lang="en-GB" altLang="en-US" dirty="0">
                <a:latin typeface="+mj-lt"/>
              </a:rPr>
              <a:t>LAA online calculator</a:t>
            </a:r>
          </a:p>
          <a:p>
            <a:r>
              <a:rPr lang="en-GB" altLang="en-US" dirty="0">
                <a:latin typeface="+mj-lt"/>
              </a:rPr>
              <a:t>Crown Court</a:t>
            </a:r>
          </a:p>
          <a:p>
            <a:pPr lvl="1"/>
            <a:r>
              <a:rPr lang="en-GB" altLang="en-US" dirty="0">
                <a:latin typeface="+mj-lt"/>
              </a:rPr>
              <a:t>Means test to assess contribution to defence costs</a:t>
            </a:r>
          </a:p>
          <a:p>
            <a:pPr lvl="1"/>
            <a:r>
              <a:rPr lang="en-GB" altLang="en-US" dirty="0">
                <a:latin typeface="+mj-lt"/>
              </a:rPr>
              <a:t>Income AND capital taken into account</a:t>
            </a:r>
          </a:p>
          <a:p>
            <a:r>
              <a:rPr lang="en-GB" dirty="0">
                <a:hlinkClick r:id="rId2"/>
              </a:rPr>
              <a:t>Criminal legal aid: means testing - GOV.UK (www.gov.uk)</a:t>
            </a:r>
            <a:endParaRPr lang="en-GB" dirty="0"/>
          </a:p>
        </p:txBody>
      </p:sp>
    </p:spTree>
    <p:extLst>
      <p:ext uri="{BB962C8B-B14F-4D97-AF65-F5344CB8AC3E}">
        <p14:creationId xmlns:p14="http://schemas.microsoft.com/office/powerpoint/2010/main" val="1994048495"/>
      </p:ext>
    </p:extLst>
  </p:cSld>
  <p:clrMapOvr>
    <a:masterClrMapping/>
  </p:clrMapOvr>
  <mc:AlternateContent xmlns:mc="http://schemas.openxmlformats.org/markup-compatibility/2006" xmlns:p14="http://schemas.microsoft.com/office/powerpoint/2010/main">
    <mc:Choice Requires="p14">
      <p:transition spd="med" p14:dur="700" advTm="136311">
        <p:fade/>
      </p:transition>
    </mc:Choice>
    <mc:Fallback xmlns="">
      <p:transition spd="med" advTm="136311">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B5205-D36B-4EAB-9159-22B7DCBEBC5A}"/>
              </a:ext>
            </a:extLst>
          </p:cNvPr>
          <p:cNvSpPr>
            <a:spLocks noGrp="1"/>
          </p:cNvSpPr>
          <p:nvPr>
            <p:ph type="title"/>
          </p:nvPr>
        </p:nvSpPr>
        <p:spPr/>
        <p:txBody>
          <a:bodyPr/>
          <a:lstStyle/>
          <a:p>
            <a:r>
              <a:rPr lang="en-GB" dirty="0"/>
              <a:t>Interest of Justice Test</a:t>
            </a:r>
          </a:p>
        </p:txBody>
      </p:sp>
      <p:sp>
        <p:nvSpPr>
          <p:cNvPr id="3" name="Content Placeholder 2">
            <a:extLst>
              <a:ext uri="{FF2B5EF4-FFF2-40B4-BE49-F238E27FC236}">
                <a16:creationId xmlns:a16="http://schemas.microsoft.com/office/drawing/2014/main" id="{D2D2D288-E791-4688-B9DE-D3B14D9FE1B2}"/>
              </a:ext>
            </a:extLst>
          </p:cNvPr>
          <p:cNvSpPr>
            <a:spLocks noGrp="1"/>
          </p:cNvSpPr>
          <p:nvPr>
            <p:ph idx="1"/>
          </p:nvPr>
        </p:nvSpPr>
        <p:spPr/>
        <p:txBody>
          <a:bodyPr/>
          <a:lstStyle/>
          <a:p>
            <a:r>
              <a:rPr lang="en-GB" altLang="en-US" dirty="0">
                <a:latin typeface="+mj-lt"/>
                <a:cs typeface="Arial" panose="020B0604020202020204" pitchFamily="34" charset="0"/>
              </a:rPr>
              <a:t>Automatically satisfied in indictable only offences</a:t>
            </a:r>
          </a:p>
          <a:p>
            <a:r>
              <a:rPr lang="en-GB" altLang="en-US" dirty="0" err="1">
                <a:latin typeface="+mj-lt"/>
                <a:cs typeface="Arial" panose="020B0604020202020204" pitchFamily="34" charset="0"/>
              </a:rPr>
              <a:t>IoJ</a:t>
            </a:r>
            <a:r>
              <a:rPr lang="en-GB" altLang="en-US" dirty="0">
                <a:latin typeface="+mj-lt"/>
                <a:cs typeface="Arial" panose="020B0604020202020204" pitchFamily="34" charset="0"/>
              </a:rPr>
              <a:t> criteria must be met in summary and either-way offences</a:t>
            </a:r>
          </a:p>
          <a:p>
            <a:r>
              <a:rPr lang="en-GB" altLang="en-US" dirty="0">
                <a:latin typeface="+mj-lt"/>
                <a:cs typeface="Arial" panose="020B0604020202020204" pitchFamily="34" charset="0"/>
              </a:rPr>
              <a:t>If </a:t>
            </a:r>
            <a:r>
              <a:rPr lang="en-GB" altLang="en-US" dirty="0" err="1">
                <a:latin typeface="+mj-lt"/>
                <a:cs typeface="Arial" panose="020B0604020202020204" pitchFamily="34" charset="0"/>
              </a:rPr>
              <a:t>IoJ</a:t>
            </a:r>
            <a:r>
              <a:rPr lang="en-GB" altLang="en-US" dirty="0">
                <a:latin typeface="+mj-lt"/>
                <a:cs typeface="Arial" panose="020B0604020202020204" pitchFamily="34" charset="0"/>
              </a:rPr>
              <a:t> test fails in Magistrates’ Court and subsequently an either-way offence is sent to Crown Court for trial or sentence, automatic satisfaction of </a:t>
            </a:r>
            <a:r>
              <a:rPr lang="en-GB" altLang="en-US" dirty="0" err="1">
                <a:latin typeface="+mj-lt"/>
                <a:cs typeface="Arial" panose="020B0604020202020204" pitchFamily="34" charset="0"/>
              </a:rPr>
              <a:t>IoJ</a:t>
            </a:r>
            <a:r>
              <a:rPr lang="en-GB" altLang="en-US" dirty="0">
                <a:latin typeface="+mj-lt"/>
                <a:cs typeface="Arial" panose="020B0604020202020204" pitchFamily="34" charset="0"/>
              </a:rPr>
              <a:t> criteria is presumed  </a:t>
            </a:r>
          </a:p>
          <a:p>
            <a:r>
              <a:rPr lang="en-GB" dirty="0">
                <a:hlinkClick r:id="rId2"/>
              </a:rPr>
              <a:t>CRM14 and CRM15 form completion guidance (publishing.service.gov.uk)</a:t>
            </a:r>
            <a:endParaRPr lang="en-GB" dirty="0"/>
          </a:p>
        </p:txBody>
      </p:sp>
    </p:spTree>
    <p:extLst>
      <p:ext uri="{BB962C8B-B14F-4D97-AF65-F5344CB8AC3E}">
        <p14:creationId xmlns:p14="http://schemas.microsoft.com/office/powerpoint/2010/main" val="204640058"/>
      </p:ext>
    </p:extLst>
  </p:cSld>
  <p:clrMapOvr>
    <a:masterClrMapping/>
  </p:clrMapOvr>
  <mc:AlternateContent xmlns:mc="http://schemas.openxmlformats.org/markup-compatibility/2006" xmlns:p14="http://schemas.microsoft.com/office/powerpoint/2010/main">
    <mc:Choice Requires="p14">
      <p:transition spd="med" p14:dur="700" advTm="59360">
        <p:fade/>
      </p:transition>
    </mc:Choice>
    <mc:Fallback xmlns="">
      <p:transition spd="med" advTm="59360">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D6D78-313C-4EB5-BBDF-75A91342930C}"/>
              </a:ext>
            </a:extLst>
          </p:cNvPr>
          <p:cNvSpPr>
            <a:spLocks noGrp="1"/>
          </p:cNvSpPr>
          <p:nvPr>
            <p:ph type="title"/>
          </p:nvPr>
        </p:nvSpPr>
        <p:spPr/>
        <p:txBody>
          <a:bodyPr/>
          <a:lstStyle/>
          <a:p>
            <a:r>
              <a:rPr lang="en-GB" dirty="0"/>
              <a:t>Interests of Justice Test Continued…</a:t>
            </a:r>
          </a:p>
        </p:txBody>
      </p:sp>
      <p:sp>
        <p:nvSpPr>
          <p:cNvPr id="3" name="Content Placeholder 2">
            <a:extLst>
              <a:ext uri="{FF2B5EF4-FFF2-40B4-BE49-F238E27FC236}">
                <a16:creationId xmlns:a16="http://schemas.microsoft.com/office/drawing/2014/main" id="{281BC6F4-E262-40D4-AD8F-88A35F8CFD47}"/>
              </a:ext>
            </a:extLst>
          </p:cNvPr>
          <p:cNvSpPr>
            <a:spLocks noGrp="1"/>
          </p:cNvSpPr>
          <p:nvPr>
            <p:ph idx="1"/>
          </p:nvPr>
        </p:nvSpPr>
        <p:spPr/>
        <p:txBody>
          <a:bodyPr/>
          <a:lstStyle/>
          <a:p>
            <a:pPr>
              <a:lnSpc>
                <a:spcPct val="90000"/>
              </a:lnSpc>
              <a:buFontTx/>
              <a:buNone/>
            </a:pPr>
            <a:r>
              <a:rPr lang="en-GB" altLang="en-US" u="sng" dirty="0">
                <a:latin typeface="+mj-lt"/>
                <a:hlinkClick r:id="rId2"/>
              </a:rPr>
              <a:t>Schedule 3  para 5 AJA 1999 </a:t>
            </a:r>
            <a:endParaRPr lang="en-GB" altLang="en-US" u="sng" dirty="0">
              <a:latin typeface="+mj-lt"/>
            </a:endParaRPr>
          </a:p>
          <a:p>
            <a:pPr>
              <a:lnSpc>
                <a:spcPct val="90000"/>
              </a:lnSpc>
              <a:buFontTx/>
              <a:buNone/>
            </a:pPr>
            <a:r>
              <a:rPr lang="en-GB" altLang="en-US" dirty="0">
                <a:latin typeface="+mj-lt"/>
              </a:rPr>
              <a:t>any of the following grounds will satisfy the </a:t>
            </a:r>
            <a:r>
              <a:rPr lang="en-GB" altLang="en-US" dirty="0" err="1">
                <a:latin typeface="+mj-lt"/>
              </a:rPr>
              <a:t>IoJ</a:t>
            </a:r>
            <a:r>
              <a:rPr lang="en-GB" altLang="en-US" dirty="0">
                <a:latin typeface="+mj-lt"/>
              </a:rPr>
              <a:t> test:</a:t>
            </a:r>
          </a:p>
          <a:p>
            <a:pPr>
              <a:lnSpc>
                <a:spcPct val="90000"/>
              </a:lnSpc>
            </a:pPr>
            <a:r>
              <a:rPr lang="en-GB" altLang="en-US" dirty="0">
                <a:latin typeface="+mj-lt"/>
              </a:rPr>
              <a:t>If convicted is D likely to be deprived of liberty, lose his livelihood, seriously damage his reputation?</a:t>
            </a:r>
          </a:p>
          <a:p>
            <a:pPr>
              <a:lnSpc>
                <a:spcPct val="90000"/>
              </a:lnSpc>
            </a:pPr>
            <a:r>
              <a:rPr lang="en-GB" altLang="en-US" dirty="0">
                <a:latin typeface="+mj-lt"/>
              </a:rPr>
              <a:t>Do the proceedings involve consideration of a substantial question of law?</a:t>
            </a:r>
          </a:p>
          <a:p>
            <a:pPr>
              <a:lnSpc>
                <a:spcPct val="90000"/>
              </a:lnSpc>
            </a:pPr>
            <a:r>
              <a:rPr lang="en-GB" altLang="en-US" dirty="0">
                <a:latin typeface="+mj-lt"/>
              </a:rPr>
              <a:t>Is D unable to understand the proceedings?</a:t>
            </a:r>
          </a:p>
          <a:p>
            <a:endParaRPr lang="en-GB" dirty="0"/>
          </a:p>
        </p:txBody>
      </p:sp>
    </p:spTree>
    <p:extLst>
      <p:ext uri="{BB962C8B-B14F-4D97-AF65-F5344CB8AC3E}">
        <p14:creationId xmlns:p14="http://schemas.microsoft.com/office/powerpoint/2010/main" val="2594037570"/>
      </p:ext>
    </p:extLst>
  </p:cSld>
  <p:clrMapOvr>
    <a:masterClrMapping/>
  </p:clrMapOvr>
  <mc:AlternateContent xmlns:mc="http://schemas.openxmlformats.org/markup-compatibility/2006" xmlns:p14="http://schemas.microsoft.com/office/powerpoint/2010/main">
    <mc:Choice Requires="p14">
      <p:transition spd="med" p14:dur="700" advTm="290725">
        <p:fade/>
      </p:transition>
    </mc:Choice>
    <mc:Fallback xmlns="">
      <p:transition spd="med" advTm="290725">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5475E-6078-47B8-B21B-6A5D96088BD7}"/>
              </a:ext>
            </a:extLst>
          </p:cNvPr>
          <p:cNvSpPr>
            <a:spLocks noGrp="1"/>
          </p:cNvSpPr>
          <p:nvPr>
            <p:ph type="title"/>
          </p:nvPr>
        </p:nvSpPr>
        <p:spPr/>
        <p:txBody>
          <a:bodyPr/>
          <a:lstStyle/>
          <a:p>
            <a:r>
              <a:rPr lang="en-GB" dirty="0"/>
              <a:t>Interest of Justice Test Continued…</a:t>
            </a:r>
          </a:p>
        </p:txBody>
      </p:sp>
      <p:sp>
        <p:nvSpPr>
          <p:cNvPr id="3" name="Content Placeholder 2">
            <a:extLst>
              <a:ext uri="{FF2B5EF4-FFF2-40B4-BE49-F238E27FC236}">
                <a16:creationId xmlns:a16="http://schemas.microsoft.com/office/drawing/2014/main" id="{0F6265C3-4D1E-4B2A-B135-321A8F7B8F06}"/>
              </a:ext>
            </a:extLst>
          </p:cNvPr>
          <p:cNvSpPr>
            <a:spLocks noGrp="1"/>
          </p:cNvSpPr>
          <p:nvPr>
            <p:ph idx="1"/>
          </p:nvPr>
        </p:nvSpPr>
        <p:spPr/>
        <p:txBody>
          <a:bodyPr/>
          <a:lstStyle/>
          <a:p>
            <a:pPr>
              <a:lnSpc>
                <a:spcPct val="90000"/>
              </a:lnSpc>
            </a:pPr>
            <a:r>
              <a:rPr lang="en-GB" altLang="en-US" sz="3200" dirty="0">
                <a:latin typeface="+mj-lt"/>
              </a:rPr>
              <a:t>Does the defence involve the tracing, interviewing or expert cross examination of witnesses?</a:t>
            </a:r>
          </a:p>
          <a:p>
            <a:pPr>
              <a:lnSpc>
                <a:spcPct val="90000"/>
              </a:lnSpc>
            </a:pPr>
            <a:r>
              <a:rPr lang="en-GB" altLang="en-US" sz="3200" dirty="0">
                <a:latin typeface="+mj-lt"/>
              </a:rPr>
              <a:t>Is it in the interests of another that D is represented?</a:t>
            </a:r>
          </a:p>
          <a:p>
            <a:pPr>
              <a:lnSpc>
                <a:spcPct val="90000"/>
              </a:lnSpc>
            </a:pPr>
            <a:r>
              <a:rPr lang="en-GB" altLang="en-US" sz="3200" dirty="0">
                <a:latin typeface="+mj-lt"/>
              </a:rPr>
              <a:t>Any other reason?</a:t>
            </a:r>
            <a:endParaRPr lang="en-US" altLang="en-US" sz="3200" dirty="0">
              <a:latin typeface="+mj-lt"/>
            </a:endParaRPr>
          </a:p>
          <a:p>
            <a:endParaRPr lang="en-GB" dirty="0"/>
          </a:p>
        </p:txBody>
      </p:sp>
    </p:spTree>
    <p:extLst>
      <p:ext uri="{BB962C8B-B14F-4D97-AF65-F5344CB8AC3E}">
        <p14:creationId xmlns:p14="http://schemas.microsoft.com/office/powerpoint/2010/main" val="2476331346"/>
      </p:ext>
    </p:extLst>
  </p:cSld>
  <p:clrMapOvr>
    <a:masterClrMapping/>
  </p:clrMapOvr>
  <mc:AlternateContent xmlns:mc="http://schemas.openxmlformats.org/markup-compatibility/2006" xmlns:p14="http://schemas.microsoft.com/office/powerpoint/2010/main">
    <mc:Choice Requires="p14">
      <p:transition spd="med" p14:dur="700" advTm="229331">
        <p:fade/>
      </p:transition>
    </mc:Choice>
    <mc:Fallback xmlns="">
      <p:transition spd="med" advTm="229331">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81F6F-4B73-47F4-A58F-C1BB739D17C2}"/>
              </a:ext>
            </a:extLst>
          </p:cNvPr>
          <p:cNvSpPr>
            <a:spLocks noGrp="1"/>
          </p:cNvSpPr>
          <p:nvPr>
            <p:ph type="title"/>
          </p:nvPr>
        </p:nvSpPr>
        <p:spPr/>
        <p:txBody>
          <a:bodyPr/>
          <a:lstStyle/>
          <a:p>
            <a:r>
              <a:rPr lang="en-GB" dirty="0"/>
              <a:t>Scope of the Representation Order</a:t>
            </a:r>
          </a:p>
        </p:txBody>
      </p:sp>
      <p:sp>
        <p:nvSpPr>
          <p:cNvPr id="3" name="Content Placeholder 2">
            <a:extLst>
              <a:ext uri="{FF2B5EF4-FFF2-40B4-BE49-F238E27FC236}">
                <a16:creationId xmlns:a16="http://schemas.microsoft.com/office/drawing/2014/main" id="{888C7C25-9EDD-4533-88A7-AC3656DDBA96}"/>
              </a:ext>
            </a:extLst>
          </p:cNvPr>
          <p:cNvSpPr>
            <a:spLocks noGrp="1"/>
          </p:cNvSpPr>
          <p:nvPr>
            <p:ph idx="1"/>
          </p:nvPr>
        </p:nvSpPr>
        <p:spPr/>
        <p:txBody>
          <a:bodyPr>
            <a:normAutofit/>
          </a:bodyPr>
          <a:lstStyle/>
          <a:p>
            <a:pPr>
              <a:lnSpc>
                <a:spcPct val="90000"/>
              </a:lnSpc>
            </a:pPr>
            <a:r>
              <a:rPr lang="en-GB" altLang="en-US" sz="3200" dirty="0">
                <a:latin typeface="+mj-lt"/>
              </a:rPr>
              <a:t>Full representation in Magistrates or Crown Court proceedings</a:t>
            </a:r>
          </a:p>
          <a:p>
            <a:pPr>
              <a:lnSpc>
                <a:spcPct val="90000"/>
              </a:lnSpc>
            </a:pPr>
            <a:r>
              <a:rPr lang="en-GB" altLang="en-US" sz="3200" dirty="0">
                <a:latin typeface="+mj-lt"/>
              </a:rPr>
              <a:t>Application for bail in the CC</a:t>
            </a:r>
          </a:p>
          <a:p>
            <a:pPr>
              <a:lnSpc>
                <a:spcPct val="90000"/>
              </a:lnSpc>
            </a:pPr>
            <a:r>
              <a:rPr lang="en-GB" altLang="en-US" sz="3200" u="sng" dirty="0">
                <a:latin typeface="+mj-lt"/>
              </a:rPr>
              <a:t>Advice</a:t>
            </a:r>
            <a:r>
              <a:rPr lang="en-GB" altLang="en-US" sz="3200" dirty="0">
                <a:latin typeface="+mj-lt"/>
              </a:rPr>
              <a:t> on appealing to higher court on conviction/sentence</a:t>
            </a:r>
          </a:p>
          <a:p>
            <a:pPr>
              <a:lnSpc>
                <a:spcPct val="90000"/>
              </a:lnSpc>
            </a:pPr>
            <a:r>
              <a:rPr lang="en-GB" altLang="en-US" sz="3200" dirty="0">
                <a:latin typeface="+mj-lt"/>
              </a:rPr>
              <a:t>Reasonable disbursements</a:t>
            </a:r>
            <a:endParaRPr lang="en-GB" sz="3200" dirty="0">
              <a:latin typeface="+mj-lt"/>
            </a:endParaRPr>
          </a:p>
        </p:txBody>
      </p:sp>
    </p:spTree>
    <p:extLst>
      <p:ext uri="{BB962C8B-B14F-4D97-AF65-F5344CB8AC3E}">
        <p14:creationId xmlns:p14="http://schemas.microsoft.com/office/powerpoint/2010/main" val="1567342886"/>
      </p:ext>
    </p:extLst>
  </p:cSld>
  <p:clrMapOvr>
    <a:masterClrMapping/>
  </p:clrMapOvr>
  <mc:AlternateContent xmlns:mc="http://schemas.openxmlformats.org/markup-compatibility/2006" xmlns:p14="http://schemas.microsoft.com/office/powerpoint/2010/main">
    <mc:Choice Requires="p14">
      <p:transition spd="med" p14:dur="700" advTm="109190">
        <p:fade/>
      </p:transition>
    </mc:Choice>
    <mc:Fallback xmlns="">
      <p:transition spd="med" advTm="109190">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107EE-B7A2-4690-9EC9-B3F5931008B5}"/>
              </a:ext>
            </a:extLst>
          </p:cNvPr>
          <p:cNvSpPr>
            <a:spLocks noGrp="1"/>
          </p:cNvSpPr>
          <p:nvPr>
            <p:ph type="title"/>
          </p:nvPr>
        </p:nvSpPr>
        <p:spPr/>
        <p:txBody>
          <a:bodyPr/>
          <a:lstStyle/>
          <a:p>
            <a:r>
              <a:rPr lang="en-GB" dirty="0"/>
              <a:t>Next steps</a:t>
            </a:r>
          </a:p>
        </p:txBody>
      </p:sp>
      <p:sp>
        <p:nvSpPr>
          <p:cNvPr id="3" name="Content Placeholder 2">
            <a:extLst>
              <a:ext uri="{FF2B5EF4-FFF2-40B4-BE49-F238E27FC236}">
                <a16:creationId xmlns:a16="http://schemas.microsoft.com/office/drawing/2014/main" id="{FC03ED33-B941-4F5E-803F-516ABB57F517}"/>
              </a:ext>
            </a:extLst>
          </p:cNvPr>
          <p:cNvSpPr>
            <a:spLocks noGrp="1"/>
          </p:cNvSpPr>
          <p:nvPr>
            <p:ph idx="1"/>
          </p:nvPr>
        </p:nvSpPr>
        <p:spPr/>
        <p:txBody>
          <a:bodyPr>
            <a:normAutofit/>
          </a:bodyPr>
          <a:lstStyle/>
          <a:p>
            <a:r>
              <a:rPr lang="en-GB" sz="3600" dirty="0"/>
              <a:t>Please see separate handout and attempt the questions</a:t>
            </a:r>
          </a:p>
          <a:p>
            <a:r>
              <a:rPr lang="en-GB" sz="3600" dirty="0"/>
              <a:t>Next week we will be looking at the first hearing and the criminal courts. </a:t>
            </a:r>
          </a:p>
        </p:txBody>
      </p:sp>
    </p:spTree>
    <p:extLst>
      <p:ext uri="{BB962C8B-B14F-4D97-AF65-F5344CB8AC3E}">
        <p14:creationId xmlns:p14="http://schemas.microsoft.com/office/powerpoint/2010/main" val="2155663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496EC-E2C3-1CDC-5C2B-8F4AE9DA7053}"/>
              </a:ext>
            </a:extLst>
          </p:cNvPr>
          <p:cNvSpPr>
            <a:spLocks noGrp="1"/>
          </p:cNvSpPr>
          <p:nvPr>
            <p:ph type="title"/>
          </p:nvPr>
        </p:nvSpPr>
        <p:spPr/>
        <p:txBody>
          <a:bodyPr/>
          <a:lstStyle/>
          <a:p>
            <a:r>
              <a:rPr lang="en-GB" dirty="0"/>
              <a:t>Any questions? </a:t>
            </a:r>
          </a:p>
        </p:txBody>
      </p:sp>
      <p:pic>
        <p:nvPicPr>
          <p:cNvPr id="4" name="Content Placeholder 3">
            <a:extLst>
              <a:ext uri="{FF2B5EF4-FFF2-40B4-BE49-F238E27FC236}">
                <a16:creationId xmlns:a16="http://schemas.microsoft.com/office/drawing/2014/main" id="{0858E674-C393-D367-6148-2199F9F2A5FB}"/>
              </a:ext>
            </a:extLst>
          </p:cNvPr>
          <p:cNvPicPr>
            <a:picLocks noGrp="1" noChangeAspect="1"/>
          </p:cNvPicPr>
          <p:nvPr>
            <p:ph idx="1"/>
          </p:nvPr>
        </p:nvPicPr>
        <p:blipFill>
          <a:blip r:embed="rId2"/>
          <a:stretch>
            <a:fillRect/>
          </a:stretch>
        </p:blipFill>
        <p:spPr>
          <a:xfrm>
            <a:off x="3214092" y="2192475"/>
            <a:ext cx="6052264" cy="3540781"/>
          </a:xfrm>
          <a:prstGeom prst="rect">
            <a:avLst/>
          </a:prstGeom>
        </p:spPr>
      </p:pic>
    </p:spTree>
    <p:extLst>
      <p:ext uri="{BB962C8B-B14F-4D97-AF65-F5344CB8AC3E}">
        <p14:creationId xmlns:p14="http://schemas.microsoft.com/office/powerpoint/2010/main" val="287756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3186</Words>
  <Application>Microsoft Office PowerPoint</Application>
  <PresentationFormat>Custom</PresentationFormat>
  <Paragraphs>248</Paragraphs>
  <Slides>50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50</vt:i4>
      </vt:variant>
    </vt:vector>
  </HeadingPairs>
  <TitlesOfParts>
    <vt:vector size="54" baseType="lpstr">
      <vt:lpstr>Arial</vt:lpstr>
      <vt:lpstr>Century Gothic</vt:lpstr>
      <vt:lpstr>Times New Roman</vt:lpstr>
      <vt:lpstr>Books 16x9</vt:lpstr>
      <vt:lpstr>Week 3 – The Suspect and Early Procedure </vt:lpstr>
      <vt:lpstr>Aims</vt:lpstr>
      <vt:lpstr>Rights of the suspect after arrest</vt:lpstr>
      <vt:lpstr>Rights of the suspect after arrest (PACE)</vt:lpstr>
      <vt:lpstr>Right to legal advice</vt:lpstr>
      <vt:lpstr>Telephone legal advice</vt:lpstr>
      <vt:lpstr>Right to legal advice</vt:lpstr>
      <vt:lpstr>Duty Solicitor Call Centre (DSCC)</vt:lpstr>
      <vt:lpstr>Police power to delay under section 56 and 58</vt:lpstr>
      <vt:lpstr>Right to inform someone about arrest</vt:lpstr>
      <vt:lpstr>Right to rest food and exercise</vt:lpstr>
      <vt:lpstr>Vulnerable clients</vt:lpstr>
      <vt:lpstr>Juveniles</vt:lpstr>
      <vt:lpstr>The Police Interview</vt:lpstr>
      <vt:lpstr>The Police Interview</vt:lpstr>
      <vt:lpstr>The Police Interview</vt:lpstr>
      <vt:lpstr>Role of the Solicitor</vt:lpstr>
      <vt:lpstr>Ethical considerations</vt:lpstr>
      <vt:lpstr>Suspect’s options at interview</vt:lpstr>
      <vt:lpstr> </vt:lpstr>
      <vt:lpstr>PowerPoint Presentation</vt:lpstr>
      <vt:lpstr>The right to silence – s34 CJPO Act 1994</vt:lpstr>
      <vt:lpstr>S34 – points to note</vt:lpstr>
      <vt:lpstr>S34 – advice to your client</vt:lpstr>
      <vt:lpstr>Police options after interview</vt:lpstr>
      <vt:lpstr>The charging decision</vt:lpstr>
      <vt:lpstr>The decision to charge</vt:lpstr>
      <vt:lpstr>Alternatives to charging</vt:lpstr>
      <vt:lpstr>Simple caution</vt:lpstr>
      <vt:lpstr>Conditional caution</vt:lpstr>
      <vt:lpstr>Conditional caution continued…</vt:lpstr>
      <vt:lpstr>Police bail</vt:lpstr>
      <vt:lpstr>Activity</vt:lpstr>
      <vt:lpstr>PowerPoint Presentation</vt:lpstr>
      <vt:lpstr>Funding</vt:lpstr>
      <vt:lpstr>Funding at the police station</vt:lpstr>
      <vt:lpstr>Financing the Defence</vt:lpstr>
      <vt:lpstr>Police Station</vt:lpstr>
      <vt:lpstr>CRM1</vt:lpstr>
      <vt:lpstr>CRM 14</vt:lpstr>
      <vt:lpstr>CRM15</vt:lpstr>
      <vt:lpstr>Duty Solicitor Scheme</vt:lpstr>
      <vt:lpstr>Representation Order</vt:lpstr>
      <vt:lpstr>Means Test</vt:lpstr>
      <vt:lpstr>Interest of Justice Test</vt:lpstr>
      <vt:lpstr>Interests of Justice Test Continued…</vt:lpstr>
      <vt:lpstr>Interest of Justice Test Continued…</vt:lpstr>
      <vt:lpstr>Scope of the Representation Order</vt:lpstr>
      <vt:lpstr>Next steps</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3 – Early Procedure</dc:title>
  <dc:creator>Sian Turvey</dc:creator>
  <cp:lastModifiedBy>Cerys Davies</cp:lastModifiedBy>
  <cp:revision>3</cp:revision>
  <cp:lastPrinted>2024-01-16T13:34:29Z</cp:lastPrinted>
  <dcterms:created xsi:type="dcterms:W3CDTF">2021-01-13T18:19:34Z</dcterms:created>
  <dcterms:modified xsi:type="dcterms:W3CDTF">2024-02-09T20:07:25Z</dcterms:modified>
</cp:coreProperties>
</file>