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29"/>
  </p:notesMasterIdLst>
  <p:sldIdLst>
    <p:sldId id="331" r:id="rId3"/>
    <p:sldId id="258" r:id="rId4"/>
    <p:sldId id="311" r:id="rId5"/>
    <p:sldId id="330" r:id="rId6"/>
    <p:sldId id="275" r:id="rId7"/>
    <p:sldId id="320" r:id="rId8"/>
    <p:sldId id="323" r:id="rId9"/>
    <p:sldId id="324" r:id="rId10"/>
    <p:sldId id="321" r:id="rId11"/>
    <p:sldId id="304" r:id="rId12"/>
    <p:sldId id="348" r:id="rId13"/>
    <p:sldId id="351" r:id="rId14"/>
    <p:sldId id="349" r:id="rId15"/>
    <p:sldId id="350" r:id="rId16"/>
    <p:sldId id="325" r:id="rId17"/>
    <p:sldId id="326" r:id="rId18"/>
    <p:sldId id="327" r:id="rId19"/>
    <p:sldId id="328" r:id="rId20"/>
    <p:sldId id="336" r:id="rId21"/>
    <p:sldId id="338" r:id="rId22"/>
    <p:sldId id="339" r:id="rId23"/>
    <p:sldId id="340" r:id="rId24"/>
    <p:sldId id="341" r:id="rId25"/>
    <p:sldId id="342" r:id="rId26"/>
    <p:sldId id="343" r:id="rId27"/>
    <p:sldId id="34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9116D"/>
    <a:srgbClr val="041833"/>
    <a:srgbClr val="2668B3"/>
    <a:srgbClr val="F5F8FB"/>
    <a:srgbClr val="002060"/>
    <a:srgbClr val="D93F9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855D98-EC4A-EB37-63E5-93F5B7581D49}" v="246" dt="2021-06-29T12:58:57.0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96"/>
    <p:restoredTop sz="82374"/>
  </p:normalViewPr>
  <p:slideViewPr>
    <p:cSldViewPr snapToGrid="0" snapToObjects="1">
      <p:cViewPr varScale="1">
        <p:scale>
          <a:sx n="77" d="100"/>
          <a:sy n="77" d="100"/>
        </p:scale>
        <p:origin x="1544" y="184"/>
      </p:cViewPr>
      <p:guideLst/>
    </p:cSldViewPr>
  </p:slideViewPr>
  <p:outlineViewPr>
    <p:cViewPr>
      <p:scale>
        <a:sx n="33" d="100"/>
        <a:sy n="33" d="100"/>
      </p:scale>
      <p:origin x="0" y="0"/>
    </p:cViewPr>
  </p:outlineViewPr>
  <p:notesTextViewPr>
    <p:cViewPr>
      <p:scale>
        <a:sx n="80" d="100"/>
        <a:sy n="8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470AEA-2B5F-B946-A686-ABB671041966}" type="datetimeFigureOut">
              <a:rPr lang="en-US" smtClean="0"/>
              <a:t>7/23/21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9BDBC6-2972-6640-8147-30930A875EBD}" type="slidenum">
              <a:rPr lang="en-US" smtClean="0"/>
              <a:t>‹#›</a:t>
            </a:fld>
            <a:endParaRPr lang="en-US"/>
          </a:p>
        </p:txBody>
      </p:sp>
    </p:spTree>
    <p:extLst>
      <p:ext uri="{BB962C8B-B14F-4D97-AF65-F5344CB8AC3E}">
        <p14:creationId xmlns:p14="http://schemas.microsoft.com/office/powerpoint/2010/main" val="385230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59BDBC6-2972-6640-8147-30930A875EBD}" type="slidenum">
              <a:rPr lang="en-US" smtClean="0"/>
              <a:t>1</a:t>
            </a:fld>
            <a:endParaRPr lang="en-US"/>
          </a:p>
        </p:txBody>
      </p:sp>
    </p:spTree>
    <p:extLst>
      <p:ext uri="{BB962C8B-B14F-4D97-AF65-F5344CB8AC3E}">
        <p14:creationId xmlns:p14="http://schemas.microsoft.com/office/powerpoint/2010/main" val="593665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59BDBC6-2972-6640-8147-30930A875EBD}" type="slidenum">
              <a:rPr lang="en-US" smtClean="0"/>
              <a:t>2</a:t>
            </a:fld>
            <a:endParaRPr lang="en-US"/>
          </a:p>
        </p:txBody>
      </p:sp>
    </p:spTree>
    <p:extLst>
      <p:ext uri="{BB962C8B-B14F-4D97-AF65-F5344CB8AC3E}">
        <p14:creationId xmlns:p14="http://schemas.microsoft.com/office/powerpoint/2010/main" val="4243775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7B16A22-FA61-0646-B01B-DE628CB79F4C}" type="slidenum">
              <a:rPr lang="en-US" smtClean="0"/>
              <a:t>3</a:t>
            </a:fld>
            <a:endParaRPr lang="en-US"/>
          </a:p>
        </p:txBody>
      </p:sp>
    </p:spTree>
    <p:extLst>
      <p:ext uri="{BB962C8B-B14F-4D97-AF65-F5344CB8AC3E}">
        <p14:creationId xmlns:p14="http://schemas.microsoft.com/office/powerpoint/2010/main" val="1910976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84407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41587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59BDBC6-2972-6640-8147-30930A875EBD}" type="slidenum">
              <a:rPr lang="en-US" smtClean="0"/>
              <a:t>7</a:t>
            </a:fld>
            <a:endParaRPr lang="en-US"/>
          </a:p>
        </p:txBody>
      </p:sp>
    </p:spTree>
    <p:extLst>
      <p:ext uri="{BB962C8B-B14F-4D97-AF65-F5344CB8AC3E}">
        <p14:creationId xmlns:p14="http://schemas.microsoft.com/office/powerpoint/2010/main" val="383796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39465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0291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32930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973443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5516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07533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39315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92831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11065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079153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662450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644314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850093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7B16A22-FA61-0646-B01B-DE628CB79F4C}"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81547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61190-14BA-8745-BEE7-6E243DFADED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8397379-C218-2649-B12B-30F21236E7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332290F-A2E4-4A42-9EC4-C017D38E9AA6}"/>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5" name="Footer Placeholder 4">
            <a:extLst>
              <a:ext uri="{FF2B5EF4-FFF2-40B4-BE49-F238E27FC236}">
                <a16:creationId xmlns:a16="http://schemas.microsoft.com/office/drawing/2014/main" id="{FAC31901-9456-224F-9E7F-4683D8C7F3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2E1B01-82FC-4549-8101-DD9E8BB9C65E}"/>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4273305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7BB87-7710-4F4B-9CDB-0163AC64B3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AE0F75-2C9F-D046-B10E-6D4442E6845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C2A83D-C514-B549-A464-BF62CB2E14BF}"/>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5" name="Footer Placeholder 4">
            <a:extLst>
              <a:ext uri="{FF2B5EF4-FFF2-40B4-BE49-F238E27FC236}">
                <a16:creationId xmlns:a16="http://schemas.microsoft.com/office/drawing/2014/main" id="{B1FFFDF0-52C9-C74C-B579-7BBD6609E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E59AD4-BE4E-2C4D-A985-DA1A5B1DCB4B}"/>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1722369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B0A57-070B-FA40-B8B1-E8ABDEBBB65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6AA859E-B38A-3F44-8DCB-209B041664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EBB4937-C2E1-CE48-AAE9-4275341C75CC}"/>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5" name="Footer Placeholder 4">
            <a:extLst>
              <a:ext uri="{FF2B5EF4-FFF2-40B4-BE49-F238E27FC236}">
                <a16:creationId xmlns:a16="http://schemas.microsoft.com/office/drawing/2014/main" id="{01FA6B26-D5B9-F149-822D-0BFEC11496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FC96E4-A8DA-5941-B984-EF4A51D45E0E}"/>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3837219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22C90-7288-DA45-A1D0-19E51A6DDEB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A2F5D93-7358-484F-A65D-C98BC543B2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17D5D09-1A49-5548-A257-3775FEC91BE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5C9536A-1819-FD46-97AF-C0B4BDA63794}"/>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6" name="Footer Placeholder 5">
            <a:extLst>
              <a:ext uri="{FF2B5EF4-FFF2-40B4-BE49-F238E27FC236}">
                <a16:creationId xmlns:a16="http://schemas.microsoft.com/office/drawing/2014/main" id="{66361361-A040-9348-90B0-767AA78A41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B2C478-0FC4-7040-A4A5-C17E67C8EAAA}"/>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2023402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EB99C-E52B-1A48-B2A1-B08972931EA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798522-4F79-0944-AFFA-AC0AEF96A2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CBC49CA-F61D-AB43-95CF-EA20DFBD86E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2EB23D4-374F-9A4A-ACED-039F56E1A8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43B70C-38F5-224C-A1DE-0077A57C4B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3D9C3AC-7F2D-144C-99FE-F3C461C92F23}"/>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8" name="Footer Placeholder 7">
            <a:extLst>
              <a:ext uri="{FF2B5EF4-FFF2-40B4-BE49-F238E27FC236}">
                <a16:creationId xmlns:a16="http://schemas.microsoft.com/office/drawing/2014/main" id="{08371B58-B206-A040-9D85-74070B288F1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71E53CE-DF6E-234D-A4DB-67F0E2A897A9}"/>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1073752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7B916-DFB4-6843-8823-9D00F93174D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BD37AD-A272-E04D-986B-F1E5F435749F}"/>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4" name="Footer Placeholder 3">
            <a:extLst>
              <a:ext uri="{FF2B5EF4-FFF2-40B4-BE49-F238E27FC236}">
                <a16:creationId xmlns:a16="http://schemas.microsoft.com/office/drawing/2014/main" id="{5917D059-71AD-8B4A-B801-ACE6B0D733D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26B7D8-2C03-5B45-B1C1-4A22258A1047}"/>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2236207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836E6D-0E91-344C-BAC0-4279025B26A2}"/>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3" name="Footer Placeholder 2">
            <a:extLst>
              <a:ext uri="{FF2B5EF4-FFF2-40B4-BE49-F238E27FC236}">
                <a16:creationId xmlns:a16="http://schemas.microsoft.com/office/drawing/2014/main" id="{CC08FA97-D90A-4344-B67F-3D16B88D612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AC4DE3-C18E-944E-B0D3-12F2EDC85CDB}"/>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4249223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161F2-1B96-F045-B79D-7ECF8E77A1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DFC857-423F-A243-A50C-2968CE9510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9912B9F-0A02-9C47-BFBF-CD8312CA7A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C84018-0EF9-0B48-B2C9-D009BCEB8EC6}"/>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6" name="Footer Placeholder 5">
            <a:extLst>
              <a:ext uri="{FF2B5EF4-FFF2-40B4-BE49-F238E27FC236}">
                <a16:creationId xmlns:a16="http://schemas.microsoft.com/office/drawing/2014/main" id="{7C3046C4-0B79-E14A-9A5B-41163BB4D1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0D87F2-D431-8A4D-9729-858BD46B7FFC}"/>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2741619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2843-67A8-954E-BD28-3CA24F29F1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40A4F42-0BA0-2D4B-8D92-189306ABCF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640F2B4-26FE-294E-A00A-3FB1CC67E8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49A847-41B3-0B4B-98DA-51E938E646C1}"/>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6" name="Footer Placeholder 5">
            <a:extLst>
              <a:ext uri="{FF2B5EF4-FFF2-40B4-BE49-F238E27FC236}">
                <a16:creationId xmlns:a16="http://schemas.microsoft.com/office/drawing/2014/main" id="{4E1893AE-74A7-394D-BC10-D34C3722D1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518689-A1F5-2E47-921B-184DB51C1960}"/>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1007596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F82BC-511B-C34E-A9CF-9FA4E5AEB2E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30D83EB-9235-0C42-916A-4A1DDB2DFE2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1ADCCA-DF3F-024C-83BE-BB2BC5BE0E80}"/>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5" name="Footer Placeholder 4">
            <a:extLst>
              <a:ext uri="{FF2B5EF4-FFF2-40B4-BE49-F238E27FC236}">
                <a16:creationId xmlns:a16="http://schemas.microsoft.com/office/drawing/2014/main" id="{B5B23FD3-8790-4E4F-8982-4592D79D5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1BDCE6-4660-E944-8B01-3DEFC4261FBC}"/>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1574055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71F020-9B75-4B41-B122-DB751F59382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E463B1-423C-7D4F-AD5C-751FFBD02C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4FAD61-047E-B74B-9707-9FC64A052040}"/>
              </a:ext>
            </a:extLst>
          </p:cNvPr>
          <p:cNvSpPr>
            <a:spLocks noGrp="1"/>
          </p:cNvSpPr>
          <p:nvPr>
            <p:ph type="dt" sz="half" idx="10"/>
          </p:nvPr>
        </p:nvSpPr>
        <p:spPr/>
        <p:txBody>
          <a:bodyPr/>
          <a:lstStyle/>
          <a:p>
            <a:fld id="{C8078B12-4B3A-A440-B765-277F5956E8CF}" type="datetimeFigureOut">
              <a:rPr lang="en-US" smtClean="0"/>
              <a:t>7/23/21</a:t>
            </a:fld>
            <a:endParaRPr lang="en-US"/>
          </a:p>
        </p:txBody>
      </p:sp>
      <p:sp>
        <p:nvSpPr>
          <p:cNvPr id="5" name="Footer Placeholder 4">
            <a:extLst>
              <a:ext uri="{FF2B5EF4-FFF2-40B4-BE49-F238E27FC236}">
                <a16:creationId xmlns:a16="http://schemas.microsoft.com/office/drawing/2014/main" id="{C6FBD7D4-8F5C-3443-9205-103E43CBB7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E2A8E3-21BB-C74A-9C71-4AED43F8C026}"/>
              </a:ext>
            </a:extLst>
          </p:cNvPr>
          <p:cNvSpPr>
            <a:spLocks noGrp="1"/>
          </p:cNvSpPr>
          <p:nvPr>
            <p:ph type="sldNum" sz="quarter" idx="12"/>
          </p:nvPr>
        </p:nvSpPr>
        <p:spPr/>
        <p:txBody>
          <a:bodyPr/>
          <a:lstStyle/>
          <a:p>
            <a:fld id="{76EFA322-AAA3-5642-9151-805263594223}" type="slidenum">
              <a:rPr lang="en-US" smtClean="0"/>
              <a:t>‹#›</a:t>
            </a:fld>
            <a:endParaRPr lang="en-US"/>
          </a:p>
        </p:txBody>
      </p:sp>
    </p:spTree>
    <p:extLst>
      <p:ext uri="{BB962C8B-B14F-4D97-AF65-F5344CB8AC3E}">
        <p14:creationId xmlns:p14="http://schemas.microsoft.com/office/powerpoint/2010/main" val="953200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10548E1-6DEE-C145-8A56-D0BEA6951378}" type="datetimeFigureOut">
              <a:rPr lang="en-US" smtClean="0"/>
              <a:t>7/23/21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10295209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10548E1-6DEE-C145-8A56-D0BEA6951378}" type="datetimeFigureOut">
              <a:rPr lang="en-US" smtClean="0"/>
              <a:t>7/23/21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20670962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5333"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7">
                <a:solidFill>
                  <a:schemeClr val="tx1">
                    <a:tint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10548E1-6DEE-C145-8A56-D0BEA6951378}" type="datetimeFigureOut">
              <a:rPr lang="en-US" smtClean="0"/>
              <a:t>7/23/21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18289431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10548E1-6DEE-C145-8A56-D0BEA6951378}" type="datetimeFigureOut">
              <a:rPr lang="en-US" smtClean="0"/>
              <a:t>7/23/21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3820466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9" y="1535113"/>
            <a:ext cx="5389033"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3200"/>
            </a:lvl1pPr>
            <a:lvl2pPr>
              <a:defRPr sz="2667"/>
            </a:lvl2pPr>
            <a:lvl3pPr>
              <a:defRPr sz="2400"/>
            </a:lvl3pPr>
            <a:lvl4pPr>
              <a:defRPr sz="2133"/>
            </a:lvl4pPr>
            <a:lvl5pPr>
              <a:defRPr sz="2133"/>
            </a:lvl5pPr>
            <a:lvl6pPr>
              <a:defRPr sz="2133"/>
            </a:lvl6pPr>
            <a:lvl7pPr>
              <a:defRPr sz="2133"/>
            </a:lvl7pPr>
            <a:lvl8pPr>
              <a:defRPr sz="2133"/>
            </a:lvl8pPr>
            <a:lvl9pPr>
              <a:defRPr sz="213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10548E1-6DEE-C145-8A56-D0BEA6951378}" type="datetimeFigureOut">
              <a:rPr lang="en-US" smtClean="0"/>
              <a:t>7/23/21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6131545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10548E1-6DEE-C145-8A56-D0BEA6951378}" type="datetimeFigureOut">
              <a:rPr lang="en-US" smtClean="0"/>
              <a:t>7/23/21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32015424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0548E1-6DEE-C145-8A56-D0BEA6951378}" type="datetimeFigureOut">
              <a:rPr lang="en-US" smtClean="0"/>
              <a:t>7/23/21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3598673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49"/>
            <a:ext cx="4011084" cy="1162051"/>
          </a:xfrm>
        </p:spPr>
        <p:txBody>
          <a:bodyPr anchor="b"/>
          <a:lstStyle>
            <a:lvl1pPr algn="l">
              <a:defRPr sz="2667" b="1"/>
            </a:lvl1pPr>
          </a:lstStyle>
          <a:p>
            <a:r>
              <a:rPr lang="en-GB"/>
              <a:t>Click to edit Master title style</a:t>
            </a:r>
            <a:endParaRPr lang="en-US"/>
          </a:p>
        </p:txBody>
      </p:sp>
      <p:sp>
        <p:nvSpPr>
          <p:cNvPr id="3" name="Content Placeholder 2"/>
          <p:cNvSpPr>
            <a:spLocks noGrp="1"/>
          </p:cNvSpPr>
          <p:nvPr>
            <p:ph idx="1"/>
          </p:nvPr>
        </p:nvSpPr>
        <p:spPr>
          <a:xfrm>
            <a:off x="4766733" y="273052"/>
            <a:ext cx="6815667" cy="5853113"/>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2" y="1435102"/>
            <a:ext cx="4011084" cy="46910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GB"/>
              <a:t>Click to edit Master text styles</a:t>
            </a:r>
          </a:p>
        </p:txBody>
      </p:sp>
      <p:sp>
        <p:nvSpPr>
          <p:cNvPr id="5" name="Date Placeholder 4"/>
          <p:cNvSpPr>
            <a:spLocks noGrp="1"/>
          </p:cNvSpPr>
          <p:nvPr>
            <p:ph type="dt" sz="half" idx="10"/>
          </p:nvPr>
        </p:nvSpPr>
        <p:spPr/>
        <p:txBody>
          <a:bodyPr/>
          <a:lstStyle/>
          <a:p>
            <a:fld id="{710548E1-6DEE-C145-8A56-D0BEA6951378}" type="datetimeFigureOut">
              <a:rPr lang="en-US" smtClean="0"/>
              <a:t>7/23/21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17852335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9"/>
          </a:xfrm>
        </p:spPr>
        <p:txBody>
          <a:bodyPr anchor="b"/>
          <a:lstStyle>
            <a:lvl1pPr algn="l">
              <a:defRPr sz="2667"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p:cNvSpPr>
            <a:spLocks noGrp="1"/>
          </p:cNvSpPr>
          <p:nvPr>
            <p:ph type="body" sz="half" idx="2"/>
          </p:nvPr>
        </p:nvSpPr>
        <p:spPr>
          <a:xfrm>
            <a:off x="2389717" y="5367338"/>
            <a:ext cx="7315200" cy="8048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GB"/>
              <a:t>Click to edit Master text styles</a:t>
            </a:r>
          </a:p>
        </p:txBody>
      </p:sp>
      <p:sp>
        <p:nvSpPr>
          <p:cNvPr id="5" name="Date Placeholder 4"/>
          <p:cNvSpPr>
            <a:spLocks noGrp="1"/>
          </p:cNvSpPr>
          <p:nvPr>
            <p:ph type="dt" sz="half" idx="10"/>
          </p:nvPr>
        </p:nvSpPr>
        <p:spPr/>
        <p:txBody>
          <a:bodyPr/>
          <a:lstStyle/>
          <a:p>
            <a:fld id="{710548E1-6DEE-C145-8A56-D0BEA6951378}" type="datetimeFigureOut">
              <a:rPr lang="en-US" smtClean="0"/>
              <a:t>7/23/21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5491537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10548E1-6DEE-C145-8A56-D0BEA6951378}" type="datetimeFigureOut">
              <a:rPr lang="en-US" smtClean="0"/>
              <a:t>7/23/21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30952967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10548E1-6DEE-C145-8A56-D0BEA6951378}" type="datetimeFigureOut">
              <a:rPr lang="en-US" smtClean="0"/>
              <a:t>7/23/21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E445BF-5DC5-334B-A700-1494953EE961}" type="slidenum">
              <a:rPr lang="en-US" smtClean="0"/>
              <a:t>‹#›</a:t>
            </a:fld>
            <a:endParaRPr lang="en-US"/>
          </a:p>
        </p:txBody>
      </p:sp>
    </p:spTree>
    <p:extLst>
      <p:ext uri="{BB962C8B-B14F-4D97-AF65-F5344CB8AC3E}">
        <p14:creationId xmlns:p14="http://schemas.microsoft.com/office/powerpoint/2010/main" val="1371751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5FAD5-F8BD-DE49-B0F6-F3A08AED02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1C7F63E-CFA5-9B43-AECE-24088D0466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A6B1CD-28E9-7F46-92F6-B5C3FC3868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078B12-4B3A-A440-B765-277F5956E8CF}" type="datetimeFigureOut">
              <a:rPr lang="en-US" smtClean="0"/>
              <a:t>7/23/21</a:t>
            </a:fld>
            <a:endParaRPr lang="en-US"/>
          </a:p>
        </p:txBody>
      </p:sp>
      <p:sp>
        <p:nvSpPr>
          <p:cNvPr id="5" name="Footer Placeholder 4">
            <a:extLst>
              <a:ext uri="{FF2B5EF4-FFF2-40B4-BE49-F238E27FC236}">
                <a16:creationId xmlns:a16="http://schemas.microsoft.com/office/drawing/2014/main" id="{E28E2B9A-A316-1942-B899-5AD371FE7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E5BCE83-543B-0340-A660-0FA9D17F10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EFA322-AAA3-5642-9151-805263594223}" type="slidenum">
              <a:rPr lang="en-US" smtClean="0"/>
              <a:t>‹#›</a:t>
            </a:fld>
            <a:endParaRPr lang="en-US"/>
          </a:p>
        </p:txBody>
      </p:sp>
    </p:spTree>
    <p:extLst>
      <p:ext uri="{BB962C8B-B14F-4D97-AF65-F5344CB8AC3E}">
        <p14:creationId xmlns:p14="http://schemas.microsoft.com/office/powerpoint/2010/main" val="1104431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10548E1-6DEE-C145-8A56-D0BEA6951378}" type="datetimeFigureOut">
              <a:rPr lang="en-US" smtClean="0"/>
              <a:t>7/23/21</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34E445BF-5DC5-334B-A700-1494953EE961}" type="slidenum">
              <a:rPr lang="en-US" smtClean="0"/>
              <a:t>‹#›</a:t>
            </a:fld>
            <a:endParaRPr lang="en-US"/>
          </a:p>
        </p:txBody>
      </p:sp>
    </p:spTree>
    <p:extLst>
      <p:ext uri="{BB962C8B-B14F-4D97-AF65-F5344CB8AC3E}">
        <p14:creationId xmlns:p14="http://schemas.microsoft.com/office/powerpoint/2010/main" val="134861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09585"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8" Type="http://schemas.openxmlformats.org/officeDocument/2006/relationships/hyperlink" Target="http://bit.ly/TVP2020_GrandFinal" TargetMode="External"/><Relationship Id="rId3" Type="http://schemas.openxmlformats.org/officeDocument/2006/relationships/hyperlink" Target="https://bit.ly/2QYNnK1" TargetMode="External"/><Relationship Id="rId7" Type="http://schemas.openxmlformats.org/officeDocument/2006/relationships/hyperlink" Target="http://bit.ly/OneYearOn_blog"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hyperlink" Target="https://bit.ly/3ekzM8J" TargetMode="External"/><Relationship Id="rId5" Type="http://schemas.openxmlformats.org/officeDocument/2006/relationships/hyperlink" Target="https://vimeo.com/350151180" TargetMode="External"/><Relationship Id="rId4" Type="http://schemas.openxmlformats.org/officeDocument/2006/relationships/hyperlink" Target="https://bit.ly/2Srjum1"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www.loom.com/" TargetMode="External"/><Relationship Id="rId2" Type="http://schemas.openxmlformats.org/officeDocument/2006/relationships/hyperlink" Target="https://www.kinemaster.com/" TargetMode="External"/><Relationship Id="rId1" Type="http://schemas.openxmlformats.org/officeDocument/2006/relationships/slideLayout" Target="../slideLayouts/slideLayout13.xml"/><Relationship Id="rId6" Type="http://schemas.openxmlformats.org/officeDocument/2006/relationships/image" Target="../media/image1.png"/><Relationship Id="rId5" Type="http://schemas.openxmlformats.org/officeDocument/2006/relationships/hyperlink" Target="http://www.inshot.com/" TargetMode="External"/><Relationship Id="rId4" Type="http://schemas.openxmlformats.org/officeDocument/2006/relationships/hyperlink" Target="https://www.panopto.com/"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ted.com/talks/amy_cuddy_your_body_language_may_shape_who_you_are?language=en"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emf"/><Relationship Id="rId1" Type="http://schemas.openxmlformats.org/officeDocument/2006/relationships/slideLayout" Target="../slideLayouts/slideLayout12.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5.xml"/><Relationship Id="rId1" Type="http://schemas.openxmlformats.org/officeDocument/2006/relationships/slideLayout" Target="../slideLayouts/slideLayout13.xml"/><Relationship Id="rId5" Type="http://schemas.openxmlformats.org/officeDocument/2006/relationships/image" Target="../media/image9.jpg"/><Relationship Id="rId4" Type="http://schemas.openxmlformats.org/officeDocument/2006/relationships/image" Target="../media/image7.emf"/></Relationships>
</file>

<file path=ppt/slides/_rels/slide2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6.emf"/><Relationship Id="rId7"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11.png"/><Relationship Id="rId11" Type="http://schemas.openxmlformats.org/officeDocument/2006/relationships/image" Target="../media/image9.jp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7.emf"/><Relationship Id="rId9"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hyperlink" Target="https://t.co/yoqpRuTWZ6?amp=1" TargetMode="External"/><Relationship Id="rId7" Type="http://schemas.openxmlformats.org/officeDocument/2006/relationships/image" Target="../media/image9.jp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image" Target="../media/image7.emf"/><Relationship Id="rId5" Type="http://schemas.openxmlformats.org/officeDocument/2006/relationships/image" Target="../media/image6.emf"/><Relationship Id="rId4" Type="http://schemas.openxmlformats.org/officeDocument/2006/relationships/hyperlink" Target="http://www.varsitypitchcompetition.com/"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9.jpg"/><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9.xml"/><Relationship Id="rId1" Type="http://schemas.openxmlformats.org/officeDocument/2006/relationships/slideLayout" Target="../slideLayouts/slideLayout13.xml"/><Relationship Id="rId5" Type="http://schemas.openxmlformats.org/officeDocument/2006/relationships/image" Target="../media/image9.jpg"/><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13.xml"/><Relationship Id="rId5" Type="http://schemas.openxmlformats.org/officeDocument/2006/relationships/image" Target="../media/image7.emf"/><Relationship Id="rId4" Type="http://schemas.openxmlformats.org/officeDocument/2006/relationships/image" Target="../media/image6.emf"/></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684CEDA3-FB82-BD4C-AEFB-19C4BD23D314}"/>
              </a:ext>
            </a:extLst>
          </p:cNvPr>
          <p:cNvSpPr/>
          <p:nvPr/>
        </p:nvSpPr>
        <p:spPr>
          <a:xfrm>
            <a:off x="451944" y="453458"/>
            <a:ext cx="11288111" cy="5858904"/>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C9C180-E850-A544-99B3-B41B59BEC035}"/>
              </a:ext>
            </a:extLst>
          </p:cNvPr>
          <p:cNvSpPr>
            <a:spLocks noGrp="1"/>
          </p:cNvSpPr>
          <p:nvPr>
            <p:ph type="title"/>
          </p:nvPr>
        </p:nvSpPr>
        <p:spPr>
          <a:xfrm>
            <a:off x="2912969" y="914932"/>
            <a:ext cx="6366059" cy="965200"/>
          </a:xfrm>
        </p:spPr>
        <p:txBody>
          <a:bodyPr>
            <a:noAutofit/>
          </a:bodyPr>
          <a:lstStyle/>
          <a:p>
            <a:pPr algn="ctr"/>
            <a:r>
              <a:rPr lang="en-US" sz="4000" dirty="0">
                <a:solidFill>
                  <a:schemeClr val="tx1">
                    <a:lumMod val="75000"/>
                    <a:lumOff val="25000"/>
                  </a:schemeClr>
                </a:solidFill>
                <a:latin typeface="Proxima Soft" panose="02000506030000020004" pitchFamily="2" charset="0"/>
              </a:rPr>
              <a:t>ELEVATE YOUR PITCH  </a:t>
            </a:r>
            <a:br>
              <a:rPr lang="en-US" sz="4000" dirty="0">
                <a:solidFill>
                  <a:schemeClr val="tx1">
                    <a:lumMod val="75000"/>
                    <a:lumOff val="25000"/>
                  </a:schemeClr>
                </a:solidFill>
                <a:latin typeface="Proxima Soft" panose="02000506030000020004" pitchFamily="2" charset="0"/>
              </a:rPr>
            </a:br>
            <a:r>
              <a:rPr lang="en-US" sz="3500" dirty="0">
                <a:solidFill>
                  <a:srgbClr val="39116D"/>
                </a:solidFill>
                <a:latin typeface="Proxima Soft" panose="02000506030000020004" pitchFamily="2" charset="0"/>
              </a:rPr>
              <a:t>VIRTUAL WORKSHOP</a:t>
            </a:r>
          </a:p>
        </p:txBody>
      </p:sp>
      <p:sp>
        <p:nvSpPr>
          <p:cNvPr id="4" name="Content Placeholder 2">
            <a:extLst>
              <a:ext uri="{FF2B5EF4-FFF2-40B4-BE49-F238E27FC236}">
                <a16:creationId xmlns:a16="http://schemas.microsoft.com/office/drawing/2014/main" id="{FAF0ED98-C817-E14C-B51B-B704D99CFBA3}"/>
              </a:ext>
            </a:extLst>
          </p:cNvPr>
          <p:cNvSpPr>
            <a:spLocks noGrp="1"/>
          </p:cNvSpPr>
          <p:nvPr>
            <p:ph idx="1"/>
          </p:nvPr>
        </p:nvSpPr>
        <p:spPr>
          <a:xfrm>
            <a:off x="1268230" y="5073750"/>
            <a:ext cx="9655536" cy="1238612"/>
          </a:xfrm>
        </p:spPr>
        <p:txBody>
          <a:bodyPr vert="horz" lIns="91440" tIns="45720" rIns="91440" bIns="45720" rtlCol="0" anchor="t">
            <a:normAutofit/>
          </a:bodyPr>
          <a:lstStyle/>
          <a:p>
            <a:pPr marL="0" indent="0" algn="ctr">
              <a:lnSpc>
                <a:spcPct val="110000"/>
              </a:lnSpc>
              <a:spcBef>
                <a:spcPts val="0"/>
              </a:spcBef>
              <a:buNone/>
            </a:pPr>
            <a:r>
              <a:rPr lang="en-US" sz="2000" dirty="0">
                <a:solidFill>
                  <a:schemeClr val="tx1">
                    <a:lumMod val="50000"/>
                    <a:lumOff val="50000"/>
                  </a:schemeClr>
                </a:solidFill>
                <a:latin typeface="Proxima Soft"/>
                <a:cs typeface="Proxima Nova"/>
              </a:rPr>
              <a:t>University of Wales Trinity Saint David</a:t>
            </a:r>
          </a:p>
          <a:p>
            <a:pPr marL="0" indent="0" algn="ctr">
              <a:lnSpc>
                <a:spcPct val="110000"/>
              </a:lnSpc>
              <a:spcBef>
                <a:spcPts val="0"/>
              </a:spcBef>
              <a:buNone/>
            </a:pPr>
            <a:r>
              <a:rPr lang="en-US" sz="2000" b="1" dirty="0">
                <a:solidFill>
                  <a:srgbClr val="7F7F7F"/>
                </a:solidFill>
                <a:latin typeface="Proxima Soft"/>
                <a:cs typeface="Proxima Nova"/>
              </a:rPr>
              <a:t>Friday 23</a:t>
            </a:r>
            <a:r>
              <a:rPr lang="en-US" sz="2000" b="1" baseline="30000" dirty="0">
                <a:solidFill>
                  <a:srgbClr val="7F7F7F"/>
                </a:solidFill>
                <a:latin typeface="Proxima Soft"/>
                <a:cs typeface="Proxima Nova"/>
              </a:rPr>
              <a:t>rd</a:t>
            </a:r>
            <a:r>
              <a:rPr lang="en-US" sz="2000" b="1" dirty="0">
                <a:solidFill>
                  <a:srgbClr val="7F7F7F"/>
                </a:solidFill>
                <a:latin typeface="Proxima Soft"/>
                <a:cs typeface="Proxima Nova"/>
              </a:rPr>
              <a:t> July</a:t>
            </a:r>
          </a:p>
          <a:p>
            <a:pPr marL="0" indent="0" algn="ctr">
              <a:lnSpc>
                <a:spcPct val="150000"/>
              </a:lnSpc>
              <a:buNone/>
            </a:pPr>
            <a:endParaRPr lang="en-US" sz="1800" dirty="0">
              <a:solidFill>
                <a:srgbClr val="7F7F7F"/>
              </a:solidFill>
              <a:latin typeface="Proxima Nova"/>
              <a:cs typeface="Proxima Nova"/>
            </a:endParaRPr>
          </a:p>
          <a:p>
            <a:pPr marL="0" indent="0" algn="ctr">
              <a:lnSpc>
                <a:spcPct val="150000"/>
              </a:lnSpc>
              <a:buNone/>
            </a:pPr>
            <a:endParaRPr lang="en-US" sz="2000" i="1" dirty="0">
              <a:solidFill>
                <a:srgbClr val="7F7F7F"/>
              </a:solidFill>
              <a:latin typeface="Proxima Soft" panose="02000506030000020004" pitchFamily="2" charset="0"/>
              <a:cs typeface="Proxima Nova"/>
            </a:endParaRPr>
          </a:p>
          <a:p>
            <a:pPr marL="0" indent="0" algn="ctr">
              <a:lnSpc>
                <a:spcPct val="150000"/>
              </a:lnSpc>
              <a:buNone/>
            </a:pPr>
            <a:endParaRPr lang="en-US" sz="2000" i="1" dirty="0">
              <a:solidFill>
                <a:srgbClr val="7F7F7F"/>
              </a:solidFill>
              <a:latin typeface="Proxima Soft" panose="02000506030000020004" pitchFamily="2" charset="0"/>
              <a:cs typeface="Proxima Nova"/>
            </a:endParaRPr>
          </a:p>
        </p:txBody>
      </p:sp>
      <p:pic>
        <p:nvPicPr>
          <p:cNvPr id="7" name="Picture 6" descr="A picture containing drawing&#10;&#10;Description automatically generated">
            <a:extLst>
              <a:ext uri="{FF2B5EF4-FFF2-40B4-BE49-F238E27FC236}">
                <a16:creationId xmlns:a16="http://schemas.microsoft.com/office/drawing/2014/main" id="{21A656EC-5029-6249-B40F-95998948E313}"/>
              </a:ext>
            </a:extLst>
          </p:cNvPr>
          <p:cNvPicPr>
            <a:picLocks noChangeAspect="1"/>
          </p:cNvPicPr>
          <p:nvPr/>
        </p:nvPicPr>
        <p:blipFill>
          <a:blip r:embed="rId3"/>
          <a:stretch>
            <a:fillRect/>
          </a:stretch>
        </p:blipFill>
        <p:spPr>
          <a:xfrm>
            <a:off x="4581039" y="2180070"/>
            <a:ext cx="2629234" cy="2664291"/>
          </a:xfrm>
          <a:prstGeom prst="rect">
            <a:avLst/>
          </a:prstGeom>
        </p:spPr>
      </p:pic>
      <p:sp>
        <p:nvSpPr>
          <p:cNvPr id="6" name="TextBox 5">
            <a:extLst>
              <a:ext uri="{FF2B5EF4-FFF2-40B4-BE49-F238E27FC236}">
                <a16:creationId xmlns:a16="http://schemas.microsoft.com/office/drawing/2014/main" id="{959B4374-3AC9-4B43-8D16-75498790816B}"/>
              </a:ext>
            </a:extLst>
          </p:cNvPr>
          <p:cNvSpPr txBox="1"/>
          <p:nvPr/>
        </p:nvSpPr>
        <p:spPr>
          <a:xfrm>
            <a:off x="4581039" y="5779162"/>
            <a:ext cx="3014919" cy="464871"/>
          </a:xfrm>
          <a:prstGeom prst="rect">
            <a:avLst/>
          </a:prstGeom>
          <a:noFill/>
        </p:spPr>
        <p:txBody>
          <a:bodyPr wrap="square" rtlCol="0">
            <a:spAutoFit/>
          </a:bodyPr>
          <a:lstStyle/>
          <a:p>
            <a:pPr algn="just">
              <a:lnSpc>
                <a:spcPct val="150000"/>
              </a:lnSpc>
            </a:pPr>
            <a:r>
              <a:rPr lang="en-US" i="1" dirty="0">
                <a:solidFill>
                  <a:schemeClr val="tx1">
                    <a:lumMod val="85000"/>
                    <a:lumOff val="15000"/>
                  </a:schemeClr>
                </a:solidFill>
                <a:latin typeface="Proxima Soft" panose="02000506030000020004" pitchFamily="2" charset="0"/>
                <a:cs typeface="Proxima Nova"/>
              </a:rPr>
              <a:t>Facilitator: Claire Renwick</a:t>
            </a:r>
          </a:p>
        </p:txBody>
      </p:sp>
    </p:spTree>
    <p:extLst>
      <p:ext uri="{BB962C8B-B14F-4D97-AF65-F5344CB8AC3E}">
        <p14:creationId xmlns:p14="http://schemas.microsoft.com/office/powerpoint/2010/main" val="2169596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684CEDA3-FB82-BD4C-AEFB-19C4BD23D314}"/>
              </a:ext>
            </a:extLst>
          </p:cNvPr>
          <p:cNvSpPr/>
          <p:nvPr/>
        </p:nvSpPr>
        <p:spPr>
          <a:xfrm>
            <a:off x="451944" y="531358"/>
            <a:ext cx="11288111" cy="5951085"/>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a:extLst>
              <a:ext uri="{FF2B5EF4-FFF2-40B4-BE49-F238E27FC236}">
                <a16:creationId xmlns:a16="http://schemas.microsoft.com/office/drawing/2014/main" id="{167DA928-069A-7848-8338-07E8602766E8}"/>
              </a:ext>
            </a:extLst>
          </p:cNvPr>
          <p:cNvSpPr/>
          <p:nvPr/>
        </p:nvSpPr>
        <p:spPr>
          <a:xfrm>
            <a:off x="1208685" y="1103373"/>
            <a:ext cx="3578115" cy="965201"/>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C9C180-E850-A544-99B3-B41B59BEC035}"/>
              </a:ext>
            </a:extLst>
          </p:cNvPr>
          <p:cNvSpPr>
            <a:spLocks noGrp="1"/>
          </p:cNvSpPr>
          <p:nvPr>
            <p:ph type="title"/>
          </p:nvPr>
        </p:nvSpPr>
        <p:spPr>
          <a:xfrm>
            <a:off x="1326931" y="1103374"/>
            <a:ext cx="3341622" cy="965200"/>
          </a:xfrm>
        </p:spPr>
        <p:txBody>
          <a:bodyPr>
            <a:normAutofit/>
          </a:bodyPr>
          <a:lstStyle/>
          <a:p>
            <a:r>
              <a:rPr lang="en-US" sz="3500" dirty="0">
                <a:solidFill>
                  <a:schemeClr val="tx1">
                    <a:lumMod val="75000"/>
                    <a:lumOff val="25000"/>
                  </a:schemeClr>
                </a:solidFill>
                <a:latin typeface="Proxima Soft" panose="02000506030000020004" pitchFamily="2" charset="0"/>
              </a:rPr>
              <a:t>ABOUT NACUE</a:t>
            </a:r>
          </a:p>
        </p:txBody>
      </p:sp>
      <p:sp>
        <p:nvSpPr>
          <p:cNvPr id="4" name="Content Placeholder 2">
            <a:extLst>
              <a:ext uri="{FF2B5EF4-FFF2-40B4-BE49-F238E27FC236}">
                <a16:creationId xmlns:a16="http://schemas.microsoft.com/office/drawing/2014/main" id="{FAF0ED98-C817-E14C-B51B-B704D99CFBA3}"/>
              </a:ext>
            </a:extLst>
          </p:cNvPr>
          <p:cNvSpPr>
            <a:spLocks noGrp="1"/>
          </p:cNvSpPr>
          <p:nvPr>
            <p:ph idx="1"/>
          </p:nvPr>
        </p:nvSpPr>
        <p:spPr>
          <a:xfrm>
            <a:off x="1129855" y="2569968"/>
            <a:ext cx="9969063" cy="3515711"/>
          </a:xfrm>
        </p:spPr>
        <p:txBody>
          <a:bodyPr>
            <a:normAutofit/>
          </a:bodyPr>
          <a:lstStyle/>
          <a:p>
            <a:pPr marL="0" indent="0" algn="just">
              <a:lnSpc>
                <a:spcPct val="150000"/>
              </a:lnSpc>
              <a:buNone/>
            </a:pPr>
            <a:r>
              <a:rPr lang="en-US" sz="1800" dirty="0">
                <a:solidFill>
                  <a:srgbClr val="7030A0"/>
                </a:solidFill>
                <a:latin typeface="Proxima Nova"/>
                <a:cs typeface="Proxima Nova"/>
              </a:rPr>
              <a:t>NACUE</a:t>
            </a:r>
            <a:r>
              <a:rPr lang="en-US" sz="1800" dirty="0">
                <a:solidFill>
                  <a:schemeClr val="tx1">
                    <a:lumMod val="65000"/>
                    <a:lumOff val="35000"/>
                  </a:schemeClr>
                </a:solidFill>
                <a:latin typeface="Proxima Nova"/>
                <a:cs typeface="Proxima Nova"/>
              </a:rPr>
              <a:t> </a:t>
            </a:r>
            <a:r>
              <a:rPr lang="en-US" sz="1800" dirty="0">
                <a:solidFill>
                  <a:schemeClr val="tx1">
                    <a:lumMod val="75000"/>
                    <a:lumOff val="25000"/>
                  </a:schemeClr>
                </a:solidFill>
                <a:latin typeface="Proxima Nova"/>
                <a:cs typeface="Proxima Nova"/>
              </a:rPr>
              <a:t>is a non-for-profit membership organisation that represents a national network of enterprise societies, working with student societies, institutional staff and student entrepreneurs.</a:t>
            </a:r>
          </a:p>
          <a:p>
            <a:pPr marL="0" indent="0" algn="just">
              <a:lnSpc>
                <a:spcPct val="150000"/>
              </a:lnSpc>
              <a:buNone/>
            </a:pPr>
            <a:endParaRPr lang="en-US" sz="1800" dirty="0">
              <a:solidFill>
                <a:schemeClr val="tx1">
                  <a:lumMod val="75000"/>
                  <a:lumOff val="25000"/>
                </a:schemeClr>
              </a:solidFill>
              <a:latin typeface="Proxima Nova"/>
              <a:cs typeface="Proxima Nova"/>
            </a:endParaRPr>
          </a:p>
          <a:p>
            <a:pPr marL="0" indent="0" algn="just">
              <a:lnSpc>
                <a:spcPct val="150000"/>
              </a:lnSpc>
              <a:buNone/>
            </a:pPr>
            <a:r>
              <a:rPr lang="en-US" sz="1800" dirty="0">
                <a:solidFill>
                  <a:srgbClr val="7030A0"/>
                </a:solidFill>
                <a:latin typeface="Proxima Nova"/>
                <a:cs typeface="Proxima Nova"/>
              </a:rPr>
              <a:t>Our mission </a:t>
            </a:r>
            <a:r>
              <a:rPr lang="en-US" sz="1800" dirty="0">
                <a:solidFill>
                  <a:schemeClr val="tx1">
                    <a:lumMod val="75000"/>
                    <a:lumOff val="25000"/>
                  </a:schemeClr>
                </a:solidFill>
                <a:latin typeface="Proxima Nova"/>
                <a:cs typeface="Proxima Nova"/>
              </a:rPr>
              <a:t>is to advance education and student engagement through stimulating university and college enterprises by supporting, connecting and representing student enterprise societies and student entrepreneurs worldwide.</a:t>
            </a:r>
          </a:p>
          <a:p>
            <a:pPr marL="0" indent="0" algn="just">
              <a:buNone/>
            </a:pPr>
            <a:endParaRPr lang="en-US" sz="1600" dirty="0">
              <a:solidFill>
                <a:schemeClr val="tx1">
                  <a:lumMod val="65000"/>
                  <a:lumOff val="35000"/>
                </a:schemeClr>
              </a:solidFill>
              <a:latin typeface="Proxima Nova"/>
              <a:cs typeface="Proxima Nova"/>
            </a:endParaRPr>
          </a:p>
        </p:txBody>
      </p:sp>
      <p:pic>
        <p:nvPicPr>
          <p:cNvPr id="7" name="Picture 6" descr="A picture containing drawing&#10;&#10;Description automatically generated">
            <a:extLst>
              <a:ext uri="{FF2B5EF4-FFF2-40B4-BE49-F238E27FC236}">
                <a16:creationId xmlns:a16="http://schemas.microsoft.com/office/drawing/2014/main" id="{21A656EC-5029-6249-B40F-95998948E313}"/>
              </a:ext>
            </a:extLst>
          </p:cNvPr>
          <p:cNvPicPr>
            <a:picLocks noChangeAspect="1"/>
          </p:cNvPicPr>
          <p:nvPr/>
        </p:nvPicPr>
        <p:blipFill>
          <a:blip r:embed="rId3"/>
          <a:stretch>
            <a:fillRect/>
          </a:stretch>
        </p:blipFill>
        <p:spPr>
          <a:xfrm>
            <a:off x="451944" y="5540228"/>
            <a:ext cx="952500" cy="965200"/>
          </a:xfrm>
          <a:prstGeom prst="rect">
            <a:avLst/>
          </a:prstGeom>
        </p:spPr>
      </p:pic>
    </p:spTree>
    <p:extLst>
      <p:ext uri="{BB962C8B-B14F-4D97-AF65-F5344CB8AC3E}">
        <p14:creationId xmlns:p14="http://schemas.microsoft.com/office/powerpoint/2010/main" val="280650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1" name="Rounded Rectangle 20">
            <a:extLst>
              <a:ext uri="{FF2B5EF4-FFF2-40B4-BE49-F238E27FC236}">
                <a16:creationId xmlns:a16="http://schemas.microsoft.com/office/drawing/2014/main" id="{F619EBA6-C591-F44A-8B6C-A45437B42756}"/>
              </a:ext>
            </a:extLst>
          </p:cNvPr>
          <p:cNvSpPr/>
          <p:nvPr/>
        </p:nvSpPr>
        <p:spPr>
          <a:xfrm>
            <a:off x="451944" y="488732"/>
            <a:ext cx="11288111" cy="5959366"/>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p:cNvSpPr/>
          <p:nvPr/>
        </p:nvSpPr>
        <p:spPr>
          <a:xfrm>
            <a:off x="8097144" y="3528895"/>
            <a:ext cx="2449836" cy="2402383"/>
          </a:xfrm>
          <a:prstGeom prst="ellipse">
            <a:avLst/>
          </a:prstGeom>
          <a:solidFill>
            <a:srgbClr val="B81882">
              <a:alpha val="89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4" name="Oval 13"/>
          <p:cNvSpPr/>
          <p:nvPr/>
        </p:nvSpPr>
        <p:spPr>
          <a:xfrm>
            <a:off x="5944909" y="3519404"/>
            <a:ext cx="2492284" cy="2402383"/>
          </a:xfrm>
          <a:prstGeom prst="ellipse">
            <a:avLst/>
          </a:prstGeom>
          <a:solidFill>
            <a:srgbClr val="087CC1">
              <a:alpha val="88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5" name="Oval 14"/>
          <p:cNvSpPr/>
          <p:nvPr/>
        </p:nvSpPr>
        <p:spPr>
          <a:xfrm>
            <a:off x="7069131" y="2008511"/>
            <a:ext cx="2409716" cy="2402383"/>
          </a:xfrm>
          <a:prstGeom prst="ellipse">
            <a:avLst/>
          </a:prstGeom>
          <a:solidFill>
            <a:srgbClr val="712283">
              <a:alpha val="9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400"/>
          </a:p>
        </p:txBody>
      </p:sp>
      <p:sp>
        <p:nvSpPr>
          <p:cNvPr id="16" name="TextBox 15"/>
          <p:cNvSpPr txBox="1"/>
          <p:nvPr/>
        </p:nvSpPr>
        <p:spPr>
          <a:xfrm>
            <a:off x="7014754" y="2696296"/>
            <a:ext cx="2518469" cy="1446358"/>
          </a:xfrm>
          <a:prstGeom prst="rect">
            <a:avLst/>
          </a:prstGeom>
          <a:noFill/>
        </p:spPr>
        <p:txBody>
          <a:bodyPr wrap="square" rtlCol="0">
            <a:spAutoFit/>
          </a:bodyPr>
          <a:lstStyle/>
          <a:p>
            <a:pPr algn="ctr"/>
            <a:r>
              <a:rPr lang="en-US" sz="2400" b="1" dirty="0">
                <a:solidFill>
                  <a:schemeClr val="bg1"/>
                </a:solidFill>
                <a:latin typeface="Proxima Nova"/>
                <a:cs typeface="Proxima Nova"/>
              </a:rPr>
              <a:t>Membership </a:t>
            </a:r>
          </a:p>
          <a:p>
            <a:pPr algn="ctr"/>
            <a:r>
              <a:rPr lang="en-US" sz="2133" dirty="0">
                <a:solidFill>
                  <a:schemeClr val="bg1"/>
                </a:solidFill>
                <a:latin typeface="Proxima Nova"/>
                <a:cs typeface="Proxima Nova"/>
              </a:rPr>
              <a:t>community management</a:t>
            </a:r>
          </a:p>
          <a:p>
            <a:pPr algn="ctr"/>
            <a:endParaRPr lang="en-US" sz="2133" dirty="0">
              <a:solidFill>
                <a:schemeClr val="bg1"/>
              </a:solidFill>
              <a:latin typeface="Proxima Nova"/>
              <a:cs typeface="Proxima Nova"/>
            </a:endParaRPr>
          </a:p>
        </p:txBody>
      </p:sp>
      <p:sp>
        <p:nvSpPr>
          <p:cNvPr id="17" name="TextBox 16"/>
          <p:cNvSpPr txBox="1"/>
          <p:nvPr/>
        </p:nvSpPr>
        <p:spPr>
          <a:xfrm>
            <a:off x="5945875" y="4357945"/>
            <a:ext cx="2392573" cy="1118127"/>
          </a:xfrm>
          <a:prstGeom prst="rect">
            <a:avLst/>
          </a:prstGeom>
          <a:noFill/>
        </p:spPr>
        <p:txBody>
          <a:bodyPr wrap="square" rtlCol="0">
            <a:spAutoFit/>
          </a:bodyPr>
          <a:lstStyle/>
          <a:p>
            <a:pPr algn="ctr"/>
            <a:r>
              <a:rPr lang="en-US" sz="2400" b="1" dirty="0">
                <a:solidFill>
                  <a:schemeClr val="bg1"/>
                </a:solidFill>
                <a:latin typeface="Proxima Nova"/>
                <a:cs typeface="Proxima Nova"/>
              </a:rPr>
              <a:t>Events</a:t>
            </a:r>
          </a:p>
          <a:p>
            <a:pPr algn="ctr"/>
            <a:r>
              <a:rPr lang="en-US" sz="2133" dirty="0">
                <a:solidFill>
                  <a:schemeClr val="bg1"/>
                </a:solidFill>
                <a:latin typeface="Proxima Nova"/>
                <a:cs typeface="Proxima Nova"/>
              </a:rPr>
              <a:t>&amp; programmes</a:t>
            </a:r>
          </a:p>
          <a:p>
            <a:pPr algn="ctr"/>
            <a:endParaRPr lang="en-US" sz="2133" dirty="0">
              <a:solidFill>
                <a:schemeClr val="bg1"/>
              </a:solidFill>
              <a:latin typeface="Proxima Nova"/>
              <a:cs typeface="Proxima Nova"/>
            </a:endParaRPr>
          </a:p>
        </p:txBody>
      </p:sp>
      <p:sp>
        <p:nvSpPr>
          <p:cNvPr id="18" name="TextBox 17"/>
          <p:cNvSpPr txBox="1"/>
          <p:nvPr/>
        </p:nvSpPr>
        <p:spPr>
          <a:xfrm>
            <a:off x="8303202" y="4316119"/>
            <a:ext cx="2243779" cy="1118127"/>
          </a:xfrm>
          <a:prstGeom prst="rect">
            <a:avLst/>
          </a:prstGeom>
          <a:noFill/>
        </p:spPr>
        <p:txBody>
          <a:bodyPr wrap="square" rtlCol="0">
            <a:spAutoFit/>
          </a:bodyPr>
          <a:lstStyle/>
          <a:p>
            <a:pPr algn="ctr"/>
            <a:r>
              <a:rPr lang="en-US" sz="2400" b="1" dirty="0">
                <a:solidFill>
                  <a:schemeClr val="bg1"/>
                </a:solidFill>
                <a:latin typeface="Proxima Nova"/>
                <a:cs typeface="Proxima Nova"/>
              </a:rPr>
              <a:t>Advocacy </a:t>
            </a:r>
          </a:p>
          <a:p>
            <a:pPr algn="ctr"/>
            <a:r>
              <a:rPr lang="en-US" sz="2133" dirty="0">
                <a:solidFill>
                  <a:schemeClr val="bg1"/>
                </a:solidFill>
                <a:latin typeface="Proxima Nova"/>
                <a:cs typeface="Proxima Nova"/>
              </a:rPr>
              <a:t>&amp; research</a:t>
            </a:r>
          </a:p>
          <a:p>
            <a:pPr algn="ctr"/>
            <a:endParaRPr lang="en-US" sz="2133" dirty="0">
              <a:solidFill>
                <a:schemeClr val="bg1"/>
              </a:solidFill>
              <a:latin typeface="Proxima Nova"/>
              <a:cs typeface="Proxima Nova"/>
            </a:endParaRPr>
          </a:p>
        </p:txBody>
      </p:sp>
      <p:sp>
        <p:nvSpPr>
          <p:cNvPr id="19" name="Content Placeholder 2"/>
          <p:cNvSpPr txBox="1">
            <a:spLocks/>
          </p:cNvSpPr>
          <p:nvPr/>
        </p:nvSpPr>
        <p:spPr>
          <a:xfrm>
            <a:off x="1026749" y="2722297"/>
            <a:ext cx="4890972" cy="1027524"/>
          </a:xfrm>
          <a:prstGeom prst="rect">
            <a:avLst/>
          </a:prstGeom>
        </p:spPr>
        <p:txBody>
          <a:bodyPr vert="horz" lIns="121920" tIns="60960" rIns="121920" bIns="6096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nSpc>
                <a:spcPct val="150000"/>
              </a:lnSpc>
              <a:buNone/>
            </a:pPr>
            <a:r>
              <a:rPr lang="en-US" sz="2000" dirty="0">
                <a:solidFill>
                  <a:srgbClr val="712283"/>
                </a:solidFill>
                <a:latin typeface="Proxima Nova"/>
                <a:cs typeface="Proxima Nova"/>
              </a:rPr>
              <a:t>To achieve </a:t>
            </a:r>
            <a:r>
              <a:rPr lang="en-US" sz="2000" dirty="0">
                <a:solidFill>
                  <a:schemeClr val="tx1">
                    <a:lumMod val="75000"/>
                    <a:lumOff val="25000"/>
                  </a:schemeClr>
                </a:solidFill>
                <a:latin typeface="Proxima Nova"/>
                <a:cs typeface="Proxima Nova"/>
              </a:rPr>
              <a:t>this we, our activities are organised around three key themes…</a:t>
            </a:r>
          </a:p>
        </p:txBody>
      </p:sp>
      <p:sp>
        <p:nvSpPr>
          <p:cNvPr id="12" name="Rounded Rectangle 11">
            <a:extLst>
              <a:ext uri="{FF2B5EF4-FFF2-40B4-BE49-F238E27FC236}">
                <a16:creationId xmlns:a16="http://schemas.microsoft.com/office/drawing/2014/main" id="{C9204843-5A24-724A-BAB1-11354020E8E2}"/>
              </a:ext>
            </a:extLst>
          </p:cNvPr>
          <p:cNvSpPr/>
          <p:nvPr/>
        </p:nvSpPr>
        <p:spPr>
          <a:xfrm>
            <a:off x="1095744" y="961573"/>
            <a:ext cx="3578115" cy="965201"/>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a:extLst>
              <a:ext uri="{FF2B5EF4-FFF2-40B4-BE49-F238E27FC236}">
                <a16:creationId xmlns:a16="http://schemas.microsoft.com/office/drawing/2014/main" id="{3AEF9E0D-E4D3-3448-8A2A-B81908F75C6A}"/>
              </a:ext>
            </a:extLst>
          </p:cNvPr>
          <p:cNvSpPr txBox="1">
            <a:spLocks/>
          </p:cNvSpPr>
          <p:nvPr/>
        </p:nvSpPr>
        <p:spPr>
          <a:xfrm>
            <a:off x="1213990" y="961573"/>
            <a:ext cx="3341622" cy="9652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500" dirty="0">
                <a:solidFill>
                  <a:schemeClr val="tx1">
                    <a:lumMod val="75000"/>
                    <a:lumOff val="25000"/>
                  </a:schemeClr>
                </a:solidFill>
                <a:latin typeface="Proxima Soft" panose="02000506030000020004" pitchFamily="2" charset="0"/>
              </a:rPr>
              <a:t>ABOUT NACUE</a:t>
            </a:r>
          </a:p>
        </p:txBody>
      </p:sp>
      <p:pic>
        <p:nvPicPr>
          <p:cNvPr id="22" name="Picture 21" descr="A picture containing drawing&#10;&#10;Description automatically generated">
            <a:extLst>
              <a:ext uri="{FF2B5EF4-FFF2-40B4-BE49-F238E27FC236}">
                <a16:creationId xmlns:a16="http://schemas.microsoft.com/office/drawing/2014/main" id="{9182C2F6-AD36-0F49-8218-9FEDF02040F4}"/>
              </a:ext>
            </a:extLst>
          </p:cNvPr>
          <p:cNvPicPr>
            <a:picLocks noChangeAspect="1"/>
          </p:cNvPicPr>
          <p:nvPr/>
        </p:nvPicPr>
        <p:blipFill>
          <a:blip r:embed="rId3"/>
          <a:stretch>
            <a:fillRect/>
          </a:stretch>
        </p:blipFill>
        <p:spPr>
          <a:xfrm>
            <a:off x="470001" y="5501473"/>
            <a:ext cx="952500" cy="965200"/>
          </a:xfrm>
          <a:prstGeom prst="rect">
            <a:avLst/>
          </a:prstGeom>
        </p:spPr>
      </p:pic>
    </p:spTree>
    <p:extLst>
      <p:ext uri="{BB962C8B-B14F-4D97-AF65-F5344CB8AC3E}">
        <p14:creationId xmlns:p14="http://schemas.microsoft.com/office/powerpoint/2010/main" val="3731915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684CEDA3-FB82-BD4C-AEFB-19C4BD23D314}"/>
              </a:ext>
            </a:extLst>
          </p:cNvPr>
          <p:cNvSpPr/>
          <p:nvPr/>
        </p:nvSpPr>
        <p:spPr>
          <a:xfrm>
            <a:off x="451944" y="531358"/>
            <a:ext cx="11288111" cy="5951085"/>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a:extLst>
              <a:ext uri="{FF2B5EF4-FFF2-40B4-BE49-F238E27FC236}">
                <a16:creationId xmlns:a16="http://schemas.microsoft.com/office/drawing/2014/main" id="{167DA928-069A-7848-8338-07E8602766E8}"/>
              </a:ext>
            </a:extLst>
          </p:cNvPr>
          <p:cNvSpPr/>
          <p:nvPr/>
        </p:nvSpPr>
        <p:spPr>
          <a:xfrm>
            <a:off x="3821257" y="1045078"/>
            <a:ext cx="3578115" cy="965201"/>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C9C180-E850-A544-99B3-B41B59BEC035}"/>
              </a:ext>
            </a:extLst>
          </p:cNvPr>
          <p:cNvSpPr>
            <a:spLocks noGrp="1"/>
          </p:cNvSpPr>
          <p:nvPr>
            <p:ph type="title"/>
          </p:nvPr>
        </p:nvSpPr>
        <p:spPr>
          <a:xfrm>
            <a:off x="4249745" y="1068063"/>
            <a:ext cx="3341622" cy="965200"/>
          </a:xfrm>
        </p:spPr>
        <p:txBody>
          <a:bodyPr>
            <a:normAutofit/>
          </a:bodyPr>
          <a:lstStyle/>
          <a:p>
            <a:r>
              <a:rPr lang="en-US" sz="3500" dirty="0">
                <a:solidFill>
                  <a:schemeClr val="tx1">
                    <a:lumMod val="75000"/>
                    <a:lumOff val="25000"/>
                  </a:schemeClr>
                </a:solidFill>
                <a:latin typeface="Proxima Soft" panose="02000506030000020004" pitchFamily="2" charset="0"/>
              </a:rPr>
              <a:t>OBJECTIVES</a:t>
            </a:r>
          </a:p>
        </p:txBody>
      </p:sp>
      <p:sp>
        <p:nvSpPr>
          <p:cNvPr id="4" name="Content Placeholder 2">
            <a:extLst>
              <a:ext uri="{FF2B5EF4-FFF2-40B4-BE49-F238E27FC236}">
                <a16:creationId xmlns:a16="http://schemas.microsoft.com/office/drawing/2014/main" id="{FAF0ED98-C817-E14C-B51B-B704D99CFBA3}"/>
              </a:ext>
            </a:extLst>
          </p:cNvPr>
          <p:cNvSpPr>
            <a:spLocks noGrp="1"/>
          </p:cNvSpPr>
          <p:nvPr>
            <p:ph idx="1"/>
          </p:nvPr>
        </p:nvSpPr>
        <p:spPr>
          <a:xfrm>
            <a:off x="1111467" y="2914098"/>
            <a:ext cx="9969063" cy="1185603"/>
          </a:xfrm>
        </p:spPr>
        <p:txBody>
          <a:bodyPr>
            <a:normAutofit/>
          </a:bodyPr>
          <a:lstStyle/>
          <a:p>
            <a:pPr marL="0" indent="0">
              <a:buNone/>
            </a:pPr>
            <a:r>
              <a:rPr lang="en-US" sz="2500" dirty="0">
                <a:solidFill>
                  <a:schemeClr val="tx1">
                    <a:lumMod val="75000"/>
                    <a:lumOff val="25000"/>
                  </a:schemeClr>
                </a:solidFill>
                <a:latin typeface="Proxima Soft" panose="02000506030000020004" pitchFamily="2" charset="0"/>
                <a:cs typeface="Proxima Nova"/>
              </a:rPr>
              <a:t>Perfect your </a:t>
            </a:r>
            <a:r>
              <a:rPr lang="en-US" sz="2500" b="1" dirty="0">
                <a:solidFill>
                  <a:srgbClr val="39116D"/>
                </a:solidFill>
                <a:latin typeface="Proxima Soft" panose="02000506030000020004" pitchFamily="2" charset="0"/>
                <a:cs typeface="Proxima Nova"/>
              </a:rPr>
              <a:t>60-second</a:t>
            </a:r>
            <a:r>
              <a:rPr lang="en-US" sz="2500" dirty="0">
                <a:solidFill>
                  <a:srgbClr val="39116D"/>
                </a:solidFill>
                <a:latin typeface="Proxima Soft" panose="02000506030000020004" pitchFamily="2" charset="0"/>
                <a:cs typeface="Proxima Nova"/>
              </a:rPr>
              <a:t> </a:t>
            </a:r>
            <a:r>
              <a:rPr lang="en-US" sz="2500" b="1" dirty="0">
                <a:solidFill>
                  <a:srgbClr val="39116D"/>
                </a:solidFill>
                <a:latin typeface="Proxima Soft" panose="02000506030000020004" pitchFamily="2" charset="0"/>
                <a:cs typeface="Proxima Nova"/>
              </a:rPr>
              <a:t>Elevator pitch</a:t>
            </a:r>
            <a:r>
              <a:rPr lang="en-US" sz="2500" dirty="0">
                <a:solidFill>
                  <a:srgbClr val="39116D"/>
                </a:solidFill>
                <a:latin typeface="Proxima Soft" panose="02000506030000020004" pitchFamily="2" charset="0"/>
                <a:cs typeface="Proxima Nova"/>
              </a:rPr>
              <a:t> </a:t>
            </a:r>
            <a:r>
              <a:rPr lang="en-US" sz="2500" dirty="0">
                <a:solidFill>
                  <a:schemeClr val="tx1">
                    <a:lumMod val="75000"/>
                    <a:lumOff val="25000"/>
                  </a:schemeClr>
                </a:solidFill>
                <a:latin typeface="Proxima Soft" panose="02000506030000020004" pitchFamily="2" charset="0"/>
                <a:cs typeface="Proxima Nova"/>
              </a:rPr>
              <a:t>to present your business idea in a confident and compelling way; helping you create a short video to develop your concept.</a:t>
            </a:r>
          </a:p>
          <a:p>
            <a:pPr marL="0" indent="0" algn="just">
              <a:buNone/>
            </a:pPr>
            <a:endParaRPr lang="en-US" sz="2500" dirty="0">
              <a:solidFill>
                <a:schemeClr val="tx1">
                  <a:lumMod val="65000"/>
                  <a:lumOff val="35000"/>
                </a:schemeClr>
              </a:solidFill>
              <a:latin typeface="Proxima Soft" panose="02000506030000020004" pitchFamily="2" charset="0"/>
              <a:cs typeface="Proxima Nova"/>
            </a:endParaRPr>
          </a:p>
        </p:txBody>
      </p:sp>
      <p:pic>
        <p:nvPicPr>
          <p:cNvPr id="7" name="Picture 6" descr="A picture containing drawing&#10;&#10;Description automatically generated">
            <a:extLst>
              <a:ext uri="{FF2B5EF4-FFF2-40B4-BE49-F238E27FC236}">
                <a16:creationId xmlns:a16="http://schemas.microsoft.com/office/drawing/2014/main" id="{21A656EC-5029-6249-B40F-95998948E313}"/>
              </a:ext>
            </a:extLst>
          </p:cNvPr>
          <p:cNvPicPr>
            <a:picLocks noChangeAspect="1"/>
          </p:cNvPicPr>
          <p:nvPr/>
        </p:nvPicPr>
        <p:blipFill>
          <a:blip r:embed="rId2"/>
          <a:stretch>
            <a:fillRect/>
          </a:stretch>
        </p:blipFill>
        <p:spPr>
          <a:xfrm>
            <a:off x="451944" y="5540228"/>
            <a:ext cx="952500" cy="965200"/>
          </a:xfrm>
          <a:prstGeom prst="rect">
            <a:avLst/>
          </a:prstGeom>
        </p:spPr>
      </p:pic>
    </p:spTree>
    <p:extLst>
      <p:ext uri="{BB962C8B-B14F-4D97-AF65-F5344CB8AC3E}">
        <p14:creationId xmlns:p14="http://schemas.microsoft.com/office/powerpoint/2010/main" val="3482932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8FB"/>
        </a:solidFill>
        <a:effectLst/>
      </p:bgPr>
    </p:bg>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F52194F2-2220-1848-AE9B-B1AAE753BFCB}"/>
              </a:ext>
            </a:extLst>
          </p:cNvPr>
          <p:cNvSpPr/>
          <p:nvPr/>
        </p:nvSpPr>
        <p:spPr>
          <a:xfrm>
            <a:off x="451944" y="611678"/>
            <a:ext cx="11288111" cy="5634643"/>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1354717" y="4612098"/>
            <a:ext cx="9477301" cy="1231106"/>
          </a:xfrm>
          <a:prstGeom prst="rect">
            <a:avLst/>
          </a:prstGeom>
        </p:spPr>
        <p:txBody>
          <a:bodyPr wrap="square">
            <a:spAutoFit/>
          </a:bodyPr>
          <a:lstStyle/>
          <a:p>
            <a:pPr algn="ctr" defTabSz="609585"/>
            <a:r>
              <a:rPr lang="en-US" sz="2600" b="1" dirty="0">
                <a:solidFill>
                  <a:srgbClr val="002060"/>
                </a:solidFill>
                <a:latin typeface="Proxima Soft" panose="02000506030000020004" pitchFamily="2" charset="0"/>
                <a:cs typeface="Proxima Nova"/>
              </a:rPr>
              <a:t>“This is a lot to fit into a 60 second pitch”</a:t>
            </a:r>
          </a:p>
          <a:p>
            <a:pPr algn="ctr" defTabSz="609585">
              <a:lnSpc>
                <a:spcPct val="140000"/>
              </a:lnSpc>
            </a:pPr>
            <a:r>
              <a:rPr lang="en-US" sz="2000" dirty="0">
                <a:solidFill>
                  <a:schemeClr val="tx1">
                    <a:lumMod val="75000"/>
                    <a:lumOff val="25000"/>
                  </a:schemeClr>
                </a:solidFill>
                <a:latin typeface="Proxima Soft" panose="02000506030000020004" pitchFamily="2" charset="0"/>
                <a:cs typeface="Proxima Nova"/>
              </a:rPr>
              <a:t>The challenge is being able to effectively communicate your</a:t>
            </a:r>
          </a:p>
          <a:p>
            <a:pPr algn="ctr" defTabSz="609585"/>
            <a:r>
              <a:rPr lang="en-US" sz="2000" dirty="0">
                <a:solidFill>
                  <a:schemeClr val="tx1">
                    <a:lumMod val="75000"/>
                    <a:lumOff val="25000"/>
                  </a:schemeClr>
                </a:solidFill>
                <a:latin typeface="Proxima Soft" panose="02000506030000020004" pitchFamily="2" charset="0"/>
                <a:cs typeface="Proxima Nova"/>
              </a:rPr>
              <a:t>business in a short amount of time. </a:t>
            </a:r>
          </a:p>
        </p:txBody>
      </p:sp>
      <p:pic>
        <p:nvPicPr>
          <p:cNvPr id="7" name="Picture 6" descr="Untitled-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4220" y="804666"/>
            <a:ext cx="4038297" cy="3811585"/>
          </a:xfrm>
          <a:prstGeom prst="rect">
            <a:avLst/>
          </a:prstGeom>
        </p:spPr>
      </p:pic>
      <p:pic>
        <p:nvPicPr>
          <p:cNvPr id="5" name="Picture 4" descr="A close up of a tree&#10;&#10;Description automatically generated">
            <a:extLst>
              <a:ext uri="{FF2B5EF4-FFF2-40B4-BE49-F238E27FC236}">
                <a16:creationId xmlns:a16="http://schemas.microsoft.com/office/drawing/2014/main" id="{6713CDAA-B47B-004C-AEEF-95EB9164C215}"/>
              </a:ext>
            </a:extLst>
          </p:cNvPr>
          <p:cNvPicPr>
            <a:picLocks noChangeAspect="1"/>
          </p:cNvPicPr>
          <p:nvPr/>
        </p:nvPicPr>
        <p:blipFill>
          <a:blip r:embed="rId4">
            <a:alphaModFix amt="5000"/>
          </a:blip>
          <a:stretch>
            <a:fillRect/>
          </a:stretch>
        </p:blipFill>
        <p:spPr>
          <a:xfrm rot="1037277">
            <a:off x="7133313" y="-1225204"/>
            <a:ext cx="4440237" cy="7871327"/>
          </a:xfrm>
          <a:prstGeom prst="rect">
            <a:avLst/>
          </a:prstGeom>
        </p:spPr>
      </p:pic>
    </p:spTree>
    <p:extLst>
      <p:ext uri="{BB962C8B-B14F-4D97-AF65-F5344CB8AC3E}">
        <p14:creationId xmlns:p14="http://schemas.microsoft.com/office/powerpoint/2010/main" val="809846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8FB"/>
        </a:solidFill>
        <a:effectLst/>
      </p:bgPr>
    </p:bg>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F52194F2-2220-1848-AE9B-B1AAE753BFCB}"/>
              </a:ext>
            </a:extLst>
          </p:cNvPr>
          <p:cNvSpPr/>
          <p:nvPr/>
        </p:nvSpPr>
        <p:spPr>
          <a:xfrm>
            <a:off x="548640" y="611678"/>
            <a:ext cx="11094720" cy="5697682"/>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a:extLst>
              <a:ext uri="{FF2B5EF4-FFF2-40B4-BE49-F238E27FC236}">
                <a16:creationId xmlns:a16="http://schemas.microsoft.com/office/drawing/2014/main" id="{45114CC3-19B0-AE4C-A91E-823A05605C5E}"/>
              </a:ext>
            </a:extLst>
          </p:cNvPr>
          <p:cNvSpPr/>
          <p:nvPr/>
        </p:nvSpPr>
        <p:spPr>
          <a:xfrm>
            <a:off x="1632064" y="775866"/>
            <a:ext cx="8927870" cy="1013140"/>
          </a:xfrm>
          <a:prstGeom prst="roundRect">
            <a:avLst/>
          </a:prstGeom>
          <a:solidFill>
            <a:schemeClr val="bg1"/>
          </a:solidFill>
          <a:ln w="31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dirty="0">
              <a:solidFill>
                <a:srgbClr val="39116D"/>
              </a:solidFill>
              <a:cs typeface="Calibri"/>
            </a:endParaRPr>
          </a:p>
        </p:txBody>
      </p:sp>
      <p:sp>
        <p:nvSpPr>
          <p:cNvPr id="9" name="Title 1">
            <a:extLst>
              <a:ext uri="{FF2B5EF4-FFF2-40B4-BE49-F238E27FC236}">
                <a16:creationId xmlns:a16="http://schemas.microsoft.com/office/drawing/2014/main" id="{E3526A0F-1A15-9A40-87C2-D312C131622D}"/>
              </a:ext>
            </a:extLst>
          </p:cNvPr>
          <p:cNvSpPr txBox="1">
            <a:spLocks/>
          </p:cNvSpPr>
          <p:nvPr/>
        </p:nvSpPr>
        <p:spPr>
          <a:xfrm>
            <a:off x="2661021" y="697390"/>
            <a:ext cx="7613510" cy="11267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500" dirty="0">
                <a:solidFill>
                  <a:srgbClr val="002060"/>
                </a:solidFill>
                <a:latin typeface="Proxima Soft"/>
              </a:rPr>
              <a:t>WHAT DO THE JUDGES WANT TO KNOW?</a:t>
            </a:r>
            <a:endParaRPr lang="en-US" dirty="0">
              <a:latin typeface="Proxima Soft"/>
            </a:endParaRPr>
          </a:p>
        </p:txBody>
      </p:sp>
      <p:sp>
        <p:nvSpPr>
          <p:cNvPr id="4" name="TextBox 3">
            <a:extLst>
              <a:ext uri="{FF2B5EF4-FFF2-40B4-BE49-F238E27FC236}">
                <a16:creationId xmlns:a16="http://schemas.microsoft.com/office/drawing/2014/main" id="{58F57EEB-0F65-0348-9851-FEB9AF9DF7E8}"/>
              </a:ext>
            </a:extLst>
          </p:cNvPr>
          <p:cNvSpPr txBox="1"/>
          <p:nvPr/>
        </p:nvSpPr>
        <p:spPr>
          <a:xfrm>
            <a:off x="847724" y="1789006"/>
            <a:ext cx="10496550" cy="4380815"/>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dirty="0">
                <a:solidFill>
                  <a:schemeClr val="tx1">
                    <a:lumMod val="75000"/>
                    <a:lumOff val="25000"/>
                  </a:schemeClr>
                </a:solidFill>
                <a:latin typeface="Proxima Nova"/>
                <a:cs typeface="Proxima Nova"/>
              </a:rPr>
              <a:t>What is your </a:t>
            </a:r>
            <a:r>
              <a:rPr lang="en-US" b="1" dirty="0">
                <a:solidFill>
                  <a:srgbClr val="002060"/>
                </a:solidFill>
                <a:latin typeface="Proxima Nova"/>
                <a:cs typeface="Proxima Nova"/>
              </a:rPr>
              <a:t>INNOVATION</a:t>
            </a:r>
            <a:r>
              <a:rPr lang="en-US" dirty="0">
                <a:solidFill>
                  <a:schemeClr val="bg1">
                    <a:lumMod val="50000"/>
                  </a:schemeClr>
                </a:solidFill>
                <a:latin typeface="Proxima Nova"/>
                <a:cs typeface="Proxima Nova"/>
              </a:rPr>
              <a:t>? </a:t>
            </a:r>
            <a:r>
              <a:rPr lang="en-GB" dirty="0">
                <a:solidFill>
                  <a:schemeClr val="tx1">
                    <a:lumMod val="75000"/>
                    <a:lumOff val="25000"/>
                  </a:schemeClr>
                </a:solidFill>
                <a:latin typeface="Proxima Nova"/>
              </a:rPr>
              <a:t>How will your business idea innovate in its field?</a:t>
            </a:r>
            <a:r>
              <a:rPr lang="en-US" dirty="0">
                <a:solidFill>
                  <a:schemeClr val="tx1">
                    <a:lumMod val="75000"/>
                    <a:lumOff val="25000"/>
                  </a:schemeClr>
                </a:solidFill>
                <a:latin typeface="Proxima Nova"/>
              </a:rPr>
              <a:t> What is your UNIQUENESS (USP)? </a:t>
            </a:r>
          </a:p>
          <a:p>
            <a:pPr marL="285750" indent="-285750">
              <a:buFont typeface="Arial" panose="020B0604020202020204" pitchFamily="34" charset="0"/>
              <a:buChar char="•"/>
            </a:pPr>
            <a:endParaRPr lang="en-US" dirty="0">
              <a:solidFill>
                <a:schemeClr val="tx1">
                  <a:lumMod val="75000"/>
                  <a:lumOff val="25000"/>
                </a:schemeClr>
              </a:solidFill>
              <a:latin typeface="Proxima Nova"/>
              <a:cs typeface="Proxima Nova"/>
            </a:endParaRPr>
          </a:p>
          <a:p>
            <a:pPr marL="285750" indent="-285750">
              <a:buFont typeface="Arial" panose="020B0604020202020204" pitchFamily="34" charset="0"/>
              <a:buChar char="•"/>
            </a:pPr>
            <a:r>
              <a:rPr lang="en-US" dirty="0">
                <a:solidFill>
                  <a:schemeClr val="tx1">
                    <a:lumMod val="75000"/>
                    <a:lumOff val="25000"/>
                  </a:schemeClr>
                </a:solidFill>
                <a:latin typeface="Proxima Nova"/>
                <a:cs typeface="Proxima Nova"/>
              </a:rPr>
              <a:t>What is the </a:t>
            </a:r>
            <a:r>
              <a:rPr lang="en-US" b="1" dirty="0">
                <a:solidFill>
                  <a:srgbClr val="002060"/>
                </a:solidFill>
                <a:latin typeface="Proxima Nova"/>
                <a:cs typeface="Proxima Nova"/>
              </a:rPr>
              <a:t>MARKET OPPORTUNITY </a:t>
            </a:r>
            <a:r>
              <a:rPr lang="en-US" dirty="0">
                <a:solidFill>
                  <a:schemeClr val="tx1">
                    <a:lumMod val="75000"/>
                    <a:lumOff val="25000"/>
                  </a:schemeClr>
                </a:solidFill>
                <a:latin typeface="Proxima Nova"/>
                <a:cs typeface="Proxima Nova"/>
              </a:rPr>
              <a:t>for growth</a:t>
            </a:r>
            <a:r>
              <a:rPr lang="en-US" dirty="0">
                <a:solidFill>
                  <a:schemeClr val="tx1">
                    <a:lumMod val="75000"/>
                    <a:lumOff val="25000"/>
                  </a:schemeClr>
                </a:solidFill>
                <a:latin typeface="Proxima Nova"/>
              </a:rPr>
              <a:t>? </a:t>
            </a:r>
            <a:r>
              <a:rPr lang="en-GB" dirty="0">
                <a:solidFill>
                  <a:schemeClr val="tx1">
                    <a:lumMod val="75000"/>
                    <a:lumOff val="25000"/>
                  </a:schemeClr>
                </a:solidFill>
                <a:latin typeface="Proxima Nova"/>
              </a:rPr>
              <a:t>Have you clearly defined your market? Have you considered competitors and how to deal with them? </a:t>
            </a:r>
          </a:p>
          <a:p>
            <a:endParaRPr lang="en-GB" dirty="0">
              <a:solidFill>
                <a:schemeClr val="tx1">
                  <a:lumMod val="75000"/>
                  <a:lumOff val="25000"/>
                </a:schemeClr>
              </a:solidFill>
              <a:latin typeface="Proxima Nova"/>
            </a:endParaRPr>
          </a:p>
          <a:p>
            <a:pPr marL="285750" indent="-285750">
              <a:buFont typeface="Arial" panose="020B0604020202020204" pitchFamily="34" charset="0"/>
              <a:buChar char="•"/>
            </a:pPr>
            <a:r>
              <a:rPr lang="en-GB" dirty="0">
                <a:solidFill>
                  <a:schemeClr val="tx1">
                    <a:lumMod val="75000"/>
                    <a:lumOff val="25000"/>
                  </a:schemeClr>
                </a:solidFill>
                <a:latin typeface="Proxima Nova"/>
              </a:rPr>
              <a:t>How your business idea will be </a:t>
            </a:r>
            <a:r>
              <a:rPr lang="en-GB" b="1" dirty="0">
                <a:solidFill>
                  <a:srgbClr val="002060"/>
                </a:solidFill>
                <a:latin typeface="Proxima Nova"/>
              </a:rPr>
              <a:t>FINANCIALLY  VIABLE</a:t>
            </a:r>
            <a:r>
              <a:rPr lang="en-GB" dirty="0">
                <a:solidFill>
                  <a:schemeClr val="tx1">
                    <a:lumMod val="75000"/>
                    <a:lumOff val="25000"/>
                  </a:schemeClr>
                </a:solidFill>
                <a:latin typeface="Proxima Nova"/>
              </a:rPr>
              <a:t> in the  future?</a:t>
            </a:r>
            <a:r>
              <a:rPr lang="en-US" dirty="0">
                <a:solidFill>
                  <a:schemeClr val="tx1">
                    <a:lumMod val="75000"/>
                    <a:lumOff val="25000"/>
                  </a:schemeClr>
                </a:solidFill>
                <a:latin typeface="Proxima Nova"/>
              </a:rPr>
              <a:t> </a:t>
            </a:r>
          </a:p>
          <a:p>
            <a:pPr marL="285750" indent="-285750">
              <a:buFont typeface="Arial" panose="020B0604020202020204" pitchFamily="34" charset="0"/>
              <a:buChar char="•"/>
            </a:pPr>
            <a:endParaRPr lang="en-US" dirty="0">
              <a:solidFill>
                <a:schemeClr val="tx1">
                  <a:lumMod val="75000"/>
                  <a:lumOff val="25000"/>
                </a:schemeClr>
              </a:solidFill>
              <a:latin typeface="Proxima Nova"/>
              <a:cs typeface="Proxima Nova"/>
            </a:endParaRPr>
          </a:p>
          <a:p>
            <a:pPr marL="285750" indent="-285750">
              <a:buFont typeface="Arial" panose="020B0604020202020204" pitchFamily="34" charset="0"/>
              <a:buChar char="•"/>
            </a:pPr>
            <a:r>
              <a:rPr lang="en-US" dirty="0">
                <a:solidFill>
                  <a:schemeClr val="tx1">
                    <a:lumMod val="75000"/>
                    <a:lumOff val="25000"/>
                  </a:schemeClr>
                </a:solidFill>
                <a:latin typeface="Proxima Nova"/>
                <a:cs typeface="Proxima Nova"/>
              </a:rPr>
              <a:t>What is you </a:t>
            </a:r>
            <a:r>
              <a:rPr lang="en-US" b="1" dirty="0">
                <a:solidFill>
                  <a:srgbClr val="002060"/>
                </a:solidFill>
                <a:latin typeface="Proxima Nova"/>
              </a:rPr>
              <a:t>ASK</a:t>
            </a:r>
            <a:r>
              <a:rPr lang="en-US" dirty="0">
                <a:solidFill>
                  <a:schemeClr val="tx1">
                    <a:lumMod val="75000"/>
                    <a:lumOff val="25000"/>
                  </a:schemeClr>
                </a:solidFill>
                <a:latin typeface="Proxima Nova"/>
                <a:cs typeface="Proxima Nova"/>
              </a:rPr>
              <a:t>?</a:t>
            </a:r>
          </a:p>
          <a:p>
            <a:pPr>
              <a:lnSpc>
                <a:spcPct val="160000"/>
              </a:lnSpc>
            </a:pPr>
            <a:endParaRPr lang="en-US" sz="1600" dirty="0">
              <a:solidFill>
                <a:schemeClr val="bg1">
                  <a:lumMod val="50000"/>
                </a:schemeClr>
              </a:solidFill>
              <a:latin typeface="Proxima Nova"/>
              <a:cs typeface="Proxima Nova"/>
            </a:endParaRPr>
          </a:p>
          <a:p>
            <a:r>
              <a:rPr lang="en-US" dirty="0">
                <a:solidFill>
                  <a:srgbClr val="2668B3"/>
                </a:solidFill>
                <a:latin typeface="Proxima Nova"/>
                <a:cs typeface="Proxima Nova"/>
              </a:rPr>
              <a:t>Your job is to make sure they have answers to these questions and…</a:t>
            </a:r>
          </a:p>
          <a:p>
            <a:pPr>
              <a:lnSpc>
                <a:spcPct val="70000"/>
              </a:lnSpc>
            </a:pPr>
            <a:endParaRPr lang="en-US" dirty="0">
              <a:solidFill>
                <a:schemeClr val="bg1">
                  <a:lumMod val="50000"/>
                </a:schemeClr>
              </a:solidFill>
              <a:latin typeface="Proxima Nova"/>
              <a:cs typeface="Proxima Nova"/>
            </a:endParaRPr>
          </a:p>
          <a:p>
            <a:pPr marL="285750" indent="-285750">
              <a:lnSpc>
                <a:spcPct val="70000"/>
              </a:lnSpc>
              <a:buFont typeface="Arial" panose="020B0604020202020204" pitchFamily="34" charset="0"/>
              <a:buChar char="•"/>
            </a:pPr>
            <a:r>
              <a:rPr lang="en-US" dirty="0">
                <a:solidFill>
                  <a:schemeClr val="tx1">
                    <a:lumMod val="75000"/>
                    <a:lumOff val="25000"/>
                  </a:schemeClr>
                </a:solidFill>
                <a:latin typeface="Proxima Nova"/>
                <a:cs typeface="Proxima Nova"/>
              </a:rPr>
              <a:t>Be clear and concise / Demonstrate disruption </a:t>
            </a:r>
          </a:p>
          <a:p>
            <a:pPr marL="285750" indent="-285750">
              <a:lnSpc>
                <a:spcPct val="140000"/>
              </a:lnSpc>
              <a:buFont typeface="Arial" panose="020B0604020202020204" pitchFamily="34" charset="0"/>
              <a:buChar char="•"/>
            </a:pPr>
            <a:r>
              <a:rPr lang="en-US" dirty="0">
                <a:solidFill>
                  <a:schemeClr val="tx1">
                    <a:lumMod val="75000"/>
                    <a:lumOff val="25000"/>
                  </a:schemeClr>
                </a:solidFill>
                <a:latin typeface="Proxima Nova"/>
                <a:cs typeface="Proxima Nova"/>
              </a:rPr>
              <a:t>Show them your (and your team’s) strengths </a:t>
            </a:r>
          </a:p>
          <a:p>
            <a:pPr marL="285750" indent="-285750">
              <a:lnSpc>
                <a:spcPct val="140000"/>
              </a:lnSpc>
              <a:buFont typeface="Arial" panose="020B0604020202020204" pitchFamily="34" charset="0"/>
              <a:buChar char="•"/>
            </a:pPr>
            <a:r>
              <a:rPr lang="en-US" dirty="0">
                <a:solidFill>
                  <a:schemeClr val="tx1">
                    <a:lumMod val="75000"/>
                    <a:lumOff val="25000"/>
                  </a:schemeClr>
                </a:solidFill>
                <a:latin typeface="Proxima Nova"/>
                <a:cs typeface="Proxima Nova"/>
              </a:rPr>
              <a:t>Plan for sustainable growth  / What’s in it for them?</a:t>
            </a:r>
            <a:endParaRPr lang="en-US" dirty="0">
              <a:solidFill>
                <a:schemeClr val="tx1">
                  <a:lumMod val="75000"/>
                  <a:lumOff val="25000"/>
                </a:schemeClr>
              </a:solidFill>
              <a:cs typeface="Calibri"/>
            </a:endParaRPr>
          </a:p>
        </p:txBody>
      </p:sp>
    </p:spTree>
    <p:extLst>
      <p:ext uri="{BB962C8B-B14F-4D97-AF65-F5344CB8AC3E}">
        <p14:creationId xmlns:p14="http://schemas.microsoft.com/office/powerpoint/2010/main" val="3468756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684CEDA3-FB82-BD4C-AEFB-19C4BD23D314}"/>
              </a:ext>
            </a:extLst>
          </p:cNvPr>
          <p:cNvSpPr/>
          <p:nvPr/>
        </p:nvSpPr>
        <p:spPr>
          <a:xfrm>
            <a:off x="451944" y="693457"/>
            <a:ext cx="11288111" cy="5634643"/>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167DA928-069A-7848-8338-07E8602766E8}"/>
              </a:ext>
            </a:extLst>
          </p:cNvPr>
          <p:cNvSpPr/>
          <p:nvPr/>
        </p:nvSpPr>
        <p:spPr>
          <a:xfrm>
            <a:off x="583247" y="1794096"/>
            <a:ext cx="3604591" cy="3847140"/>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C9C180-E850-A544-99B3-B41B59BEC035}"/>
              </a:ext>
            </a:extLst>
          </p:cNvPr>
          <p:cNvSpPr>
            <a:spLocks noGrp="1"/>
          </p:cNvSpPr>
          <p:nvPr>
            <p:ph type="title"/>
          </p:nvPr>
        </p:nvSpPr>
        <p:spPr>
          <a:xfrm>
            <a:off x="770021" y="950064"/>
            <a:ext cx="3023425" cy="854495"/>
          </a:xfrm>
        </p:spPr>
        <p:txBody>
          <a:bodyPr>
            <a:normAutofit/>
          </a:bodyPr>
          <a:lstStyle/>
          <a:p>
            <a:r>
              <a:rPr lang="en-US" sz="3200" dirty="0">
                <a:solidFill>
                  <a:schemeClr val="tx1">
                    <a:lumMod val="75000"/>
                    <a:lumOff val="25000"/>
                  </a:schemeClr>
                </a:solidFill>
                <a:latin typeface="Proxima Soft" panose="02000506030000020004" pitchFamily="2" charset="0"/>
              </a:rPr>
              <a:t>INNOVATION</a:t>
            </a:r>
          </a:p>
        </p:txBody>
      </p:sp>
      <p:sp>
        <p:nvSpPr>
          <p:cNvPr id="4" name="Content Placeholder 2">
            <a:extLst>
              <a:ext uri="{FF2B5EF4-FFF2-40B4-BE49-F238E27FC236}">
                <a16:creationId xmlns:a16="http://schemas.microsoft.com/office/drawing/2014/main" id="{FAF0ED98-C817-E14C-B51B-B704D99CFBA3}"/>
              </a:ext>
            </a:extLst>
          </p:cNvPr>
          <p:cNvSpPr>
            <a:spLocks noGrp="1"/>
          </p:cNvSpPr>
          <p:nvPr>
            <p:ph idx="1"/>
          </p:nvPr>
        </p:nvSpPr>
        <p:spPr>
          <a:xfrm>
            <a:off x="748870" y="2005171"/>
            <a:ext cx="3513641" cy="3452296"/>
          </a:xfrm>
        </p:spPr>
        <p:txBody>
          <a:bodyPr>
            <a:noAutofit/>
          </a:bodyPr>
          <a:lstStyle/>
          <a:p>
            <a:pPr marL="0" indent="0">
              <a:buNone/>
            </a:pPr>
            <a:r>
              <a:rPr lang="en-US" sz="2000" dirty="0">
                <a:solidFill>
                  <a:srgbClr val="39116D"/>
                </a:solidFill>
                <a:latin typeface="Proxima Soft" panose="02000506030000020004" pitchFamily="2" charset="0"/>
              </a:rPr>
              <a:t>What  </a:t>
            </a:r>
            <a:r>
              <a:rPr lang="en-US" sz="2000" dirty="0">
                <a:solidFill>
                  <a:schemeClr val="tx1">
                    <a:lumMod val="75000"/>
                    <a:lumOff val="25000"/>
                  </a:schemeClr>
                </a:solidFill>
                <a:latin typeface="Proxima Soft" panose="02000506030000020004" pitchFamily="2" charset="0"/>
              </a:rPr>
              <a:t>do you want to do?</a:t>
            </a:r>
          </a:p>
          <a:p>
            <a:pPr marL="0" indent="0">
              <a:buNone/>
            </a:pPr>
            <a:r>
              <a:rPr lang="en-GB" sz="2000" dirty="0">
                <a:solidFill>
                  <a:srgbClr val="39116D"/>
                </a:solidFill>
                <a:latin typeface="Proxima Soft" panose="02000506030000020004" pitchFamily="2" charset="0"/>
              </a:rPr>
              <a:t>How</a:t>
            </a:r>
            <a:r>
              <a:rPr lang="en-GB" sz="2000" dirty="0">
                <a:solidFill>
                  <a:schemeClr val="tx1">
                    <a:lumMod val="75000"/>
                    <a:lumOff val="25000"/>
                  </a:schemeClr>
                </a:solidFill>
                <a:latin typeface="Proxima Soft" panose="02000506030000020004" pitchFamily="2" charset="0"/>
              </a:rPr>
              <a:t> your business idea will innovate in its field. </a:t>
            </a:r>
          </a:p>
          <a:p>
            <a:pPr marL="0" indent="0">
              <a:buNone/>
            </a:pPr>
            <a:r>
              <a:rPr lang="en-US" sz="2000" dirty="0">
                <a:solidFill>
                  <a:schemeClr val="tx1">
                    <a:lumMod val="75000"/>
                    <a:lumOff val="25000"/>
                  </a:schemeClr>
                </a:solidFill>
                <a:latin typeface="Proxima Soft" panose="02000506030000020004" pitchFamily="2" charset="0"/>
              </a:rPr>
              <a:t>Does you </a:t>
            </a:r>
            <a:r>
              <a:rPr lang="en-US" sz="2000" dirty="0">
                <a:solidFill>
                  <a:srgbClr val="39116D"/>
                </a:solidFill>
                <a:latin typeface="Proxima Soft" panose="02000506030000020004" pitchFamily="2" charset="0"/>
              </a:rPr>
              <a:t>product</a:t>
            </a:r>
            <a:r>
              <a:rPr lang="en-US" sz="2000" dirty="0">
                <a:solidFill>
                  <a:schemeClr val="tx1">
                    <a:lumMod val="65000"/>
                    <a:lumOff val="35000"/>
                  </a:schemeClr>
                </a:solidFill>
                <a:latin typeface="Proxima Soft" panose="02000506030000020004" pitchFamily="2" charset="0"/>
              </a:rPr>
              <a:t>, </a:t>
            </a:r>
            <a:r>
              <a:rPr lang="en-US" sz="2000" dirty="0">
                <a:solidFill>
                  <a:schemeClr val="tx1">
                    <a:lumMod val="75000"/>
                    <a:lumOff val="25000"/>
                  </a:schemeClr>
                </a:solidFill>
                <a:latin typeface="Proxima Soft" panose="02000506030000020004" pitchFamily="2" charset="0"/>
              </a:rPr>
              <a:t>service or process</a:t>
            </a:r>
            <a:r>
              <a:rPr lang="en-US" sz="2000" dirty="0">
                <a:solidFill>
                  <a:schemeClr val="tx1">
                    <a:lumMod val="65000"/>
                    <a:lumOff val="35000"/>
                  </a:schemeClr>
                </a:solidFill>
                <a:latin typeface="Proxima Soft" panose="02000506030000020004" pitchFamily="2" charset="0"/>
              </a:rPr>
              <a:t> </a:t>
            </a:r>
            <a:r>
              <a:rPr lang="en-US" sz="2000" dirty="0">
                <a:solidFill>
                  <a:srgbClr val="39116D"/>
                </a:solidFill>
                <a:latin typeface="Proxima Soft" panose="02000506030000020004" pitchFamily="2" charset="0"/>
              </a:rPr>
              <a:t>exist</a:t>
            </a:r>
            <a:r>
              <a:rPr lang="en-US" sz="2000" dirty="0">
                <a:solidFill>
                  <a:schemeClr val="tx1">
                    <a:lumMod val="65000"/>
                    <a:lumOff val="35000"/>
                  </a:schemeClr>
                </a:solidFill>
                <a:latin typeface="Proxima Soft" panose="02000506030000020004" pitchFamily="2" charset="0"/>
              </a:rPr>
              <a:t>, </a:t>
            </a:r>
            <a:r>
              <a:rPr lang="en-US" sz="2000" dirty="0">
                <a:solidFill>
                  <a:schemeClr val="tx1">
                    <a:lumMod val="75000"/>
                    <a:lumOff val="25000"/>
                  </a:schemeClr>
                </a:solidFill>
                <a:latin typeface="Proxima Soft" panose="02000506030000020004" pitchFamily="2" charset="0"/>
              </a:rPr>
              <a:t>or is it </a:t>
            </a:r>
            <a:r>
              <a:rPr lang="en-US" sz="2000" dirty="0">
                <a:solidFill>
                  <a:srgbClr val="39116D"/>
                </a:solidFill>
                <a:latin typeface="Proxima Soft" panose="02000506030000020004" pitchFamily="2" charset="0"/>
              </a:rPr>
              <a:t>new</a:t>
            </a:r>
            <a:r>
              <a:rPr lang="en-US" sz="2000" dirty="0">
                <a:solidFill>
                  <a:schemeClr val="tx1">
                    <a:lumMod val="65000"/>
                    <a:lumOff val="35000"/>
                  </a:schemeClr>
                </a:solidFill>
                <a:latin typeface="Proxima Soft" panose="02000506030000020004" pitchFamily="2" charset="0"/>
              </a:rPr>
              <a:t> </a:t>
            </a:r>
            <a:r>
              <a:rPr lang="en-US" sz="2000" dirty="0">
                <a:solidFill>
                  <a:schemeClr val="tx1">
                    <a:lumMod val="75000"/>
                    <a:lumOff val="25000"/>
                  </a:schemeClr>
                </a:solidFill>
                <a:latin typeface="Proxima Soft" panose="02000506030000020004" pitchFamily="2" charset="0"/>
              </a:rPr>
              <a:t>on the market? </a:t>
            </a:r>
            <a:endParaRPr lang="en-GB" sz="2000" dirty="0">
              <a:solidFill>
                <a:schemeClr val="tx1">
                  <a:lumMod val="75000"/>
                  <a:lumOff val="25000"/>
                </a:schemeClr>
              </a:solidFill>
              <a:latin typeface="Proxima Soft" panose="02000506030000020004" pitchFamily="2" charset="0"/>
            </a:endParaRPr>
          </a:p>
          <a:p>
            <a:pPr marL="0" indent="0">
              <a:buNone/>
            </a:pPr>
            <a:r>
              <a:rPr lang="en-US" sz="2000" dirty="0">
                <a:solidFill>
                  <a:srgbClr val="39116D"/>
                </a:solidFill>
                <a:latin typeface="Proxima Soft" panose="02000506030000020004" pitchFamily="2" charset="0"/>
              </a:rPr>
              <a:t>What</a:t>
            </a:r>
            <a:r>
              <a:rPr lang="en-US" sz="2000" dirty="0">
                <a:solidFill>
                  <a:schemeClr val="tx1">
                    <a:lumMod val="65000"/>
                    <a:lumOff val="35000"/>
                  </a:schemeClr>
                </a:solidFill>
                <a:latin typeface="Proxima Soft" panose="02000506030000020004" pitchFamily="2" charset="0"/>
              </a:rPr>
              <a:t> </a:t>
            </a:r>
            <a:r>
              <a:rPr lang="en-US" sz="2000" dirty="0">
                <a:solidFill>
                  <a:schemeClr val="tx1">
                    <a:lumMod val="75000"/>
                    <a:lumOff val="25000"/>
                  </a:schemeClr>
                </a:solidFill>
                <a:latin typeface="Proxima Soft" panose="02000506030000020004" pitchFamily="2" charset="0"/>
              </a:rPr>
              <a:t>makes your proposition unique and compelling? </a:t>
            </a:r>
          </a:p>
          <a:p>
            <a:pPr marL="0" indent="0">
              <a:buNone/>
            </a:pPr>
            <a:r>
              <a:rPr lang="en-US" sz="2000" dirty="0">
                <a:solidFill>
                  <a:srgbClr val="39116D"/>
                </a:solidFill>
                <a:latin typeface="Proxima Soft" panose="02000506030000020004" pitchFamily="2" charset="0"/>
              </a:rPr>
              <a:t>Why </a:t>
            </a:r>
            <a:r>
              <a:rPr lang="en-US" sz="2000" dirty="0">
                <a:solidFill>
                  <a:schemeClr val="tx1">
                    <a:lumMod val="75000"/>
                    <a:lumOff val="25000"/>
                  </a:schemeClr>
                </a:solidFill>
                <a:latin typeface="Proxima Soft" panose="02000506030000020004" pitchFamily="2" charset="0"/>
              </a:rPr>
              <a:t>are you unique and different from competitors?</a:t>
            </a:r>
            <a:r>
              <a:rPr lang="en-US" sz="2000" dirty="0">
                <a:solidFill>
                  <a:schemeClr val="tx1">
                    <a:lumMod val="65000"/>
                    <a:lumOff val="35000"/>
                  </a:schemeClr>
                </a:solidFill>
                <a:latin typeface="Proxima Soft" panose="02000506030000020004" pitchFamily="2" charset="0"/>
              </a:rPr>
              <a:t> </a:t>
            </a:r>
          </a:p>
          <a:p>
            <a:pPr marL="0" indent="0">
              <a:lnSpc>
                <a:spcPct val="50000"/>
              </a:lnSpc>
              <a:buNone/>
            </a:pPr>
            <a:endParaRPr lang="en-US" sz="1800" dirty="0">
              <a:solidFill>
                <a:schemeClr val="bg1">
                  <a:lumMod val="50000"/>
                </a:schemeClr>
              </a:solidFill>
              <a:latin typeface="Proxima Nova"/>
              <a:cs typeface="Proxima Nova"/>
            </a:endParaRPr>
          </a:p>
        </p:txBody>
      </p:sp>
      <p:pic>
        <p:nvPicPr>
          <p:cNvPr id="7" name="Picture 6" descr="A picture containing drawing&#10;&#10;Description automatically generated">
            <a:extLst>
              <a:ext uri="{FF2B5EF4-FFF2-40B4-BE49-F238E27FC236}">
                <a16:creationId xmlns:a16="http://schemas.microsoft.com/office/drawing/2014/main" id="{21A656EC-5029-6249-B40F-95998948E313}"/>
              </a:ext>
            </a:extLst>
          </p:cNvPr>
          <p:cNvPicPr>
            <a:picLocks noChangeAspect="1"/>
          </p:cNvPicPr>
          <p:nvPr/>
        </p:nvPicPr>
        <p:blipFill>
          <a:blip r:embed="rId3"/>
          <a:stretch>
            <a:fillRect/>
          </a:stretch>
        </p:blipFill>
        <p:spPr>
          <a:xfrm>
            <a:off x="433060" y="5401863"/>
            <a:ext cx="952500" cy="965200"/>
          </a:xfrm>
          <a:prstGeom prst="rect">
            <a:avLst/>
          </a:prstGeom>
        </p:spPr>
      </p:pic>
      <p:sp>
        <p:nvSpPr>
          <p:cNvPr id="8" name="Rounded Rectangle 7">
            <a:extLst>
              <a:ext uri="{FF2B5EF4-FFF2-40B4-BE49-F238E27FC236}">
                <a16:creationId xmlns:a16="http://schemas.microsoft.com/office/drawing/2014/main" id="{BF964B22-7105-0546-8D7F-0CEB71369AF4}"/>
              </a:ext>
            </a:extLst>
          </p:cNvPr>
          <p:cNvSpPr/>
          <p:nvPr/>
        </p:nvSpPr>
        <p:spPr>
          <a:xfrm>
            <a:off x="4370872" y="3086100"/>
            <a:ext cx="3595173" cy="3147869"/>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6AAAD709-4C07-3647-AF77-61A898AC3D61}"/>
              </a:ext>
            </a:extLst>
          </p:cNvPr>
          <p:cNvSpPr txBox="1">
            <a:spLocks/>
          </p:cNvSpPr>
          <p:nvPr/>
        </p:nvSpPr>
        <p:spPr>
          <a:xfrm>
            <a:off x="4478457" y="2235785"/>
            <a:ext cx="3238879" cy="965200"/>
          </a:xfrm>
          <a:prstGeom prst="rect">
            <a:avLst/>
          </a:prstGeom>
        </p:spPr>
        <p:txBody>
          <a:bodyPr vert="horz" lIns="91440" tIns="45720" rIns="91440" bIns="45720" rtlCol="0" anchor="ctr">
            <a:normAutofit fontScale="92500" lnSpcReduction="20000"/>
          </a:bodyPr>
          <a:lstStyle>
            <a:lvl1pPr algn="ctr" defTabSz="609585" rtl="0" eaLnBrk="1" latinLnBrk="0" hangingPunct="1">
              <a:spcBef>
                <a:spcPct val="0"/>
              </a:spcBef>
              <a:buNone/>
              <a:defRPr sz="5867" kern="1200">
                <a:solidFill>
                  <a:schemeClr val="tx1"/>
                </a:solidFill>
                <a:latin typeface="+mj-lt"/>
                <a:ea typeface="+mj-ea"/>
                <a:cs typeface="+mj-cs"/>
              </a:defRPr>
            </a:lvl1pPr>
          </a:lstStyle>
          <a:p>
            <a:r>
              <a:rPr lang="en-US" sz="3500" dirty="0">
                <a:solidFill>
                  <a:srgbClr val="39116D"/>
                </a:solidFill>
                <a:latin typeface="Proxima Soft" panose="02000506030000020004" pitchFamily="2" charset="0"/>
              </a:rPr>
              <a:t>MARKET OPPORTUNITY</a:t>
            </a:r>
          </a:p>
        </p:txBody>
      </p:sp>
      <p:sp>
        <p:nvSpPr>
          <p:cNvPr id="12" name="Rounded Rectangle 11">
            <a:extLst>
              <a:ext uri="{FF2B5EF4-FFF2-40B4-BE49-F238E27FC236}">
                <a16:creationId xmlns:a16="http://schemas.microsoft.com/office/drawing/2014/main" id="{4869E16C-AEC8-324D-B279-BC4D7A2DA7E3}"/>
              </a:ext>
            </a:extLst>
          </p:cNvPr>
          <p:cNvSpPr/>
          <p:nvPr/>
        </p:nvSpPr>
        <p:spPr>
          <a:xfrm>
            <a:off x="8110033" y="2235785"/>
            <a:ext cx="3519230" cy="3650666"/>
          </a:xfrm>
          <a:prstGeom prst="roundRect">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
            <a:extLst>
              <a:ext uri="{FF2B5EF4-FFF2-40B4-BE49-F238E27FC236}">
                <a16:creationId xmlns:a16="http://schemas.microsoft.com/office/drawing/2014/main" id="{645BB860-FB02-CB4E-B196-F61D0CFA5152}"/>
              </a:ext>
            </a:extLst>
          </p:cNvPr>
          <p:cNvSpPr txBox="1">
            <a:spLocks/>
          </p:cNvSpPr>
          <p:nvPr/>
        </p:nvSpPr>
        <p:spPr>
          <a:xfrm>
            <a:off x="8112554" y="1212626"/>
            <a:ext cx="3418604" cy="965200"/>
          </a:xfrm>
          <a:prstGeom prst="rect">
            <a:avLst/>
          </a:prstGeom>
        </p:spPr>
        <p:txBody>
          <a:bodyPr vert="horz" lIns="91440" tIns="45720" rIns="91440" bIns="45720" rtlCol="0" anchor="ctr">
            <a:noAutofit/>
          </a:bodyPr>
          <a:lstStyle>
            <a:lvl1pPr algn="ctr" defTabSz="609585" rtl="0" eaLnBrk="1" latinLnBrk="0" hangingPunct="1">
              <a:spcBef>
                <a:spcPct val="0"/>
              </a:spcBef>
              <a:buNone/>
              <a:defRPr sz="5867" kern="1200">
                <a:solidFill>
                  <a:schemeClr val="tx1"/>
                </a:solidFill>
                <a:latin typeface="+mj-lt"/>
                <a:ea typeface="+mj-ea"/>
                <a:cs typeface="+mj-cs"/>
              </a:defRPr>
            </a:lvl1pPr>
          </a:lstStyle>
          <a:p>
            <a:r>
              <a:rPr lang="en-US" sz="3200" dirty="0">
                <a:solidFill>
                  <a:schemeClr val="tx1">
                    <a:lumMod val="75000"/>
                    <a:lumOff val="25000"/>
                  </a:schemeClr>
                </a:solidFill>
                <a:latin typeface="Proxima Soft" panose="02000506030000020004" pitchFamily="2" charset="0"/>
              </a:rPr>
              <a:t>FINANCIAL VIABILITY</a:t>
            </a:r>
          </a:p>
        </p:txBody>
      </p:sp>
      <p:sp>
        <p:nvSpPr>
          <p:cNvPr id="15" name="Content Placeholder 2">
            <a:extLst>
              <a:ext uri="{FF2B5EF4-FFF2-40B4-BE49-F238E27FC236}">
                <a16:creationId xmlns:a16="http://schemas.microsoft.com/office/drawing/2014/main" id="{15234ECE-702E-8E4F-AD99-F398DFEA497E}"/>
              </a:ext>
            </a:extLst>
          </p:cNvPr>
          <p:cNvSpPr txBox="1">
            <a:spLocks/>
          </p:cNvSpPr>
          <p:nvPr/>
        </p:nvSpPr>
        <p:spPr>
          <a:xfrm>
            <a:off x="4426238" y="3306152"/>
            <a:ext cx="3626645" cy="2638258"/>
          </a:xfrm>
          <a:prstGeom prst="rect">
            <a:avLst/>
          </a:prstGeom>
        </p:spPr>
        <p:txBody>
          <a:bodyPr vert="horz" lIns="91440" tIns="45720" rIns="91440" bIns="45720" rtlCol="0">
            <a:no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0" indent="0">
              <a:buFont typeface="Arial"/>
              <a:buNone/>
            </a:pPr>
            <a:r>
              <a:rPr lang="en-US" sz="2000" dirty="0">
                <a:solidFill>
                  <a:srgbClr val="39116D"/>
                </a:solidFill>
                <a:latin typeface="Proxima Soft" panose="02000506030000020004" pitchFamily="2" charset="0"/>
              </a:rPr>
              <a:t>Who </a:t>
            </a:r>
            <a:r>
              <a:rPr lang="en-US" sz="2000" dirty="0">
                <a:solidFill>
                  <a:schemeClr val="tx1">
                    <a:lumMod val="75000"/>
                    <a:lumOff val="25000"/>
                  </a:schemeClr>
                </a:solidFill>
                <a:latin typeface="Proxima Soft" panose="02000506030000020004" pitchFamily="2" charset="0"/>
              </a:rPr>
              <a:t>is your target market?</a:t>
            </a:r>
          </a:p>
          <a:p>
            <a:pPr marL="0" indent="0">
              <a:buNone/>
            </a:pPr>
            <a:r>
              <a:rPr lang="en-GB" sz="2000" dirty="0">
                <a:solidFill>
                  <a:srgbClr val="39116D"/>
                </a:solidFill>
                <a:latin typeface="Proxima Soft" panose="02000506030000020004" pitchFamily="2" charset="0"/>
              </a:rPr>
              <a:t>Have</a:t>
            </a:r>
            <a:r>
              <a:rPr lang="en-GB" sz="2000" dirty="0">
                <a:solidFill>
                  <a:schemeClr val="tx1">
                    <a:lumMod val="75000"/>
                    <a:lumOff val="25000"/>
                  </a:schemeClr>
                </a:solidFill>
                <a:latin typeface="Proxima Soft" panose="02000506030000020004" pitchFamily="2" charset="0"/>
              </a:rPr>
              <a:t> you clearly defined your market? </a:t>
            </a:r>
          </a:p>
          <a:p>
            <a:pPr marL="0" indent="0">
              <a:buNone/>
            </a:pPr>
            <a:r>
              <a:rPr lang="en-GB" sz="2000" dirty="0">
                <a:solidFill>
                  <a:srgbClr val="39116D"/>
                </a:solidFill>
                <a:latin typeface="Proxima Soft" panose="02000506030000020004" pitchFamily="2" charset="0"/>
              </a:rPr>
              <a:t>Have</a:t>
            </a:r>
            <a:r>
              <a:rPr lang="en-GB" sz="2000" dirty="0">
                <a:solidFill>
                  <a:schemeClr val="tx1">
                    <a:lumMod val="75000"/>
                    <a:lumOff val="25000"/>
                  </a:schemeClr>
                </a:solidFill>
                <a:latin typeface="Proxima Soft" panose="02000506030000020004" pitchFamily="2" charset="0"/>
              </a:rPr>
              <a:t> you considered competitors and how to deal with them? </a:t>
            </a:r>
          </a:p>
          <a:p>
            <a:pPr marL="0" indent="0">
              <a:buNone/>
            </a:pPr>
            <a:r>
              <a:rPr lang="en-GB" sz="2000" dirty="0">
                <a:solidFill>
                  <a:srgbClr val="39116D"/>
                </a:solidFill>
                <a:latin typeface="Proxima Soft" panose="02000506030000020004" pitchFamily="2" charset="0"/>
              </a:rPr>
              <a:t>What</a:t>
            </a:r>
            <a:r>
              <a:rPr lang="en-GB" sz="2000" dirty="0">
                <a:solidFill>
                  <a:schemeClr val="tx1">
                    <a:lumMod val="75000"/>
                    <a:lumOff val="25000"/>
                  </a:schemeClr>
                </a:solidFill>
                <a:latin typeface="Proxima Soft" panose="02000506030000020004" pitchFamily="2" charset="0"/>
              </a:rPr>
              <a:t> is your opportunity for growth? </a:t>
            </a:r>
          </a:p>
          <a:p>
            <a:pPr marL="0" indent="0">
              <a:buFont typeface="Arial"/>
              <a:buNone/>
            </a:pPr>
            <a:r>
              <a:rPr lang="en-US" sz="2000" dirty="0">
                <a:solidFill>
                  <a:schemeClr val="tx1">
                    <a:lumMod val="75000"/>
                    <a:lumOff val="25000"/>
                  </a:schemeClr>
                </a:solidFill>
                <a:latin typeface="Proxima Soft" panose="02000506030000020004" pitchFamily="2" charset="0"/>
              </a:rPr>
              <a:t> </a:t>
            </a:r>
          </a:p>
        </p:txBody>
      </p:sp>
      <p:sp>
        <p:nvSpPr>
          <p:cNvPr id="16" name="Content Placeholder 2">
            <a:extLst>
              <a:ext uri="{FF2B5EF4-FFF2-40B4-BE49-F238E27FC236}">
                <a16:creationId xmlns:a16="http://schemas.microsoft.com/office/drawing/2014/main" id="{82841562-3912-8D4C-BC4F-2F31D309CB6F}"/>
              </a:ext>
            </a:extLst>
          </p:cNvPr>
          <p:cNvSpPr txBox="1">
            <a:spLocks/>
          </p:cNvSpPr>
          <p:nvPr/>
        </p:nvSpPr>
        <p:spPr>
          <a:xfrm>
            <a:off x="786991" y="3923153"/>
            <a:ext cx="4289493" cy="2876132"/>
          </a:xfrm>
          <a:prstGeom prst="rect">
            <a:avLst/>
          </a:prstGeom>
        </p:spPr>
        <p:txBody>
          <a:bodyPr vert="horz" lIns="121920" tIns="60960" rIns="121920" bIns="6096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457189" indent="-457189" defTabSz="609585">
              <a:buFont typeface="Courier New"/>
              <a:buChar char="o"/>
            </a:pPr>
            <a:endParaRPr lang="en-US" sz="2000" dirty="0">
              <a:solidFill>
                <a:srgbClr val="7F7F7F"/>
              </a:solidFill>
              <a:latin typeface="Proxima Nova"/>
              <a:cs typeface="Proxima Nova"/>
            </a:endParaRPr>
          </a:p>
        </p:txBody>
      </p:sp>
      <p:sp>
        <p:nvSpPr>
          <p:cNvPr id="17" name="Content Placeholder 2">
            <a:extLst>
              <a:ext uri="{FF2B5EF4-FFF2-40B4-BE49-F238E27FC236}">
                <a16:creationId xmlns:a16="http://schemas.microsoft.com/office/drawing/2014/main" id="{FED7AD4F-FE3E-7E40-A39E-317A91B02C14}"/>
              </a:ext>
            </a:extLst>
          </p:cNvPr>
          <p:cNvSpPr txBox="1">
            <a:spLocks/>
          </p:cNvSpPr>
          <p:nvPr/>
        </p:nvSpPr>
        <p:spPr>
          <a:xfrm>
            <a:off x="8233328" y="2640276"/>
            <a:ext cx="3468775" cy="3013921"/>
          </a:xfrm>
          <a:prstGeom prst="rect">
            <a:avLst/>
          </a:prstGeom>
        </p:spPr>
        <p:txBody>
          <a:bodyPr vert="horz" lIns="91440" tIns="45720" rIns="91440" bIns="45720" rtlCol="0">
            <a:no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0" indent="0">
              <a:buNone/>
            </a:pPr>
            <a:r>
              <a:rPr lang="en-GB" sz="2000" dirty="0">
                <a:solidFill>
                  <a:srgbClr val="39116D"/>
                </a:solidFill>
                <a:latin typeface="Proxima Soft" panose="02000506030000020004" pitchFamily="2" charset="0"/>
              </a:rPr>
              <a:t>How</a:t>
            </a:r>
            <a:r>
              <a:rPr lang="en-GB" sz="2000" dirty="0">
                <a:solidFill>
                  <a:schemeClr val="tx1">
                    <a:lumMod val="75000"/>
                    <a:lumOff val="25000"/>
                  </a:schemeClr>
                </a:solidFill>
                <a:latin typeface="Proxima Soft" panose="02000506030000020004" pitchFamily="2" charset="0"/>
              </a:rPr>
              <a:t> your business idea will be financially sustainable in the future? </a:t>
            </a:r>
          </a:p>
          <a:p>
            <a:pPr marL="0" indent="0">
              <a:buNone/>
            </a:pPr>
            <a:r>
              <a:rPr lang="en-GB" sz="2000" dirty="0">
                <a:solidFill>
                  <a:srgbClr val="39116D"/>
                </a:solidFill>
                <a:latin typeface="Proxima Soft" panose="02000506030000020004" pitchFamily="2" charset="0"/>
              </a:rPr>
              <a:t>Have</a:t>
            </a:r>
            <a:r>
              <a:rPr lang="en-GB" sz="2000" dirty="0">
                <a:solidFill>
                  <a:schemeClr val="tx1">
                    <a:lumMod val="75000"/>
                    <a:lumOff val="25000"/>
                  </a:schemeClr>
                </a:solidFill>
                <a:latin typeface="Proxima Soft" panose="02000506030000020004" pitchFamily="2" charset="0"/>
              </a:rPr>
              <a:t> you considered how the business will generate income? </a:t>
            </a:r>
          </a:p>
          <a:p>
            <a:pPr marL="0" indent="0">
              <a:buNone/>
            </a:pPr>
            <a:r>
              <a:rPr lang="en-GB" sz="2000" dirty="0">
                <a:solidFill>
                  <a:srgbClr val="39116D"/>
                </a:solidFill>
                <a:latin typeface="Proxima Soft" panose="02000506030000020004" pitchFamily="2" charset="0"/>
              </a:rPr>
              <a:t>How</a:t>
            </a:r>
            <a:r>
              <a:rPr lang="en-GB" sz="2000" dirty="0">
                <a:solidFill>
                  <a:schemeClr val="tx1">
                    <a:lumMod val="75000"/>
                    <a:lumOff val="25000"/>
                  </a:schemeClr>
                </a:solidFill>
                <a:latin typeface="Proxima Soft" panose="02000506030000020004" pitchFamily="2" charset="0"/>
              </a:rPr>
              <a:t> do you see this business viable in the future?  </a:t>
            </a:r>
          </a:p>
          <a:p>
            <a:pPr marL="0" indent="0">
              <a:buFont typeface="Arial"/>
              <a:buNone/>
            </a:pPr>
            <a:endParaRPr lang="en-US" sz="2000" dirty="0">
              <a:solidFill>
                <a:schemeClr val="tx1">
                  <a:lumMod val="65000"/>
                  <a:lumOff val="35000"/>
                </a:schemeClr>
              </a:solidFill>
              <a:latin typeface="Proxima Soft" panose="02000506030000020004" pitchFamily="2" charset="0"/>
            </a:endParaRPr>
          </a:p>
        </p:txBody>
      </p:sp>
      <p:pic>
        <p:nvPicPr>
          <p:cNvPr id="22" name="Picture 21" descr="A picture containing plate, food, room&#10;&#10;Description automatically generated">
            <a:extLst>
              <a:ext uri="{FF2B5EF4-FFF2-40B4-BE49-F238E27FC236}">
                <a16:creationId xmlns:a16="http://schemas.microsoft.com/office/drawing/2014/main" id="{109E4CCA-8160-DF4B-A981-924F6590EE46}"/>
              </a:ext>
            </a:extLst>
          </p:cNvPr>
          <p:cNvPicPr>
            <a:picLocks noChangeAspect="1"/>
          </p:cNvPicPr>
          <p:nvPr/>
        </p:nvPicPr>
        <p:blipFill>
          <a:blip r:embed="rId4"/>
          <a:stretch>
            <a:fillRect/>
          </a:stretch>
        </p:blipFill>
        <p:spPr>
          <a:xfrm>
            <a:off x="7431207" y="1953763"/>
            <a:ext cx="571725" cy="571725"/>
          </a:xfrm>
          <a:prstGeom prst="rect">
            <a:avLst/>
          </a:prstGeom>
        </p:spPr>
      </p:pic>
      <p:pic>
        <p:nvPicPr>
          <p:cNvPr id="29" name="Picture 28" descr="A close up of a logo&#10;&#10;Description automatically generated">
            <a:extLst>
              <a:ext uri="{FF2B5EF4-FFF2-40B4-BE49-F238E27FC236}">
                <a16:creationId xmlns:a16="http://schemas.microsoft.com/office/drawing/2014/main" id="{0C42E69F-A6FE-C14B-BD56-AC4284E08BF5}"/>
              </a:ext>
            </a:extLst>
          </p:cNvPr>
          <p:cNvPicPr>
            <a:picLocks noChangeAspect="1"/>
          </p:cNvPicPr>
          <p:nvPr/>
        </p:nvPicPr>
        <p:blipFill>
          <a:blip r:embed="rId5"/>
          <a:stretch>
            <a:fillRect/>
          </a:stretch>
        </p:blipFill>
        <p:spPr>
          <a:xfrm>
            <a:off x="3594088" y="1014014"/>
            <a:ext cx="741786" cy="741786"/>
          </a:xfrm>
          <a:prstGeom prst="rect">
            <a:avLst/>
          </a:prstGeom>
        </p:spPr>
      </p:pic>
    </p:spTree>
    <p:extLst>
      <p:ext uri="{BB962C8B-B14F-4D97-AF65-F5344CB8AC3E}">
        <p14:creationId xmlns:p14="http://schemas.microsoft.com/office/powerpoint/2010/main" val="2793787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9116D"/>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F513C621-672D-1F49-833A-96D2D061990B}"/>
              </a:ext>
            </a:extLst>
          </p:cNvPr>
          <p:cNvSpPr/>
          <p:nvPr/>
        </p:nvSpPr>
        <p:spPr>
          <a:xfrm>
            <a:off x="364671" y="509916"/>
            <a:ext cx="11462658" cy="595393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p:cNvSpPr>
            <a:spLocks noGrp="1"/>
          </p:cNvSpPr>
          <p:nvPr>
            <p:ph idx="1"/>
          </p:nvPr>
        </p:nvSpPr>
        <p:spPr>
          <a:xfrm>
            <a:off x="604157" y="2674156"/>
            <a:ext cx="10972800" cy="2982972"/>
          </a:xfrm>
        </p:spPr>
        <p:txBody>
          <a:bodyPr>
            <a:noAutofit/>
          </a:bodyPr>
          <a:lstStyle/>
          <a:p>
            <a:pPr marL="0" indent="0">
              <a:buNone/>
            </a:pPr>
            <a:r>
              <a:rPr lang="en-US" sz="2500" b="1" dirty="0">
                <a:solidFill>
                  <a:schemeClr val="tx1">
                    <a:lumMod val="65000"/>
                    <a:lumOff val="35000"/>
                  </a:schemeClr>
                </a:solidFill>
                <a:latin typeface="Proxima Soft" panose="02000506030000020004" pitchFamily="2" charset="0"/>
                <a:cs typeface="Proxima Nova"/>
              </a:rPr>
              <a:t>Don’t over explain your business idea, keep it short and engaging.</a:t>
            </a:r>
          </a:p>
          <a:p>
            <a:pPr marL="0" indent="0">
              <a:buNone/>
            </a:pPr>
            <a:r>
              <a:rPr lang="en-US" sz="2500" b="1" dirty="0">
                <a:solidFill>
                  <a:schemeClr val="tx1">
                    <a:lumMod val="65000"/>
                    <a:lumOff val="35000"/>
                  </a:schemeClr>
                </a:solidFill>
                <a:latin typeface="Proxima Soft" panose="02000506030000020004" pitchFamily="2" charset="0"/>
                <a:cs typeface="Proxima Nova"/>
              </a:rPr>
              <a:t> It should make the listener ask you to “tell me more!”</a:t>
            </a:r>
          </a:p>
          <a:p>
            <a:pPr marL="0" indent="0">
              <a:buNone/>
            </a:pPr>
            <a:endParaRPr lang="en-US" sz="2000" b="1" dirty="0">
              <a:solidFill>
                <a:schemeClr val="tx1">
                  <a:lumMod val="65000"/>
                  <a:lumOff val="35000"/>
                </a:schemeClr>
              </a:solidFill>
              <a:latin typeface="Proxima Soft" panose="02000506030000020004" pitchFamily="2" charset="0"/>
              <a:cs typeface="Proxima Nova"/>
            </a:endParaRPr>
          </a:p>
          <a:p>
            <a:pPr marL="0" indent="0">
              <a:buNone/>
            </a:pPr>
            <a:endParaRPr lang="en-US" sz="2000" dirty="0">
              <a:solidFill>
                <a:schemeClr val="bg1">
                  <a:lumMod val="50000"/>
                </a:schemeClr>
              </a:solidFill>
              <a:latin typeface="Proxima Nova"/>
              <a:cs typeface="Proxima Nova"/>
            </a:endParaRPr>
          </a:p>
          <a:p>
            <a:pPr marL="0" indent="0">
              <a:buNone/>
            </a:pPr>
            <a:r>
              <a:rPr lang="en-US" sz="2200" dirty="0">
                <a:solidFill>
                  <a:schemeClr val="tx1">
                    <a:lumMod val="75000"/>
                    <a:lumOff val="25000"/>
                  </a:schemeClr>
                </a:solidFill>
                <a:latin typeface="Proxima Soft" panose="02000506030000020004" pitchFamily="2" charset="0"/>
                <a:cs typeface="Proxima Nova"/>
              </a:rPr>
              <a:t>This should fit in </a:t>
            </a:r>
            <a:r>
              <a:rPr lang="en-US" sz="2200" dirty="0">
                <a:solidFill>
                  <a:srgbClr val="39116D"/>
                </a:solidFill>
                <a:latin typeface="Proxima Soft" panose="02000506030000020004" pitchFamily="2" charset="0"/>
                <a:cs typeface="Proxima Nova"/>
              </a:rPr>
              <a:t>3 sentences </a:t>
            </a:r>
            <a:r>
              <a:rPr lang="en-US" sz="2200" dirty="0">
                <a:solidFill>
                  <a:schemeClr val="tx1">
                    <a:lumMod val="75000"/>
                    <a:lumOff val="25000"/>
                  </a:schemeClr>
                </a:solidFill>
                <a:latin typeface="Proxima Soft" panose="02000506030000020004" pitchFamily="2" charset="0"/>
                <a:cs typeface="Proxima Nova"/>
              </a:rPr>
              <a:t>(about 150 words) that describe </a:t>
            </a:r>
            <a:r>
              <a:rPr lang="en-US" sz="2200" dirty="0">
                <a:solidFill>
                  <a:srgbClr val="39116D"/>
                </a:solidFill>
                <a:latin typeface="Proxima Soft" panose="02000506030000020004" pitchFamily="2" charset="0"/>
                <a:cs typeface="Proxima Nova"/>
              </a:rPr>
              <a:t>what is your innovative idea</a:t>
            </a:r>
            <a:r>
              <a:rPr lang="en-US" sz="2200" dirty="0">
                <a:solidFill>
                  <a:schemeClr val="bg1">
                    <a:lumMod val="50000"/>
                  </a:schemeClr>
                </a:solidFill>
                <a:latin typeface="Proxima Soft" panose="02000506030000020004" pitchFamily="2" charset="0"/>
                <a:cs typeface="Proxima Nova"/>
              </a:rPr>
              <a:t>, </a:t>
            </a:r>
            <a:r>
              <a:rPr lang="en-US" sz="2200" dirty="0">
                <a:solidFill>
                  <a:srgbClr val="39116D"/>
                </a:solidFill>
                <a:latin typeface="Proxima Soft" panose="02000506030000020004" pitchFamily="2" charset="0"/>
                <a:cs typeface="Proxima Nova"/>
              </a:rPr>
              <a:t>w</a:t>
            </a:r>
            <a:r>
              <a:rPr lang="en-US" sz="2200" dirty="0">
                <a:solidFill>
                  <a:srgbClr val="39116D"/>
                </a:solidFill>
                <a:latin typeface="Proxima Soft" panose="02000506030000020004" pitchFamily="2" charset="0"/>
              </a:rPr>
              <a:t>hat is the market opportunity </a:t>
            </a:r>
            <a:r>
              <a:rPr lang="en-US" sz="2200" dirty="0">
                <a:solidFill>
                  <a:schemeClr val="tx1">
                    <a:lumMod val="75000"/>
                    <a:lumOff val="25000"/>
                  </a:schemeClr>
                </a:solidFill>
                <a:latin typeface="Proxima Soft" panose="02000506030000020004" pitchFamily="2" charset="0"/>
              </a:rPr>
              <a:t>you’ve identify </a:t>
            </a:r>
            <a:r>
              <a:rPr lang="en-US" sz="2200" dirty="0">
                <a:solidFill>
                  <a:schemeClr val="tx1">
                    <a:lumMod val="75000"/>
                    <a:lumOff val="25000"/>
                  </a:schemeClr>
                </a:solidFill>
                <a:latin typeface="Proxima Soft" panose="02000506030000020004" pitchFamily="2" charset="0"/>
                <a:cs typeface="Proxima Nova"/>
              </a:rPr>
              <a:t>and</a:t>
            </a:r>
            <a:r>
              <a:rPr lang="en-US" sz="2200" dirty="0">
                <a:solidFill>
                  <a:schemeClr val="bg1">
                    <a:lumMod val="50000"/>
                  </a:schemeClr>
                </a:solidFill>
                <a:latin typeface="Proxima Soft" panose="02000506030000020004" pitchFamily="2" charset="0"/>
                <a:cs typeface="Proxima Nova"/>
              </a:rPr>
              <a:t> </a:t>
            </a:r>
            <a:r>
              <a:rPr lang="en-US" sz="2200" dirty="0">
                <a:solidFill>
                  <a:srgbClr val="39116D"/>
                </a:solidFill>
                <a:latin typeface="Proxima Soft" panose="02000506030000020004" pitchFamily="2" charset="0"/>
                <a:cs typeface="Proxima Nova"/>
              </a:rPr>
              <a:t>what makes it unique, </a:t>
            </a:r>
            <a:r>
              <a:rPr lang="en-US" sz="2400" dirty="0">
                <a:solidFill>
                  <a:schemeClr val="tx1">
                    <a:lumMod val="75000"/>
                    <a:lumOff val="25000"/>
                  </a:schemeClr>
                </a:solidFill>
                <a:latin typeface="Proxima Soft" panose="02000506030000020004" pitchFamily="2" charset="0"/>
              </a:rPr>
              <a:t>and </a:t>
            </a:r>
            <a:r>
              <a:rPr lang="en-GB" sz="2400" dirty="0">
                <a:solidFill>
                  <a:schemeClr val="tx1">
                    <a:lumMod val="75000"/>
                    <a:lumOff val="25000"/>
                  </a:schemeClr>
                </a:solidFill>
                <a:latin typeface="Proxima Soft" panose="02000506030000020004" pitchFamily="2" charset="0"/>
              </a:rPr>
              <a:t>how do you see this business </a:t>
            </a:r>
            <a:r>
              <a:rPr lang="en-GB" sz="2200" dirty="0">
                <a:solidFill>
                  <a:srgbClr val="39116D"/>
                </a:solidFill>
                <a:latin typeface="Proxima Soft" panose="02000506030000020004" pitchFamily="2" charset="0"/>
              </a:rPr>
              <a:t>financially viable </a:t>
            </a:r>
            <a:r>
              <a:rPr lang="en-GB" sz="2400" dirty="0">
                <a:solidFill>
                  <a:schemeClr val="tx1">
                    <a:lumMod val="75000"/>
                    <a:lumOff val="25000"/>
                  </a:schemeClr>
                </a:solidFill>
                <a:latin typeface="Proxima Soft" panose="02000506030000020004" pitchFamily="2" charset="0"/>
              </a:rPr>
              <a:t>in the future?  </a:t>
            </a:r>
          </a:p>
          <a:p>
            <a:pPr marL="0" indent="0" algn="ctr">
              <a:buNone/>
            </a:pPr>
            <a:endParaRPr lang="en-US" sz="2200" dirty="0">
              <a:solidFill>
                <a:schemeClr val="tx1">
                  <a:lumMod val="65000"/>
                  <a:lumOff val="35000"/>
                </a:schemeClr>
              </a:solidFill>
              <a:latin typeface="Proxima Soft" panose="02000506030000020004" pitchFamily="2" charset="0"/>
              <a:cs typeface="Proxima Nova"/>
            </a:endParaRPr>
          </a:p>
          <a:p>
            <a:pPr marL="533387" lvl="1" indent="0">
              <a:buNone/>
            </a:pPr>
            <a:endParaRPr lang="en-US" sz="2000" dirty="0">
              <a:latin typeface="Proxima Soft" panose="02000506030000020004" pitchFamily="2" charset="0"/>
              <a:cs typeface="Proxima Nova"/>
            </a:endParaRPr>
          </a:p>
        </p:txBody>
      </p:sp>
      <p:sp>
        <p:nvSpPr>
          <p:cNvPr id="9" name="Rounded Rectangle 8">
            <a:extLst>
              <a:ext uri="{FF2B5EF4-FFF2-40B4-BE49-F238E27FC236}">
                <a16:creationId xmlns:a16="http://schemas.microsoft.com/office/drawing/2014/main" id="{9AC7C0EE-1FA1-D846-A18F-B58A255B9A90}"/>
              </a:ext>
            </a:extLst>
          </p:cNvPr>
          <p:cNvSpPr/>
          <p:nvPr/>
        </p:nvSpPr>
        <p:spPr>
          <a:xfrm>
            <a:off x="4016829" y="930729"/>
            <a:ext cx="4147457" cy="1322614"/>
          </a:xfrm>
          <a:prstGeom prst="roundRect">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C36FAEAC-C9FB-3940-916C-A7B2226B11DC}"/>
              </a:ext>
            </a:extLst>
          </p:cNvPr>
          <p:cNvSpPr>
            <a:spLocks noGrp="1"/>
          </p:cNvSpPr>
          <p:nvPr>
            <p:ph type="title"/>
          </p:nvPr>
        </p:nvSpPr>
        <p:spPr>
          <a:xfrm>
            <a:off x="3642576" y="1070047"/>
            <a:ext cx="4895964" cy="965200"/>
          </a:xfrm>
        </p:spPr>
        <p:txBody>
          <a:bodyPr>
            <a:normAutofit fontScale="90000"/>
          </a:bodyPr>
          <a:lstStyle/>
          <a:p>
            <a:r>
              <a:rPr lang="en-US" sz="3500" dirty="0">
                <a:solidFill>
                  <a:srgbClr val="39116D"/>
                </a:solidFill>
                <a:latin typeface="Proxima Soft" panose="02000506030000020004" pitchFamily="2" charset="0"/>
              </a:rPr>
              <a:t>CAN YOU WRITE A BUSINESS PITCH?</a:t>
            </a:r>
          </a:p>
        </p:txBody>
      </p:sp>
      <p:pic>
        <p:nvPicPr>
          <p:cNvPr id="6" name="Picture 5" descr="A picture containing drawing&#10;&#10;Description automatically generated">
            <a:extLst>
              <a:ext uri="{FF2B5EF4-FFF2-40B4-BE49-F238E27FC236}">
                <a16:creationId xmlns:a16="http://schemas.microsoft.com/office/drawing/2014/main" id="{C607C291-60E9-9342-9228-A1B9F24DAB15}"/>
              </a:ext>
            </a:extLst>
          </p:cNvPr>
          <p:cNvPicPr>
            <a:picLocks noChangeAspect="1"/>
          </p:cNvPicPr>
          <p:nvPr/>
        </p:nvPicPr>
        <p:blipFill>
          <a:blip r:embed="rId3"/>
          <a:stretch>
            <a:fillRect/>
          </a:stretch>
        </p:blipFill>
        <p:spPr>
          <a:xfrm>
            <a:off x="348342" y="5514983"/>
            <a:ext cx="952500" cy="965200"/>
          </a:xfrm>
          <a:prstGeom prst="rect">
            <a:avLst/>
          </a:prstGeom>
        </p:spPr>
      </p:pic>
    </p:spTree>
    <p:extLst>
      <p:ext uri="{BB962C8B-B14F-4D97-AF65-F5344CB8AC3E}">
        <p14:creationId xmlns:p14="http://schemas.microsoft.com/office/powerpoint/2010/main" val="1694985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8FB"/>
        </a:solidFill>
        <a:effectLst/>
      </p:bgPr>
    </p:bg>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F52194F2-2220-1848-AE9B-B1AAE753BFCB}"/>
              </a:ext>
            </a:extLst>
          </p:cNvPr>
          <p:cNvSpPr/>
          <p:nvPr/>
        </p:nvSpPr>
        <p:spPr>
          <a:xfrm>
            <a:off x="548640" y="611678"/>
            <a:ext cx="11094720" cy="5697682"/>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sz="2000" dirty="0">
              <a:solidFill>
                <a:schemeClr val="tx1"/>
              </a:solidFill>
              <a:ea typeface="+mn-lt"/>
              <a:cs typeface="+mn-lt"/>
            </a:endParaRPr>
          </a:p>
          <a:p>
            <a:endParaRPr lang="en-US" sz="2000" dirty="0">
              <a:solidFill>
                <a:schemeClr val="tx1"/>
              </a:solidFill>
              <a:ea typeface="+mn-lt"/>
              <a:cs typeface="+mn-lt"/>
            </a:endParaRPr>
          </a:p>
          <a:p>
            <a:endParaRPr lang="en-US" sz="2000" dirty="0">
              <a:solidFill>
                <a:schemeClr val="tx1"/>
              </a:solidFill>
              <a:ea typeface="+mn-lt"/>
              <a:cs typeface="+mn-lt"/>
            </a:endParaRPr>
          </a:p>
          <a:p>
            <a:r>
              <a:rPr lang="en-US" sz="2000" dirty="0" err="1">
                <a:solidFill>
                  <a:schemeClr val="tx1"/>
                </a:solidFill>
                <a:ea typeface="+mn-lt"/>
                <a:cs typeface="+mn-lt"/>
              </a:rPr>
              <a:t>Konglomerate</a:t>
            </a:r>
            <a:r>
              <a:rPr lang="en-US" sz="2000" dirty="0">
                <a:solidFill>
                  <a:schemeClr val="tx1"/>
                </a:solidFill>
                <a:ea typeface="+mn-lt"/>
                <a:cs typeface="+mn-lt"/>
              </a:rPr>
              <a:t> Games– </a:t>
            </a:r>
            <a:r>
              <a:rPr lang="en-US" sz="2000" dirty="0">
                <a:solidFill>
                  <a:schemeClr val="tx1"/>
                </a:solidFill>
                <a:ea typeface="+mn-lt"/>
                <a:cs typeface="+mn-lt"/>
                <a:hlinkClick r:id="rId3">
                  <a:extLst>
                    <a:ext uri="{A12FA001-AC4F-418D-AE19-62706E023703}">
                      <ahyp:hlinkClr xmlns:ahyp="http://schemas.microsoft.com/office/drawing/2018/hyperlinkcolor" val="tx"/>
                    </a:ext>
                  </a:extLst>
                </a:hlinkClick>
              </a:rPr>
              <a:t>https://bit.ly/2QYNnK1</a:t>
            </a:r>
            <a:endParaRPr lang="en-US" sz="2000" dirty="0">
              <a:solidFill>
                <a:schemeClr val="tx1"/>
              </a:solidFill>
              <a:cs typeface="Calibri"/>
            </a:endParaRPr>
          </a:p>
          <a:p>
            <a:r>
              <a:rPr lang="en-US" sz="2000" dirty="0">
                <a:solidFill>
                  <a:schemeClr val="tx1"/>
                </a:solidFill>
                <a:ea typeface="+mn-lt"/>
                <a:cs typeface="+mn-lt"/>
              </a:rPr>
              <a:t>Project Stealth Tech - </a:t>
            </a:r>
            <a:r>
              <a:rPr lang="en-US" sz="2000" dirty="0">
                <a:solidFill>
                  <a:schemeClr val="tx1"/>
                </a:solidFill>
                <a:ea typeface="+mn-lt"/>
                <a:cs typeface="+mn-lt"/>
                <a:hlinkClick r:id="rId4">
                  <a:extLst>
                    <a:ext uri="{A12FA001-AC4F-418D-AE19-62706E023703}">
                      <ahyp:hlinkClr xmlns:ahyp="http://schemas.microsoft.com/office/drawing/2018/hyperlinkcolor" val="tx"/>
                    </a:ext>
                  </a:extLst>
                </a:hlinkClick>
              </a:rPr>
              <a:t>https://bit.ly/2Srjum1</a:t>
            </a:r>
            <a:endParaRPr lang="en-US" sz="2000" dirty="0">
              <a:solidFill>
                <a:schemeClr val="tx1"/>
              </a:solidFill>
              <a:cs typeface="Calibri"/>
            </a:endParaRPr>
          </a:p>
          <a:p>
            <a:r>
              <a:rPr lang="en-US" sz="2000" dirty="0" err="1">
                <a:solidFill>
                  <a:schemeClr val="tx1"/>
                </a:solidFill>
                <a:ea typeface="+mn-lt"/>
                <a:cs typeface="+mn-lt"/>
              </a:rPr>
              <a:t>Spyras</a:t>
            </a:r>
            <a:r>
              <a:rPr lang="en-US" sz="2000" dirty="0">
                <a:solidFill>
                  <a:schemeClr val="tx1"/>
                </a:solidFill>
                <a:ea typeface="+mn-lt"/>
                <a:cs typeface="+mn-lt"/>
              </a:rPr>
              <a:t> – </a:t>
            </a:r>
            <a:r>
              <a:rPr lang="en-US" sz="2000" dirty="0">
                <a:solidFill>
                  <a:schemeClr val="tx1"/>
                </a:solidFill>
                <a:ea typeface="+mn-lt"/>
                <a:cs typeface="+mn-lt"/>
                <a:hlinkClick r:id="rId5">
                  <a:extLst>
                    <a:ext uri="{A12FA001-AC4F-418D-AE19-62706E023703}">
                      <ahyp:hlinkClr xmlns:ahyp="http://schemas.microsoft.com/office/drawing/2018/hyperlinkcolor" val="tx"/>
                    </a:ext>
                  </a:extLst>
                </a:hlinkClick>
              </a:rPr>
              <a:t>https://vimeo.com/350151180</a:t>
            </a:r>
            <a:endParaRPr lang="en-US" sz="2000" dirty="0">
              <a:solidFill>
                <a:schemeClr val="tx1"/>
              </a:solidFill>
              <a:cs typeface="Calibri"/>
            </a:endParaRPr>
          </a:p>
          <a:p>
            <a:r>
              <a:rPr lang="en-US" sz="2000" dirty="0">
                <a:solidFill>
                  <a:schemeClr val="tx1"/>
                </a:solidFill>
                <a:ea typeface="+mn-lt"/>
                <a:cs typeface="+mn-lt"/>
              </a:rPr>
              <a:t>Uni Sim – </a:t>
            </a:r>
            <a:r>
              <a:rPr lang="en-US" sz="2000" dirty="0">
                <a:solidFill>
                  <a:schemeClr val="tx1"/>
                </a:solidFill>
                <a:ea typeface="+mn-lt"/>
                <a:cs typeface="+mn-lt"/>
                <a:hlinkClick r:id="rId6">
                  <a:extLst>
                    <a:ext uri="{A12FA001-AC4F-418D-AE19-62706E023703}">
                      <ahyp:hlinkClr xmlns:ahyp="http://schemas.microsoft.com/office/drawing/2018/hyperlinkcolor" val="tx"/>
                    </a:ext>
                  </a:extLst>
                </a:hlinkClick>
              </a:rPr>
              <a:t>https://bit.ly/3ekzM8J</a:t>
            </a:r>
            <a:endParaRPr lang="en-US" sz="2000" dirty="0">
              <a:solidFill>
                <a:schemeClr val="tx1"/>
              </a:solidFill>
              <a:cs typeface="Calibri"/>
            </a:endParaRPr>
          </a:p>
          <a:p>
            <a:endParaRPr lang="en-US" sz="2000" dirty="0">
              <a:solidFill>
                <a:schemeClr val="tx1"/>
              </a:solidFill>
              <a:ea typeface="+mn-lt"/>
              <a:cs typeface="+mn-lt"/>
            </a:endParaRPr>
          </a:p>
          <a:p>
            <a:r>
              <a:rPr lang="en-US" sz="2000" dirty="0">
                <a:solidFill>
                  <a:schemeClr val="tx1"/>
                </a:solidFill>
                <a:ea typeface="+mn-lt"/>
                <a:cs typeface="+mn-lt"/>
              </a:rPr>
              <a:t>Top tips from previous year’s finalists and winner of the Tata Varsity Pitch Competition: </a:t>
            </a:r>
            <a:r>
              <a:rPr lang="en-US" sz="2000" dirty="0">
                <a:solidFill>
                  <a:schemeClr val="tx1"/>
                </a:solidFill>
                <a:ea typeface="+mn-lt"/>
                <a:cs typeface="+mn-lt"/>
                <a:hlinkClick r:id="rId7">
                  <a:extLst>
                    <a:ext uri="{A12FA001-AC4F-418D-AE19-62706E023703}">
                      <ahyp:hlinkClr xmlns:ahyp="http://schemas.microsoft.com/office/drawing/2018/hyperlinkcolor" val="tx"/>
                    </a:ext>
                  </a:extLst>
                </a:hlinkClick>
              </a:rPr>
              <a:t>http://bit.ly/OneYearOn_blog</a:t>
            </a:r>
            <a:endParaRPr lang="en-US" sz="2000" dirty="0">
              <a:solidFill>
                <a:schemeClr val="tx1"/>
              </a:solidFill>
              <a:cs typeface="Calibri"/>
            </a:endParaRPr>
          </a:p>
          <a:p>
            <a:endParaRPr lang="en-US" sz="2000" dirty="0">
              <a:solidFill>
                <a:schemeClr val="tx1"/>
              </a:solidFill>
              <a:ea typeface="+mn-lt"/>
              <a:cs typeface="+mn-lt"/>
            </a:endParaRPr>
          </a:p>
          <a:p>
            <a:r>
              <a:rPr lang="en-US" sz="2000" dirty="0">
                <a:solidFill>
                  <a:schemeClr val="tx1"/>
                </a:solidFill>
                <a:ea typeface="+mn-lt"/>
                <a:cs typeface="+mn-lt"/>
              </a:rPr>
              <a:t>Here is a short video of our Tata Varsity Pitch 2020 Grand</a:t>
            </a:r>
            <a:r>
              <a:rPr lang="en-US" sz="2000" dirty="0">
                <a:solidFill>
                  <a:schemeClr val="tx1"/>
                </a:solidFill>
                <a:cs typeface="Calibri"/>
              </a:rPr>
              <a:t> </a:t>
            </a:r>
            <a:r>
              <a:rPr lang="en-US" sz="2000" dirty="0">
                <a:solidFill>
                  <a:schemeClr val="tx1"/>
                </a:solidFill>
                <a:ea typeface="+mn-lt"/>
                <a:cs typeface="+mn-lt"/>
              </a:rPr>
              <a:t>Final to get you inspired: </a:t>
            </a:r>
            <a:r>
              <a:rPr lang="en-US" sz="2000" dirty="0">
                <a:solidFill>
                  <a:schemeClr val="tx1"/>
                </a:solidFill>
                <a:ea typeface="+mn-lt"/>
                <a:cs typeface="+mn-lt"/>
                <a:hlinkClick r:id="rId8">
                  <a:extLst>
                    <a:ext uri="{A12FA001-AC4F-418D-AE19-62706E023703}">
                      <ahyp:hlinkClr xmlns:ahyp="http://schemas.microsoft.com/office/drawing/2018/hyperlinkcolor" val="tx"/>
                    </a:ext>
                  </a:extLst>
                </a:hlinkClick>
              </a:rPr>
              <a:t>http://bit.ly/TVP2020_GrandFinal</a:t>
            </a:r>
            <a:endParaRPr lang="en-US" sz="2000" dirty="0">
              <a:solidFill>
                <a:schemeClr val="tx1"/>
              </a:solidFill>
              <a:cs typeface="Calibri"/>
            </a:endParaRPr>
          </a:p>
          <a:p>
            <a:pPr algn="ctr"/>
            <a:endParaRPr lang="en-US" dirty="0">
              <a:cs typeface="Calibri"/>
            </a:endParaRPr>
          </a:p>
        </p:txBody>
      </p:sp>
      <p:sp>
        <p:nvSpPr>
          <p:cNvPr id="8" name="Rounded Rectangle 7">
            <a:extLst>
              <a:ext uri="{FF2B5EF4-FFF2-40B4-BE49-F238E27FC236}">
                <a16:creationId xmlns:a16="http://schemas.microsoft.com/office/drawing/2014/main" id="{45114CC3-19B0-AE4C-A91E-823A05605C5E}"/>
              </a:ext>
            </a:extLst>
          </p:cNvPr>
          <p:cNvSpPr/>
          <p:nvPr/>
        </p:nvSpPr>
        <p:spPr>
          <a:xfrm>
            <a:off x="3027045" y="873161"/>
            <a:ext cx="6137909" cy="838200"/>
          </a:xfrm>
          <a:prstGeom prst="roundRect">
            <a:avLst/>
          </a:prstGeom>
          <a:solidFill>
            <a:schemeClr val="bg1"/>
          </a:solidFill>
          <a:ln w="31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E3526A0F-1A15-9A40-87C2-D312C131622D}"/>
              </a:ext>
            </a:extLst>
          </p:cNvPr>
          <p:cNvSpPr txBox="1">
            <a:spLocks/>
          </p:cNvSpPr>
          <p:nvPr/>
        </p:nvSpPr>
        <p:spPr>
          <a:xfrm>
            <a:off x="3139440" y="728864"/>
            <a:ext cx="6137909" cy="11267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500" dirty="0">
                <a:solidFill>
                  <a:srgbClr val="002060"/>
                </a:solidFill>
                <a:latin typeface="Proxima Soft" panose="02000506030000020004" pitchFamily="2" charset="0"/>
              </a:rPr>
              <a:t>ELEVATOR PITCH EXAMPLES</a:t>
            </a:r>
            <a:endParaRPr lang="en-US"/>
          </a:p>
        </p:txBody>
      </p:sp>
    </p:spTree>
    <p:extLst>
      <p:ext uri="{BB962C8B-B14F-4D97-AF65-F5344CB8AC3E}">
        <p14:creationId xmlns:p14="http://schemas.microsoft.com/office/powerpoint/2010/main" val="1009048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9116D"/>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90237" y="2940625"/>
            <a:ext cx="7611523" cy="976748"/>
          </a:xfrm>
        </p:spPr>
        <p:txBody>
          <a:bodyPr>
            <a:normAutofit/>
          </a:bodyPr>
          <a:lstStyle/>
          <a:p>
            <a:pPr algn="dist"/>
            <a:r>
              <a:rPr lang="en-US" sz="4000" dirty="0">
                <a:solidFill>
                  <a:schemeClr val="bg1">
                    <a:lumMod val="95000"/>
                  </a:schemeClr>
                </a:solidFill>
                <a:latin typeface="Proxima Soft" panose="02000506030000020004" pitchFamily="2" charset="0"/>
                <a:cs typeface="Proxima Nova"/>
              </a:rPr>
              <a:t>INTERACTIVE WORKSHOP</a:t>
            </a:r>
          </a:p>
        </p:txBody>
      </p:sp>
      <p:sp>
        <p:nvSpPr>
          <p:cNvPr id="8" name="Rounded Rectangle 7">
            <a:extLst>
              <a:ext uri="{FF2B5EF4-FFF2-40B4-BE49-F238E27FC236}">
                <a16:creationId xmlns:a16="http://schemas.microsoft.com/office/drawing/2014/main" id="{F6DA0634-E992-2542-8C1B-3EBA9E4DCD17}"/>
              </a:ext>
            </a:extLst>
          </p:cNvPr>
          <p:cNvSpPr/>
          <p:nvPr/>
        </p:nvSpPr>
        <p:spPr>
          <a:xfrm>
            <a:off x="1939963" y="2293882"/>
            <a:ext cx="8312073" cy="2270235"/>
          </a:xfrm>
          <a:prstGeom prst="round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21943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9116D"/>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F513C621-672D-1F49-833A-96D2D061990B}"/>
              </a:ext>
            </a:extLst>
          </p:cNvPr>
          <p:cNvSpPr/>
          <p:nvPr/>
        </p:nvSpPr>
        <p:spPr>
          <a:xfrm>
            <a:off x="364671" y="509916"/>
            <a:ext cx="11462658" cy="595393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9AC7C0EE-1FA1-D846-A18F-B58A255B9A90}"/>
              </a:ext>
            </a:extLst>
          </p:cNvPr>
          <p:cNvSpPr/>
          <p:nvPr/>
        </p:nvSpPr>
        <p:spPr>
          <a:xfrm>
            <a:off x="3810001" y="771977"/>
            <a:ext cx="5640159" cy="1513114"/>
          </a:xfrm>
          <a:prstGeom prst="roundRect">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drawing&#10;&#10;Description automatically generated">
            <a:extLst>
              <a:ext uri="{FF2B5EF4-FFF2-40B4-BE49-F238E27FC236}">
                <a16:creationId xmlns:a16="http://schemas.microsoft.com/office/drawing/2014/main" id="{C607C291-60E9-9342-9228-A1B9F24DAB15}"/>
              </a:ext>
            </a:extLst>
          </p:cNvPr>
          <p:cNvPicPr>
            <a:picLocks noChangeAspect="1"/>
          </p:cNvPicPr>
          <p:nvPr/>
        </p:nvPicPr>
        <p:blipFill>
          <a:blip r:embed="rId3"/>
          <a:stretch>
            <a:fillRect/>
          </a:stretch>
        </p:blipFill>
        <p:spPr>
          <a:xfrm>
            <a:off x="367392" y="5514983"/>
            <a:ext cx="952500" cy="965200"/>
          </a:xfrm>
          <a:prstGeom prst="rect">
            <a:avLst/>
          </a:prstGeom>
        </p:spPr>
      </p:pic>
      <p:sp>
        <p:nvSpPr>
          <p:cNvPr id="12" name="Title 1">
            <a:extLst>
              <a:ext uri="{FF2B5EF4-FFF2-40B4-BE49-F238E27FC236}">
                <a16:creationId xmlns:a16="http://schemas.microsoft.com/office/drawing/2014/main" id="{07A64205-CBC3-5440-8025-A37FB387DBE6}"/>
              </a:ext>
            </a:extLst>
          </p:cNvPr>
          <p:cNvSpPr txBox="1">
            <a:spLocks/>
          </p:cNvSpPr>
          <p:nvPr/>
        </p:nvSpPr>
        <p:spPr>
          <a:xfrm>
            <a:off x="4106960" y="1155640"/>
            <a:ext cx="4720141" cy="870370"/>
          </a:xfrm>
          <a:prstGeom prst="rect">
            <a:avLst/>
          </a:prstGeom>
        </p:spPr>
        <p:txBody>
          <a:bodyPr vert="horz" lIns="91440" tIns="45720" rIns="91440" bIns="45720" rtlCol="0" anchor="ctr">
            <a:noAutofit/>
          </a:bodyPr>
          <a:lstStyle>
            <a:lvl1pPr algn="ctr" defTabSz="609585" rtl="0" eaLnBrk="1" latinLnBrk="0" hangingPunct="1">
              <a:spcBef>
                <a:spcPct val="0"/>
              </a:spcBef>
              <a:buNone/>
              <a:defRPr sz="5867" kern="1200">
                <a:solidFill>
                  <a:schemeClr val="tx1"/>
                </a:solidFill>
                <a:latin typeface="+mj-lt"/>
                <a:ea typeface="+mj-ea"/>
                <a:cs typeface="+mj-cs"/>
              </a:defRPr>
            </a:lvl1pPr>
          </a:lstStyle>
          <a:p>
            <a:r>
              <a:rPr lang="en-US" sz="3200" dirty="0">
                <a:solidFill>
                  <a:srgbClr val="39116D"/>
                </a:solidFill>
                <a:latin typeface="Proxima Soft"/>
              </a:rPr>
              <a:t>VALUE PROPOSITION </a:t>
            </a:r>
          </a:p>
          <a:p>
            <a:r>
              <a:rPr lang="en-US" sz="3200" dirty="0">
                <a:solidFill>
                  <a:srgbClr val="39116D"/>
                </a:solidFill>
                <a:latin typeface="Proxima Soft"/>
              </a:rPr>
              <a:t>DEVELOPMENT</a:t>
            </a:r>
            <a:endParaRPr lang="en-US" sz="3200" dirty="0">
              <a:solidFill>
                <a:srgbClr val="39116D"/>
              </a:solidFill>
              <a:latin typeface="Proxima Soft" panose="02000506030000020004" pitchFamily="2" charset="0"/>
            </a:endParaRPr>
          </a:p>
        </p:txBody>
      </p:sp>
      <p:sp>
        <p:nvSpPr>
          <p:cNvPr id="11" name="Content Placeholder 2">
            <a:extLst>
              <a:ext uri="{FF2B5EF4-FFF2-40B4-BE49-F238E27FC236}">
                <a16:creationId xmlns:a16="http://schemas.microsoft.com/office/drawing/2014/main" id="{E1B62D1D-15B4-6344-A876-A92F022CCAF2}"/>
              </a:ext>
            </a:extLst>
          </p:cNvPr>
          <p:cNvSpPr txBox="1">
            <a:spLocks/>
          </p:cNvSpPr>
          <p:nvPr/>
        </p:nvSpPr>
        <p:spPr>
          <a:xfrm>
            <a:off x="1934378" y="2703475"/>
            <a:ext cx="8938303" cy="3134048"/>
          </a:xfrm>
          <a:prstGeom prst="rect">
            <a:avLst/>
          </a:prstGeom>
        </p:spPr>
        <p:txBody>
          <a:bodyPr vert="horz" lIns="91440" tIns="45720" rIns="91440" bIns="45720" rtlCol="0" anchor="t">
            <a:no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0" indent="0">
              <a:buNone/>
            </a:pPr>
            <a:r>
              <a:rPr lang="en-US" sz="2800" b="1" dirty="0">
                <a:solidFill>
                  <a:srgbClr val="39116D"/>
                </a:solidFill>
                <a:latin typeface="Proxima Soft"/>
              </a:rPr>
              <a:t>We serve</a:t>
            </a:r>
            <a:r>
              <a:rPr lang="en-US" sz="2800" dirty="0">
                <a:solidFill>
                  <a:srgbClr val="39116D"/>
                </a:solidFill>
                <a:latin typeface="Proxima Soft"/>
              </a:rPr>
              <a:t>..............</a:t>
            </a:r>
            <a:r>
              <a:rPr lang="en-US" sz="2800" dirty="0">
                <a:latin typeface="Proxima Soft"/>
              </a:rPr>
              <a:t>(who is your target market?)</a:t>
            </a:r>
            <a:endParaRPr lang="en-US" sz="2800" dirty="0">
              <a:latin typeface="Proxima Soft" panose="02000506030000020004" pitchFamily="2" charset="0"/>
            </a:endParaRPr>
          </a:p>
          <a:p>
            <a:pPr marL="0" indent="0">
              <a:buFont typeface="Arial"/>
              <a:buNone/>
            </a:pPr>
            <a:r>
              <a:rPr lang="en-US" sz="2800" b="1" dirty="0">
                <a:solidFill>
                  <a:srgbClr val="39116D"/>
                </a:solidFill>
                <a:latin typeface="Proxima Soft"/>
              </a:rPr>
              <a:t>who</a:t>
            </a:r>
            <a:r>
              <a:rPr lang="en-US" sz="2800" dirty="0">
                <a:solidFill>
                  <a:srgbClr val="000000"/>
                </a:solidFill>
                <a:latin typeface="Proxima Soft"/>
              </a:rPr>
              <a:t>.........(needs)</a:t>
            </a:r>
            <a:endParaRPr lang="en-US" sz="2800" dirty="0">
              <a:solidFill>
                <a:srgbClr val="000000"/>
              </a:solidFill>
              <a:latin typeface="Proxima Soft" panose="02000506030000020004" pitchFamily="2" charset="0"/>
            </a:endParaRPr>
          </a:p>
          <a:p>
            <a:pPr marL="0" indent="0">
              <a:buNone/>
            </a:pPr>
            <a:r>
              <a:rPr lang="en-US" sz="2800" b="1" dirty="0">
                <a:solidFill>
                  <a:srgbClr val="39116D"/>
                </a:solidFill>
                <a:latin typeface="Proxima Soft"/>
                <a:cs typeface="Proxima Nova"/>
              </a:rPr>
              <a:t>our</a:t>
            </a:r>
            <a:r>
              <a:rPr lang="en-US" sz="2800" b="1" dirty="0">
                <a:ea typeface="+mn-lt"/>
                <a:cs typeface="+mn-lt"/>
              </a:rPr>
              <a:t>.</a:t>
            </a:r>
            <a:r>
              <a:rPr lang="en-US" sz="2800" dirty="0">
                <a:ea typeface="+mn-lt"/>
                <a:cs typeface="+mn-lt"/>
              </a:rPr>
              <a:t>........</a:t>
            </a:r>
            <a:r>
              <a:rPr lang="en-US" sz="2800" dirty="0">
                <a:latin typeface="Proxima Soft"/>
                <a:ea typeface="+mn-lt"/>
                <a:cs typeface="+mn-lt"/>
              </a:rPr>
              <a:t>(</a:t>
            </a:r>
            <a:r>
              <a:rPr lang="en-US" sz="2800" dirty="0">
                <a:solidFill>
                  <a:srgbClr val="000000"/>
                </a:solidFill>
                <a:latin typeface="Proxima Soft"/>
                <a:cs typeface="Proxima Nova"/>
              </a:rPr>
              <a:t>product / service description)</a:t>
            </a:r>
            <a:endParaRPr lang="en-US" sz="4250" dirty="0">
              <a:cs typeface="Calibri"/>
            </a:endParaRPr>
          </a:p>
          <a:p>
            <a:pPr marL="0" indent="0">
              <a:buNone/>
            </a:pPr>
            <a:r>
              <a:rPr lang="en-US" sz="2800" b="1" dirty="0">
                <a:solidFill>
                  <a:srgbClr val="39116D"/>
                </a:solidFill>
                <a:latin typeface="Proxima Soft"/>
                <a:cs typeface="Proxima Nova"/>
              </a:rPr>
              <a:t>is / does</a:t>
            </a:r>
            <a:r>
              <a:rPr lang="en-US" sz="2800" dirty="0">
                <a:ea typeface="+mn-lt"/>
                <a:cs typeface="+mn-lt"/>
              </a:rPr>
              <a:t>.........</a:t>
            </a:r>
            <a:r>
              <a:rPr lang="en-US" sz="2800" dirty="0">
                <a:latin typeface="Proxima Soft"/>
                <a:ea typeface="+mn-lt"/>
                <a:cs typeface="+mn-lt"/>
              </a:rPr>
              <a:t>(</a:t>
            </a:r>
            <a:r>
              <a:rPr lang="en-US" sz="2800" dirty="0">
                <a:solidFill>
                  <a:srgbClr val="000000"/>
                </a:solidFill>
                <a:latin typeface="Proxima Soft"/>
                <a:cs typeface="Proxima Nova"/>
              </a:rPr>
              <a:t>describe what you do)</a:t>
            </a:r>
            <a:endParaRPr lang="en-US" sz="2800" dirty="0">
              <a:solidFill>
                <a:srgbClr val="000000"/>
              </a:solidFill>
              <a:latin typeface="Proxima Soft" panose="02000506030000020004" pitchFamily="2" charset="0"/>
              <a:cs typeface="Proxima Nova"/>
            </a:endParaRPr>
          </a:p>
          <a:p>
            <a:pPr marL="0" indent="0">
              <a:buNone/>
            </a:pPr>
            <a:r>
              <a:rPr lang="en-US" sz="2800" b="1" dirty="0">
                <a:solidFill>
                  <a:srgbClr val="39116D"/>
                </a:solidFill>
                <a:latin typeface="Proxima Soft"/>
                <a:cs typeface="+mn-lt"/>
              </a:rPr>
              <a:t>that</a:t>
            </a:r>
            <a:r>
              <a:rPr lang="en-US" sz="2800" b="1" dirty="0">
                <a:solidFill>
                  <a:srgbClr val="7030A0"/>
                </a:solidFill>
                <a:latin typeface="Proxima Soft"/>
                <a:cs typeface="+mn-lt"/>
              </a:rPr>
              <a:t> </a:t>
            </a:r>
            <a:r>
              <a:rPr lang="en-US" sz="2800" dirty="0">
                <a:ea typeface="+mn-lt"/>
                <a:cs typeface="+mn-lt"/>
              </a:rPr>
              <a:t>.........</a:t>
            </a:r>
            <a:r>
              <a:rPr lang="en-US" sz="2800" dirty="0">
                <a:solidFill>
                  <a:srgbClr val="7030A0"/>
                </a:solidFill>
                <a:latin typeface="Proxima Soft"/>
                <a:cs typeface="Proxima Nova"/>
              </a:rPr>
              <a:t> </a:t>
            </a:r>
            <a:r>
              <a:rPr lang="en-US" sz="2800" dirty="0">
                <a:solidFill>
                  <a:srgbClr val="000000"/>
                </a:solidFill>
                <a:latin typeface="Proxima Soft"/>
                <a:cs typeface="Proxima Nova"/>
              </a:rPr>
              <a:t>(customer benefits and unique features)</a:t>
            </a:r>
            <a:endParaRPr lang="en-US" sz="2800" dirty="0">
              <a:solidFill>
                <a:srgbClr val="000000"/>
              </a:solidFill>
              <a:latin typeface="Proxima Soft" panose="02000506030000020004" pitchFamily="2" charset="0"/>
              <a:cs typeface="Proxima Nova"/>
            </a:endParaRPr>
          </a:p>
          <a:p>
            <a:pPr marL="0" indent="0">
              <a:buNone/>
            </a:pPr>
            <a:endParaRPr lang="en-US" sz="2800" dirty="0">
              <a:solidFill>
                <a:srgbClr val="404040"/>
              </a:solidFill>
              <a:latin typeface="Proxima Soft" panose="02000506030000020004" pitchFamily="2" charset="0"/>
              <a:cs typeface="Proxima Nova"/>
            </a:endParaRPr>
          </a:p>
          <a:p>
            <a:pPr marL="0" indent="0" algn="ctr">
              <a:lnSpc>
                <a:spcPct val="50000"/>
              </a:lnSpc>
              <a:buNone/>
            </a:pPr>
            <a:endParaRPr lang="en-US" sz="2800" dirty="0">
              <a:solidFill>
                <a:schemeClr val="bg1">
                  <a:lumMod val="50000"/>
                </a:schemeClr>
              </a:solidFill>
              <a:latin typeface="Proxima Nova"/>
              <a:cs typeface="Proxima Nova"/>
            </a:endParaRPr>
          </a:p>
        </p:txBody>
      </p:sp>
    </p:spTree>
    <p:extLst>
      <p:ext uri="{BB962C8B-B14F-4D97-AF65-F5344CB8AC3E}">
        <p14:creationId xmlns:p14="http://schemas.microsoft.com/office/powerpoint/2010/main" val="4229882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9116D"/>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F513C621-672D-1F49-833A-96D2D061990B}"/>
              </a:ext>
            </a:extLst>
          </p:cNvPr>
          <p:cNvSpPr/>
          <p:nvPr/>
        </p:nvSpPr>
        <p:spPr>
          <a:xfrm>
            <a:off x="364671" y="509916"/>
            <a:ext cx="11462658" cy="595393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9AC7C0EE-1FA1-D846-A18F-B58A255B9A90}"/>
              </a:ext>
            </a:extLst>
          </p:cNvPr>
          <p:cNvSpPr/>
          <p:nvPr/>
        </p:nvSpPr>
        <p:spPr>
          <a:xfrm>
            <a:off x="3810001" y="930727"/>
            <a:ext cx="4354284" cy="1322614"/>
          </a:xfrm>
          <a:prstGeom prst="roundRect">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drawing&#10;&#10;Description automatically generated">
            <a:extLst>
              <a:ext uri="{FF2B5EF4-FFF2-40B4-BE49-F238E27FC236}">
                <a16:creationId xmlns:a16="http://schemas.microsoft.com/office/drawing/2014/main" id="{C607C291-60E9-9342-9228-A1B9F24DAB15}"/>
              </a:ext>
            </a:extLst>
          </p:cNvPr>
          <p:cNvPicPr>
            <a:picLocks noChangeAspect="1"/>
          </p:cNvPicPr>
          <p:nvPr/>
        </p:nvPicPr>
        <p:blipFill>
          <a:blip r:embed="rId3"/>
          <a:stretch>
            <a:fillRect/>
          </a:stretch>
        </p:blipFill>
        <p:spPr>
          <a:xfrm>
            <a:off x="367392" y="5514983"/>
            <a:ext cx="952500" cy="965200"/>
          </a:xfrm>
          <a:prstGeom prst="rect">
            <a:avLst/>
          </a:prstGeom>
        </p:spPr>
      </p:pic>
      <p:sp>
        <p:nvSpPr>
          <p:cNvPr id="12" name="Title 1">
            <a:extLst>
              <a:ext uri="{FF2B5EF4-FFF2-40B4-BE49-F238E27FC236}">
                <a16:creationId xmlns:a16="http://schemas.microsoft.com/office/drawing/2014/main" id="{07A64205-CBC3-5440-8025-A37FB387DBE6}"/>
              </a:ext>
            </a:extLst>
          </p:cNvPr>
          <p:cNvSpPr txBox="1">
            <a:spLocks/>
          </p:cNvSpPr>
          <p:nvPr/>
        </p:nvSpPr>
        <p:spPr>
          <a:xfrm>
            <a:off x="4646710" y="1171515"/>
            <a:ext cx="3513641" cy="854495"/>
          </a:xfrm>
          <a:prstGeom prst="rect">
            <a:avLst/>
          </a:prstGeom>
        </p:spPr>
        <p:txBody>
          <a:bodyPr vert="horz" lIns="91440" tIns="45720" rIns="91440" bIns="45720" rtlCol="0" anchor="ctr">
            <a:noAutofit/>
          </a:bodyPr>
          <a:lstStyle>
            <a:lvl1pPr algn="ctr" defTabSz="609585" rtl="0" eaLnBrk="1" latinLnBrk="0" hangingPunct="1">
              <a:spcBef>
                <a:spcPct val="0"/>
              </a:spcBef>
              <a:buNone/>
              <a:defRPr sz="5867" kern="1200">
                <a:solidFill>
                  <a:schemeClr val="tx1"/>
                </a:solidFill>
                <a:latin typeface="+mj-lt"/>
                <a:ea typeface="+mj-ea"/>
                <a:cs typeface="+mj-cs"/>
              </a:defRPr>
            </a:lvl1pPr>
          </a:lstStyle>
          <a:p>
            <a:r>
              <a:rPr lang="en-US" sz="4000" dirty="0">
                <a:solidFill>
                  <a:srgbClr val="39116D"/>
                </a:solidFill>
                <a:latin typeface="Proxima Soft" panose="02000506030000020004" pitchFamily="2" charset="0"/>
              </a:rPr>
              <a:t>INNOVATION</a:t>
            </a:r>
          </a:p>
        </p:txBody>
      </p:sp>
      <p:sp>
        <p:nvSpPr>
          <p:cNvPr id="11" name="Content Placeholder 2">
            <a:extLst>
              <a:ext uri="{FF2B5EF4-FFF2-40B4-BE49-F238E27FC236}">
                <a16:creationId xmlns:a16="http://schemas.microsoft.com/office/drawing/2014/main" id="{E1B62D1D-15B4-6344-A876-A92F022CCAF2}"/>
              </a:ext>
            </a:extLst>
          </p:cNvPr>
          <p:cNvSpPr txBox="1">
            <a:spLocks/>
          </p:cNvSpPr>
          <p:nvPr/>
        </p:nvSpPr>
        <p:spPr>
          <a:xfrm>
            <a:off x="1934378" y="2703475"/>
            <a:ext cx="8938303" cy="3134048"/>
          </a:xfrm>
          <a:prstGeom prst="rect">
            <a:avLst/>
          </a:prstGeom>
        </p:spPr>
        <p:txBody>
          <a:bodyPr vert="horz" lIns="91440" tIns="45720" rIns="91440" bIns="45720" rtlCol="0">
            <a:no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0" indent="0">
              <a:buFont typeface="Arial"/>
              <a:buNone/>
            </a:pPr>
            <a:r>
              <a:rPr lang="en-US" sz="2800" dirty="0">
                <a:solidFill>
                  <a:srgbClr val="39116D"/>
                </a:solidFill>
                <a:latin typeface="Proxima Soft" panose="02000506030000020004" pitchFamily="2" charset="0"/>
              </a:rPr>
              <a:t>What  </a:t>
            </a:r>
            <a:r>
              <a:rPr lang="en-US" sz="2800" dirty="0">
                <a:solidFill>
                  <a:schemeClr val="tx1">
                    <a:lumMod val="75000"/>
                    <a:lumOff val="25000"/>
                  </a:schemeClr>
                </a:solidFill>
                <a:latin typeface="Proxima Soft" panose="02000506030000020004" pitchFamily="2" charset="0"/>
              </a:rPr>
              <a:t>do you want to do?</a:t>
            </a:r>
          </a:p>
          <a:p>
            <a:pPr marL="0" indent="0">
              <a:buFont typeface="Arial"/>
              <a:buNone/>
            </a:pPr>
            <a:r>
              <a:rPr lang="en-GB" sz="2800" dirty="0">
                <a:solidFill>
                  <a:srgbClr val="39116D"/>
                </a:solidFill>
                <a:latin typeface="Proxima Soft" panose="02000506030000020004" pitchFamily="2" charset="0"/>
              </a:rPr>
              <a:t>How</a:t>
            </a:r>
            <a:r>
              <a:rPr lang="en-GB" sz="2800" dirty="0">
                <a:solidFill>
                  <a:schemeClr val="tx1">
                    <a:lumMod val="75000"/>
                    <a:lumOff val="25000"/>
                  </a:schemeClr>
                </a:solidFill>
                <a:latin typeface="Proxima Soft" panose="02000506030000020004" pitchFamily="2" charset="0"/>
              </a:rPr>
              <a:t> your business idea will innovate in its field. </a:t>
            </a:r>
          </a:p>
          <a:p>
            <a:pPr marL="0" indent="0">
              <a:buFont typeface="Arial"/>
              <a:buNone/>
            </a:pPr>
            <a:r>
              <a:rPr lang="en-US" sz="2800" dirty="0">
                <a:solidFill>
                  <a:schemeClr val="tx1">
                    <a:lumMod val="75000"/>
                    <a:lumOff val="25000"/>
                  </a:schemeClr>
                </a:solidFill>
                <a:latin typeface="Proxima Soft" panose="02000506030000020004" pitchFamily="2" charset="0"/>
              </a:rPr>
              <a:t>Does you </a:t>
            </a:r>
            <a:r>
              <a:rPr lang="en-US" sz="2800" dirty="0">
                <a:solidFill>
                  <a:srgbClr val="39116D"/>
                </a:solidFill>
                <a:latin typeface="Proxima Soft" panose="02000506030000020004" pitchFamily="2" charset="0"/>
              </a:rPr>
              <a:t>product</a:t>
            </a:r>
            <a:r>
              <a:rPr lang="en-US" sz="2800" dirty="0">
                <a:solidFill>
                  <a:schemeClr val="tx1">
                    <a:lumMod val="65000"/>
                    <a:lumOff val="35000"/>
                  </a:schemeClr>
                </a:solidFill>
                <a:latin typeface="Proxima Soft" panose="02000506030000020004" pitchFamily="2" charset="0"/>
              </a:rPr>
              <a:t>, </a:t>
            </a:r>
            <a:r>
              <a:rPr lang="en-US" sz="2800" dirty="0">
                <a:solidFill>
                  <a:schemeClr val="tx1">
                    <a:lumMod val="75000"/>
                    <a:lumOff val="25000"/>
                  </a:schemeClr>
                </a:solidFill>
                <a:latin typeface="Proxima Soft" panose="02000506030000020004" pitchFamily="2" charset="0"/>
              </a:rPr>
              <a:t>service or process</a:t>
            </a:r>
            <a:r>
              <a:rPr lang="en-US" sz="2800" dirty="0">
                <a:solidFill>
                  <a:schemeClr val="tx1">
                    <a:lumMod val="65000"/>
                    <a:lumOff val="35000"/>
                  </a:schemeClr>
                </a:solidFill>
                <a:latin typeface="Proxima Soft" panose="02000506030000020004" pitchFamily="2" charset="0"/>
              </a:rPr>
              <a:t> </a:t>
            </a:r>
            <a:r>
              <a:rPr lang="en-US" sz="2800" dirty="0">
                <a:solidFill>
                  <a:srgbClr val="39116D"/>
                </a:solidFill>
                <a:latin typeface="Proxima Soft" panose="02000506030000020004" pitchFamily="2" charset="0"/>
              </a:rPr>
              <a:t>exist</a:t>
            </a:r>
            <a:r>
              <a:rPr lang="en-US" sz="2800" dirty="0">
                <a:solidFill>
                  <a:schemeClr val="tx1">
                    <a:lumMod val="65000"/>
                    <a:lumOff val="35000"/>
                  </a:schemeClr>
                </a:solidFill>
                <a:latin typeface="Proxima Soft" panose="02000506030000020004" pitchFamily="2" charset="0"/>
              </a:rPr>
              <a:t>, </a:t>
            </a:r>
            <a:r>
              <a:rPr lang="en-US" sz="2800" dirty="0">
                <a:solidFill>
                  <a:schemeClr val="tx1">
                    <a:lumMod val="75000"/>
                    <a:lumOff val="25000"/>
                  </a:schemeClr>
                </a:solidFill>
                <a:latin typeface="Proxima Soft" panose="02000506030000020004" pitchFamily="2" charset="0"/>
              </a:rPr>
              <a:t>or is it </a:t>
            </a:r>
            <a:r>
              <a:rPr lang="en-US" sz="2800" dirty="0">
                <a:solidFill>
                  <a:srgbClr val="39116D"/>
                </a:solidFill>
                <a:latin typeface="Proxima Soft" panose="02000506030000020004" pitchFamily="2" charset="0"/>
              </a:rPr>
              <a:t>new</a:t>
            </a:r>
            <a:r>
              <a:rPr lang="en-US" sz="2800" dirty="0">
                <a:solidFill>
                  <a:schemeClr val="tx1">
                    <a:lumMod val="65000"/>
                    <a:lumOff val="35000"/>
                  </a:schemeClr>
                </a:solidFill>
                <a:latin typeface="Proxima Soft" panose="02000506030000020004" pitchFamily="2" charset="0"/>
              </a:rPr>
              <a:t> </a:t>
            </a:r>
            <a:r>
              <a:rPr lang="en-US" sz="2800" dirty="0">
                <a:solidFill>
                  <a:schemeClr val="tx1">
                    <a:lumMod val="75000"/>
                    <a:lumOff val="25000"/>
                  </a:schemeClr>
                </a:solidFill>
                <a:latin typeface="Proxima Soft" panose="02000506030000020004" pitchFamily="2" charset="0"/>
              </a:rPr>
              <a:t>on the market? </a:t>
            </a:r>
            <a:endParaRPr lang="en-GB" sz="2800" dirty="0">
              <a:solidFill>
                <a:schemeClr val="tx1">
                  <a:lumMod val="75000"/>
                  <a:lumOff val="25000"/>
                </a:schemeClr>
              </a:solidFill>
              <a:latin typeface="Proxima Soft" panose="02000506030000020004" pitchFamily="2" charset="0"/>
            </a:endParaRPr>
          </a:p>
          <a:p>
            <a:pPr marL="0" indent="0">
              <a:buFont typeface="Arial"/>
              <a:buNone/>
            </a:pPr>
            <a:r>
              <a:rPr lang="en-US" sz="2800" dirty="0">
                <a:solidFill>
                  <a:srgbClr val="39116D"/>
                </a:solidFill>
                <a:latin typeface="Proxima Soft" panose="02000506030000020004" pitchFamily="2" charset="0"/>
              </a:rPr>
              <a:t>What</a:t>
            </a:r>
            <a:r>
              <a:rPr lang="en-US" sz="2800" dirty="0">
                <a:solidFill>
                  <a:schemeClr val="tx1">
                    <a:lumMod val="65000"/>
                    <a:lumOff val="35000"/>
                  </a:schemeClr>
                </a:solidFill>
                <a:latin typeface="Proxima Soft" panose="02000506030000020004" pitchFamily="2" charset="0"/>
              </a:rPr>
              <a:t> </a:t>
            </a:r>
            <a:r>
              <a:rPr lang="en-US" sz="2800" dirty="0">
                <a:solidFill>
                  <a:schemeClr val="tx1">
                    <a:lumMod val="75000"/>
                    <a:lumOff val="25000"/>
                  </a:schemeClr>
                </a:solidFill>
                <a:latin typeface="Proxima Soft" panose="02000506030000020004" pitchFamily="2" charset="0"/>
              </a:rPr>
              <a:t>makes your proposition unique and compelling? </a:t>
            </a:r>
          </a:p>
          <a:p>
            <a:pPr marL="0" indent="0">
              <a:buFont typeface="Arial"/>
              <a:buNone/>
            </a:pPr>
            <a:r>
              <a:rPr lang="en-US" sz="2800" dirty="0">
                <a:solidFill>
                  <a:srgbClr val="39116D"/>
                </a:solidFill>
                <a:latin typeface="Proxima Soft" panose="02000506030000020004" pitchFamily="2" charset="0"/>
              </a:rPr>
              <a:t>Why </a:t>
            </a:r>
            <a:r>
              <a:rPr lang="en-US" sz="2800" dirty="0">
                <a:solidFill>
                  <a:schemeClr val="tx1">
                    <a:lumMod val="75000"/>
                    <a:lumOff val="25000"/>
                  </a:schemeClr>
                </a:solidFill>
                <a:latin typeface="Proxima Soft" panose="02000506030000020004" pitchFamily="2" charset="0"/>
              </a:rPr>
              <a:t>are you unique and different from competitors?</a:t>
            </a:r>
            <a:r>
              <a:rPr lang="en-US" sz="2800" dirty="0">
                <a:solidFill>
                  <a:schemeClr val="tx1">
                    <a:lumMod val="65000"/>
                    <a:lumOff val="35000"/>
                  </a:schemeClr>
                </a:solidFill>
                <a:latin typeface="Proxima Soft" panose="02000506030000020004" pitchFamily="2" charset="0"/>
              </a:rPr>
              <a:t> </a:t>
            </a:r>
          </a:p>
          <a:p>
            <a:pPr marL="0" indent="0" algn="ctr">
              <a:lnSpc>
                <a:spcPct val="50000"/>
              </a:lnSpc>
              <a:buFont typeface="Arial"/>
              <a:buNone/>
            </a:pPr>
            <a:endParaRPr lang="en-US" sz="2800" dirty="0">
              <a:solidFill>
                <a:schemeClr val="bg1">
                  <a:lumMod val="50000"/>
                </a:schemeClr>
              </a:solidFill>
              <a:latin typeface="Proxima Nova"/>
              <a:cs typeface="Proxima Nova"/>
            </a:endParaRPr>
          </a:p>
        </p:txBody>
      </p:sp>
      <p:pic>
        <p:nvPicPr>
          <p:cNvPr id="15" name="Picture 14" descr="A close up of a logo&#10;&#10;Description automatically generated">
            <a:extLst>
              <a:ext uri="{FF2B5EF4-FFF2-40B4-BE49-F238E27FC236}">
                <a16:creationId xmlns:a16="http://schemas.microsoft.com/office/drawing/2014/main" id="{B40FDF6F-9579-BD4D-AD40-8D5F2F992823}"/>
              </a:ext>
            </a:extLst>
          </p:cNvPr>
          <p:cNvPicPr>
            <a:picLocks noChangeAspect="1"/>
          </p:cNvPicPr>
          <p:nvPr/>
        </p:nvPicPr>
        <p:blipFill>
          <a:blip r:embed="rId4"/>
          <a:stretch>
            <a:fillRect/>
          </a:stretch>
        </p:blipFill>
        <p:spPr>
          <a:xfrm>
            <a:off x="3917411" y="1127337"/>
            <a:ext cx="917833" cy="917833"/>
          </a:xfrm>
          <a:prstGeom prst="rect">
            <a:avLst/>
          </a:prstGeom>
        </p:spPr>
      </p:pic>
    </p:spTree>
    <p:extLst>
      <p:ext uri="{BB962C8B-B14F-4D97-AF65-F5344CB8AC3E}">
        <p14:creationId xmlns:p14="http://schemas.microsoft.com/office/powerpoint/2010/main" val="524855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9116D"/>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F513C621-672D-1F49-833A-96D2D061990B}"/>
              </a:ext>
            </a:extLst>
          </p:cNvPr>
          <p:cNvSpPr/>
          <p:nvPr/>
        </p:nvSpPr>
        <p:spPr>
          <a:xfrm>
            <a:off x="348342" y="506366"/>
            <a:ext cx="11462658" cy="595393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9AC7C0EE-1FA1-D846-A18F-B58A255B9A90}"/>
              </a:ext>
            </a:extLst>
          </p:cNvPr>
          <p:cNvSpPr/>
          <p:nvPr/>
        </p:nvSpPr>
        <p:spPr>
          <a:xfrm>
            <a:off x="3667125" y="930727"/>
            <a:ext cx="4857749" cy="1305058"/>
          </a:xfrm>
          <a:prstGeom prst="roundRect">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drawing&#10;&#10;Description automatically generated">
            <a:extLst>
              <a:ext uri="{FF2B5EF4-FFF2-40B4-BE49-F238E27FC236}">
                <a16:creationId xmlns:a16="http://schemas.microsoft.com/office/drawing/2014/main" id="{C607C291-60E9-9342-9228-A1B9F24DAB15}"/>
              </a:ext>
            </a:extLst>
          </p:cNvPr>
          <p:cNvPicPr>
            <a:picLocks noChangeAspect="1"/>
          </p:cNvPicPr>
          <p:nvPr/>
        </p:nvPicPr>
        <p:blipFill>
          <a:blip r:embed="rId3"/>
          <a:stretch>
            <a:fillRect/>
          </a:stretch>
        </p:blipFill>
        <p:spPr>
          <a:xfrm>
            <a:off x="348342" y="5514983"/>
            <a:ext cx="952500" cy="965200"/>
          </a:xfrm>
          <a:prstGeom prst="rect">
            <a:avLst/>
          </a:prstGeom>
        </p:spPr>
      </p:pic>
      <p:sp>
        <p:nvSpPr>
          <p:cNvPr id="11" name="Title 1">
            <a:extLst>
              <a:ext uri="{FF2B5EF4-FFF2-40B4-BE49-F238E27FC236}">
                <a16:creationId xmlns:a16="http://schemas.microsoft.com/office/drawing/2014/main" id="{476BB5FC-94E6-224A-BFF7-FDBF14309655}"/>
              </a:ext>
            </a:extLst>
          </p:cNvPr>
          <p:cNvSpPr txBox="1">
            <a:spLocks/>
          </p:cNvSpPr>
          <p:nvPr/>
        </p:nvSpPr>
        <p:spPr>
          <a:xfrm>
            <a:off x="4732457" y="1032068"/>
            <a:ext cx="3663465" cy="1191064"/>
          </a:xfrm>
          <a:prstGeom prst="rect">
            <a:avLst/>
          </a:prstGeom>
        </p:spPr>
        <p:txBody>
          <a:bodyPr vert="horz" lIns="91440" tIns="45720" rIns="91440" bIns="45720" rtlCol="0" anchor="ctr">
            <a:normAutofit fontScale="92500" lnSpcReduction="10000"/>
          </a:bodyPr>
          <a:lstStyle>
            <a:lvl1pPr algn="ctr" defTabSz="609585" rtl="0" eaLnBrk="1" latinLnBrk="0" hangingPunct="1">
              <a:spcBef>
                <a:spcPct val="0"/>
              </a:spcBef>
              <a:buNone/>
              <a:defRPr sz="5867" kern="1200">
                <a:solidFill>
                  <a:schemeClr val="tx1"/>
                </a:solidFill>
                <a:latin typeface="+mj-lt"/>
                <a:ea typeface="+mj-ea"/>
                <a:cs typeface="+mj-cs"/>
              </a:defRPr>
            </a:lvl1pPr>
          </a:lstStyle>
          <a:p>
            <a:r>
              <a:rPr lang="en-US" sz="4000" dirty="0">
                <a:solidFill>
                  <a:srgbClr val="39116D"/>
                </a:solidFill>
                <a:latin typeface="Proxima Soft" panose="02000506030000020004" pitchFamily="2" charset="0"/>
              </a:rPr>
              <a:t>MARKET OPPORTUNITY</a:t>
            </a:r>
          </a:p>
        </p:txBody>
      </p:sp>
      <p:pic>
        <p:nvPicPr>
          <p:cNvPr id="16" name="Picture 15" descr="A picture containing plate, food, room&#10;&#10;Description automatically generated">
            <a:extLst>
              <a:ext uri="{FF2B5EF4-FFF2-40B4-BE49-F238E27FC236}">
                <a16:creationId xmlns:a16="http://schemas.microsoft.com/office/drawing/2014/main" id="{1964D12D-3DB5-4C47-8002-DC3B04DB118D}"/>
              </a:ext>
            </a:extLst>
          </p:cNvPr>
          <p:cNvPicPr>
            <a:picLocks noChangeAspect="1"/>
          </p:cNvPicPr>
          <p:nvPr/>
        </p:nvPicPr>
        <p:blipFill>
          <a:blip r:embed="rId4"/>
          <a:stretch>
            <a:fillRect/>
          </a:stretch>
        </p:blipFill>
        <p:spPr>
          <a:xfrm>
            <a:off x="3981709" y="1207882"/>
            <a:ext cx="750748" cy="750748"/>
          </a:xfrm>
          <a:prstGeom prst="rect">
            <a:avLst/>
          </a:prstGeom>
        </p:spPr>
      </p:pic>
      <p:sp>
        <p:nvSpPr>
          <p:cNvPr id="12" name="Content Placeholder 2">
            <a:extLst>
              <a:ext uri="{FF2B5EF4-FFF2-40B4-BE49-F238E27FC236}">
                <a16:creationId xmlns:a16="http://schemas.microsoft.com/office/drawing/2014/main" id="{A5435D43-0B69-1E40-9691-2E0DF216E9AF}"/>
              </a:ext>
            </a:extLst>
          </p:cNvPr>
          <p:cNvSpPr txBox="1">
            <a:spLocks/>
          </p:cNvSpPr>
          <p:nvPr/>
        </p:nvSpPr>
        <p:spPr>
          <a:xfrm>
            <a:off x="2182689" y="2660146"/>
            <a:ext cx="8763000" cy="2668329"/>
          </a:xfrm>
          <a:prstGeom prst="rect">
            <a:avLst/>
          </a:prstGeom>
        </p:spPr>
        <p:txBody>
          <a:bodyPr vert="horz" lIns="91440" tIns="45720" rIns="91440" bIns="45720" rtlCol="0">
            <a:no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0" indent="0">
              <a:buFont typeface="Arial"/>
              <a:buNone/>
            </a:pPr>
            <a:r>
              <a:rPr lang="en-US" sz="2800" dirty="0">
                <a:solidFill>
                  <a:srgbClr val="39116D"/>
                </a:solidFill>
                <a:latin typeface="Proxima Soft" panose="02000506030000020004" pitchFamily="2" charset="0"/>
              </a:rPr>
              <a:t>Who </a:t>
            </a:r>
            <a:r>
              <a:rPr lang="en-US" sz="2800" dirty="0">
                <a:solidFill>
                  <a:schemeClr val="tx1">
                    <a:lumMod val="75000"/>
                    <a:lumOff val="25000"/>
                  </a:schemeClr>
                </a:solidFill>
                <a:latin typeface="Proxima Soft" panose="02000506030000020004" pitchFamily="2" charset="0"/>
              </a:rPr>
              <a:t>is your target market?</a:t>
            </a:r>
          </a:p>
          <a:p>
            <a:pPr marL="0" indent="0">
              <a:buNone/>
            </a:pPr>
            <a:r>
              <a:rPr lang="en-GB" sz="2800" dirty="0">
                <a:solidFill>
                  <a:srgbClr val="39116D"/>
                </a:solidFill>
                <a:latin typeface="Proxima Soft" panose="02000506030000020004" pitchFamily="2" charset="0"/>
              </a:rPr>
              <a:t>Have</a:t>
            </a:r>
            <a:r>
              <a:rPr lang="en-GB" sz="2800" dirty="0">
                <a:solidFill>
                  <a:schemeClr val="tx1">
                    <a:lumMod val="75000"/>
                    <a:lumOff val="25000"/>
                  </a:schemeClr>
                </a:solidFill>
                <a:latin typeface="Proxima Soft" panose="02000506030000020004" pitchFamily="2" charset="0"/>
              </a:rPr>
              <a:t> you clearly defined your market? </a:t>
            </a:r>
          </a:p>
          <a:p>
            <a:pPr marL="0" indent="0">
              <a:buNone/>
            </a:pPr>
            <a:r>
              <a:rPr lang="en-GB" sz="2800" dirty="0">
                <a:solidFill>
                  <a:srgbClr val="39116D"/>
                </a:solidFill>
                <a:latin typeface="Proxima Soft" panose="02000506030000020004" pitchFamily="2" charset="0"/>
              </a:rPr>
              <a:t>Have</a:t>
            </a:r>
            <a:r>
              <a:rPr lang="en-GB" sz="2800" dirty="0">
                <a:solidFill>
                  <a:schemeClr val="tx1">
                    <a:lumMod val="75000"/>
                    <a:lumOff val="25000"/>
                  </a:schemeClr>
                </a:solidFill>
                <a:latin typeface="Proxima Soft" panose="02000506030000020004" pitchFamily="2" charset="0"/>
              </a:rPr>
              <a:t> you considered competitors and how to deal with them? </a:t>
            </a:r>
          </a:p>
          <a:p>
            <a:pPr marL="0" indent="0">
              <a:buNone/>
            </a:pPr>
            <a:r>
              <a:rPr lang="en-GB" sz="2800" dirty="0">
                <a:solidFill>
                  <a:srgbClr val="39116D"/>
                </a:solidFill>
                <a:latin typeface="Proxima Soft" panose="02000506030000020004" pitchFamily="2" charset="0"/>
              </a:rPr>
              <a:t>What</a:t>
            </a:r>
            <a:r>
              <a:rPr lang="en-GB" sz="2800" dirty="0">
                <a:solidFill>
                  <a:schemeClr val="tx1">
                    <a:lumMod val="75000"/>
                    <a:lumOff val="25000"/>
                  </a:schemeClr>
                </a:solidFill>
                <a:latin typeface="Proxima Soft" panose="02000506030000020004" pitchFamily="2" charset="0"/>
              </a:rPr>
              <a:t> is your opportunity for growth? </a:t>
            </a:r>
          </a:p>
          <a:p>
            <a:pPr marL="0" indent="0" algn="ctr">
              <a:buFont typeface="Arial"/>
              <a:buNone/>
            </a:pPr>
            <a:r>
              <a:rPr lang="en-US" sz="2800" dirty="0">
                <a:solidFill>
                  <a:schemeClr val="tx1">
                    <a:lumMod val="75000"/>
                    <a:lumOff val="25000"/>
                  </a:schemeClr>
                </a:solidFill>
                <a:latin typeface="Proxima Soft" panose="02000506030000020004" pitchFamily="2" charset="0"/>
              </a:rPr>
              <a:t> </a:t>
            </a:r>
          </a:p>
        </p:txBody>
      </p:sp>
    </p:spTree>
    <p:extLst>
      <p:ext uri="{BB962C8B-B14F-4D97-AF65-F5344CB8AC3E}">
        <p14:creationId xmlns:p14="http://schemas.microsoft.com/office/powerpoint/2010/main" val="3343161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9116D"/>
        </a:solidFill>
        <a:effectLst/>
      </p:bgPr>
    </p:bg>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F513C621-672D-1F49-833A-96D2D061990B}"/>
              </a:ext>
            </a:extLst>
          </p:cNvPr>
          <p:cNvSpPr/>
          <p:nvPr/>
        </p:nvSpPr>
        <p:spPr>
          <a:xfrm>
            <a:off x="348342" y="506366"/>
            <a:ext cx="11462658" cy="5953937"/>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9AC7C0EE-1FA1-D846-A18F-B58A255B9A90}"/>
              </a:ext>
            </a:extLst>
          </p:cNvPr>
          <p:cNvSpPr/>
          <p:nvPr/>
        </p:nvSpPr>
        <p:spPr>
          <a:xfrm>
            <a:off x="4325586" y="985706"/>
            <a:ext cx="4147457" cy="1322614"/>
          </a:xfrm>
          <a:prstGeom prst="roundRect">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drawing&#10;&#10;Description automatically generated">
            <a:extLst>
              <a:ext uri="{FF2B5EF4-FFF2-40B4-BE49-F238E27FC236}">
                <a16:creationId xmlns:a16="http://schemas.microsoft.com/office/drawing/2014/main" id="{C607C291-60E9-9342-9228-A1B9F24DAB15}"/>
              </a:ext>
            </a:extLst>
          </p:cNvPr>
          <p:cNvPicPr>
            <a:picLocks noChangeAspect="1"/>
          </p:cNvPicPr>
          <p:nvPr/>
        </p:nvPicPr>
        <p:blipFill>
          <a:blip r:embed="rId3"/>
          <a:stretch>
            <a:fillRect/>
          </a:stretch>
        </p:blipFill>
        <p:spPr>
          <a:xfrm>
            <a:off x="348342" y="5514983"/>
            <a:ext cx="952500" cy="965200"/>
          </a:xfrm>
          <a:prstGeom prst="rect">
            <a:avLst/>
          </a:prstGeom>
        </p:spPr>
      </p:pic>
      <p:sp>
        <p:nvSpPr>
          <p:cNvPr id="11" name="Title 1">
            <a:extLst>
              <a:ext uri="{FF2B5EF4-FFF2-40B4-BE49-F238E27FC236}">
                <a16:creationId xmlns:a16="http://schemas.microsoft.com/office/drawing/2014/main" id="{476BB5FC-94E6-224A-BFF7-FDBF14309655}"/>
              </a:ext>
            </a:extLst>
          </p:cNvPr>
          <p:cNvSpPr txBox="1">
            <a:spLocks/>
          </p:cNvSpPr>
          <p:nvPr/>
        </p:nvSpPr>
        <p:spPr>
          <a:xfrm>
            <a:off x="4771159" y="1077521"/>
            <a:ext cx="3256313" cy="1191064"/>
          </a:xfrm>
          <a:prstGeom prst="rect">
            <a:avLst/>
          </a:prstGeom>
        </p:spPr>
        <p:txBody>
          <a:bodyPr vert="horz" lIns="91440" tIns="45720" rIns="91440" bIns="45720" rtlCol="0" anchor="ctr">
            <a:normAutofit lnSpcReduction="10000"/>
          </a:bodyPr>
          <a:lstStyle>
            <a:lvl1pPr algn="ctr" defTabSz="609585" rtl="0" eaLnBrk="1" latinLnBrk="0" hangingPunct="1">
              <a:spcBef>
                <a:spcPct val="0"/>
              </a:spcBef>
              <a:buNone/>
              <a:defRPr sz="5867" kern="1200">
                <a:solidFill>
                  <a:schemeClr val="tx1"/>
                </a:solidFill>
                <a:latin typeface="+mj-lt"/>
                <a:ea typeface="+mj-ea"/>
                <a:cs typeface="+mj-cs"/>
              </a:defRPr>
            </a:lvl1pPr>
          </a:lstStyle>
          <a:p>
            <a:r>
              <a:rPr lang="en-US" sz="4000" dirty="0">
                <a:solidFill>
                  <a:srgbClr val="39116D"/>
                </a:solidFill>
                <a:latin typeface="Proxima Soft" panose="02000506030000020004" pitchFamily="2" charset="0"/>
              </a:rPr>
              <a:t>FINANCIAL VIABILITY</a:t>
            </a:r>
          </a:p>
        </p:txBody>
      </p:sp>
      <p:sp>
        <p:nvSpPr>
          <p:cNvPr id="14" name="Content Placeholder 2">
            <a:extLst>
              <a:ext uri="{FF2B5EF4-FFF2-40B4-BE49-F238E27FC236}">
                <a16:creationId xmlns:a16="http://schemas.microsoft.com/office/drawing/2014/main" id="{F73D5E44-EF20-7746-90C2-2B4676446324}"/>
              </a:ext>
            </a:extLst>
          </p:cNvPr>
          <p:cNvSpPr txBox="1">
            <a:spLocks/>
          </p:cNvSpPr>
          <p:nvPr/>
        </p:nvSpPr>
        <p:spPr>
          <a:xfrm>
            <a:off x="2294041" y="2677702"/>
            <a:ext cx="8210550" cy="2561048"/>
          </a:xfrm>
          <a:prstGeom prst="rect">
            <a:avLst/>
          </a:prstGeom>
        </p:spPr>
        <p:txBody>
          <a:bodyPr vert="horz" lIns="91440" tIns="45720" rIns="91440" bIns="45720" rtlCol="0">
            <a:no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0" indent="0">
              <a:buNone/>
            </a:pPr>
            <a:r>
              <a:rPr lang="en-GB" sz="2800" dirty="0">
                <a:solidFill>
                  <a:srgbClr val="39116D"/>
                </a:solidFill>
                <a:latin typeface="Proxima Soft" panose="02000506030000020004" pitchFamily="2" charset="0"/>
              </a:rPr>
              <a:t>How</a:t>
            </a:r>
            <a:r>
              <a:rPr lang="en-GB" sz="2800" dirty="0">
                <a:solidFill>
                  <a:schemeClr val="tx1">
                    <a:lumMod val="75000"/>
                    <a:lumOff val="25000"/>
                  </a:schemeClr>
                </a:solidFill>
                <a:latin typeface="Proxima Soft" panose="02000506030000020004" pitchFamily="2" charset="0"/>
              </a:rPr>
              <a:t> will your business idea be financially sustainable in the future? </a:t>
            </a:r>
          </a:p>
          <a:p>
            <a:pPr marL="0" indent="0">
              <a:buNone/>
            </a:pPr>
            <a:r>
              <a:rPr lang="en-GB" sz="2800" dirty="0">
                <a:solidFill>
                  <a:srgbClr val="39116D"/>
                </a:solidFill>
                <a:latin typeface="Proxima Soft" panose="02000506030000020004" pitchFamily="2" charset="0"/>
              </a:rPr>
              <a:t>Have</a:t>
            </a:r>
            <a:r>
              <a:rPr lang="en-GB" sz="2800" dirty="0">
                <a:solidFill>
                  <a:schemeClr val="tx1">
                    <a:lumMod val="75000"/>
                    <a:lumOff val="25000"/>
                  </a:schemeClr>
                </a:solidFill>
                <a:latin typeface="Proxima Soft" panose="02000506030000020004" pitchFamily="2" charset="0"/>
              </a:rPr>
              <a:t> you considered how the business will generate income? </a:t>
            </a:r>
          </a:p>
          <a:p>
            <a:pPr marL="0" indent="0">
              <a:buNone/>
            </a:pPr>
            <a:r>
              <a:rPr lang="en-GB" sz="2800" dirty="0">
                <a:solidFill>
                  <a:srgbClr val="39116D"/>
                </a:solidFill>
                <a:latin typeface="Proxima Soft" panose="02000506030000020004" pitchFamily="2" charset="0"/>
              </a:rPr>
              <a:t>How</a:t>
            </a:r>
            <a:r>
              <a:rPr lang="en-GB" sz="2800" dirty="0">
                <a:solidFill>
                  <a:schemeClr val="tx1">
                    <a:lumMod val="75000"/>
                    <a:lumOff val="25000"/>
                  </a:schemeClr>
                </a:solidFill>
                <a:latin typeface="Proxima Soft" panose="02000506030000020004" pitchFamily="2" charset="0"/>
              </a:rPr>
              <a:t> do you see this business viable in the future?  </a:t>
            </a:r>
          </a:p>
          <a:p>
            <a:pPr marL="0" indent="0" algn="ctr">
              <a:buFont typeface="Arial"/>
              <a:buNone/>
            </a:pPr>
            <a:endParaRPr lang="en-US" sz="2800" dirty="0">
              <a:solidFill>
                <a:schemeClr val="tx1">
                  <a:lumMod val="65000"/>
                  <a:lumOff val="35000"/>
                </a:schemeClr>
              </a:solidFill>
              <a:latin typeface="Proxima Soft" panose="02000506030000020004" pitchFamily="2" charset="0"/>
            </a:endParaRPr>
          </a:p>
        </p:txBody>
      </p:sp>
    </p:spTree>
    <p:extLst>
      <p:ext uri="{BB962C8B-B14F-4D97-AF65-F5344CB8AC3E}">
        <p14:creationId xmlns:p14="http://schemas.microsoft.com/office/powerpoint/2010/main" val="30143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82F6DCA4-F992-EB4C-A9FF-B95121D687FC}"/>
              </a:ext>
            </a:extLst>
          </p:cNvPr>
          <p:cNvSpPr/>
          <p:nvPr/>
        </p:nvSpPr>
        <p:spPr>
          <a:xfrm>
            <a:off x="1939961" y="2057754"/>
            <a:ext cx="8312073" cy="2270235"/>
          </a:xfrm>
          <a:prstGeom prst="roundRect">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316817" y="2704497"/>
            <a:ext cx="5558360" cy="976748"/>
          </a:xfrm>
        </p:spPr>
        <p:txBody>
          <a:bodyPr>
            <a:normAutofit/>
          </a:bodyPr>
          <a:lstStyle/>
          <a:p>
            <a:pPr algn="dist"/>
            <a:r>
              <a:rPr lang="en-US" sz="4000" dirty="0">
                <a:solidFill>
                  <a:srgbClr val="39116D"/>
                </a:solidFill>
                <a:latin typeface="Proxima Nova"/>
                <a:cs typeface="Proxima Nova"/>
              </a:rPr>
              <a:t>TOP TIPS</a:t>
            </a:r>
          </a:p>
        </p:txBody>
      </p:sp>
    </p:spTree>
    <p:extLst>
      <p:ext uri="{BB962C8B-B14F-4D97-AF65-F5344CB8AC3E}">
        <p14:creationId xmlns:p14="http://schemas.microsoft.com/office/powerpoint/2010/main" val="4242963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684CEDA3-FB82-BD4C-AEFB-19C4BD23D314}"/>
              </a:ext>
            </a:extLst>
          </p:cNvPr>
          <p:cNvSpPr/>
          <p:nvPr/>
        </p:nvSpPr>
        <p:spPr>
          <a:xfrm>
            <a:off x="451941" y="449036"/>
            <a:ext cx="11288111" cy="595992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167DA928-069A-7848-8338-07E8602766E8}"/>
              </a:ext>
            </a:extLst>
          </p:cNvPr>
          <p:cNvSpPr/>
          <p:nvPr/>
        </p:nvSpPr>
        <p:spPr>
          <a:xfrm>
            <a:off x="2209800" y="841669"/>
            <a:ext cx="7805506" cy="965201"/>
          </a:xfrm>
          <a:prstGeom prst="roundRect">
            <a:avLst/>
          </a:prstGeom>
          <a:solidFill>
            <a:schemeClr val="bg1"/>
          </a:solidFill>
          <a:ln>
            <a:solidFill>
              <a:srgbClr val="3911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C9C180-E850-A544-99B3-B41B59BEC035}"/>
              </a:ext>
            </a:extLst>
          </p:cNvPr>
          <p:cNvSpPr>
            <a:spLocks noGrp="1"/>
          </p:cNvSpPr>
          <p:nvPr>
            <p:ph type="title"/>
          </p:nvPr>
        </p:nvSpPr>
        <p:spPr>
          <a:xfrm>
            <a:off x="2271944" y="841669"/>
            <a:ext cx="7624772" cy="965200"/>
          </a:xfrm>
        </p:spPr>
        <p:txBody>
          <a:bodyPr>
            <a:noAutofit/>
          </a:bodyPr>
          <a:lstStyle/>
          <a:p>
            <a:pPr algn="dist">
              <a:lnSpc>
                <a:spcPct val="120000"/>
              </a:lnSpc>
            </a:pPr>
            <a:r>
              <a:rPr lang="en-US" sz="3500" dirty="0">
                <a:solidFill>
                  <a:srgbClr val="39116D"/>
                </a:solidFill>
                <a:latin typeface="Proxima Soft" panose="02000506030000020004" pitchFamily="2" charset="0"/>
                <a:cs typeface="Proxima Nova"/>
              </a:rPr>
              <a:t>TOP TIPS TO PERFECT YOUR PITCH </a:t>
            </a:r>
          </a:p>
        </p:txBody>
      </p:sp>
      <p:sp>
        <p:nvSpPr>
          <p:cNvPr id="4" name="Content Placeholder 2">
            <a:extLst>
              <a:ext uri="{FF2B5EF4-FFF2-40B4-BE49-F238E27FC236}">
                <a16:creationId xmlns:a16="http://schemas.microsoft.com/office/drawing/2014/main" id="{FAF0ED98-C817-E14C-B51B-B704D99CFBA3}"/>
              </a:ext>
            </a:extLst>
          </p:cNvPr>
          <p:cNvSpPr>
            <a:spLocks noGrp="1"/>
          </p:cNvSpPr>
          <p:nvPr>
            <p:ph idx="1"/>
          </p:nvPr>
        </p:nvSpPr>
        <p:spPr>
          <a:xfrm>
            <a:off x="1404441" y="2003185"/>
            <a:ext cx="9969063" cy="4207115"/>
          </a:xfrm>
        </p:spPr>
        <p:txBody>
          <a:bodyPr vert="horz" lIns="91440" tIns="45720" rIns="91440" bIns="45720" rtlCol="0" anchor="t">
            <a:noAutofit/>
          </a:bodyPr>
          <a:lstStyle/>
          <a:p>
            <a:pPr marL="456565" indent="-456565">
              <a:lnSpc>
                <a:spcPct val="150000"/>
              </a:lnSpc>
              <a:buClr>
                <a:srgbClr val="39116D"/>
              </a:buClr>
              <a:buFont typeface="Courier New"/>
              <a:buChar char="o"/>
            </a:pPr>
            <a:r>
              <a:rPr lang="en-US" sz="2200" dirty="0">
                <a:solidFill>
                  <a:schemeClr val="tx1">
                    <a:lumMod val="75000"/>
                    <a:lumOff val="25000"/>
                  </a:schemeClr>
                </a:solidFill>
                <a:latin typeface="Proxima Soft"/>
                <a:cs typeface="Proxima Nova"/>
              </a:rPr>
              <a:t>Describe your idea concept and its purpose in one short sentence</a:t>
            </a:r>
            <a:endParaRPr lang="en-US" dirty="0">
              <a:solidFill>
                <a:schemeClr val="tx1">
                  <a:lumMod val="75000"/>
                  <a:lumOff val="25000"/>
                </a:schemeClr>
              </a:solidFill>
              <a:latin typeface="Proxima Soft"/>
            </a:endParaRPr>
          </a:p>
          <a:p>
            <a:pPr>
              <a:lnSpc>
                <a:spcPct val="150000"/>
              </a:lnSpc>
              <a:buClr>
                <a:srgbClr val="39116D"/>
              </a:buClr>
              <a:buFont typeface="Courier New"/>
              <a:buChar char="o"/>
            </a:pPr>
            <a:r>
              <a:rPr lang="en-US" sz="2200" dirty="0">
                <a:solidFill>
                  <a:schemeClr val="tx1">
                    <a:lumMod val="75000"/>
                    <a:lumOff val="25000"/>
                  </a:schemeClr>
                </a:solidFill>
                <a:latin typeface="Proxima Soft" panose="02000506030000020004" pitchFamily="2" charset="0"/>
              </a:rPr>
              <a:t>Provide tangible evidence, e.g. stats, market research, competitors </a:t>
            </a:r>
            <a:endParaRPr lang="en-US" sz="2200" dirty="0">
              <a:solidFill>
                <a:schemeClr val="tx1">
                  <a:lumMod val="75000"/>
                  <a:lumOff val="25000"/>
                </a:schemeClr>
              </a:solidFill>
              <a:latin typeface="Proxima Soft" panose="02000506030000020004" pitchFamily="2" charset="0"/>
              <a:cs typeface="Proxima Nova"/>
            </a:endParaRPr>
          </a:p>
          <a:p>
            <a:pPr marL="456565" indent="-456565">
              <a:lnSpc>
                <a:spcPct val="150000"/>
              </a:lnSpc>
              <a:buClr>
                <a:srgbClr val="39116D"/>
              </a:buClr>
              <a:buFont typeface="Courier New"/>
              <a:buChar char="o"/>
            </a:pPr>
            <a:r>
              <a:rPr lang="en-US" sz="2200" dirty="0">
                <a:solidFill>
                  <a:schemeClr val="tx1">
                    <a:lumMod val="75000"/>
                    <a:lumOff val="25000"/>
                  </a:schemeClr>
                </a:solidFill>
                <a:latin typeface="Proxima Soft"/>
                <a:cs typeface="Proxima Nova"/>
              </a:rPr>
              <a:t>Showcase your team / your skills. If there is something special about your team, share it.</a:t>
            </a:r>
          </a:p>
          <a:p>
            <a:pPr marL="456565" indent="-456565">
              <a:lnSpc>
                <a:spcPct val="150000"/>
              </a:lnSpc>
              <a:buClr>
                <a:srgbClr val="39116D"/>
              </a:buClr>
              <a:buFont typeface="Courier New"/>
              <a:buChar char="o"/>
            </a:pPr>
            <a:r>
              <a:rPr lang="en-US" sz="2200" dirty="0">
                <a:solidFill>
                  <a:schemeClr val="tx1">
                    <a:lumMod val="75000"/>
                    <a:lumOff val="25000"/>
                  </a:schemeClr>
                </a:solidFill>
                <a:latin typeface="Proxima Soft"/>
                <a:cs typeface="Proxima Nova"/>
              </a:rPr>
              <a:t>Be compelling – show your passion!!</a:t>
            </a:r>
          </a:p>
          <a:p>
            <a:pPr>
              <a:lnSpc>
                <a:spcPct val="150000"/>
              </a:lnSpc>
              <a:buClr>
                <a:srgbClr val="39116D"/>
              </a:buClr>
              <a:buFont typeface="Courier New"/>
              <a:buChar char="o"/>
            </a:pPr>
            <a:r>
              <a:rPr lang="en-US" sz="2200" dirty="0">
                <a:solidFill>
                  <a:schemeClr val="tx1">
                    <a:lumMod val="75000"/>
                    <a:lumOff val="25000"/>
                  </a:schemeClr>
                </a:solidFill>
                <a:latin typeface="Proxima Soft" panose="02000506030000020004" pitchFamily="2" charset="0"/>
                <a:cs typeface="Proxima Nova"/>
              </a:rPr>
              <a:t>Think about where and how you record your pitch</a:t>
            </a:r>
          </a:p>
          <a:p>
            <a:pPr marL="0" indent="0" algn="ctr">
              <a:buClr>
                <a:srgbClr val="39116D"/>
              </a:buClr>
              <a:buNone/>
            </a:pPr>
            <a:r>
              <a:rPr lang="en-GB" sz="2600" u="sng" dirty="0">
                <a:latin typeface="Proxima Soft" panose="02000506030000020004" pitchFamily="2" charset="0"/>
                <a:hlinkClick r:id="rId2" tooltip="https://www.kinemaster.com/"/>
              </a:rPr>
              <a:t>KineMaster</a:t>
            </a:r>
            <a:r>
              <a:rPr lang="en-GB" sz="2600" u="sng" dirty="0">
                <a:latin typeface="Proxima Soft" panose="02000506030000020004" pitchFamily="2" charset="0"/>
              </a:rPr>
              <a:t> | </a:t>
            </a:r>
            <a:r>
              <a:rPr lang="en-GB" sz="2600" u="sng" dirty="0">
                <a:latin typeface="Proxima Soft" panose="02000506030000020004" pitchFamily="2" charset="0"/>
                <a:hlinkClick r:id="rId3"/>
              </a:rPr>
              <a:t>Loom</a:t>
            </a:r>
            <a:r>
              <a:rPr lang="en-GB" sz="2600" u="sng" dirty="0">
                <a:latin typeface="Proxima Soft" panose="02000506030000020004" pitchFamily="2" charset="0"/>
              </a:rPr>
              <a:t> | </a:t>
            </a:r>
            <a:r>
              <a:rPr lang="en-GB" sz="2600" u="sng" dirty="0">
                <a:latin typeface="Proxima Soft" panose="02000506030000020004" pitchFamily="2" charset="0"/>
                <a:hlinkClick r:id="rId4" tooltip="https://www.panopto.com/"/>
              </a:rPr>
              <a:t>Panopto</a:t>
            </a:r>
            <a:r>
              <a:rPr lang="en-GB" sz="2600" u="sng" dirty="0">
                <a:latin typeface="Proxima Soft" panose="02000506030000020004" pitchFamily="2" charset="0"/>
              </a:rPr>
              <a:t> | </a:t>
            </a:r>
            <a:r>
              <a:rPr lang="en-GB" sz="2600" u="sng" dirty="0">
                <a:latin typeface="Proxima Soft" panose="02000506030000020004" pitchFamily="2" charset="0"/>
                <a:hlinkClick r:id="rId5" tooltip="http://www.inshot.com/"/>
              </a:rPr>
              <a:t>InShot</a:t>
            </a:r>
            <a:endParaRPr lang="en-US" sz="2600" u="sng" dirty="0">
              <a:solidFill>
                <a:schemeClr val="tx1">
                  <a:lumMod val="75000"/>
                  <a:lumOff val="25000"/>
                </a:schemeClr>
              </a:solidFill>
              <a:latin typeface="Proxima Soft" panose="02000506030000020004" pitchFamily="2" charset="0"/>
            </a:endParaRPr>
          </a:p>
          <a:p>
            <a:pPr>
              <a:buClr>
                <a:srgbClr val="39116D"/>
              </a:buClr>
              <a:buFont typeface="Courier New"/>
              <a:buChar char="o"/>
            </a:pPr>
            <a:endParaRPr lang="en-US" sz="2000" dirty="0">
              <a:solidFill>
                <a:schemeClr val="tx1">
                  <a:lumMod val="75000"/>
                  <a:lumOff val="25000"/>
                </a:schemeClr>
              </a:solidFill>
              <a:latin typeface="Proxima Soft" panose="02000506030000020004" pitchFamily="2" charset="0"/>
            </a:endParaRPr>
          </a:p>
          <a:p>
            <a:pPr>
              <a:buClr>
                <a:srgbClr val="39116D"/>
              </a:buClr>
              <a:buFont typeface="Courier New"/>
              <a:buChar char="o"/>
            </a:pPr>
            <a:endParaRPr lang="en-US" sz="2000" dirty="0">
              <a:solidFill>
                <a:schemeClr val="tx1">
                  <a:lumMod val="75000"/>
                  <a:lumOff val="25000"/>
                </a:schemeClr>
              </a:solidFill>
              <a:latin typeface="Proxima Soft" panose="02000506030000020004" pitchFamily="2" charset="0"/>
              <a:cs typeface="Proxima Nova"/>
            </a:endParaRPr>
          </a:p>
          <a:p>
            <a:pPr>
              <a:buClr>
                <a:srgbClr val="39116D"/>
              </a:buClr>
              <a:buFont typeface="Courier New"/>
              <a:buChar char="o"/>
            </a:pPr>
            <a:endParaRPr lang="en-US" sz="2000" dirty="0">
              <a:solidFill>
                <a:schemeClr val="tx1">
                  <a:lumMod val="75000"/>
                  <a:lumOff val="25000"/>
                </a:schemeClr>
              </a:solidFill>
              <a:latin typeface="Proxima Soft" panose="02000506030000020004" pitchFamily="2" charset="0"/>
              <a:cs typeface="Proxima Nova"/>
            </a:endParaRPr>
          </a:p>
        </p:txBody>
      </p:sp>
      <p:pic>
        <p:nvPicPr>
          <p:cNvPr id="7" name="Picture 6" descr="A picture containing drawing&#10;&#10;Description automatically generated">
            <a:extLst>
              <a:ext uri="{FF2B5EF4-FFF2-40B4-BE49-F238E27FC236}">
                <a16:creationId xmlns:a16="http://schemas.microsoft.com/office/drawing/2014/main" id="{21A656EC-5029-6249-B40F-95998948E313}"/>
              </a:ext>
            </a:extLst>
          </p:cNvPr>
          <p:cNvPicPr>
            <a:picLocks noChangeAspect="1"/>
          </p:cNvPicPr>
          <p:nvPr/>
        </p:nvPicPr>
        <p:blipFill>
          <a:blip r:embed="rId6"/>
          <a:stretch>
            <a:fillRect/>
          </a:stretch>
        </p:blipFill>
        <p:spPr>
          <a:xfrm>
            <a:off x="451941" y="5443764"/>
            <a:ext cx="952500" cy="965200"/>
          </a:xfrm>
          <a:prstGeom prst="rect">
            <a:avLst/>
          </a:prstGeom>
        </p:spPr>
      </p:pic>
    </p:spTree>
    <p:extLst>
      <p:ext uri="{BB962C8B-B14F-4D97-AF65-F5344CB8AC3E}">
        <p14:creationId xmlns:p14="http://schemas.microsoft.com/office/powerpoint/2010/main" val="41602845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684CEDA3-FB82-BD4C-AEFB-19C4BD23D314}"/>
              </a:ext>
            </a:extLst>
          </p:cNvPr>
          <p:cNvSpPr/>
          <p:nvPr/>
        </p:nvSpPr>
        <p:spPr>
          <a:xfrm>
            <a:off x="451939" y="444557"/>
            <a:ext cx="11288111" cy="595992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dirty="0"/>
          </a:p>
          <a:p>
            <a:pPr algn="ctr"/>
            <a:endParaRPr lang="en-US" dirty="0">
              <a:cs typeface="Calibri"/>
            </a:endParaRPr>
          </a:p>
        </p:txBody>
      </p:sp>
      <p:sp>
        <p:nvSpPr>
          <p:cNvPr id="9" name="Rounded Rectangle 8">
            <a:extLst>
              <a:ext uri="{FF2B5EF4-FFF2-40B4-BE49-F238E27FC236}">
                <a16:creationId xmlns:a16="http://schemas.microsoft.com/office/drawing/2014/main" id="{167DA928-069A-7848-8338-07E8602766E8}"/>
              </a:ext>
            </a:extLst>
          </p:cNvPr>
          <p:cNvSpPr/>
          <p:nvPr/>
        </p:nvSpPr>
        <p:spPr>
          <a:xfrm>
            <a:off x="1536807" y="841669"/>
            <a:ext cx="9483056" cy="965201"/>
          </a:xfrm>
          <a:prstGeom prst="roundRect">
            <a:avLst/>
          </a:prstGeom>
          <a:solidFill>
            <a:schemeClr val="bg1"/>
          </a:solidFill>
          <a:ln>
            <a:solidFill>
              <a:srgbClr val="3911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C9C180-E850-A544-99B3-B41B59BEC035}"/>
              </a:ext>
            </a:extLst>
          </p:cNvPr>
          <p:cNvSpPr>
            <a:spLocks noGrp="1"/>
          </p:cNvSpPr>
          <p:nvPr>
            <p:ph type="title"/>
          </p:nvPr>
        </p:nvSpPr>
        <p:spPr>
          <a:xfrm>
            <a:off x="1668031" y="846148"/>
            <a:ext cx="9220608" cy="965200"/>
          </a:xfrm>
        </p:spPr>
        <p:txBody>
          <a:bodyPr>
            <a:noAutofit/>
          </a:bodyPr>
          <a:lstStyle/>
          <a:p>
            <a:pPr>
              <a:lnSpc>
                <a:spcPct val="120000"/>
              </a:lnSpc>
            </a:pPr>
            <a:r>
              <a:rPr lang="en-US" sz="3200" dirty="0">
                <a:solidFill>
                  <a:srgbClr val="39116D"/>
                </a:solidFill>
                <a:latin typeface="Proxima Soft"/>
                <a:cs typeface="Proxima Nova"/>
              </a:rPr>
              <a:t>YOUR VOICE, BODY LANGUAGE, PRESENCE</a:t>
            </a:r>
          </a:p>
        </p:txBody>
      </p:sp>
      <p:sp>
        <p:nvSpPr>
          <p:cNvPr id="4" name="Content Placeholder 2">
            <a:extLst>
              <a:ext uri="{FF2B5EF4-FFF2-40B4-BE49-F238E27FC236}">
                <a16:creationId xmlns:a16="http://schemas.microsoft.com/office/drawing/2014/main" id="{FAF0ED98-C817-E14C-B51B-B704D99CFBA3}"/>
              </a:ext>
            </a:extLst>
          </p:cNvPr>
          <p:cNvSpPr>
            <a:spLocks noGrp="1"/>
          </p:cNvSpPr>
          <p:nvPr>
            <p:ph idx="1"/>
          </p:nvPr>
        </p:nvSpPr>
        <p:spPr>
          <a:xfrm>
            <a:off x="1536808" y="2564707"/>
            <a:ext cx="9648264" cy="3363244"/>
          </a:xfrm>
        </p:spPr>
        <p:txBody>
          <a:bodyPr vert="horz" lIns="91440" tIns="45720" rIns="91440" bIns="45720" rtlCol="0" anchor="t">
            <a:noAutofit/>
          </a:bodyPr>
          <a:lstStyle/>
          <a:p>
            <a:pPr marL="0" indent="0">
              <a:buNone/>
            </a:pPr>
            <a:r>
              <a:rPr lang="en-US" sz="2500" b="1" dirty="0">
                <a:solidFill>
                  <a:schemeClr val="tx1">
                    <a:lumMod val="75000"/>
                    <a:lumOff val="25000"/>
                  </a:schemeClr>
                </a:solidFill>
                <a:latin typeface="Proxima Soft" panose="02000506030000020004" pitchFamily="2" charset="0"/>
                <a:cs typeface="Proxima Nova"/>
              </a:rPr>
              <a:t>Do you know… </a:t>
            </a:r>
          </a:p>
          <a:p>
            <a:pPr marL="0" indent="0">
              <a:buNone/>
            </a:pPr>
            <a:endParaRPr lang="en-US" sz="2500" b="1" dirty="0">
              <a:solidFill>
                <a:schemeClr val="tx1">
                  <a:lumMod val="75000"/>
                  <a:lumOff val="25000"/>
                </a:schemeClr>
              </a:solidFill>
              <a:latin typeface="Proxima Soft" panose="02000506030000020004" pitchFamily="2" charset="0"/>
              <a:cs typeface="Proxima Nova"/>
            </a:endParaRPr>
          </a:p>
          <a:p>
            <a:pPr marL="0" indent="0">
              <a:buNone/>
            </a:pPr>
            <a:r>
              <a:rPr lang="en-US" sz="2500" dirty="0">
                <a:solidFill>
                  <a:srgbClr val="39116D"/>
                </a:solidFill>
                <a:latin typeface="Proxima Soft" panose="02000506030000020004" pitchFamily="2" charset="0"/>
                <a:cs typeface="Proxima Nova"/>
              </a:rPr>
              <a:t>Non-</a:t>
            </a:r>
            <a:r>
              <a:rPr lang="en-US" sz="2500" dirty="0" err="1">
                <a:solidFill>
                  <a:srgbClr val="39116D"/>
                </a:solidFill>
                <a:latin typeface="Proxima Soft" panose="02000506030000020004" pitchFamily="2" charset="0"/>
                <a:cs typeface="Proxima Nova"/>
              </a:rPr>
              <a:t>verbals</a:t>
            </a:r>
            <a:r>
              <a:rPr lang="en-US" sz="2500" dirty="0">
                <a:solidFill>
                  <a:srgbClr val="39116D"/>
                </a:solidFill>
                <a:latin typeface="Proxima Soft" panose="02000506030000020004" pitchFamily="2" charset="0"/>
                <a:cs typeface="Proxima Nova"/>
              </a:rPr>
              <a:t> like hand gestures, how you stand, body language, facial expressions, pauses and timing have more impact than your words.</a:t>
            </a:r>
          </a:p>
          <a:p>
            <a:pPr marL="0" indent="0">
              <a:buNone/>
            </a:pPr>
            <a:endParaRPr lang="en-US" sz="2500" dirty="0">
              <a:solidFill>
                <a:srgbClr val="39116D"/>
              </a:solidFill>
              <a:latin typeface="Proxima Soft" panose="02000506030000020004" pitchFamily="2" charset="0"/>
              <a:ea typeface="+mn-lt"/>
              <a:cs typeface="+mn-lt"/>
              <a:hlinkClick r:id="rId2"/>
            </a:endParaRPr>
          </a:p>
          <a:p>
            <a:pPr marL="0" indent="0">
              <a:buNone/>
            </a:pPr>
            <a:r>
              <a:rPr lang="en-US" sz="2000" dirty="0">
                <a:ea typeface="+mn-lt"/>
                <a:cs typeface="+mn-lt"/>
                <a:hlinkClick r:id="rId2"/>
              </a:rPr>
              <a:t>https://www.ted.com/talks/amy_cuddy_your_body_language_may_shape_who_you_are?language=en</a:t>
            </a:r>
            <a:endParaRPr lang="en-US" sz="2000" dirty="0"/>
          </a:p>
          <a:p>
            <a:pPr marL="1066165" lvl="2" indent="0">
              <a:buNone/>
            </a:pPr>
            <a:endParaRPr lang="en-US" sz="2500" dirty="0">
              <a:solidFill>
                <a:srgbClr val="39116D"/>
              </a:solidFill>
              <a:latin typeface="Proxima Soft"/>
            </a:endParaRPr>
          </a:p>
          <a:p>
            <a:pPr marL="1066165" lvl="2" indent="0">
              <a:buNone/>
            </a:pPr>
            <a:endParaRPr lang="en-US" sz="2500" dirty="0">
              <a:solidFill>
                <a:srgbClr val="39116D"/>
              </a:solidFill>
              <a:latin typeface="Proxima Soft"/>
            </a:endParaRPr>
          </a:p>
          <a:p>
            <a:pPr marL="0" indent="0">
              <a:buNone/>
            </a:pPr>
            <a:endParaRPr lang="en-US" sz="2400" b="1" dirty="0">
              <a:solidFill>
                <a:srgbClr val="7F187F"/>
              </a:solidFill>
              <a:latin typeface="Proxima Nova"/>
            </a:endParaRPr>
          </a:p>
          <a:p>
            <a:pPr>
              <a:buClr>
                <a:srgbClr val="39116D"/>
              </a:buClr>
              <a:buFont typeface="Courier New"/>
              <a:buChar char="o"/>
            </a:pPr>
            <a:endParaRPr lang="en-US" sz="2000" b="1" dirty="0">
              <a:solidFill>
                <a:schemeClr val="tx1">
                  <a:lumMod val="65000"/>
                  <a:lumOff val="35000"/>
                </a:schemeClr>
              </a:solidFill>
              <a:latin typeface="Proxima Soft" panose="02000506030000020004" pitchFamily="2" charset="0"/>
            </a:endParaRPr>
          </a:p>
        </p:txBody>
      </p:sp>
      <p:pic>
        <p:nvPicPr>
          <p:cNvPr id="7" name="Picture 6" descr="A picture containing drawing&#10;&#10;Description automatically generated">
            <a:extLst>
              <a:ext uri="{FF2B5EF4-FFF2-40B4-BE49-F238E27FC236}">
                <a16:creationId xmlns:a16="http://schemas.microsoft.com/office/drawing/2014/main" id="{21A656EC-5029-6249-B40F-95998948E313}"/>
              </a:ext>
            </a:extLst>
          </p:cNvPr>
          <p:cNvPicPr>
            <a:picLocks noChangeAspect="1"/>
          </p:cNvPicPr>
          <p:nvPr/>
        </p:nvPicPr>
        <p:blipFill>
          <a:blip r:embed="rId3"/>
          <a:stretch>
            <a:fillRect/>
          </a:stretch>
        </p:blipFill>
        <p:spPr>
          <a:xfrm>
            <a:off x="451941" y="5443764"/>
            <a:ext cx="952500" cy="965200"/>
          </a:xfrm>
          <a:prstGeom prst="rect">
            <a:avLst/>
          </a:prstGeom>
        </p:spPr>
      </p:pic>
    </p:spTree>
    <p:extLst>
      <p:ext uri="{BB962C8B-B14F-4D97-AF65-F5344CB8AC3E}">
        <p14:creationId xmlns:p14="http://schemas.microsoft.com/office/powerpoint/2010/main" val="1169816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684CEDA3-FB82-BD4C-AEFB-19C4BD23D314}"/>
              </a:ext>
            </a:extLst>
          </p:cNvPr>
          <p:cNvSpPr/>
          <p:nvPr/>
        </p:nvSpPr>
        <p:spPr>
          <a:xfrm>
            <a:off x="451939" y="444557"/>
            <a:ext cx="11288111" cy="5959928"/>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8">
            <a:extLst>
              <a:ext uri="{FF2B5EF4-FFF2-40B4-BE49-F238E27FC236}">
                <a16:creationId xmlns:a16="http://schemas.microsoft.com/office/drawing/2014/main" id="{167DA928-069A-7848-8338-07E8602766E8}"/>
              </a:ext>
            </a:extLst>
          </p:cNvPr>
          <p:cNvSpPr/>
          <p:nvPr/>
        </p:nvSpPr>
        <p:spPr>
          <a:xfrm>
            <a:off x="1619411" y="645353"/>
            <a:ext cx="9483056" cy="965201"/>
          </a:xfrm>
          <a:prstGeom prst="roundRect">
            <a:avLst/>
          </a:prstGeom>
          <a:solidFill>
            <a:schemeClr val="bg1"/>
          </a:solidFill>
          <a:ln>
            <a:solidFill>
              <a:srgbClr val="3911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C9C180-E850-A544-99B3-B41B59BEC035}"/>
              </a:ext>
            </a:extLst>
          </p:cNvPr>
          <p:cNvSpPr>
            <a:spLocks noGrp="1"/>
          </p:cNvSpPr>
          <p:nvPr>
            <p:ph type="title"/>
          </p:nvPr>
        </p:nvSpPr>
        <p:spPr>
          <a:xfrm>
            <a:off x="1750635" y="649832"/>
            <a:ext cx="9220608" cy="965200"/>
          </a:xfrm>
        </p:spPr>
        <p:txBody>
          <a:bodyPr>
            <a:noAutofit/>
          </a:bodyPr>
          <a:lstStyle/>
          <a:p>
            <a:pPr>
              <a:lnSpc>
                <a:spcPct val="120000"/>
              </a:lnSpc>
            </a:pPr>
            <a:r>
              <a:rPr lang="en-US" sz="3500" dirty="0">
                <a:solidFill>
                  <a:srgbClr val="39116D"/>
                </a:solidFill>
                <a:latin typeface="Proxima Soft" panose="02000506030000020004" pitchFamily="2" charset="0"/>
                <a:cs typeface="Proxima Nova"/>
              </a:rPr>
              <a:t>YOUR VOICE, BODY LANGUAGE, PRESENCE</a:t>
            </a:r>
          </a:p>
        </p:txBody>
      </p:sp>
      <p:sp>
        <p:nvSpPr>
          <p:cNvPr id="4" name="Content Placeholder 2">
            <a:extLst>
              <a:ext uri="{FF2B5EF4-FFF2-40B4-BE49-F238E27FC236}">
                <a16:creationId xmlns:a16="http://schemas.microsoft.com/office/drawing/2014/main" id="{FAF0ED98-C817-E14C-B51B-B704D99CFBA3}"/>
              </a:ext>
            </a:extLst>
          </p:cNvPr>
          <p:cNvSpPr>
            <a:spLocks noGrp="1"/>
          </p:cNvSpPr>
          <p:nvPr>
            <p:ph idx="1"/>
          </p:nvPr>
        </p:nvSpPr>
        <p:spPr>
          <a:xfrm>
            <a:off x="1002253" y="1811350"/>
            <a:ext cx="10737797" cy="4784974"/>
          </a:xfrm>
        </p:spPr>
        <p:txBody>
          <a:bodyPr>
            <a:noAutofit/>
          </a:bodyPr>
          <a:lstStyle/>
          <a:p>
            <a:pPr marL="0" indent="0">
              <a:lnSpc>
                <a:spcPct val="120000"/>
              </a:lnSpc>
              <a:buNone/>
            </a:pPr>
            <a:r>
              <a:rPr lang="en-US" sz="2000" b="1" dirty="0">
                <a:solidFill>
                  <a:srgbClr val="39116D"/>
                </a:solidFill>
                <a:latin typeface="Proxima Soft" panose="02000506030000020004" pitchFamily="2" charset="0"/>
                <a:cs typeface="Proxima Nova"/>
              </a:rPr>
              <a:t>Tone of voice</a:t>
            </a:r>
          </a:p>
          <a:p>
            <a:pPr lvl="1">
              <a:buClr>
                <a:srgbClr val="39116D"/>
              </a:buClr>
              <a:buFontTx/>
              <a:buChar char="-"/>
            </a:pPr>
            <a:r>
              <a:rPr lang="en-US" sz="2000" dirty="0">
                <a:solidFill>
                  <a:schemeClr val="tx1">
                    <a:lumMod val="75000"/>
                    <a:lumOff val="25000"/>
                  </a:schemeClr>
                </a:solidFill>
                <a:latin typeface="Proxima Soft" panose="02000506030000020004" pitchFamily="2" charset="0"/>
                <a:cs typeface="Proxima Nova"/>
              </a:rPr>
              <a:t>Compelling</a:t>
            </a:r>
          </a:p>
          <a:p>
            <a:pPr lvl="1">
              <a:buClr>
                <a:srgbClr val="39116D"/>
              </a:buClr>
              <a:buFontTx/>
              <a:buChar char="-"/>
            </a:pPr>
            <a:r>
              <a:rPr lang="en-US" sz="2000" dirty="0">
                <a:solidFill>
                  <a:schemeClr val="tx1">
                    <a:lumMod val="75000"/>
                    <a:lumOff val="25000"/>
                  </a:schemeClr>
                </a:solidFill>
                <a:latin typeface="Proxima Soft" panose="02000506030000020004" pitchFamily="2" charset="0"/>
                <a:cs typeface="Proxima Nova"/>
              </a:rPr>
              <a:t>Passionate and believe in what you are doing </a:t>
            </a:r>
          </a:p>
          <a:p>
            <a:pPr lvl="1">
              <a:buClr>
                <a:srgbClr val="39116D"/>
              </a:buClr>
              <a:buFontTx/>
              <a:buChar char="-"/>
            </a:pPr>
            <a:r>
              <a:rPr lang="en-US" sz="2000" dirty="0">
                <a:solidFill>
                  <a:schemeClr val="tx1">
                    <a:lumMod val="75000"/>
                    <a:lumOff val="25000"/>
                  </a:schemeClr>
                </a:solidFill>
                <a:latin typeface="Proxima Soft" panose="02000506030000020004" pitchFamily="2" charset="0"/>
                <a:cs typeface="Proxima Nova"/>
              </a:rPr>
              <a:t>Slow down! – It’s common when you get excited to start speaking faster than normal</a:t>
            </a:r>
          </a:p>
          <a:p>
            <a:pPr lvl="1">
              <a:buClr>
                <a:srgbClr val="39116D"/>
              </a:buClr>
              <a:buFontTx/>
              <a:buChar char="-"/>
            </a:pPr>
            <a:r>
              <a:rPr lang="en-US" sz="2000" dirty="0">
                <a:solidFill>
                  <a:schemeClr val="tx1">
                    <a:lumMod val="75000"/>
                    <a:lumOff val="25000"/>
                  </a:schemeClr>
                </a:solidFill>
                <a:latin typeface="Proxima Soft" panose="02000506030000020004" pitchFamily="2" charset="0"/>
                <a:cs typeface="Proxima Nova"/>
              </a:rPr>
              <a:t>Speak with clarity! Don’t waffle!</a:t>
            </a:r>
          </a:p>
          <a:p>
            <a:pPr lvl="1">
              <a:buClr>
                <a:srgbClr val="39116D"/>
              </a:buClr>
              <a:buFontTx/>
              <a:buChar char="-"/>
            </a:pPr>
            <a:r>
              <a:rPr lang="en-US" sz="2000" dirty="0">
                <a:solidFill>
                  <a:schemeClr val="tx1">
                    <a:lumMod val="75000"/>
                    <a:lumOff val="25000"/>
                  </a:schemeClr>
                </a:solidFill>
                <a:latin typeface="Proxima Soft" panose="02000506030000020004" pitchFamily="2" charset="0"/>
                <a:cs typeface="Proxima Nova"/>
              </a:rPr>
              <a:t>The power of ‘pauses’ instead of filler words</a:t>
            </a:r>
          </a:p>
          <a:p>
            <a:pPr marL="0" indent="0">
              <a:lnSpc>
                <a:spcPct val="120000"/>
              </a:lnSpc>
              <a:buNone/>
            </a:pPr>
            <a:r>
              <a:rPr lang="en-US" sz="2000" b="1" dirty="0">
                <a:solidFill>
                  <a:srgbClr val="39116D"/>
                </a:solidFill>
                <a:latin typeface="Proxima Soft" panose="02000506030000020004" pitchFamily="2" charset="0"/>
                <a:cs typeface="Proxima Nova"/>
              </a:rPr>
              <a:t>Body language and presence</a:t>
            </a:r>
          </a:p>
          <a:p>
            <a:pPr lvl="1">
              <a:buClr>
                <a:srgbClr val="39116D"/>
              </a:buClr>
              <a:buFontTx/>
              <a:buChar char="-"/>
            </a:pPr>
            <a:r>
              <a:rPr lang="en-US" sz="2000" dirty="0">
                <a:solidFill>
                  <a:schemeClr val="tx1">
                    <a:lumMod val="75000"/>
                    <a:lumOff val="25000"/>
                  </a:schemeClr>
                </a:solidFill>
                <a:latin typeface="Proxima Soft" panose="02000506030000020004" pitchFamily="2" charset="0"/>
                <a:cs typeface="Proxima Nova"/>
              </a:rPr>
              <a:t>Stay calm – it’s normal to feel tense</a:t>
            </a:r>
          </a:p>
          <a:p>
            <a:pPr lvl="1">
              <a:buClr>
                <a:srgbClr val="39116D"/>
              </a:buClr>
              <a:buFontTx/>
              <a:buChar char="-"/>
            </a:pPr>
            <a:r>
              <a:rPr lang="en-US" sz="2000" dirty="0">
                <a:solidFill>
                  <a:schemeClr val="tx1">
                    <a:lumMod val="75000"/>
                    <a:lumOff val="25000"/>
                  </a:schemeClr>
                </a:solidFill>
                <a:latin typeface="Proxima Soft" panose="02000506030000020004" pitchFamily="2" charset="0"/>
                <a:cs typeface="Proxima Nova"/>
              </a:rPr>
              <a:t>Be aware of your body posture, movements, gestures, facial expressions</a:t>
            </a:r>
          </a:p>
          <a:p>
            <a:pPr lvl="1">
              <a:buClr>
                <a:srgbClr val="39116D"/>
              </a:buClr>
              <a:buFontTx/>
              <a:buChar char="-"/>
            </a:pPr>
            <a:r>
              <a:rPr lang="en-US" sz="2000" dirty="0">
                <a:solidFill>
                  <a:schemeClr val="tx1">
                    <a:lumMod val="75000"/>
                    <a:lumOff val="25000"/>
                  </a:schemeClr>
                </a:solidFill>
                <a:latin typeface="Proxima Soft" panose="02000506030000020004" pitchFamily="2" charset="0"/>
                <a:cs typeface="Proxima Nova"/>
              </a:rPr>
              <a:t>Find your balance! Don’t cross your ankles or arms</a:t>
            </a:r>
          </a:p>
          <a:p>
            <a:pPr lvl="1">
              <a:buClr>
                <a:srgbClr val="39116D"/>
              </a:buClr>
              <a:buFontTx/>
              <a:buChar char="-"/>
            </a:pPr>
            <a:r>
              <a:rPr lang="en-US" sz="2000" dirty="0">
                <a:solidFill>
                  <a:schemeClr val="tx1">
                    <a:lumMod val="75000"/>
                    <a:lumOff val="25000"/>
                  </a:schemeClr>
                </a:solidFill>
                <a:latin typeface="Proxima Soft" panose="02000506030000020004" pitchFamily="2" charset="0"/>
                <a:cs typeface="Proxima Nova"/>
              </a:rPr>
              <a:t>Don’t over gesture; don’t use your arms in an exaggerated or melodramatic way</a:t>
            </a:r>
          </a:p>
          <a:p>
            <a:pPr lvl="1">
              <a:buClr>
                <a:srgbClr val="39116D"/>
              </a:buClr>
              <a:buFontTx/>
              <a:buChar char="-"/>
            </a:pPr>
            <a:r>
              <a:rPr lang="en-US" sz="2000" dirty="0">
                <a:solidFill>
                  <a:schemeClr val="tx1">
                    <a:lumMod val="75000"/>
                    <a:lumOff val="25000"/>
                  </a:schemeClr>
                </a:solidFill>
                <a:latin typeface="Proxima Soft" panose="02000506030000020004" pitchFamily="2" charset="0"/>
                <a:cs typeface="Proxima Nova"/>
              </a:rPr>
              <a:t>Have eye contact with your audience </a:t>
            </a:r>
          </a:p>
          <a:p>
            <a:pPr>
              <a:buAutoNum type="arabicPeriod"/>
            </a:pPr>
            <a:endParaRPr lang="en-US" sz="2000" b="1" dirty="0">
              <a:solidFill>
                <a:srgbClr val="7F7F7F"/>
              </a:solidFill>
              <a:latin typeface="Proxima Soft" panose="02000506030000020004" pitchFamily="2" charset="0"/>
              <a:cs typeface="Proxima Nova"/>
            </a:endParaRPr>
          </a:p>
          <a:p>
            <a:pPr marL="0" indent="0">
              <a:buNone/>
            </a:pPr>
            <a:endParaRPr lang="en-US" sz="2000" b="1" dirty="0">
              <a:solidFill>
                <a:srgbClr val="7F187F"/>
              </a:solidFill>
              <a:latin typeface="Proxima Soft" panose="02000506030000020004" pitchFamily="2" charset="0"/>
              <a:cs typeface="Proxima Nova"/>
            </a:endParaRPr>
          </a:p>
          <a:p>
            <a:pPr>
              <a:buClr>
                <a:srgbClr val="39116D"/>
              </a:buClr>
              <a:buFont typeface="Courier New"/>
              <a:buChar char="o"/>
            </a:pPr>
            <a:endParaRPr lang="en-US" sz="2000" b="1" dirty="0">
              <a:solidFill>
                <a:schemeClr val="tx1">
                  <a:lumMod val="65000"/>
                  <a:lumOff val="35000"/>
                </a:schemeClr>
              </a:solidFill>
              <a:latin typeface="Proxima Soft" panose="02000506030000020004" pitchFamily="2" charset="0"/>
            </a:endParaRPr>
          </a:p>
        </p:txBody>
      </p:sp>
      <p:pic>
        <p:nvPicPr>
          <p:cNvPr id="7" name="Picture 6" descr="A picture containing drawing&#10;&#10;Description automatically generated">
            <a:extLst>
              <a:ext uri="{FF2B5EF4-FFF2-40B4-BE49-F238E27FC236}">
                <a16:creationId xmlns:a16="http://schemas.microsoft.com/office/drawing/2014/main" id="{21A656EC-5029-6249-B40F-95998948E313}"/>
              </a:ext>
            </a:extLst>
          </p:cNvPr>
          <p:cNvPicPr>
            <a:picLocks noChangeAspect="1"/>
          </p:cNvPicPr>
          <p:nvPr/>
        </p:nvPicPr>
        <p:blipFill>
          <a:blip r:embed="rId2"/>
          <a:stretch>
            <a:fillRect/>
          </a:stretch>
        </p:blipFill>
        <p:spPr>
          <a:xfrm>
            <a:off x="451941" y="5443764"/>
            <a:ext cx="952500" cy="965200"/>
          </a:xfrm>
          <a:prstGeom prst="rect">
            <a:avLst/>
          </a:prstGeom>
        </p:spPr>
      </p:pic>
    </p:spTree>
    <p:extLst>
      <p:ext uri="{BB962C8B-B14F-4D97-AF65-F5344CB8AC3E}">
        <p14:creationId xmlns:p14="http://schemas.microsoft.com/office/powerpoint/2010/main" val="52779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D7640CB-DBE6-B34B-944B-A6A6F81BBA5A}"/>
              </a:ext>
            </a:extLst>
          </p:cNvPr>
          <p:cNvPicPr>
            <a:picLocks noChangeAspect="1"/>
          </p:cNvPicPr>
          <p:nvPr/>
        </p:nvPicPr>
        <p:blipFill>
          <a:blip r:embed="rId2"/>
          <a:stretch>
            <a:fillRect/>
          </a:stretch>
        </p:blipFill>
        <p:spPr>
          <a:xfrm>
            <a:off x="10647063" y="604228"/>
            <a:ext cx="1022567" cy="908950"/>
          </a:xfrm>
          <a:prstGeom prst="rect">
            <a:avLst/>
          </a:prstGeom>
        </p:spPr>
      </p:pic>
      <p:pic>
        <p:nvPicPr>
          <p:cNvPr id="9" name="Picture 8" descr="A close up of a tree&#10;&#10;Description automatically generated">
            <a:extLst>
              <a:ext uri="{FF2B5EF4-FFF2-40B4-BE49-F238E27FC236}">
                <a16:creationId xmlns:a16="http://schemas.microsoft.com/office/drawing/2014/main" id="{FF2DFB8F-1775-214F-86E8-C275154D569E}"/>
              </a:ext>
            </a:extLst>
          </p:cNvPr>
          <p:cNvPicPr>
            <a:picLocks noChangeAspect="1"/>
          </p:cNvPicPr>
          <p:nvPr/>
        </p:nvPicPr>
        <p:blipFill>
          <a:blip r:embed="rId3">
            <a:alphaModFix amt="5000"/>
          </a:blip>
          <a:stretch>
            <a:fillRect/>
          </a:stretch>
        </p:blipFill>
        <p:spPr>
          <a:xfrm rot="1037277">
            <a:off x="5772037" y="-1032647"/>
            <a:ext cx="4440237" cy="7871327"/>
          </a:xfrm>
          <a:prstGeom prst="rect">
            <a:avLst/>
          </a:prstGeom>
        </p:spPr>
      </p:pic>
      <p:pic>
        <p:nvPicPr>
          <p:cNvPr id="14" name="Picture 13">
            <a:extLst>
              <a:ext uri="{FF2B5EF4-FFF2-40B4-BE49-F238E27FC236}">
                <a16:creationId xmlns:a16="http://schemas.microsoft.com/office/drawing/2014/main" id="{3EF45C86-3DB3-9942-8115-95CEE99CE234}"/>
              </a:ext>
            </a:extLst>
          </p:cNvPr>
          <p:cNvPicPr>
            <a:picLocks noChangeAspect="1"/>
          </p:cNvPicPr>
          <p:nvPr/>
        </p:nvPicPr>
        <p:blipFill rotWithShape="1">
          <a:blip r:embed="rId4"/>
          <a:srcRect r="48249"/>
          <a:stretch/>
        </p:blipFill>
        <p:spPr>
          <a:xfrm>
            <a:off x="613912" y="6069351"/>
            <a:ext cx="1544970" cy="334811"/>
          </a:xfrm>
          <a:prstGeom prst="rect">
            <a:avLst/>
          </a:prstGeom>
        </p:spPr>
      </p:pic>
      <p:pic>
        <p:nvPicPr>
          <p:cNvPr id="18" name="Picture 17">
            <a:extLst>
              <a:ext uri="{FF2B5EF4-FFF2-40B4-BE49-F238E27FC236}">
                <a16:creationId xmlns:a16="http://schemas.microsoft.com/office/drawing/2014/main" id="{8801753A-A0B0-4340-AEE5-D26A4ABF4F34}"/>
              </a:ext>
            </a:extLst>
          </p:cNvPr>
          <p:cNvPicPr>
            <a:picLocks noChangeAspect="1"/>
          </p:cNvPicPr>
          <p:nvPr/>
        </p:nvPicPr>
        <p:blipFill rotWithShape="1">
          <a:blip r:embed="rId4"/>
          <a:srcRect l="48249"/>
          <a:stretch/>
        </p:blipFill>
        <p:spPr>
          <a:xfrm>
            <a:off x="2099948" y="6132076"/>
            <a:ext cx="1116773" cy="242016"/>
          </a:xfrm>
          <a:prstGeom prst="rect">
            <a:avLst/>
          </a:prstGeom>
        </p:spPr>
      </p:pic>
      <p:pic>
        <p:nvPicPr>
          <p:cNvPr id="1028" name="Picture 4">
            <a:extLst>
              <a:ext uri="{FF2B5EF4-FFF2-40B4-BE49-F238E27FC236}">
                <a16:creationId xmlns:a16="http://schemas.microsoft.com/office/drawing/2014/main" id="{660230C1-D0DE-3E42-8AEA-D8511877D3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43980" y="6022460"/>
            <a:ext cx="406400" cy="406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44A9FC3-5295-D649-8002-90F67EDCC1DB}"/>
              </a:ext>
            </a:extLst>
          </p:cNvPr>
          <p:cNvSpPr txBox="1"/>
          <p:nvPr/>
        </p:nvSpPr>
        <p:spPr>
          <a:xfrm>
            <a:off x="10377474" y="6020381"/>
            <a:ext cx="1412889" cy="400110"/>
          </a:xfrm>
          <a:prstGeom prst="rect">
            <a:avLst/>
          </a:prstGeom>
          <a:noFill/>
        </p:spPr>
        <p:txBody>
          <a:bodyPr wrap="square" rtlCol="0">
            <a:spAutoFit/>
          </a:bodyPr>
          <a:lstStyle/>
          <a:p>
            <a:r>
              <a:rPr lang="en-US" sz="2000" dirty="0">
                <a:latin typeface="Bebas" pitchFamily="2" charset="0"/>
              </a:rPr>
              <a:t>#VP2020</a:t>
            </a:r>
          </a:p>
        </p:txBody>
      </p:sp>
      <p:pic>
        <p:nvPicPr>
          <p:cNvPr id="16" name="Picture 15" descr="Graphical user interface&#10;&#10;Description automatically generated with low confidence">
            <a:extLst>
              <a:ext uri="{FF2B5EF4-FFF2-40B4-BE49-F238E27FC236}">
                <a16:creationId xmlns:a16="http://schemas.microsoft.com/office/drawing/2014/main" id="{0E5A4C5C-AF12-8E4D-B227-F6DDD83CE42B}"/>
              </a:ext>
            </a:extLst>
          </p:cNvPr>
          <p:cNvPicPr>
            <a:picLocks noChangeAspect="1"/>
          </p:cNvPicPr>
          <p:nvPr/>
        </p:nvPicPr>
        <p:blipFill rotWithShape="1">
          <a:blip r:embed="rId6"/>
          <a:srcRect t="1" r="54746" b="33334"/>
          <a:stretch/>
        </p:blipFill>
        <p:spPr>
          <a:xfrm>
            <a:off x="209723" y="805751"/>
            <a:ext cx="6583582" cy="3232849"/>
          </a:xfrm>
          <a:prstGeom prst="rect">
            <a:avLst/>
          </a:prstGeom>
        </p:spPr>
      </p:pic>
    </p:spTree>
    <p:extLst>
      <p:ext uri="{BB962C8B-B14F-4D97-AF65-F5344CB8AC3E}">
        <p14:creationId xmlns:p14="http://schemas.microsoft.com/office/powerpoint/2010/main" val="23062845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F52194F2-2220-1848-AE9B-B1AAE753BFCB}"/>
              </a:ext>
            </a:extLst>
          </p:cNvPr>
          <p:cNvSpPr/>
          <p:nvPr/>
        </p:nvSpPr>
        <p:spPr>
          <a:xfrm>
            <a:off x="359232" y="514914"/>
            <a:ext cx="11593285" cy="6000186"/>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a:extLst>
              <a:ext uri="{FF2B5EF4-FFF2-40B4-BE49-F238E27FC236}">
                <a16:creationId xmlns:a16="http://schemas.microsoft.com/office/drawing/2014/main" id="{45114CC3-19B0-AE4C-A91E-823A05605C5E}"/>
              </a:ext>
            </a:extLst>
          </p:cNvPr>
          <p:cNvSpPr/>
          <p:nvPr/>
        </p:nvSpPr>
        <p:spPr>
          <a:xfrm>
            <a:off x="4825775" y="1003883"/>
            <a:ext cx="2562223" cy="838200"/>
          </a:xfrm>
          <a:prstGeom prst="roundRect">
            <a:avLst/>
          </a:prstGeom>
          <a:solidFill>
            <a:schemeClr val="bg1"/>
          </a:solidFill>
          <a:ln w="31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E3526A0F-1A15-9A40-87C2-D312C131622D}"/>
              </a:ext>
            </a:extLst>
          </p:cNvPr>
          <p:cNvSpPr txBox="1">
            <a:spLocks/>
          </p:cNvSpPr>
          <p:nvPr/>
        </p:nvSpPr>
        <p:spPr>
          <a:xfrm>
            <a:off x="4814888" y="820290"/>
            <a:ext cx="2562222" cy="12439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500" dirty="0">
                <a:solidFill>
                  <a:srgbClr val="002060"/>
                </a:solidFill>
                <a:latin typeface="Proxima Soft" panose="02000506030000020004" pitchFamily="2" charset="0"/>
              </a:rPr>
              <a:t>SUMMARY</a:t>
            </a:r>
          </a:p>
        </p:txBody>
      </p:sp>
      <p:sp>
        <p:nvSpPr>
          <p:cNvPr id="7" name="Content Placeholder 2">
            <a:extLst>
              <a:ext uri="{FF2B5EF4-FFF2-40B4-BE49-F238E27FC236}">
                <a16:creationId xmlns:a16="http://schemas.microsoft.com/office/drawing/2014/main" id="{3B41D448-EAB2-6648-8E91-2905730C91AA}"/>
              </a:ext>
            </a:extLst>
          </p:cNvPr>
          <p:cNvSpPr>
            <a:spLocks noGrp="1"/>
          </p:cNvSpPr>
          <p:nvPr>
            <p:ph idx="1"/>
          </p:nvPr>
        </p:nvSpPr>
        <p:spPr>
          <a:xfrm>
            <a:off x="653143" y="2647376"/>
            <a:ext cx="11179625" cy="3506805"/>
          </a:xfrm>
        </p:spPr>
        <p:txBody>
          <a:bodyPr>
            <a:noAutofit/>
          </a:bodyPr>
          <a:lstStyle/>
          <a:p>
            <a:pPr marL="0" indent="0" fontAlgn="base">
              <a:buNone/>
            </a:pPr>
            <a:r>
              <a:rPr lang="en-GB" sz="2000" dirty="0">
                <a:solidFill>
                  <a:schemeClr val="tx1">
                    <a:lumMod val="75000"/>
                    <a:lumOff val="25000"/>
                  </a:schemeClr>
                </a:solidFill>
                <a:latin typeface="Proxima Soft" panose="02000506030000020004" pitchFamily="2" charset="0"/>
              </a:rPr>
              <a:t>Tata Varsity Pitch Competition, powered by NACUE is an annual, national early-stage business pitching competition that celebrates the best businesses coming out of colleges and universities across the UK. It is open to current student and graduates up to 5 years. </a:t>
            </a:r>
          </a:p>
          <a:p>
            <a:pPr fontAlgn="base"/>
            <a:endParaRPr lang="en-GB" sz="2000" dirty="0">
              <a:solidFill>
                <a:schemeClr val="tx1">
                  <a:lumMod val="75000"/>
                  <a:lumOff val="25000"/>
                </a:schemeClr>
              </a:solidFill>
              <a:latin typeface="Proxima Soft" panose="02000506030000020004" pitchFamily="2" charset="0"/>
            </a:endParaRPr>
          </a:p>
          <a:p>
            <a:pPr marL="0" indent="0" fontAlgn="base">
              <a:buNone/>
            </a:pPr>
            <a:r>
              <a:rPr lang="en-GB" sz="2000" dirty="0">
                <a:solidFill>
                  <a:schemeClr val="tx1">
                    <a:lumMod val="75000"/>
                    <a:lumOff val="25000"/>
                  </a:schemeClr>
                </a:solidFill>
                <a:latin typeface="Proxima Soft" panose="02000506030000020004" pitchFamily="2" charset="0"/>
              </a:rPr>
              <a:t>Proudly representing one of the flagship enterprise events, as part of Global Entrepreneurship Week (GEW), celebrating and showing the entrepreneurial flair of young businesses for over 10 years now.</a:t>
            </a:r>
          </a:p>
          <a:p>
            <a:pPr marL="0" indent="0" fontAlgn="base">
              <a:buNone/>
            </a:pPr>
            <a:endParaRPr lang="en-US" sz="2000" dirty="0">
              <a:solidFill>
                <a:schemeClr val="tx1">
                  <a:lumMod val="75000"/>
                  <a:lumOff val="25000"/>
                </a:schemeClr>
              </a:solidFill>
              <a:latin typeface="Proxima Soft" panose="02000506030000020004" pitchFamily="2" charset="0"/>
              <a:cs typeface="Proxima Nova"/>
            </a:endParaRPr>
          </a:p>
          <a:p>
            <a:pPr marL="0" indent="0" fontAlgn="base">
              <a:buNone/>
            </a:pPr>
            <a:r>
              <a:rPr lang="en-US" sz="2000" dirty="0">
                <a:solidFill>
                  <a:schemeClr val="tx1">
                    <a:lumMod val="75000"/>
                    <a:lumOff val="25000"/>
                  </a:schemeClr>
                </a:solidFill>
                <a:latin typeface="Proxima Soft" panose="02000506030000020004" pitchFamily="2" charset="0"/>
                <a:cs typeface="Proxima Nova"/>
              </a:rPr>
              <a:t>The final will be held as part of GEW, where 7 student startups will compete for £15,000 </a:t>
            </a:r>
            <a:r>
              <a:rPr lang="en-GB" sz="2000" dirty="0">
                <a:solidFill>
                  <a:schemeClr val="tx1">
                    <a:lumMod val="75000"/>
                    <a:lumOff val="25000"/>
                  </a:schemeClr>
                </a:solidFill>
                <a:latin typeface="Proxima Soft" panose="02000506030000020004" pitchFamily="2" charset="0"/>
              </a:rPr>
              <a:t>equity free funding and a national title</a:t>
            </a:r>
            <a:r>
              <a:rPr lang="en-US" sz="2000" dirty="0">
                <a:solidFill>
                  <a:schemeClr val="tx1">
                    <a:lumMod val="75000"/>
                    <a:lumOff val="25000"/>
                  </a:schemeClr>
                </a:solidFill>
                <a:latin typeface="Proxima Soft" panose="02000506030000020004" pitchFamily="2" charset="0"/>
                <a:cs typeface="Proxima Nova"/>
              </a:rPr>
              <a:t>.</a:t>
            </a:r>
          </a:p>
          <a:p>
            <a:pPr marL="0" indent="0" fontAlgn="base">
              <a:buNone/>
            </a:pPr>
            <a:endParaRPr lang="en-GB" sz="2000" dirty="0">
              <a:solidFill>
                <a:schemeClr val="tx1">
                  <a:lumMod val="75000"/>
                  <a:lumOff val="25000"/>
                </a:schemeClr>
              </a:solidFill>
              <a:latin typeface="Proxima Soft" panose="02000506030000020004" pitchFamily="2" charset="0"/>
            </a:endParaRPr>
          </a:p>
          <a:p>
            <a:pPr fontAlgn="base"/>
            <a:endParaRPr lang="en-US" sz="2000" dirty="0">
              <a:solidFill>
                <a:schemeClr val="tx1">
                  <a:lumMod val="75000"/>
                  <a:lumOff val="25000"/>
                </a:schemeClr>
              </a:solidFill>
              <a:latin typeface="Proxima Soft" panose="02000506030000020004" pitchFamily="2" charset="0"/>
              <a:cs typeface="Proxima Nova"/>
            </a:endParaRPr>
          </a:p>
          <a:p>
            <a:pPr marL="0" indent="0" algn="just">
              <a:buNone/>
            </a:pPr>
            <a:endParaRPr lang="en-US" sz="2133" dirty="0">
              <a:solidFill>
                <a:schemeClr val="bg1">
                  <a:lumMod val="50000"/>
                </a:schemeClr>
              </a:solidFill>
              <a:latin typeface="Proxima Nova"/>
              <a:cs typeface="Proxima Nova"/>
            </a:endParaRPr>
          </a:p>
        </p:txBody>
      </p:sp>
      <p:pic>
        <p:nvPicPr>
          <p:cNvPr id="11" name="Picture 10">
            <a:extLst>
              <a:ext uri="{FF2B5EF4-FFF2-40B4-BE49-F238E27FC236}">
                <a16:creationId xmlns:a16="http://schemas.microsoft.com/office/drawing/2014/main" id="{897597AB-6B7C-F74D-932C-626B22B26982}"/>
              </a:ext>
            </a:extLst>
          </p:cNvPr>
          <p:cNvPicPr>
            <a:picLocks noChangeAspect="1"/>
          </p:cNvPicPr>
          <p:nvPr/>
        </p:nvPicPr>
        <p:blipFill>
          <a:blip r:embed="rId3"/>
          <a:stretch>
            <a:fillRect/>
          </a:stretch>
        </p:blipFill>
        <p:spPr>
          <a:xfrm>
            <a:off x="10715258" y="739169"/>
            <a:ext cx="710736" cy="631766"/>
          </a:xfrm>
          <a:prstGeom prst="rect">
            <a:avLst/>
          </a:prstGeom>
        </p:spPr>
      </p:pic>
      <p:pic>
        <p:nvPicPr>
          <p:cNvPr id="14" name="Picture 13">
            <a:extLst>
              <a:ext uri="{FF2B5EF4-FFF2-40B4-BE49-F238E27FC236}">
                <a16:creationId xmlns:a16="http://schemas.microsoft.com/office/drawing/2014/main" id="{594DE590-9720-E64E-BD64-9EF400CC7CDA}"/>
              </a:ext>
            </a:extLst>
          </p:cNvPr>
          <p:cNvPicPr>
            <a:picLocks noChangeAspect="1"/>
          </p:cNvPicPr>
          <p:nvPr/>
        </p:nvPicPr>
        <p:blipFill rotWithShape="1">
          <a:blip r:embed="rId4"/>
          <a:srcRect r="48249"/>
          <a:stretch/>
        </p:blipFill>
        <p:spPr>
          <a:xfrm>
            <a:off x="10599306" y="1432491"/>
            <a:ext cx="1035793" cy="224467"/>
          </a:xfrm>
          <a:prstGeom prst="rect">
            <a:avLst/>
          </a:prstGeom>
        </p:spPr>
      </p:pic>
      <p:pic>
        <p:nvPicPr>
          <p:cNvPr id="15" name="Picture 14">
            <a:extLst>
              <a:ext uri="{FF2B5EF4-FFF2-40B4-BE49-F238E27FC236}">
                <a16:creationId xmlns:a16="http://schemas.microsoft.com/office/drawing/2014/main" id="{1A9C8DC3-D824-8B49-B180-F6B4A2DE3B02}"/>
              </a:ext>
            </a:extLst>
          </p:cNvPr>
          <p:cNvPicPr>
            <a:picLocks noChangeAspect="1"/>
          </p:cNvPicPr>
          <p:nvPr/>
        </p:nvPicPr>
        <p:blipFill rotWithShape="1">
          <a:blip r:embed="rId4"/>
          <a:srcRect l="48249"/>
          <a:stretch/>
        </p:blipFill>
        <p:spPr>
          <a:xfrm>
            <a:off x="10566648" y="1703574"/>
            <a:ext cx="912335" cy="197712"/>
          </a:xfrm>
          <a:prstGeom prst="rect">
            <a:avLst/>
          </a:prstGeom>
        </p:spPr>
      </p:pic>
      <p:pic>
        <p:nvPicPr>
          <p:cNvPr id="12" name="Picture 11" descr="Graphical user interface&#10;&#10;Description automatically generated with low confidence">
            <a:extLst>
              <a:ext uri="{FF2B5EF4-FFF2-40B4-BE49-F238E27FC236}">
                <a16:creationId xmlns:a16="http://schemas.microsoft.com/office/drawing/2014/main" id="{F3CB599C-97BE-3C46-997D-96EAA3C8D08F}"/>
              </a:ext>
            </a:extLst>
          </p:cNvPr>
          <p:cNvPicPr>
            <a:picLocks noChangeAspect="1"/>
          </p:cNvPicPr>
          <p:nvPr/>
        </p:nvPicPr>
        <p:blipFill rotWithShape="1">
          <a:blip r:embed="rId5"/>
          <a:srcRect t="1" r="54746" b="33334"/>
          <a:stretch/>
        </p:blipFill>
        <p:spPr>
          <a:xfrm>
            <a:off x="653143" y="514914"/>
            <a:ext cx="3004457" cy="1475330"/>
          </a:xfrm>
          <a:prstGeom prst="rect">
            <a:avLst/>
          </a:prstGeom>
        </p:spPr>
      </p:pic>
    </p:spTree>
    <p:extLst>
      <p:ext uri="{BB962C8B-B14F-4D97-AF65-F5344CB8AC3E}">
        <p14:creationId xmlns:p14="http://schemas.microsoft.com/office/powerpoint/2010/main" val="30122607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45114CC3-19B0-AE4C-A91E-823A05605C5E}"/>
              </a:ext>
            </a:extLst>
          </p:cNvPr>
          <p:cNvSpPr/>
          <p:nvPr/>
        </p:nvSpPr>
        <p:spPr>
          <a:xfrm>
            <a:off x="3955939" y="478365"/>
            <a:ext cx="4301896" cy="763681"/>
          </a:xfrm>
          <a:prstGeom prst="roundRect">
            <a:avLst/>
          </a:prstGeom>
          <a:solidFill>
            <a:schemeClr val="bg1"/>
          </a:solidFill>
          <a:ln w="31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E3526A0F-1A15-9A40-87C2-D312C131622D}"/>
              </a:ext>
            </a:extLst>
          </p:cNvPr>
          <p:cNvSpPr txBox="1">
            <a:spLocks/>
          </p:cNvSpPr>
          <p:nvPr/>
        </p:nvSpPr>
        <p:spPr>
          <a:xfrm>
            <a:off x="3800815" y="430750"/>
            <a:ext cx="4590370" cy="89862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500" dirty="0">
                <a:solidFill>
                  <a:srgbClr val="002060"/>
                </a:solidFill>
                <a:latin typeface="Proxima Soft" panose="02000506030000020004" pitchFamily="2" charset="0"/>
              </a:rPr>
              <a:t>THE CATEGORIES</a:t>
            </a:r>
          </a:p>
        </p:txBody>
      </p:sp>
      <p:sp>
        <p:nvSpPr>
          <p:cNvPr id="7" name="Content Placeholder 2">
            <a:extLst>
              <a:ext uri="{FF2B5EF4-FFF2-40B4-BE49-F238E27FC236}">
                <a16:creationId xmlns:a16="http://schemas.microsoft.com/office/drawing/2014/main" id="{3B41D448-EAB2-6648-8E91-2905730C91AA}"/>
              </a:ext>
            </a:extLst>
          </p:cNvPr>
          <p:cNvSpPr>
            <a:spLocks noGrp="1"/>
          </p:cNvSpPr>
          <p:nvPr>
            <p:ph idx="1"/>
          </p:nvPr>
        </p:nvSpPr>
        <p:spPr>
          <a:xfrm>
            <a:off x="3545674" y="1416700"/>
            <a:ext cx="5529939" cy="453273"/>
          </a:xfrm>
        </p:spPr>
        <p:txBody>
          <a:bodyPr>
            <a:noAutofit/>
          </a:bodyPr>
          <a:lstStyle/>
          <a:p>
            <a:pPr marL="0" indent="0" fontAlgn="base">
              <a:buNone/>
            </a:pPr>
            <a:r>
              <a:rPr lang="en-GB" sz="2000" dirty="0">
                <a:solidFill>
                  <a:schemeClr val="tx1">
                    <a:lumMod val="85000"/>
                    <a:lumOff val="15000"/>
                  </a:schemeClr>
                </a:solidFill>
                <a:latin typeface="Proxima Soft" panose="02000506030000020004" pitchFamily="2" charset="0"/>
              </a:rPr>
              <a:t>You can enter </a:t>
            </a:r>
            <a:r>
              <a:rPr lang="en-GB" sz="2000" b="1" dirty="0">
                <a:solidFill>
                  <a:srgbClr val="2668B3"/>
                </a:solidFill>
                <a:latin typeface="Proxima Soft" panose="02000506030000020004" pitchFamily="2" charset="0"/>
              </a:rPr>
              <a:t>TWO</a:t>
            </a:r>
            <a:r>
              <a:rPr lang="en-GB" sz="2000" dirty="0">
                <a:solidFill>
                  <a:schemeClr val="tx1">
                    <a:lumMod val="75000"/>
                    <a:lumOff val="25000"/>
                  </a:schemeClr>
                </a:solidFill>
                <a:latin typeface="Proxima Soft" panose="02000506030000020004" pitchFamily="2" charset="0"/>
              </a:rPr>
              <a:t> </a:t>
            </a:r>
            <a:r>
              <a:rPr lang="en-GB" sz="2000" dirty="0">
                <a:solidFill>
                  <a:schemeClr val="tx1">
                    <a:lumMod val="85000"/>
                    <a:lumOff val="15000"/>
                  </a:schemeClr>
                </a:solidFill>
                <a:latin typeface="Proxima Soft" panose="02000506030000020004" pitchFamily="2" charset="0"/>
              </a:rPr>
              <a:t>of the following categories</a:t>
            </a:r>
          </a:p>
          <a:p>
            <a:pPr fontAlgn="base"/>
            <a:endParaRPr lang="en-GB" sz="2000" dirty="0">
              <a:solidFill>
                <a:schemeClr val="tx1">
                  <a:lumMod val="85000"/>
                  <a:lumOff val="15000"/>
                </a:schemeClr>
              </a:solidFill>
              <a:latin typeface="Proxima Soft" panose="02000506030000020004" pitchFamily="2" charset="0"/>
            </a:endParaRPr>
          </a:p>
          <a:p>
            <a:pPr fontAlgn="base"/>
            <a:endParaRPr lang="en-US" sz="2000" dirty="0">
              <a:solidFill>
                <a:schemeClr val="tx1">
                  <a:lumMod val="75000"/>
                  <a:lumOff val="25000"/>
                </a:schemeClr>
              </a:solidFill>
              <a:latin typeface="Proxima Soft" panose="02000506030000020004" pitchFamily="2" charset="0"/>
              <a:cs typeface="Proxima Nova"/>
            </a:endParaRPr>
          </a:p>
          <a:p>
            <a:pPr marL="0" indent="0" algn="just">
              <a:buNone/>
            </a:pPr>
            <a:endParaRPr lang="en-US" sz="2133" dirty="0">
              <a:solidFill>
                <a:schemeClr val="bg1">
                  <a:lumMod val="50000"/>
                </a:schemeClr>
              </a:solidFill>
              <a:latin typeface="Proxima Nova"/>
              <a:cs typeface="Proxima Nova"/>
            </a:endParaRPr>
          </a:p>
        </p:txBody>
      </p:sp>
      <p:pic>
        <p:nvPicPr>
          <p:cNvPr id="11" name="Picture 10">
            <a:extLst>
              <a:ext uri="{FF2B5EF4-FFF2-40B4-BE49-F238E27FC236}">
                <a16:creationId xmlns:a16="http://schemas.microsoft.com/office/drawing/2014/main" id="{897597AB-6B7C-F74D-932C-626B22B26982}"/>
              </a:ext>
            </a:extLst>
          </p:cNvPr>
          <p:cNvPicPr>
            <a:picLocks noChangeAspect="1"/>
          </p:cNvPicPr>
          <p:nvPr/>
        </p:nvPicPr>
        <p:blipFill>
          <a:blip r:embed="rId3"/>
          <a:stretch>
            <a:fillRect/>
          </a:stretch>
        </p:blipFill>
        <p:spPr>
          <a:xfrm>
            <a:off x="10633613" y="396268"/>
            <a:ext cx="710736" cy="631766"/>
          </a:xfrm>
          <a:prstGeom prst="rect">
            <a:avLst/>
          </a:prstGeom>
        </p:spPr>
      </p:pic>
      <p:pic>
        <p:nvPicPr>
          <p:cNvPr id="12" name="Picture 11">
            <a:extLst>
              <a:ext uri="{FF2B5EF4-FFF2-40B4-BE49-F238E27FC236}">
                <a16:creationId xmlns:a16="http://schemas.microsoft.com/office/drawing/2014/main" id="{340B09AA-A1D2-D14A-AA25-9B17C702D130}"/>
              </a:ext>
            </a:extLst>
          </p:cNvPr>
          <p:cNvPicPr>
            <a:picLocks noChangeAspect="1"/>
          </p:cNvPicPr>
          <p:nvPr/>
        </p:nvPicPr>
        <p:blipFill rotWithShape="1">
          <a:blip r:embed="rId4"/>
          <a:srcRect r="48249"/>
          <a:stretch/>
        </p:blipFill>
        <p:spPr>
          <a:xfrm>
            <a:off x="10582977" y="1154904"/>
            <a:ext cx="1035793" cy="224467"/>
          </a:xfrm>
          <a:prstGeom prst="rect">
            <a:avLst/>
          </a:prstGeom>
        </p:spPr>
      </p:pic>
      <p:pic>
        <p:nvPicPr>
          <p:cNvPr id="13" name="Picture 12">
            <a:extLst>
              <a:ext uri="{FF2B5EF4-FFF2-40B4-BE49-F238E27FC236}">
                <a16:creationId xmlns:a16="http://schemas.microsoft.com/office/drawing/2014/main" id="{1EC54D94-7F9D-8645-BC67-F525CB692B72}"/>
              </a:ext>
            </a:extLst>
          </p:cNvPr>
          <p:cNvPicPr>
            <a:picLocks noChangeAspect="1"/>
          </p:cNvPicPr>
          <p:nvPr/>
        </p:nvPicPr>
        <p:blipFill rotWithShape="1">
          <a:blip r:embed="rId4"/>
          <a:srcRect l="48249"/>
          <a:stretch/>
        </p:blipFill>
        <p:spPr>
          <a:xfrm>
            <a:off x="10550319" y="1425987"/>
            <a:ext cx="912335" cy="197712"/>
          </a:xfrm>
          <a:prstGeom prst="rect">
            <a:avLst/>
          </a:prstGeom>
        </p:spPr>
      </p:pic>
      <p:pic>
        <p:nvPicPr>
          <p:cNvPr id="3" name="Picture 2" descr="A close up of a logo&#10;&#10;Description automatically generated">
            <a:extLst>
              <a:ext uri="{FF2B5EF4-FFF2-40B4-BE49-F238E27FC236}">
                <a16:creationId xmlns:a16="http://schemas.microsoft.com/office/drawing/2014/main" id="{F4950A4D-F89B-954B-AE95-9D44E76B6A61}"/>
              </a:ext>
            </a:extLst>
          </p:cNvPr>
          <p:cNvPicPr>
            <a:picLocks noChangeAspect="1"/>
          </p:cNvPicPr>
          <p:nvPr/>
        </p:nvPicPr>
        <p:blipFill rotWithShape="1">
          <a:blip r:embed="rId5"/>
          <a:srcRect l="7756" t="15982" r="10751" b="6881"/>
          <a:stretch/>
        </p:blipFill>
        <p:spPr>
          <a:xfrm>
            <a:off x="8532883" y="4074494"/>
            <a:ext cx="1182617" cy="1198122"/>
          </a:xfrm>
          <a:prstGeom prst="ellipse">
            <a:avLst/>
          </a:prstGeom>
        </p:spPr>
      </p:pic>
      <p:pic>
        <p:nvPicPr>
          <p:cNvPr id="5" name="Picture 4" descr="A close up of a sign&#10;&#10;Description automatically generated">
            <a:extLst>
              <a:ext uri="{FF2B5EF4-FFF2-40B4-BE49-F238E27FC236}">
                <a16:creationId xmlns:a16="http://schemas.microsoft.com/office/drawing/2014/main" id="{A7F119BB-9FF6-2B48-8AA3-195FA95D5B8D}"/>
              </a:ext>
            </a:extLst>
          </p:cNvPr>
          <p:cNvPicPr>
            <a:picLocks noChangeAspect="1"/>
          </p:cNvPicPr>
          <p:nvPr/>
        </p:nvPicPr>
        <p:blipFill rotWithShape="1">
          <a:blip r:embed="rId6"/>
          <a:srcRect l="5804" t="13881" r="9225" b="9551"/>
          <a:stretch/>
        </p:blipFill>
        <p:spPr>
          <a:xfrm>
            <a:off x="5329176" y="4097664"/>
            <a:ext cx="1238927" cy="1198122"/>
          </a:xfrm>
          <a:prstGeom prst="ellipse">
            <a:avLst/>
          </a:prstGeom>
        </p:spPr>
      </p:pic>
      <p:pic>
        <p:nvPicPr>
          <p:cNvPr id="15" name="Picture 14" descr="A close up of a sign&#10;&#10;Description automatically generated">
            <a:extLst>
              <a:ext uri="{FF2B5EF4-FFF2-40B4-BE49-F238E27FC236}">
                <a16:creationId xmlns:a16="http://schemas.microsoft.com/office/drawing/2014/main" id="{A47DCB82-30E5-C843-B664-A4BDB740FE0D}"/>
              </a:ext>
            </a:extLst>
          </p:cNvPr>
          <p:cNvPicPr>
            <a:picLocks noChangeAspect="1"/>
          </p:cNvPicPr>
          <p:nvPr/>
        </p:nvPicPr>
        <p:blipFill rotWithShape="1">
          <a:blip r:embed="rId7"/>
          <a:srcRect l="15016" t="12037" r="12745" b="12134"/>
          <a:stretch/>
        </p:blipFill>
        <p:spPr>
          <a:xfrm>
            <a:off x="1958257" y="4074494"/>
            <a:ext cx="1225347" cy="1198121"/>
          </a:xfrm>
          <a:prstGeom prst="ellipse">
            <a:avLst/>
          </a:prstGeom>
        </p:spPr>
      </p:pic>
      <p:pic>
        <p:nvPicPr>
          <p:cNvPr id="17" name="Picture 16" descr="A picture containing white&#10;&#10;Description automatically generated">
            <a:extLst>
              <a:ext uri="{FF2B5EF4-FFF2-40B4-BE49-F238E27FC236}">
                <a16:creationId xmlns:a16="http://schemas.microsoft.com/office/drawing/2014/main" id="{3FBC068F-C339-5742-9A21-FF33DFF5C19A}"/>
              </a:ext>
            </a:extLst>
          </p:cNvPr>
          <p:cNvPicPr>
            <a:picLocks noChangeAspect="1"/>
          </p:cNvPicPr>
          <p:nvPr/>
        </p:nvPicPr>
        <p:blipFill rotWithShape="1">
          <a:blip r:embed="rId8"/>
          <a:srcRect l="10391" t="12000" r="8697" b="10297"/>
          <a:stretch/>
        </p:blipFill>
        <p:spPr>
          <a:xfrm>
            <a:off x="8470941" y="2192005"/>
            <a:ext cx="1244559" cy="1223008"/>
          </a:xfrm>
          <a:prstGeom prst="ellipse">
            <a:avLst/>
          </a:prstGeom>
        </p:spPr>
      </p:pic>
      <p:pic>
        <p:nvPicPr>
          <p:cNvPr id="21" name="Picture 20" descr="A picture containing light&#10;&#10;Description automatically generated">
            <a:extLst>
              <a:ext uri="{FF2B5EF4-FFF2-40B4-BE49-F238E27FC236}">
                <a16:creationId xmlns:a16="http://schemas.microsoft.com/office/drawing/2014/main" id="{B75F2F23-5C1A-1F41-8110-AD793B111575}"/>
              </a:ext>
            </a:extLst>
          </p:cNvPr>
          <p:cNvPicPr>
            <a:picLocks noChangeAspect="1"/>
          </p:cNvPicPr>
          <p:nvPr/>
        </p:nvPicPr>
        <p:blipFill rotWithShape="1">
          <a:blip r:embed="rId9"/>
          <a:srcRect l="11615" t="9265" r="10098" b="9317"/>
          <a:stretch/>
        </p:blipFill>
        <p:spPr>
          <a:xfrm>
            <a:off x="1984186" y="2156030"/>
            <a:ext cx="1219233" cy="1220713"/>
          </a:xfrm>
          <a:prstGeom prst="ellipse">
            <a:avLst/>
          </a:prstGeom>
        </p:spPr>
      </p:pic>
      <p:pic>
        <p:nvPicPr>
          <p:cNvPr id="23" name="Picture 22" descr="A picture containing light, food&#10;&#10;Description automatically generated">
            <a:extLst>
              <a:ext uri="{FF2B5EF4-FFF2-40B4-BE49-F238E27FC236}">
                <a16:creationId xmlns:a16="http://schemas.microsoft.com/office/drawing/2014/main" id="{37F7607D-B6AA-6249-B86E-A77D4C12E270}"/>
              </a:ext>
            </a:extLst>
          </p:cNvPr>
          <p:cNvPicPr>
            <a:picLocks noChangeAspect="1"/>
          </p:cNvPicPr>
          <p:nvPr/>
        </p:nvPicPr>
        <p:blipFill rotWithShape="1">
          <a:blip r:embed="rId10"/>
          <a:srcRect l="8639" t="9368" r="11488" b="10759"/>
          <a:stretch/>
        </p:blipFill>
        <p:spPr>
          <a:xfrm>
            <a:off x="5395137" y="2216890"/>
            <a:ext cx="1244559" cy="1198122"/>
          </a:xfrm>
          <a:prstGeom prst="ellipse">
            <a:avLst/>
          </a:prstGeom>
        </p:spPr>
      </p:pic>
      <p:sp>
        <p:nvSpPr>
          <p:cNvPr id="24" name="TextBox 23">
            <a:extLst>
              <a:ext uri="{FF2B5EF4-FFF2-40B4-BE49-F238E27FC236}">
                <a16:creationId xmlns:a16="http://schemas.microsoft.com/office/drawing/2014/main" id="{39F381CB-CC7A-9643-9B78-C5E568D200D9}"/>
              </a:ext>
            </a:extLst>
          </p:cNvPr>
          <p:cNvSpPr txBox="1"/>
          <p:nvPr/>
        </p:nvSpPr>
        <p:spPr>
          <a:xfrm>
            <a:off x="1021836" y="3437373"/>
            <a:ext cx="3319231" cy="369332"/>
          </a:xfrm>
          <a:prstGeom prst="rect">
            <a:avLst/>
          </a:prstGeom>
          <a:noFill/>
        </p:spPr>
        <p:txBody>
          <a:bodyPr wrap="square" rtlCol="0">
            <a:spAutoFit/>
          </a:bodyPr>
          <a:lstStyle/>
          <a:p>
            <a:pPr algn="ctr"/>
            <a:r>
              <a:rPr lang="en-US" dirty="0">
                <a:solidFill>
                  <a:srgbClr val="041833"/>
                </a:solidFill>
                <a:latin typeface="Bebas" pitchFamily="2" charset="0"/>
              </a:rPr>
              <a:t>Tata   Disruptive  Business</a:t>
            </a:r>
          </a:p>
        </p:txBody>
      </p:sp>
      <p:sp>
        <p:nvSpPr>
          <p:cNvPr id="25" name="TextBox 24">
            <a:extLst>
              <a:ext uri="{FF2B5EF4-FFF2-40B4-BE49-F238E27FC236}">
                <a16:creationId xmlns:a16="http://schemas.microsoft.com/office/drawing/2014/main" id="{6D13136A-33EF-684E-9192-E98A3D80B834}"/>
              </a:ext>
            </a:extLst>
          </p:cNvPr>
          <p:cNvSpPr txBox="1"/>
          <p:nvPr/>
        </p:nvSpPr>
        <p:spPr>
          <a:xfrm>
            <a:off x="4787456" y="3437373"/>
            <a:ext cx="2439039" cy="369332"/>
          </a:xfrm>
          <a:prstGeom prst="rect">
            <a:avLst/>
          </a:prstGeom>
          <a:noFill/>
        </p:spPr>
        <p:txBody>
          <a:bodyPr wrap="square" rtlCol="0">
            <a:spAutoFit/>
          </a:bodyPr>
          <a:lstStyle/>
          <a:p>
            <a:pPr algn="ctr"/>
            <a:r>
              <a:rPr lang="en-US" dirty="0">
                <a:solidFill>
                  <a:srgbClr val="041833"/>
                </a:solidFill>
                <a:latin typeface="Bebas" pitchFamily="2" charset="0"/>
              </a:rPr>
              <a:t>Tata Social Impact</a:t>
            </a:r>
          </a:p>
        </p:txBody>
      </p:sp>
      <p:sp>
        <p:nvSpPr>
          <p:cNvPr id="26" name="TextBox 25">
            <a:extLst>
              <a:ext uri="{FF2B5EF4-FFF2-40B4-BE49-F238E27FC236}">
                <a16:creationId xmlns:a16="http://schemas.microsoft.com/office/drawing/2014/main" id="{4D02F963-7DB4-7747-9FC2-3F05BDB1796F}"/>
              </a:ext>
            </a:extLst>
          </p:cNvPr>
          <p:cNvSpPr txBox="1"/>
          <p:nvPr/>
        </p:nvSpPr>
        <p:spPr>
          <a:xfrm>
            <a:off x="8492205" y="3469332"/>
            <a:ext cx="1398594" cy="369332"/>
          </a:xfrm>
          <a:prstGeom prst="rect">
            <a:avLst/>
          </a:prstGeom>
          <a:noFill/>
        </p:spPr>
        <p:txBody>
          <a:bodyPr wrap="square" rtlCol="0">
            <a:spAutoFit/>
          </a:bodyPr>
          <a:lstStyle/>
          <a:p>
            <a:pPr algn="ctr"/>
            <a:r>
              <a:rPr lang="en-US" dirty="0">
                <a:solidFill>
                  <a:srgbClr val="041833"/>
                </a:solidFill>
                <a:latin typeface="Bebas" pitchFamily="2" charset="0"/>
              </a:rPr>
              <a:t>Ideas</a:t>
            </a:r>
          </a:p>
        </p:txBody>
      </p:sp>
      <p:sp>
        <p:nvSpPr>
          <p:cNvPr id="27" name="TextBox 26">
            <a:extLst>
              <a:ext uri="{FF2B5EF4-FFF2-40B4-BE49-F238E27FC236}">
                <a16:creationId xmlns:a16="http://schemas.microsoft.com/office/drawing/2014/main" id="{EF9EF16A-9E37-164A-90EF-4B8B685C2C0D}"/>
              </a:ext>
            </a:extLst>
          </p:cNvPr>
          <p:cNvSpPr txBox="1"/>
          <p:nvPr/>
        </p:nvSpPr>
        <p:spPr>
          <a:xfrm>
            <a:off x="1308743" y="5304289"/>
            <a:ext cx="2700551" cy="369332"/>
          </a:xfrm>
          <a:prstGeom prst="rect">
            <a:avLst/>
          </a:prstGeom>
          <a:noFill/>
        </p:spPr>
        <p:txBody>
          <a:bodyPr wrap="square" rtlCol="0">
            <a:spAutoFit/>
          </a:bodyPr>
          <a:lstStyle/>
          <a:p>
            <a:pPr algn="ctr"/>
            <a:r>
              <a:rPr lang="en-US" dirty="0">
                <a:solidFill>
                  <a:srgbClr val="041833"/>
                </a:solidFill>
                <a:latin typeface="Bebas" pitchFamily="2" charset="0"/>
              </a:rPr>
              <a:t>Genuine  Innovation </a:t>
            </a:r>
          </a:p>
        </p:txBody>
      </p:sp>
      <p:sp>
        <p:nvSpPr>
          <p:cNvPr id="28" name="TextBox 27">
            <a:extLst>
              <a:ext uri="{FF2B5EF4-FFF2-40B4-BE49-F238E27FC236}">
                <a16:creationId xmlns:a16="http://schemas.microsoft.com/office/drawing/2014/main" id="{31AEC448-875C-5A4F-99E7-C55C31A6A272}"/>
              </a:ext>
            </a:extLst>
          </p:cNvPr>
          <p:cNvSpPr txBox="1"/>
          <p:nvPr/>
        </p:nvSpPr>
        <p:spPr>
          <a:xfrm>
            <a:off x="4987277" y="5313154"/>
            <a:ext cx="2239218" cy="369332"/>
          </a:xfrm>
          <a:prstGeom prst="rect">
            <a:avLst/>
          </a:prstGeom>
          <a:noFill/>
        </p:spPr>
        <p:txBody>
          <a:bodyPr wrap="square" rtlCol="0">
            <a:spAutoFit/>
          </a:bodyPr>
          <a:lstStyle/>
          <a:p>
            <a:pPr algn="ctr"/>
            <a:r>
              <a:rPr lang="en-US" dirty="0">
                <a:solidFill>
                  <a:srgbClr val="041833"/>
                </a:solidFill>
                <a:latin typeface="Bebas" pitchFamily="2" charset="0"/>
              </a:rPr>
              <a:t>Digital &amp; Technical</a:t>
            </a:r>
          </a:p>
        </p:txBody>
      </p:sp>
      <p:sp>
        <p:nvSpPr>
          <p:cNvPr id="29" name="TextBox 28">
            <a:extLst>
              <a:ext uri="{FF2B5EF4-FFF2-40B4-BE49-F238E27FC236}">
                <a16:creationId xmlns:a16="http://schemas.microsoft.com/office/drawing/2014/main" id="{4D9C1708-49CF-0E4E-AA5A-D916B7A7A9FE}"/>
              </a:ext>
            </a:extLst>
          </p:cNvPr>
          <p:cNvSpPr txBox="1"/>
          <p:nvPr/>
        </p:nvSpPr>
        <p:spPr>
          <a:xfrm>
            <a:off x="8011775" y="5299930"/>
            <a:ext cx="2224832" cy="369332"/>
          </a:xfrm>
          <a:prstGeom prst="rect">
            <a:avLst/>
          </a:prstGeom>
          <a:noFill/>
        </p:spPr>
        <p:txBody>
          <a:bodyPr wrap="square" rtlCol="0">
            <a:spAutoFit/>
          </a:bodyPr>
          <a:lstStyle/>
          <a:p>
            <a:pPr algn="ctr"/>
            <a:r>
              <a:rPr lang="en-US" dirty="0">
                <a:solidFill>
                  <a:srgbClr val="041833"/>
                </a:solidFill>
                <a:latin typeface="Bebas" pitchFamily="2" charset="0"/>
              </a:rPr>
              <a:t>Creative &amp; Design</a:t>
            </a:r>
          </a:p>
        </p:txBody>
      </p:sp>
      <p:sp>
        <p:nvSpPr>
          <p:cNvPr id="30" name="Rectangle 29">
            <a:extLst>
              <a:ext uri="{FF2B5EF4-FFF2-40B4-BE49-F238E27FC236}">
                <a16:creationId xmlns:a16="http://schemas.microsoft.com/office/drawing/2014/main" id="{61BA734B-EA8A-394A-B708-613CC8A4B950}"/>
              </a:ext>
            </a:extLst>
          </p:cNvPr>
          <p:cNvSpPr/>
          <p:nvPr/>
        </p:nvSpPr>
        <p:spPr>
          <a:xfrm>
            <a:off x="1031102" y="5914023"/>
            <a:ext cx="9918147" cy="677108"/>
          </a:xfrm>
          <a:prstGeom prst="rect">
            <a:avLst/>
          </a:prstGeom>
        </p:spPr>
        <p:txBody>
          <a:bodyPr wrap="square">
            <a:spAutoFit/>
          </a:bodyPr>
          <a:lstStyle/>
          <a:p>
            <a:pPr algn="ctr"/>
            <a:r>
              <a:rPr lang="en-GB" dirty="0">
                <a:solidFill>
                  <a:schemeClr val="tx1">
                    <a:lumMod val="85000"/>
                    <a:lumOff val="15000"/>
                  </a:schemeClr>
                </a:solidFill>
                <a:latin typeface="Proxima Soft" panose="02000506030000020004" pitchFamily="2" charset="0"/>
              </a:rPr>
              <a:t>Triple your chances of success in our competition by entering </a:t>
            </a:r>
            <a:r>
              <a:rPr lang="en-GB" b="1" dirty="0">
                <a:solidFill>
                  <a:srgbClr val="2668B3"/>
                </a:solidFill>
                <a:latin typeface="Proxima Soft" panose="02000506030000020004" pitchFamily="2" charset="0"/>
              </a:rPr>
              <a:t>TWO</a:t>
            </a:r>
            <a:r>
              <a:rPr lang="en-GB" dirty="0">
                <a:latin typeface="Proxima Soft" panose="02000506030000020004" pitchFamily="2" charset="0"/>
              </a:rPr>
              <a:t> </a:t>
            </a:r>
            <a:r>
              <a:rPr lang="en-GB" dirty="0">
                <a:solidFill>
                  <a:schemeClr val="tx1">
                    <a:lumMod val="85000"/>
                    <a:lumOff val="15000"/>
                  </a:schemeClr>
                </a:solidFill>
                <a:latin typeface="Proxima Soft" panose="02000506030000020004" pitchFamily="2" charset="0"/>
              </a:rPr>
              <a:t>categories of your choice, as well as automatically entering the </a:t>
            </a:r>
            <a:r>
              <a:rPr lang="en-GB" sz="2000" b="1" dirty="0">
                <a:solidFill>
                  <a:srgbClr val="041833"/>
                </a:solidFill>
                <a:latin typeface="Proxima Soft" panose="02000506030000020004" pitchFamily="2" charset="0"/>
              </a:rPr>
              <a:t>Online Peoples' Vote</a:t>
            </a:r>
            <a:r>
              <a:rPr lang="en-GB" b="1" dirty="0">
                <a:solidFill>
                  <a:srgbClr val="041833"/>
                </a:solidFill>
                <a:latin typeface="Proxima Soft" panose="02000506030000020004" pitchFamily="2" charset="0"/>
              </a:rPr>
              <a:t>!</a:t>
            </a:r>
            <a:endParaRPr lang="en-US" b="1" dirty="0">
              <a:solidFill>
                <a:srgbClr val="041833"/>
              </a:solidFill>
              <a:latin typeface="Proxima Soft" panose="02000506030000020004" pitchFamily="2" charset="0"/>
            </a:endParaRPr>
          </a:p>
        </p:txBody>
      </p:sp>
      <p:sp>
        <p:nvSpPr>
          <p:cNvPr id="31" name="Rounded Rectangle 30">
            <a:extLst>
              <a:ext uri="{FF2B5EF4-FFF2-40B4-BE49-F238E27FC236}">
                <a16:creationId xmlns:a16="http://schemas.microsoft.com/office/drawing/2014/main" id="{5EBBBD44-A1F1-6444-A90F-23F6F5B6B0C4}"/>
              </a:ext>
            </a:extLst>
          </p:cNvPr>
          <p:cNvSpPr/>
          <p:nvPr/>
        </p:nvSpPr>
        <p:spPr>
          <a:xfrm>
            <a:off x="1031102" y="5914023"/>
            <a:ext cx="9918147" cy="677108"/>
          </a:xfrm>
          <a:prstGeom prst="roundRect">
            <a:avLst/>
          </a:prstGeom>
          <a:noFill/>
          <a:ln w="31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descr="Graphical user interface&#10;&#10;Description automatically generated with low confidence">
            <a:extLst>
              <a:ext uri="{FF2B5EF4-FFF2-40B4-BE49-F238E27FC236}">
                <a16:creationId xmlns:a16="http://schemas.microsoft.com/office/drawing/2014/main" id="{47450C2D-72B9-7C4C-8E9C-E44BFEBE93D5}"/>
              </a:ext>
            </a:extLst>
          </p:cNvPr>
          <p:cNvPicPr>
            <a:picLocks noChangeAspect="1"/>
          </p:cNvPicPr>
          <p:nvPr/>
        </p:nvPicPr>
        <p:blipFill rotWithShape="1">
          <a:blip r:embed="rId11"/>
          <a:srcRect t="1" r="54746" b="33334"/>
          <a:stretch/>
        </p:blipFill>
        <p:spPr>
          <a:xfrm>
            <a:off x="573230" y="401125"/>
            <a:ext cx="2550276" cy="1252305"/>
          </a:xfrm>
          <a:prstGeom prst="rect">
            <a:avLst/>
          </a:prstGeom>
        </p:spPr>
      </p:pic>
    </p:spTree>
    <p:extLst>
      <p:ext uri="{BB962C8B-B14F-4D97-AF65-F5344CB8AC3E}">
        <p14:creationId xmlns:p14="http://schemas.microsoft.com/office/powerpoint/2010/main" val="18203386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F52194F2-2220-1848-AE9B-B1AAE753BFCB}"/>
              </a:ext>
            </a:extLst>
          </p:cNvPr>
          <p:cNvSpPr/>
          <p:nvPr/>
        </p:nvSpPr>
        <p:spPr>
          <a:xfrm>
            <a:off x="359232" y="514914"/>
            <a:ext cx="11593285" cy="6000186"/>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a:extLst>
              <a:ext uri="{FF2B5EF4-FFF2-40B4-BE49-F238E27FC236}">
                <a16:creationId xmlns:a16="http://schemas.microsoft.com/office/drawing/2014/main" id="{45114CC3-19B0-AE4C-A91E-823A05605C5E}"/>
              </a:ext>
            </a:extLst>
          </p:cNvPr>
          <p:cNvSpPr/>
          <p:nvPr/>
        </p:nvSpPr>
        <p:spPr>
          <a:xfrm>
            <a:off x="4233525" y="1078010"/>
            <a:ext cx="3844696" cy="838200"/>
          </a:xfrm>
          <a:prstGeom prst="roundRect">
            <a:avLst/>
          </a:prstGeom>
          <a:solidFill>
            <a:schemeClr val="bg1"/>
          </a:solidFill>
          <a:ln w="31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E3526A0F-1A15-9A40-87C2-D312C131622D}"/>
              </a:ext>
            </a:extLst>
          </p:cNvPr>
          <p:cNvSpPr txBox="1">
            <a:spLocks/>
          </p:cNvSpPr>
          <p:nvPr/>
        </p:nvSpPr>
        <p:spPr>
          <a:xfrm>
            <a:off x="4059352" y="875120"/>
            <a:ext cx="4018869" cy="12439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500" dirty="0">
                <a:solidFill>
                  <a:srgbClr val="002060"/>
                </a:solidFill>
                <a:latin typeface="Proxima Soft" panose="02000506030000020004" pitchFamily="2" charset="0"/>
              </a:rPr>
              <a:t>APPLICATION</a:t>
            </a:r>
          </a:p>
        </p:txBody>
      </p:sp>
      <p:sp>
        <p:nvSpPr>
          <p:cNvPr id="7" name="Content Placeholder 2">
            <a:extLst>
              <a:ext uri="{FF2B5EF4-FFF2-40B4-BE49-F238E27FC236}">
                <a16:creationId xmlns:a16="http://schemas.microsoft.com/office/drawing/2014/main" id="{3B41D448-EAB2-6648-8E91-2905730C91AA}"/>
              </a:ext>
            </a:extLst>
          </p:cNvPr>
          <p:cNvSpPr>
            <a:spLocks noGrp="1"/>
          </p:cNvSpPr>
          <p:nvPr>
            <p:ph idx="1"/>
          </p:nvPr>
        </p:nvSpPr>
        <p:spPr>
          <a:xfrm>
            <a:off x="813711" y="2457911"/>
            <a:ext cx="11179625" cy="4015331"/>
          </a:xfrm>
        </p:spPr>
        <p:txBody>
          <a:bodyPr>
            <a:noAutofit/>
          </a:bodyPr>
          <a:lstStyle/>
          <a:p>
            <a:pPr marL="0" indent="0">
              <a:buNone/>
            </a:pPr>
            <a:r>
              <a:rPr lang="en-US" sz="2200" b="1" dirty="0">
                <a:solidFill>
                  <a:srgbClr val="2668B3"/>
                </a:solidFill>
                <a:latin typeface="Proxima Soft" panose="02000506030000020004" pitchFamily="2" charset="0"/>
                <a:cs typeface="Proxima Nova"/>
              </a:rPr>
              <a:t>Who is it for? </a:t>
            </a:r>
          </a:p>
          <a:p>
            <a:pPr marL="0" indent="0">
              <a:buNone/>
            </a:pPr>
            <a:r>
              <a:rPr lang="en-US" sz="2000" dirty="0">
                <a:solidFill>
                  <a:schemeClr val="tx1">
                    <a:lumMod val="85000"/>
                    <a:lumOff val="15000"/>
                  </a:schemeClr>
                </a:solidFill>
                <a:latin typeface="Proxima Soft" panose="02000506030000020004" pitchFamily="2" charset="0"/>
                <a:cs typeface="Proxima Nova"/>
              </a:rPr>
              <a:t>The competition is open to any current student at a UK university or college, or anyone who graduated within the last 5 years (After 2016).</a:t>
            </a:r>
          </a:p>
          <a:p>
            <a:pPr marL="0" indent="0">
              <a:buNone/>
            </a:pPr>
            <a:endParaRPr lang="en-US" sz="2000" dirty="0">
              <a:solidFill>
                <a:schemeClr val="bg1">
                  <a:lumMod val="50000"/>
                </a:schemeClr>
              </a:solidFill>
              <a:latin typeface="Proxima Nova"/>
              <a:cs typeface="Proxima Nova"/>
            </a:endParaRPr>
          </a:p>
          <a:p>
            <a:pPr marL="0" indent="0">
              <a:buNone/>
            </a:pPr>
            <a:r>
              <a:rPr lang="en-US" sz="2200" b="1" dirty="0">
                <a:solidFill>
                  <a:srgbClr val="2668B3"/>
                </a:solidFill>
                <a:latin typeface="Proxima Soft" panose="02000506030000020004" pitchFamily="2" charset="0"/>
              </a:rPr>
              <a:t>How can you apply? </a:t>
            </a:r>
          </a:p>
          <a:p>
            <a:pPr marL="0" indent="0">
              <a:buNone/>
            </a:pPr>
            <a:r>
              <a:rPr lang="en-GB" sz="2000" dirty="0">
                <a:solidFill>
                  <a:schemeClr val="tx1">
                    <a:lumMod val="85000"/>
                    <a:lumOff val="15000"/>
                  </a:schemeClr>
                </a:solidFill>
                <a:latin typeface="Proxima Soft" panose="02000506030000020004" pitchFamily="2" charset="0"/>
              </a:rPr>
              <a:t>Get your 60 second pitch ready!  Applications close on </a:t>
            </a:r>
            <a:r>
              <a:rPr lang="en-GB" sz="2000" b="1" dirty="0">
                <a:solidFill>
                  <a:schemeClr val="tx1">
                    <a:lumMod val="85000"/>
                    <a:lumOff val="15000"/>
                  </a:schemeClr>
                </a:solidFill>
                <a:latin typeface="Proxima Soft" panose="02000506030000020004" pitchFamily="2" charset="0"/>
              </a:rPr>
              <a:t>Friday</a:t>
            </a:r>
            <a:r>
              <a:rPr lang="en-GB" sz="2000" dirty="0">
                <a:solidFill>
                  <a:schemeClr val="tx1">
                    <a:lumMod val="85000"/>
                    <a:lumOff val="15000"/>
                  </a:schemeClr>
                </a:solidFill>
                <a:latin typeface="Proxima Soft" panose="02000506030000020004" pitchFamily="2" charset="0"/>
              </a:rPr>
              <a:t> </a:t>
            </a:r>
            <a:r>
              <a:rPr lang="en-GB" sz="2000" b="1" dirty="0">
                <a:solidFill>
                  <a:schemeClr val="tx1">
                    <a:lumMod val="85000"/>
                    <a:lumOff val="15000"/>
                  </a:schemeClr>
                </a:solidFill>
                <a:latin typeface="Proxima Soft" panose="02000506030000020004" pitchFamily="2" charset="0"/>
              </a:rPr>
              <a:t>3rd September 2021 (noon)</a:t>
            </a:r>
            <a:r>
              <a:rPr lang="en-GB" sz="2000" dirty="0">
                <a:solidFill>
                  <a:schemeClr val="tx1">
                    <a:lumMod val="85000"/>
                    <a:lumOff val="15000"/>
                  </a:schemeClr>
                </a:solidFill>
                <a:latin typeface="Proxima Soft" panose="02000506030000020004" pitchFamily="2" charset="0"/>
              </a:rPr>
              <a:t>. </a:t>
            </a:r>
          </a:p>
          <a:p>
            <a:pPr marL="0" indent="0">
              <a:buNone/>
            </a:pPr>
            <a:r>
              <a:rPr lang="en-GB" sz="2000" dirty="0">
                <a:solidFill>
                  <a:schemeClr val="tx1">
                    <a:lumMod val="85000"/>
                    <a:lumOff val="15000"/>
                  </a:schemeClr>
                </a:solidFill>
                <a:latin typeface="Proxima Soft" panose="02000506030000020004" pitchFamily="2" charset="0"/>
              </a:rPr>
              <a:t>Join our dedicated mailing list to keep up-to-date with this year's competition –</a:t>
            </a:r>
            <a:r>
              <a:rPr lang="en-GB" sz="2000" dirty="0">
                <a:solidFill>
                  <a:srgbClr val="2668B3"/>
                </a:solidFill>
                <a:latin typeface="Proxima Soft" panose="02000506030000020004" pitchFamily="2" charset="0"/>
                <a:hlinkClick r:id="rId3">
                  <a:extLst>
                    <a:ext uri="{A12FA001-AC4F-418D-AE19-62706E023703}">
                      <ahyp:hlinkClr xmlns:ahyp="http://schemas.microsoft.com/office/drawing/2018/hyperlinkcolor" val="tx"/>
                    </a:ext>
                  </a:extLst>
                </a:hlinkClick>
              </a:rPr>
              <a:t>http://bit.ly/TVP2021_Register</a:t>
            </a:r>
            <a:endParaRPr lang="en-GB" sz="2000" dirty="0">
              <a:solidFill>
                <a:srgbClr val="2668B3"/>
              </a:solidFill>
              <a:latin typeface="Proxima Soft" panose="02000506030000020004" pitchFamily="2" charset="0"/>
            </a:endParaRPr>
          </a:p>
          <a:p>
            <a:pPr marL="0" indent="0">
              <a:buNone/>
            </a:pPr>
            <a:endParaRPr lang="en-US" sz="2000" dirty="0">
              <a:solidFill>
                <a:schemeClr val="tx1">
                  <a:lumMod val="85000"/>
                  <a:lumOff val="15000"/>
                </a:schemeClr>
              </a:solidFill>
              <a:latin typeface="Proxima Soft" panose="02000506030000020004" pitchFamily="2" charset="0"/>
            </a:endParaRPr>
          </a:p>
          <a:p>
            <a:pPr marL="0" indent="0">
              <a:buNone/>
            </a:pPr>
            <a:r>
              <a:rPr lang="en-US" sz="2000" dirty="0">
                <a:solidFill>
                  <a:schemeClr val="tx1">
                    <a:lumMod val="85000"/>
                    <a:lumOff val="15000"/>
                  </a:schemeClr>
                </a:solidFill>
                <a:latin typeface="Proxima Soft" panose="02000506030000020004" pitchFamily="2" charset="0"/>
              </a:rPr>
              <a:t>More information at </a:t>
            </a:r>
            <a:r>
              <a:rPr lang="en-US" sz="2000" dirty="0">
                <a:solidFill>
                  <a:srgbClr val="2668B3"/>
                </a:solidFill>
                <a:latin typeface="Proxima Soft" panose="02000506030000020004" pitchFamily="2" charset="0"/>
                <a:hlinkClick r:id="rId4">
                  <a:extLst>
                    <a:ext uri="{A12FA001-AC4F-418D-AE19-62706E023703}">
                      <ahyp:hlinkClr xmlns:ahyp="http://schemas.microsoft.com/office/drawing/2018/hyperlinkcolor" val="tx"/>
                    </a:ext>
                  </a:extLst>
                </a:hlinkClick>
              </a:rPr>
              <a:t>www.varsitypitchcompetition.com</a:t>
            </a:r>
            <a:r>
              <a:rPr lang="en-US" sz="2000" dirty="0">
                <a:solidFill>
                  <a:srgbClr val="2668B3"/>
                </a:solidFill>
                <a:latin typeface="Proxima Soft" panose="02000506030000020004" pitchFamily="2" charset="0"/>
              </a:rPr>
              <a:t> </a:t>
            </a:r>
            <a:endParaRPr lang="en-US" sz="2000" dirty="0">
              <a:solidFill>
                <a:srgbClr val="2668B3"/>
              </a:solidFill>
              <a:latin typeface="Proxima Soft" panose="02000506030000020004" pitchFamily="2" charset="0"/>
              <a:cs typeface="Proxima Nova"/>
            </a:endParaRPr>
          </a:p>
          <a:p>
            <a:pPr marL="0" indent="0" fontAlgn="base">
              <a:buNone/>
            </a:pPr>
            <a:endParaRPr lang="en-GB" sz="2000" dirty="0">
              <a:solidFill>
                <a:schemeClr val="tx1">
                  <a:lumMod val="75000"/>
                  <a:lumOff val="25000"/>
                </a:schemeClr>
              </a:solidFill>
              <a:latin typeface="Proxima Soft" panose="02000506030000020004" pitchFamily="2" charset="0"/>
            </a:endParaRPr>
          </a:p>
          <a:p>
            <a:pPr fontAlgn="base"/>
            <a:endParaRPr lang="en-US" sz="2000" dirty="0">
              <a:solidFill>
                <a:schemeClr val="tx1">
                  <a:lumMod val="75000"/>
                  <a:lumOff val="25000"/>
                </a:schemeClr>
              </a:solidFill>
              <a:latin typeface="Proxima Soft" panose="02000506030000020004" pitchFamily="2" charset="0"/>
              <a:cs typeface="Proxima Nova"/>
            </a:endParaRPr>
          </a:p>
          <a:p>
            <a:pPr marL="0" indent="0" algn="just">
              <a:buNone/>
            </a:pPr>
            <a:endParaRPr lang="en-US" sz="2133" dirty="0">
              <a:solidFill>
                <a:schemeClr val="bg1">
                  <a:lumMod val="50000"/>
                </a:schemeClr>
              </a:solidFill>
              <a:latin typeface="Proxima Nova"/>
              <a:cs typeface="Proxima Nova"/>
            </a:endParaRPr>
          </a:p>
        </p:txBody>
      </p:sp>
      <p:pic>
        <p:nvPicPr>
          <p:cNvPr id="11" name="Picture 10">
            <a:extLst>
              <a:ext uri="{FF2B5EF4-FFF2-40B4-BE49-F238E27FC236}">
                <a16:creationId xmlns:a16="http://schemas.microsoft.com/office/drawing/2014/main" id="{897597AB-6B7C-F74D-932C-626B22B26982}"/>
              </a:ext>
            </a:extLst>
          </p:cNvPr>
          <p:cNvPicPr>
            <a:picLocks noChangeAspect="1"/>
          </p:cNvPicPr>
          <p:nvPr/>
        </p:nvPicPr>
        <p:blipFill>
          <a:blip r:embed="rId5"/>
          <a:stretch>
            <a:fillRect/>
          </a:stretch>
        </p:blipFill>
        <p:spPr>
          <a:xfrm>
            <a:off x="10715258" y="739169"/>
            <a:ext cx="710736" cy="631766"/>
          </a:xfrm>
          <a:prstGeom prst="rect">
            <a:avLst/>
          </a:prstGeom>
        </p:spPr>
      </p:pic>
      <p:pic>
        <p:nvPicPr>
          <p:cNvPr id="14" name="Picture 13">
            <a:extLst>
              <a:ext uri="{FF2B5EF4-FFF2-40B4-BE49-F238E27FC236}">
                <a16:creationId xmlns:a16="http://schemas.microsoft.com/office/drawing/2014/main" id="{7D30F9F2-4A54-3943-8050-8B6C78ADC4DF}"/>
              </a:ext>
            </a:extLst>
          </p:cNvPr>
          <p:cNvPicPr>
            <a:picLocks noChangeAspect="1"/>
          </p:cNvPicPr>
          <p:nvPr/>
        </p:nvPicPr>
        <p:blipFill rotWithShape="1">
          <a:blip r:embed="rId6"/>
          <a:srcRect r="48249"/>
          <a:stretch/>
        </p:blipFill>
        <p:spPr>
          <a:xfrm>
            <a:off x="10599306" y="1481478"/>
            <a:ext cx="1035793" cy="224467"/>
          </a:xfrm>
          <a:prstGeom prst="rect">
            <a:avLst/>
          </a:prstGeom>
        </p:spPr>
      </p:pic>
      <p:pic>
        <p:nvPicPr>
          <p:cNvPr id="15" name="Picture 14">
            <a:extLst>
              <a:ext uri="{FF2B5EF4-FFF2-40B4-BE49-F238E27FC236}">
                <a16:creationId xmlns:a16="http://schemas.microsoft.com/office/drawing/2014/main" id="{EC823C12-3D72-3844-824E-9A230B07E6AA}"/>
              </a:ext>
            </a:extLst>
          </p:cNvPr>
          <p:cNvPicPr>
            <a:picLocks noChangeAspect="1"/>
          </p:cNvPicPr>
          <p:nvPr/>
        </p:nvPicPr>
        <p:blipFill rotWithShape="1">
          <a:blip r:embed="rId6"/>
          <a:srcRect l="48249"/>
          <a:stretch/>
        </p:blipFill>
        <p:spPr>
          <a:xfrm>
            <a:off x="10566648" y="1752561"/>
            <a:ext cx="912335" cy="197712"/>
          </a:xfrm>
          <a:prstGeom prst="rect">
            <a:avLst/>
          </a:prstGeom>
        </p:spPr>
      </p:pic>
      <p:pic>
        <p:nvPicPr>
          <p:cNvPr id="12" name="Picture 11" descr="Graphical user interface&#10;&#10;Description automatically generated with low confidence">
            <a:extLst>
              <a:ext uri="{FF2B5EF4-FFF2-40B4-BE49-F238E27FC236}">
                <a16:creationId xmlns:a16="http://schemas.microsoft.com/office/drawing/2014/main" id="{CAB45E16-53B7-3848-84F2-A6680BAED29E}"/>
              </a:ext>
            </a:extLst>
          </p:cNvPr>
          <p:cNvPicPr>
            <a:picLocks noChangeAspect="1"/>
          </p:cNvPicPr>
          <p:nvPr/>
        </p:nvPicPr>
        <p:blipFill rotWithShape="1">
          <a:blip r:embed="rId7"/>
          <a:srcRect t="1" r="54746" b="33334"/>
          <a:stretch/>
        </p:blipFill>
        <p:spPr>
          <a:xfrm>
            <a:off x="653143" y="514914"/>
            <a:ext cx="3004457" cy="1475330"/>
          </a:xfrm>
          <a:prstGeom prst="rect">
            <a:avLst/>
          </a:prstGeom>
        </p:spPr>
      </p:pic>
    </p:spTree>
    <p:extLst>
      <p:ext uri="{BB962C8B-B14F-4D97-AF65-F5344CB8AC3E}">
        <p14:creationId xmlns:p14="http://schemas.microsoft.com/office/powerpoint/2010/main" val="354492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F52194F2-2220-1848-AE9B-B1AAE753BFCB}"/>
              </a:ext>
            </a:extLst>
          </p:cNvPr>
          <p:cNvSpPr/>
          <p:nvPr/>
        </p:nvSpPr>
        <p:spPr>
          <a:xfrm>
            <a:off x="359232" y="514914"/>
            <a:ext cx="11593285" cy="6000186"/>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a:extLst>
              <a:ext uri="{FF2B5EF4-FFF2-40B4-BE49-F238E27FC236}">
                <a16:creationId xmlns:a16="http://schemas.microsoft.com/office/drawing/2014/main" id="{45114CC3-19B0-AE4C-A91E-823A05605C5E}"/>
              </a:ext>
            </a:extLst>
          </p:cNvPr>
          <p:cNvSpPr/>
          <p:nvPr/>
        </p:nvSpPr>
        <p:spPr>
          <a:xfrm>
            <a:off x="4233525" y="1078010"/>
            <a:ext cx="4371632" cy="838200"/>
          </a:xfrm>
          <a:prstGeom prst="roundRect">
            <a:avLst/>
          </a:prstGeom>
          <a:solidFill>
            <a:schemeClr val="bg1"/>
          </a:solidFill>
          <a:ln w="31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E3526A0F-1A15-9A40-87C2-D312C131622D}"/>
              </a:ext>
            </a:extLst>
          </p:cNvPr>
          <p:cNvSpPr txBox="1">
            <a:spLocks/>
          </p:cNvSpPr>
          <p:nvPr/>
        </p:nvSpPr>
        <p:spPr>
          <a:xfrm>
            <a:off x="4059352" y="875120"/>
            <a:ext cx="4758077" cy="12439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500" dirty="0">
                <a:solidFill>
                  <a:srgbClr val="002060"/>
                </a:solidFill>
                <a:latin typeface="Proxima Soft" panose="02000506030000020004" pitchFamily="2" charset="0"/>
              </a:rPr>
              <a:t>JUDGING CRITERIA</a:t>
            </a:r>
          </a:p>
        </p:txBody>
      </p:sp>
      <p:sp>
        <p:nvSpPr>
          <p:cNvPr id="7" name="Content Placeholder 2">
            <a:extLst>
              <a:ext uri="{FF2B5EF4-FFF2-40B4-BE49-F238E27FC236}">
                <a16:creationId xmlns:a16="http://schemas.microsoft.com/office/drawing/2014/main" id="{3B41D448-EAB2-6648-8E91-2905730C91AA}"/>
              </a:ext>
            </a:extLst>
          </p:cNvPr>
          <p:cNvSpPr>
            <a:spLocks noGrp="1"/>
          </p:cNvSpPr>
          <p:nvPr>
            <p:ph idx="1"/>
          </p:nvPr>
        </p:nvSpPr>
        <p:spPr>
          <a:xfrm>
            <a:off x="2236557" y="2620952"/>
            <a:ext cx="9955443" cy="1310279"/>
          </a:xfrm>
        </p:spPr>
        <p:txBody>
          <a:bodyPr>
            <a:noAutofit/>
          </a:bodyPr>
          <a:lstStyle/>
          <a:p>
            <a:pPr marL="0" indent="0">
              <a:buNone/>
            </a:pPr>
            <a:r>
              <a:rPr lang="en-GB" sz="2000" dirty="0">
                <a:solidFill>
                  <a:schemeClr val="tx1">
                    <a:lumMod val="75000"/>
                    <a:lumOff val="25000"/>
                  </a:schemeClr>
                </a:solidFill>
                <a:latin typeface="Proxima Soft" panose="02000506030000020004" pitchFamily="2" charset="0"/>
              </a:rPr>
              <a:t>Tell us how your business idea will innovate in its field. Are you shaking up an existing product, service or product with a new approach? What is your unique selling point (USP)? How do you differ from competitors and why is your business innovative? </a:t>
            </a:r>
            <a:endParaRPr lang="en-US" sz="2000" dirty="0">
              <a:solidFill>
                <a:schemeClr val="bg1">
                  <a:lumMod val="50000"/>
                </a:schemeClr>
              </a:solidFill>
              <a:latin typeface="Proxima Soft" panose="02000506030000020004" pitchFamily="2" charset="0"/>
              <a:cs typeface="Proxima Nova"/>
            </a:endParaRPr>
          </a:p>
        </p:txBody>
      </p:sp>
      <p:pic>
        <p:nvPicPr>
          <p:cNvPr id="11" name="Picture 10">
            <a:extLst>
              <a:ext uri="{FF2B5EF4-FFF2-40B4-BE49-F238E27FC236}">
                <a16:creationId xmlns:a16="http://schemas.microsoft.com/office/drawing/2014/main" id="{897597AB-6B7C-F74D-932C-626B22B26982}"/>
              </a:ext>
            </a:extLst>
          </p:cNvPr>
          <p:cNvPicPr>
            <a:picLocks noChangeAspect="1"/>
          </p:cNvPicPr>
          <p:nvPr/>
        </p:nvPicPr>
        <p:blipFill>
          <a:blip r:embed="rId3"/>
          <a:stretch>
            <a:fillRect/>
          </a:stretch>
        </p:blipFill>
        <p:spPr>
          <a:xfrm>
            <a:off x="10715258" y="739169"/>
            <a:ext cx="710736" cy="631766"/>
          </a:xfrm>
          <a:prstGeom prst="rect">
            <a:avLst/>
          </a:prstGeom>
        </p:spPr>
      </p:pic>
      <p:pic>
        <p:nvPicPr>
          <p:cNvPr id="14" name="Picture 13">
            <a:extLst>
              <a:ext uri="{FF2B5EF4-FFF2-40B4-BE49-F238E27FC236}">
                <a16:creationId xmlns:a16="http://schemas.microsoft.com/office/drawing/2014/main" id="{7D30F9F2-4A54-3943-8050-8B6C78ADC4DF}"/>
              </a:ext>
            </a:extLst>
          </p:cNvPr>
          <p:cNvPicPr>
            <a:picLocks noChangeAspect="1"/>
          </p:cNvPicPr>
          <p:nvPr/>
        </p:nvPicPr>
        <p:blipFill rotWithShape="1">
          <a:blip r:embed="rId4"/>
          <a:srcRect r="48249"/>
          <a:stretch/>
        </p:blipFill>
        <p:spPr>
          <a:xfrm>
            <a:off x="10599306" y="1481478"/>
            <a:ext cx="1035793" cy="224467"/>
          </a:xfrm>
          <a:prstGeom prst="rect">
            <a:avLst/>
          </a:prstGeom>
        </p:spPr>
      </p:pic>
      <p:pic>
        <p:nvPicPr>
          <p:cNvPr id="15" name="Picture 14">
            <a:extLst>
              <a:ext uri="{FF2B5EF4-FFF2-40B4-BE49-F238E27FC236}">
                <a16:creationId xmlns:a16="http://schemas.microsoft.com/office/drawing/2014/main" id="{EC823C12-3D72-3844-824E-9A230B07E6AA}"/>
              </a:ext>
            </a:extLst>
          </p:cNvPr>
          <p:cNvPicPr>
            <a:picLocks noChangeAspect="1"/>
          </p:cNvPicPr>
          <p:nvPr/>
        </p:nvPicPr>
        <p:blipFill rotWithShape="1">
          <a:blip r:embed="rId4"/>
          <a:srcRect l="48249"/>
          <a:stretch/>
        </p:blipFill>
        <p:spPr>
          <a:xfrm>
            <a:off x="10566648" y="1752561"/>
            <a:ext cx="912335" cy="197712"/>
          </a:xfrm>
          <a:prstGeom prst="rect">
            <a:avLst/>
          </a:prstGeom>
        </p:spPr>
      </p:pic>
      <p:sp>
        <p:nvSpPr>
          <p:cNvPr id="12" name="Title 1">
            <a:extLst>
              <a:ext uri="{FF2B5EF4-FFF2-40B4-BE49-F238E27FC236}">
                <a16:creationId xmlns:a16="http://schemas.microsoft.com/office/drawing/2014/main" id="{AB34271C-993B-E04A-8F70-AA7976E1C37F}"/>
              </a:ext>
            </a:extLst>
          </p:cNvPr>
          <p:cNvSpPr>
            <a:spLocks noGrp="1"/>
          </p:cNvSpPr>
          <p:nvPr>
            <p:ph type="title"/>
          </p:nvPr>
        </p:nvSpPr>
        <p:spPr>
          <a:xfrm>
            <a:off x="2204160" y="2094386"/>
            <a:ext cx="2257938" cy="647351"/>
          </a:xfrm>
        </p:spPr>
        <p:txBody>
          <a:bodyPr>
            <a:normAutofit/>
          </a:bodyPr>
          <a:lstStyle/>
          <a:p>
            <a:pPr algn="l"/>
            <a:r>
              <a:rPr lang="en-US" sz="2500" b="1" dirty="0">
                <a:solidFill>
                  <a:srgbClr val="041833"/>
                </a:solidFill>
                <a:latin typeface="Proxima Soft" panose="02000506030000020004" pitchFamily="2" charset="0"/>
              </a:rPr>
              <a:t>INNOVATION</a:t>
            </a:r>
          </a:p>
        </p:txBody>
      </p:sp>
      <p:sp>
        <p:nvSpPr>
          <p:cNvPr id="13" name="Title 1">
            <a:extLst>
              <a:ext uri="{FF2B5EF4-FFF2-40B4-BE49-F238E27FC236}">
                <a16:creationId xmlns:a16="http://schemas.microsoft.com/office/drawing/2014/main" id="{5EE0165F-BD61-0A4F-9605-6743AF32AFDE}"/>
              </a:ext>
            </a:extLst>
          </p:cNvPr>
          <p:cNvSpPr txBox="1">
            <a:spLocks/>
          </p:cNvSpPr>
          <p:nvPr/>
        </p:nvSpPr>
        <p:spPr>
          <a:xfrm>
            <a:off x="2239021" y="3622962"/>
            <a:ext cx="3859368" cy="772276"/>
          </a:xfrm>
          <a:prstGeom prst="rect">
            <a:avLst/>
          </a:prstGeom>
        </p:spPr>
        <p:txBody>
          <a:bodyPr vert="horz" lIns="91440" tIns="45720" rIns="91440" bIns="45720" rtlCol="0" anchor="ctr">
            <a:normAutofit/>
          </a:bodyPr>
          <a:lstStyle>
            <a:lvl1pPr algn="ctr" defTabSz="609585" rtl="0" eaLnBrk="1" latinLnBrk="0" hangingPunct="1">
              <a:spcBef>
                <a:spcPct val="0"/>
              </a:spcBef>
              <a:buNone/>
              <a:defRPr sz="5867" kern="1200">
                <a:solidFill>
                  <a:schemeClr val="tx1"/>
                </a:solidFill>
                <a:latin typeface="+mj-lt"/>
                <a:ea typeface="+mj-ea"/>
                <a:cs typeface="+mj-cs"/>
              </a:defRPr>
            </a:lvl1pPr>
          </a:lstStyle>
          <a:p>
            <a:pPr algn="l"/>
            <a:r>
              <a:rPr lang="en-US" sz="2500" b="1" dirty="0">
                <a:solidFill>
                  <a:srgbClr val="041833"/>
                </a:solidFill>
                <a:latin typeface="Proxima Soft" panose="02000506030000020004" pitchFamily="2" charset="0"/>
              </a:rPr>
              <a:t>MARKET OPPORTUNITY</a:t>
            </a:r>
          </a:p>
        </p:txBody>
      </p:sp>
      <p:sp>
        <p:nvSpPr>
          <p:cNvPr id="16" name="Title 1">
            <a:extLst>
              <a:ext uri="{FF2B5EF4-FFF2-40B4-BE49-F238E27FC236}">
                <a16:creationId xmlns:a16="http://schemas.microsoft.com/office/drawing/2014/main" id="{7063A588-D8C2-AE49-A727-97EA975C4A33}"/>
              </a:ext>
            </a:extLst>
          </p:cNvPr>
          <p:cNvSpPr txBox="1">
            <a:spLocks/>
          </p:cNvSpPr>
          <p:nvPr/>
        </p:nvSpPr>
        <p:spPr>
          <a:xfrm>
            <a:off x="2236557" y="5041146"/>
            <a:ext cx="3652282" cy="550306"/>
          </a:xfrm>
          <a:prstGeom prst="rect">
            <a:avLst/>
          </a:prstGeom>
        </p:spPr>
        <p:txBody>
          <a:bodyPr vert="horz" lIns="91440" tIns="45720" rIns="91440" bIns="45720" rtlCol="0" anchor="ctr">
            <a:noAutofit/>
          </a:bodyPr>
          <a:lstStyle>
            <a:lvl1pPr algn="ctr" defTabSz="609585" rtl="0" eaLnBrk="1" latinLnBrk="0" hangingPunct="1">
              <a:spcBef>
                <a:spcPct val="0"/>
              </a:spcBef>
              <a:buNone/>
              <a:defRPr sz="5867" kern="1200">
                <a:solidFill>
                  <a:schemeClr val="tx1"/>
                </a:solidFill>
                <a:latin typeface="+mj-lt"/>
                <a:ea typeface="+mj-ea"/>
                <a:cs typeface="+mj-cs"/>
              </a:defRPr>
            </a:lvl1pPr>
          </a:lstStyle>
          <a:p>
            <a:pPr algn="l"/>
            <a:r>
              <a:rPr lang="en-US" sz="2500" b="1" dirty="0">
                <a:solidFill>
                  <a:srgbClr val="041833"/>
                </a:solidFill>
                <a:latin typeface="Proxima Soft" panose="02000506030000020004" pitchFamily="2" charset="0"/>
              </a:rPr>
              <a:t>FINANCIAL VIABILITY</a:t>
            </a:r>
          </a:p>
        </p:txBody>
      </p:sp>
      <p:sp>
        <p:nvSpPr>
          <p:cNvPr id="2" name="Oval 1">
            <a:extLst>
              <a:ext uri="{FF2B5EF4-FFF2-40B4-BE49-F238E27FC236}">
                <a16:creationId xmlns:a16="http://schemas.microsoft.com/office/drawing/2014/main" id="{23BA432F-54F5-1A41-828B-B1956E600866}"/>
              </a:ext>
            </a:extLst>
          </p:cNvPr>
          <p:cNvSpPr/>
          <p:nvPr/>
        </p:nvSpPr>
        <p:spPr>
          <a:xfrm>
            <a:off x="787602" y="2172888"/>
            <a:ext cx="1199174" cy="1103026"/>
          </a:xfrm>
          <a:prstGeom prst="ellipse">
            <a:avLst/>
          </a:prstGeom>
          <a:solidFill>
            <a:srgbClr val="F5F8FB"/>
          </a:solidFill>
          <a:ln>
            <a:solidFill>
              <a:srgbClr val="F5F8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3E1A1EF-2211-714F-A532-E91E12D73DD8}"/>
              </a:ext>
            </a:extLst>
          </p:cNvPr>
          <p:cNvSpPr/>
          <p:nvPr/>
        </p:nvSpPr>
        <p:spPr>
          <a:xfrm>
            <a:off x="797900" y="3732277"/>
            <a:ext cx="1199174" cy="1103026"/>
          </a:xfrm>
          <a:prstGeom prst="ellipse">
            <a:avLst/>
          </a:prstGeom>
          <a:solidFill>
            <a:srgbClr val="F5F8FB"/>
          </a:solidFill>
          <a:ln>
            <a:solidFill>
              <a:srgbClr val="F5F8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2" name="Picture 21" descr="A picture containing plate, food, room&#10;&#10;Description automatically generated">
            <a:extLst>
              <a:ext uri="{FF2B5EF4-FFF2-40B4-BE49-F238E27FC236}">
                <a16:creationId xmlns:a16="http://schemas.microsoft.com/office/drawing/2014/main" id="{79A5BF17-30FE-CE4B-953D-049D93C6A0CF}"/>
              </a:ext>
            </a:extLst>
          </p:cNvPr>
          <p:cNvPicPr>
            <a:picLocks noChangeAspect="1"/>
          </p:cNvPicPr>
          <p:nvPr/>
        </p:nvPicPr>
        <p:blipFill>
          <a:blip r:embed="rId5"/>
          <a:stretch>
            <a:fillRect/>
          </a:stretch>
        </p:blipFill>
        <p:spPr>
          <a:xfrm>
            <a:off x="1081917" y="3992866"/>
            <a:ext cx="576867" cy="576867"/>
          </a:xfrm>
          <a:prstGeom prst="rect">
            <a:avLst/>
          </a:prstGeom>
        </p:spPr>
      </p:pic>
      <p:sp>
        <p:nvSpPr>
          <p:cNvPr id="23" name="Oval 22">
            <a:extLst>
              <a:ext uri="{FF2B5EF4-FFF2-40B4-BE49-F238E27FC236}">
                <a16:creationId xmlns:a16="http://schemas.microsoft.com/office/drawing/2014/main" id="{DC8F5440-0454-D342-9BF6-41A0333B21DA}"/>
              </a:ext>
            </a:extLst>
          </p:cNvPr>
          <p:cNvSpPr/>
          <p:nvPr/>
        </p:nvSpPr>
        <p:spPr>
          <a:xfrm>
            <a:off x="805969" y="5143253"/>
            <a:ext cx="1199174" cy="1103026"/>
          </a:xfrm>
          <a:prstGeom prst="ellipse">
            <a:avLst/>
          </a:prstGeom>
          <a:solidFill>
            <a:srgbClr val="F5F8FB"/>
          </a:solidFill>
          <a:ln>
            <a:solidFill>
              <a:srgbClr val="F5F8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4" name="Picture 23" descr="A close up of a logo&#10;&#10;Description automatically generated">
            <a:extLst>
              <a:ext uri="{FF2B5EF4-FFF2-40B4-BE49-F238E27FC236}">
                <a16:creationId xmlns:a16="http://schemas.microsoft.com/office/drawing/2014/main" id="{633FE93A-ED99-114C-8D6D-C87C9BD7FFFC}"/>
              </a:ext>
            </a:extLst>
          </p:cNvPr>
          <p:cNvPicPr>
            <a:picLocks noChangeAspect="1"/>
          </p:cNvPicPr>
          <p:nvPr/>
        </p:nvPicPr>
        <p:blipFill>
          <a:blip r:embed="rId6"/>
          <a:stretch>
            <a:fillRect/>
          </a:stretch>
        </p:blipFill>
        <p:spPr>
          <a:xfrm>
            <a:off x="1016296" y="2355089"/>
            <a:ext cx="741786" cy="741786"/>
          </a:xfrm>
          <a:prstGeom prst="rect">
            <a:avLst/>
          </a:prstGeom>
        </p:spPr>
      </p:pic>
      <p:sp>
        <p:nvSpPr>
          <p:cNvPr id="25" name="Content Placeholder 2">
            <a:extLst>
              <a:ext uri="{FF2B5EF4-FFF2-40B4-BE49-F238E27FC236}">
                <a16:creationId xmlns:a16="http://schemas.microsoft.com/office/drawing/2014/main" id="{0FEBF7CA-4A3C-9D4D-94E8-1DEA81778A74}"/>
              </a:ext>
            </a:extLst>
          </p:cNvPr>
          <p:cNvSpPr txBox="1">
            <a:spLocks/>
          </p:cNvSpPr>
          <p:nvPr/>
        </p:nvSpPr>
        <p:spPr>
          <a:xfrm>
            <a:off x="2236557" y="4225454"/>
            <a:ext cx="9398542" cy="772276"/>
          </a:xfrm>
          <a:prstGeom prst="rect">
            <a:avLst/>
          </a:prstGeom>
        </p:spPr>
        <p:txBody>
          <a:bodyPr vert="horz" lIns="91440" tIns="45720" rIns="91440" bIns="45720" rtlCol="0">
            <a:no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0" indent="0">
              <a:buNone/>
            </a:pPr>
            <a:r>
              <a:rPr lang="en-GB" sz="2000" dirty="0">
                <a:solidFill>
                  <a:schemeClr val="tx1">
                    <a:lumMod val="75000"/>
                    <a:lumOff val="25000"/>
                  </a:schemeClr>
                </a:solidFill>
                <a:latin typeface="Proxima Soft" panose="02000506030000020004" pitchFamily="2" charset="0"/>
              </a:rPr>
              <a:t>Have you clearly defined your market? Have you considered competitors and how to deal with them? What is your opportunity for growth? </a:t>
            </a:r>
          </a:p>
        </p:txBody>
      </p:sp>
      <p:sp>
        <p:nvSpPr>
          <p:cNvPr id="26" name="Content Placeholder 2">
            <a:extLst>
              <a:ext uri="{FF2B5EF4-FFF2-40B4-BE49-F238E27FC236}">
                <a16:creationId xmlns:a16="http://schemas.microsoft.com/office/drawing/2014/main" id="{EFE5BB96-7521-5A43-A652-6821F6D35667}"/>
              </a:ext>
            </a:extLst>
          </p:cNvPr>
          <p:cNvSpPr txBox="1">
            <a:spLocks/>
          </p:cNvSpPr>
          <p:nvPr/>
        </p:nvSpPr>
        <p:spPr>
          <a:xfrm>
            <a:off x="2236556" y="5534302"/>
            <a:ext cx="9398541" cy="980798"/>
          </a:xfrm>
          <a:prstGeom prst="rect">
            <a:avLst/>
          </a:prstGeom>
        </p:spPr>
        <p:txBody>
          <a:bodyPr vert="horz" lIns="91440" tIns="45720" rIns="91440" bIns="45720" rtlCol="0">
            <a:no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0" indent="0" algn="just">
              <a:buNone/>
            </a:pPr>
            <a:r>
              <a:rPr lang="en-GB" sz="2000" dirty="0">
                <a:solidFill>
                  <a:schemeClr val="tx1">
                    <a:lumMod val="75000"/>
                    <a:lumOff val="25000"/>
                  </a:schemeClr>
                </a:solidFill>
                <a:latin typeface="Proxima Soft" panose="02000506030000020004" pitchFamily="2" charset="0"/>
              </a:rPr>
              <a:t>Tell us how your business idea will be financially sustainable in the future? Have you considered how the business will generate income? How do you see this business viable in the future?  </a:t>
            </a:r>
          </a:p>
          <a:p>
            <a:pPr marL="0" indent="0" algn="just">
              <a:buFont typeface="Arial"/>
              <a:buNone/>
            </a:pPr>
            <a:endParaRPr lang="en-US" sz="2000" dirty="0">
              <a:solidFill>
                <a:schemeClr val="bg1">
                  <a:lumMod val="50000"/>
                </a:schemeClr>
              </a:solidFill>
              <a:latin typeface="Proxima Soft" panose="02000506030000020004" pitchFamily="2" charset="0"/>
              <a:cs typeface="Proxima Nova"/>
            </a:endParaRPr>
          </a:p>
        </p:txBody>
      </p:sp>
      <p:pic>
        <p:nvPicPr>
          <p:cNvPr id="27" name="Picture 26" descr="Graphical user interface&#10;&#10;Description automatically generated with low confidence">
            <a:extLst>
              <a:ext uri="{FF2B5EF4-FFF2-40B4-BE49-F238E27FC236}">
                <a16:creationId xmlns:a16="http://schemas.microsoft.com/office/drawing/2014/main" id="{00795307-7E07-8948-8E71-D18A4AD7A0E2}"/>
              </a:ext>
            </a:extLst>
          </p:cNvPr>
          <p:cNvPicPr>
            <a:picLocks noChangeAspect="1"/>
          </p:cNvPicPr>
          <p:nvPr/>
        </p:nvPicPr>
        <p:blipFill rotWithShape="1">
          <a:blip r:embed="rId7"/>
          <a:srcRect t="1" r="54746" b="33334"/>
          <a:stretch/>
        </p:blipFill>
        <p:spPr>
          <a:xfrm>
            <a:off x="653143" y="514914"/>
            <a:ext cx="3004457" cy="1475330"/>
          </a:xfrm>
          <a:prstGeom prst="rect">
            <a:avLst/>
          </a:prstGeom>
        </p:spPr>
      </p:pic>
    </p:spTree>
    <p:extLst>
      <p:ext uri="{BB962C8B-B14F-4D97-AF65-F5344CB8AC3E}">
        <p14:creationId xmlns:p14="http://schemas.microsoft.com/office/powerpoint/2010/main" val="25421609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F52194F2-2220-1848-AE9B-B1AAE753BFCB}"/>
              </a:ext>
            </a:extLst>
          </p:cNvPr>
          <p:cNvSpPr/>
          <p:nvPr/>
        </p:nvSpPr>
        <p:spPr>
          <a:xfrm>
            <a:off x="320186" y="627048"/>
            <a:ext cx="11593285" cy="6000186"/>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7">
            <a:extLst>
              <a:ext uri="{FF2B5EF4-FFF2-40B4-BE49-F238E27FC236}">
                <a16:creationId xmlns:a16="http://schemas.microsoft.com/office/drawing/2014/main" id="{45114CC3-19B0-AE4C-A91E-823A05605C5E}"/>
              </a:ext>
            </a:extLst>
          </p:cNvPr>
          <p:cNvSpPr/>
          <p:nvPr/>
        </p:nvSpPr>
        <p:spPr>
          <a:xfrm>
            <a:off x="5053379" y="1112687"/>
            <a:ext cx="2770021" cy="702654"/>
          </a:xfrm>
          <a:prstGeom prst="roundRect">
            <a:avLst/>
          </a:prstGeom>
          <a:solidFill>
            <a:schemeClr val="bg1"/>
          </a:solidFill>
          <a:ln w="31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E3526A0F-1A15-9A40-87C2-D312C131622D}"/>
              </a:ext>
            </a:extLst>
          </p:cNvPr>
          <p:cNvSpPr txBox="1">
            <a:spLocks/>
          </p:cNvSpPr>
          <p:nvPr/>
        </p:nvSpPr>
        <p:spPr>
          <a:xfrm>
            <a:off x="4059352" y="875120"/>
            <a:ext cx="4758077" cy="12439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500" dirty="0">
                <a:solidFill>
                  <a:srgbClr val="002060"/>
                </a:solidFill>
                <a:latin typeface="Proxima Soft" panose="02000506030000020004" pitchFamily="2" charset="0"/>
              </a:rPr>
              <a:t>TIMELINE</a:t>
            </a:r>
          </a:p>
        </p:txBody>
      </p:sp>
      <p:pic>
        <p:nvPicPr>
          <p:cNvPr id="11" name="Picture 10">
            <a:extLst>
              <a:ext uri="{FF2B5EF4-FFF2-40B4-BE49-F238E27FC236}">
                <a16:creationId xmlns:a16="http://schemas.microsoft.com/office/drawing/2014/main" id="{897597AB-6B7C-F74D-932C-626B22B26982}"/>
              </a:ext>
            </a:extLst>
          </p:cNvPr>
          <p:cNvPicPr>
            <a:picLocks noChangeAspect="1"/>
          </p:cNvPicPr>
          <p:nvPr/>
        </p:nvPicPr>
        <p:blipFill>
          <a:blip r:embed="rId3"/>
          <a:stretch>
            <a:fillRect/>
          </a:stretch>
        </p:blipFill>
        <p:spPr>
          <a:xfrm>
            <a:off x="10715258" y="739169"/>
            <a:ext cx="710736" cy="631766"/>
          </a:xfrm>
          <a:prstGeom prst="rect">
            <a:avLst/>
          </a:prstGeom>
        </p:spPr>
      </p:pic>
      <p:pic>
        <p:nvPicPr>
          <p:cNvPr id="14" name="Picture 13">
            <a:extLst>
              <a:ext uri="{FF2B5EF4-FFF2-40B4-BE49-F238E27FC236}">
                <a16:creationId xmlns:a16="http://schemas.microsoft.com/office/drawing/2014/main" id="{7D30F9F2-4A54-3943-8050-8B6C78ADC4DF}"/>
              </a:ext>
            </a:extLst>
          </p:cNvPr>
          <p:cNvPicPr>
            <a:picLocks noChangeAspect="1"/>
          </p:cNvPicPr>
          <p:nvPr/>
        </p:nvPicPr>
        <p:blipFill rotWithShape="1">
          <a:blip r:embed="rId4"/>
          <a:srcRect r="48249"/>
          <a:stretch/>
        </p:blipFill>
        <p:spPr>
          <a:xfrm>
            <a:off x="10599306" y="1481478"/>
            <a:ext cx="1035793" cy="224467"/>
          </a:xfrm>
          <a:prstGeom prst="rect">
            <a:avLst/>
          </a:prstGeom>
        </p:spPr>
      </p:pic>
      <p:pic>
        <p:nvPicPr>
          <p:cNvPr id="15" name="Picture 14">
            <a:extLst>
              <a:ext uri="{FF2B5EF4-FFF2-40B4-BE49-F238E27FC236}">
                <a16:creationId xmlns:a16="http://schemas.microsoft.com/office/drawing/2014/main" id="{EC823C12-3D72-3844-824E-9A230B07E6AA}"/>
              </a:ext>
            </a:extLst>
          </p:cNvPr>
          <p:cNvPicPr>
            <a:picLocks noChangeAspect="1"/>
          </p:cNvPicPr>
          <p:nvPr/>
        </p:nvPicPr>
        <p:blipFill rotWithShape="1">
          <a:blip r:embed="rId4"/>
          <a:srcRect l="48249"/>
          <a:stretch/>
        </p:blipFill>
        <p:spPr>
          <a:xfrm>
            <a:off x="10566648" y="1752561"/>
            <a:ext cx="912335" cy="197712"/>
          </a:xfrm>
          <a:prstGeom prst="rect">
            <a:avLst/>
          </a:prstGeom>
        </p:spPr>
      </p:pic>
      <p:sp>
        <p:nvSpPr>
          <p:cNvPr id="27" name="Content Placeholder 2">
            <a:extLst>
              <a:ext uri="{FF2B5EF4-FFF2-40B4-BE49-F238E27FC236}">
                <a16:creationId xmlns:a16="http://schemas.microsoft.com/office/drawing/2014/main" id="{DE7C45F1-0B37-FD4D-A6E6-8E827A18D4A8}"/>
              </a:ext>
            </a:extLst>
          </p:cNvPr>
          <p:cNvSpPr>
            <a:spLocks noGrp="1"/>
          </p:cNvSpPr>
          <p:nvPr>
            <p:ph idx="1"/>
          </p:nvPr>
        </p:nvSpPr>
        <p:spPr>
          <a:xfrm>
            <a:off x="240761" y="4508676"/>
            <a:ext cx="2218913" cy="816889"/>
          </a:xfrm>
        </p:spPr>
        <p:txBody>
          <a:bodyPr>
            <a:normAutofit fontScale="25000" lnSpcReduction="20000"/>
          </a:bodyPr>
          <a:lstStyle/>
          <a:p>
            <a:pPr marL="0" indent="0" algn="ctr">
              <a:buNone/>
            </a:pPr>
            <a:r>
              <a:rPr lang="en-US" sz="7200" b="1" dirty="0">
                <a:solidFill>
                  <a:srgbClr val="2665AE"/>
                </a:solidFill>
                <a:latin typeface="Proxima Soft" panose="02000506030000020004" pitchFamily="2" charset="0"/>
                <a:cs typeface="Proxima Nova"/>
              </a:rPr>
              <a:t>2nd June </a:t>
            </a:r>
            <a:endParaRPr lang="en-GB" sz="7200" b="1" dirty="0">
              <a:solidFill>
                <a:srgbClr val="2665AE"/>
              </a:solidFill>
              <a:latin typeface="Proxima Soft" panose="02000506030000020004" pitchFamily="2" charset="0"/>
              <a:cs typeface="Proxima Nova"/>
            </a:endParaRPr>
          </a:p>
          <a:p>
            <a:pPr marL="0" indent="0" algn="ctr">
              <a:buNone/>
            </a:pPr>
            <a:r>
              <a:rPr lang="en-US" sz="7200" b="1" dirty="0">
                <a:solidFill>
                  <a:srgbClr val="2665AE"/>
                </a:solidFill>
                <a:latin typeface="Proxima Soft" panose="02000506030000020004" pitchFamily="2" charset="0"/>
                <a:cs typeface="Proxima Nova"/>
              </a:rPr>
              <a:t>GET READY</a:t>
            </a:r>
          </a:p>
          <a:p>
            <a:pPr marL="0" indent="0" algn="ctr">
              <a:buNone/>
            </a:pPr>
            <a:r>
              <a:rPr lang="en-US" sz="6400" dirty="0">
                <a:solidFill>
                  <a:srgbClr val="2665AE"/>
                </a:solidFill>
                <a:latin typeface="Proxima Soft" panose="02000506030000020004" pitchFamily="2" charset="0"/>
                <a:cs typeface="Proxima Nova"/>
              </a:rPr>
              <a:t>APPLICATIONS OPEN</a:t>
            </a:r>
          </a:p>
          <a:p>
            <a:pPr marL="0" indent="0" algn="ctr">
              <a:buNone/>
            </a:pPr>
            <a:endParaRPr lang="en-US" sz="7466" dirty="0">
              <a:solidFill>
                <a:schemeClr val="tx1">
                  <a:lumMod val="65000"/>
                  <a:lumOff val="35000"/>
                </a:schemeClr>
              </a:solidFill>
              <a:latin typeface="Proxima Soft" panose="02000506030000020004" pitchFamily="2" charset="0"/>
              <a:cs typeface="Proxima Nova"/>
            </a:endParaRPr>
          </a:p>
          <a:p>
            <a:pPr marL="0" indent="0" algn="ctr">
              <a:buNone/>
            </a:pPr>
            <a:r>
              <a:rPr lang="en-US" sz="2400" dirty="0">
                <a:solidFill>
                  <a:srgbClr val="344D9C"/>
                </a:solidFill>
                <a:latin typeface="Proxima Soft" panose="02000506030000020004" pitchFamily="2" charset="0"/>
                <a:cs typeface="Proxima Nova"/>
              </a:rPr>
              <a:t>	</a:t>
            </a:r>
            <a:endParaRPr lang="en-US" sz="2400" dirty="0">
              <a:solidFill>
                <a:schemeClr val="bg1">
                  <a:lumMod val="50000"/>
                </a:schemeClr>
              </a:solidFill>
              <a:latin typeface="Proxima Soft" panose="02000506030000020004" pitchFamily="2" charset="0"/>
              <a:cs typeface="Proxima Nova"/>
            </a:endParaRPr>
          </a:p>
        </p:txBody>
      </p:sp>
      <p:cxnSp>
        <p:nvCxnSpPr>
          <p:cNvPr id="28" name="Straight Connector 27">
            <a:extLst>
              <a:ext uri="{FF2B5EF4-FFF2-40B4-BE49-F238E27FC236}">
                <a16:creationId xmlns:a16="http://schemas.microsoft.com/office/drawing/2014/main" id="{9B304D80-13BD-4945-89F3-E688B8E300FD}"/>
              </a:ext>
            </a:extLst>
          </p:cNvPr>
          <p:cNvCxnSpPr>
            <a:cxnSpLocks/>
          </p:cNvCxnSpPr>
          <p:nvPr/>
        </p:nvCxnSpPr>
        <p:spPr>
          <a:xfrm>
            <a:off x="864807" y="6055488"/>
            <a:ext cx="10784516" cy="0"/>
          </a:xfrm>
          <a:prstGeom prst="line">
            <a:avLst/>
          </a:prstGeom>
          <a:ln>
            <a:solidFill>
              <a:srgbClr val="041833"/>
            </a:solidFill>
            <a:headEnd type="oval"/>
            <a:tailEnd type="triangle"/>
          </a:ln>
          <a:effectLst/>
        </p:spPr>
        <p:style>
          <a:lnRef idx="3">
            <a:schemeClr val="accent1"/>
          </a:lnRef>
          <a:fillRef idx="0">
            <a:schemeClr val="accent1"/>
          </a:fillRef>
          <a:effectRef idx="2">
            <a:schemeClr val="accent1"/>
          </a:effectRef>
          <a:fontRef idx="minor">
            <a:schemeClr val="tx1"/>
          </a:fontRef>
        </p:style>
      </p:cxnSp>
      <p:cxnSp>
        <p:nvCxnSpPr>
          <p:cNvPr id="29" name="Straight Connector 28">
            <a:extLst>
              <a:ext uri="{FF2B5EF4-FFF2-40B4-BE49-F238E27FC236}">
                <a16:creationId xmlns:a16="http://schemas.microsoft.com/office/drawing/2014/main" id="{63A56C7C-AA33-5A4C-A258-A3E30B4F912D}"/>
              </a:ext>
            </a:extLst>
          </p:cNvPr>
          <p:cNvCxnSpPr>
            <a:cxnSpLocks/>
          </p:cNvCxnSpPr>
          <p:nvPr/>
        </p:nvCxnSpPr>
        <p:spPr>
          <a:xfrm flipV="1">
            <a:off x="1008388" y="5399355"/>
            <a:ext cx="0" cy="610415"/>
          </a:xfrm>
          <a:prstGeom prst="line">
            <a:avLst/>
          </a:prstGeom>
          <a:ln>
            <a:solidFill>
              <a:srgbClr val="2668B3"/>
            </a:solidFill>
            <a:prstDash val="sysDash"/>
          </a:ln>
        </p:spPr>
        <p:style>
          <a:lnRef idx="2">
            <a:schemeClr val="accent1"/>
          </a:lnRef>
          <a:fillRef idx="0">
            <a:schemeClr val="accent1"/>
          </a:fillRef>
          <a:effectRef idx="1">
            <a:schemeClr val="accent1"/>
          </a:effectRef>
          <a:fontRef idx="minor">
            <a:schemeClr val="tx1"/>
          </a:fontRef>
        </p:style>
      </p:cxnSp>
      <p:sp>
        <p:nvSpPr>
          <p:cNvPr id="30" name="Content Placeholder 2">
            <a:extLst>
              <a:ext uri="{FF2B5EF4-FFF2-40B4-BE49-F238E27FC236}">
                <a16:creationId xmlns:a16="http://schemas.microsoft.com/office/drawing/2014/main" id="{56CFFBF9-87F5-494D-B37B-5781C6753D31}"/>
              </a:ext>
            </a:extLst>
          </p:cNvPr>
          <p:cNvSpPr txBox="1">
            <a:spLocks/>
          </p:cNvSpPr>
          <p:nvPr/>
        </p:nvSpPr>
        <p:spPr>
          <a:xfrm>
            <a:off x="651876" y="6160154"/>
            <a:ext cx="970125" cy="401015"/>
          </a:xfrm>
          <a:prstGeom prst="rect">
            <a:avLst/>
          </a:prstGeom>
        </p:spPr>
        <p:txBody>
          <a:bodyPr vert="horz" lIns="121920" tIns="60960" rIns="121920" bIns="60960" rtlCol="0">
            <a:normAutofit fontScale="2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8000" b="1" dirty="0">
                <a:solidFill>
                  <a:srgbClr val="041833"/>
                </a:solidFill>
                <a:latin typeface="Proxima Soft" panose="02000506030000020004" pitchFamily="2" charset="0"/>
                <a:cs typeface="Proxima Nova"/>
              </a:rPr>
              <a:t>JUNE</a:t>
            </a:r>
          </a:p>
          <a:p>
            <a:pPr marL="0" indent="0">
              <a:buNone/>
            </a:pPr>
            <a:r>
              <a:rPr lang="en-US" sz="2400" dirty="0">
                <a:solidFill>
                  <a:srgbClr val="344D9C"/>
                </a:solidFill>
                <a:latin typeface="Proxima Nova"/>
                <a:cs typeface="Proxima Nova"/>
              </a:rPr>
              <a:t>	</a:t>
            </a:r>
            <a:endParaRPr lang="en-US" sz="2400" dirty="0">
              <a:solidFill>
                <a:schemeClr val="bg1">
                  <a:lumMod val="50000"/>
                </a:schemeClr>
              </a:solidFill>
              <a:latin typeface="Proxima Nova"/>
              <a:cs typeface="Proxima Nova"/>
            </a:endParaRPr>
          </a:p>
        </p:txBody>
      </p:sp>
      <p:sp>
        <p:nvSpPr>
          <p:cNvPr id="32" name="Content Placeholder 2">
            <a:extLst>
              <a:ext uri="{FF2B5EF4-FFF2-40B4-BE49-F238E27FC236}">
                <a16:creationId xmlns:a16="http://schemas.microsoft.com/office/drawing/2014/main" id="{691581A8-268B-254B-9382-83D22FBAAAF9}"/>
              </a:ext>
            </a:extLst>
          </p:cNvPr>
          <p:cNvSpPr txBox="1">
            <a:spLocks/>
          </p:cNvSpPr>
          <p:nvPr/>
        </p:nvSpPr>
        <p:spPr>
          <a:xfrm>
            <a:off x="3019933" y="3027568"/>
            <a:ext cx="2330756" cy="966121"/>
          </a:xfrm>
          <a:prstGeom prst="rect">
            <a:avLst/>
          </a:prstGeom>
        </p:spPr>
        <p:txBody>
          <a:bodyPr vert="horz" lIns="121920" tIns="60960" rIns="121920" bIns="60960" rtlCol="0">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1800" b="1" dirty="0">
                <a:solidFill>
                  <a:srgbClr val="39116D"/>
                </a:solidFill>
                <a:latin typeface="Proxima Soft" panose="02000506030000020004" pitchFamily="2" charset="0"/>
                <a:cs typeface="Proxima Nova"/>
              </a:rPr>
              <a:t>20th September </a:t>
            </a:r>
          </a:p>
          <a:p>
            <a:pPr marL="0" indent="0" algn="ctr">
              <a:buNone/>
            </a:pPr>
            <a:r>
              <a:rPr lang="en-US" sz="1800" b="1" dirty="0">
                <a:solidFill>
                  <a:srgbClr val="39116D"/>
                </a:solidFill>
                <a:latin typeface="Proxima Soft" panose="02000506030000020004" pitchFamily="2" charset="0"/>
                <a:cs typeface="Proxima Nova"/>
              </a:rPr>
              <a:t>PEOPLES’ VOTE</a:t>
            </a:r>
          </a:p>
          <a:p>
            <a:pPr marL="0" indent="0" algn="ctr">
              <a:buNone/>
            </a:pPr>
            <a:r>
              <a:rPr lang="en-US" sz="1600" dirty="0">
                <a:solidFill>
                  <a:srgbClr val="39116D"/>
                </a:solidFill>
                <a:latin typeface="Proxima Soft" panose="02000506030000020004" pitchFamily="2" charset="0"/>
                <a:cs typeface="Proxima Nova"/>
              </a:rPr>
              <a:t>ONLINE LAUNCH</a:t>
            </a:r>
          </a:p>
          <a:p>
            <a:pPr marL="0" indent="0" algn="ctr">
              <a:buNone/>
            </a:pPr>
            <a:endParaRPr lang="en-US" sz="1467" dirty="0">
              <a:solidFill>
                <a:schemeClr val="tx1">
                  <a:lumMod val="65000"/>
                  <a:lumOff val="35000"/>
                </a:schemeClr>
              </a:solidFill>
              <a:latin typeface="Proxima Soft" panose="02000506030000020004" pitchFamily="2" charset="0"/>
              <a:cs typeface="Proxima Nova"/>
            </a:endParaRPr>
          </a:p>
          <a:p>
            <a:pPr marL="0" indent="0">
              <a:buNone/>
            </a:pPr>
            <a:r>
              <a:rPr lang="en-US" sz="1467" dirty="0">
                <a:solidFill>
                  <a:srgbClr val="344D9C"/>
                </a:solidFill>
                <a:latin typeface="Proxima Soft" panose="02000506030000020004" pitchFamily="2" charset="0"/>
                <a:cs typeface="Proxima Nova"/>
              </a:rPr>
              <a:t>	</a:t>
            </a:r>
            <a:endParaRPr lang="en-US" sz="1467" dirty="0">
              <a:solidFill>
                <a:schemeClr val="bg1">
                  <a:lumMod val="50000"/>
                </a:schemeClr>
              </a:solidFill>
              <a:latin typeface="Proxima Soft" panose="02000506030000020004" pitchFamily="2" charset="0"/>
              <a:cs typeface="Proxima Nova"/>
            </a:endParaRPr>
          </a:p>
        </p:txBody>
      </p:sp>
      <p:cxnSp>
        <p:nvCxnSpPr>
          <p:cNvPr id="33" name="Straight Connector 32">
            <a:extLst>
              <a:ext uri="{FF2B5EF4-FFF2-40B4-BE49-F238E27FC236}">
                <a16:creationId xmlns:a16="http://schemas.microsoft.com/office/drawing/2014/main" id="{0BF86699-9A4C-D44C-8DAC-E724E776627B}"/>
              </a:ext>
            </a:extLst>
          </p:cNvPr>
          <p:cNvCxnSpPr>
            <a:cxnSpLocks/>
          </p:cNvCxnSpPr>
          <p:nvPr/>
        </p:nvCxnSpPr>
        <p:spPr>
          <a:xfrm flipV="1">
            <a:off x="4255300" y="4079084"/>
            <a:ext cx="0" cy="1973167"/>
          </a:xfrm>
          <a:prstGeom prst="line">
            <a:avLst/>
          </a:prstGeom>
          <a:ln w="28575" cmpd="sng">
            <a:solidFill>
              <a:srgbClr val="39116D"/>
            </a:solidFill>
            <a:prstDash val="sysDash"/>
          </a:ln>
        </p:spPr>
        <p:style>
          <a:lnRef idx="2">
            <a:schemeClr val="accent1"/>
          </a:lnRef>
          <a:fillRef idx="0">
            <a:schemeClr val="accent1"/>
          </a:fillRef>
          <a:effectRef idx="1">
            <a:schemeClr val="accent1"/>
          </a:effectRef>
          <a:fontRef idx="minor">
            <a:schemeClr val="tx1"/>
          </a:fontRef>
        </p:style>
      </p:cxnSp>
      <p:sp>
        <p:nvSpPr>
          <p:cNvPr id="35" name="Content Placeholder 2">
            <a:extLst>
              <a:ext uri="{FF2B5EF4-FFF2-40B4-BE49-F238E27FC236}">
                <a16:creationId xmlns:a16="http://schemas.microsoft.com/office/drawing/2014/main" id="{6C8BDC19-F8C7-864A-9C59-0E328B8FC5CB}"/>
              </a:ext>
            </a:extLst>
          </p:cNvPr>
          <p:cNvSpPr txBox="1">
            <a:spLocks/>
          </p:cNvSpPr>
          <p:nvPr/>
        </p:nvSpPr>
        <p:spPr>
          <a:xfrm>
            <a:off x="1889626" y="4082453"/>
            <a:ext cx="2330756" cy="816889"/>
          </a:xfrm>
          <a:prstGeom prst="rect">
            <a:avLst/>
          </a:prstGeom>
        </p:spPr>
        <p:txBody>
          <a:bodyPr vert="horz" lIns="121920" tIns="60960" rIns="121920" bIns="60960" rtlCol="0">
            <a:normAutofit fontScale="2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7200" b="1" dirty="0">
                <a:solidFill>
                  <a:schemeClr val="tx1">
                    <a:lumMod val="65000"/>
                    <a:lumOff val="35000"/>
                  </a:schemeClr>
                </a:solidFill>
                <a:latin typeface="Proxima Soft" panose="02000506030000020004" pitchFamily="2" charset="0"/>
                <a:cs typeface="Proxima Nova"/>
              </a:rPr>
              <a:t>3rd September</a:t>
            </a:r>
          </a:p>
          <a:p>
            <a:pPr marL="0" indent="0" algn="ctr">
              <a:buNone/>
            </a:pPr>
            <a:r>
              <a:rPr lang="en-US" sz="7200" b="1" dirty="0">
                <a:solidFill>
                  <a:schemeClr val="tx1">
                    <a:lumMod val="65000"/>
                    <a:lumOff val="35000"/>
                  </a:schemeClr>
                </a:solidFill>
                <a:latin typeface="Proxima Soft" panose="02000506030000020004" pitchFamily="2" charset="0"/>
                <a:cs typeface="Proxima Nova"/>
              </a:rPr>
              <a:t>ENTRIES CLOSE</a:t>
            </a:r>
          </a:p>
          <a:p>
            <a:pPr marL="0" indent="0" algn="ctr">
              <a:buNone/>
            </a:pPr>
            <a:r>
              <a:rPr lang="en-US" sz="6400" dirty="0">
                <a:solidFill>
                  <a:schemeClr val="tx1">
                    <a:lumMod val="65000"/>
                    <a:lumOff val="35000"/>
                  </a:schemeClr>
                </a:solidFill>
                <a:latin typeface="Proxima Soft" panose="02000506030000020004" pitchFamily="2" charset="0"/>
                <a:cs typeface="Proxima Nova"/>
              </a:rPr>
              <a:t>DEADLINE</a:t>
            </a:r>
          </a:p>
          <a:p>
            <a:pPr marL="0" indent="0" algn="ctr">
              <a:buNone/>
            </a:pPr>
            <a:endParaRPr lang="en-US" sz="7466" dirty="0">
              <a:solidFill>
                <a:schemeClr val="tx1">
                  <a:lumMod val="65000"/>
                  <a:lumOff val="35000"/>
                </a:schemeClr>
              </a:solidFill>
              <a:latin typeface="Proxima Nova"/>
              <a:cs typeface="Proxima Nova"/>
            </a:endParaRPr>
          </a:p>
          <a:p>
            <a:pPr marL="0" indent="0">
              <a:buNone/>
            </a:pPr>
            <a:r>
              <a:rPr lang="en-US" sz="2400" dirty="0">
                <a:solidFill>
                  <a:srgbClr val="344D9C"/>
                </a:solidFill>
                <a:latin typeface="Proxima Nova"/>
                <a:cs typeface="Proxima Nova"/>
              </a:rPr>
              <a:t>	</a:t>
            </a:r>
            <a:endParaRPr lang="en-US" sz="2400" dirty="0">
              <a:solidFill>
                <a:schemeClr val="bg1">
                  <a:lumMod val="50000"/>
                </a:schemeClr>
              </a:solidFill>
              <a:latin typeface="Proxima Nova"/>
              <a:cs typeface="Proxima Nova"/>
            </a:endParaRPr>
          </a:p>
        </p:txBody>
      </p:sp>
      <p:cxnSp>
        <p:nvCxnSpPr>
          <p:cNvPr id="36" name="Straight Connector 35">
            <a:extLst>
              <a:ext uri="{FF2B5EF4-FFF2-40B4-BE49-F238E27FC236}">
                <a16:creationId xmlns:a16="http://schemas.microsoft.com/office/drawing/2014/main" id="{C54623C9-61E9-4541-B5DE-674E9A931300}"/>
              </a:ext>
            </a:extLst>
          </p:cNvPr>
          <p:cNvCxnSpPr>
            <a:cxnSpLocks/>
          </p:cNvCxnSpPr>
          <p:nvPr/>
        </p:nvCxnSpPr>
        <p:spPr>
          <a:xfrm flipV="1">
            <a:off x="3140946" y="5078134"/>
            <a:ext cx="0" cy="957397"/>
          </a:xfrm>
          <a:prstGeom prst="line">
            <a:avLst/>
          </a:prstGeom>
          <a:ln>
            <a:solidFill>
              <a:schemeClr val="tx1">
                <a:lumMod val="50000"/>
                <a:lumOff val="50000"/>
              </a:schemeClr>
            </a:solidFill>
            <a:prstDash val="sysDash"/>
          </a:ln>
        </p:spPr>
        <p:style>
          <a:lnRef idx="2">
            <a:schemeClr val="accent1"/>
          </a:lnRef>
          <a:fillRef idx="0">
            <a:schemeClr val="accent1"/>
          </a:fillRef>
          <a:effectRef idx="1">
            <a:schemeClr val="accent1"/>
          </a:effectRef>
          <a:fontRef idx="minor">
            <a:schemeClr val="tx1"/>
          </a:fontRef>
        </p:style>
      </p:cxnSp>
      <p:sp>
        <p:nvSpPr>
          <p:cNvPr id="38" name="Content Placeholder 2">
            <a:extLst>
              <a:ext uri="{FF2B5EF4-FFF2-40B4-BE49-F238E27FC236}">
                <a16:creationId xmlns:a16="http://schemas.microsoft.com/office/drawing/2014/main" id="{EE03ADE0-33B0-1540-A57A-E8B66C532684}"/>
              </a:ext>
            </a:extLst>
          </p:cNvPr>
          <p:cNvSpPr txBox="1">
            <a:spLocks/>
          </p:cNvSpPr>
          <p:nvPr/>
        </p:nvSpPr>
        <p:spPr>
          <a:xfrm>
            <a:off x="6006198" y="6194161"/>
            <a:ext cx="1754792" cy="401015"/>
          </a:xfrm>
          <a:prstGeom prst="rect">
            <a:avLst/>
          </a:prstGeom>
        </p:spPr>
        <p:txBody>
          <a:bodyPr vert="horz" lIns="121920" tIns="60960" rIns="121920" bIns="60960" rtlCol="0">
            <a:normAutofit fontScale="2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8000" b="1" dirty="0">
                <a:solidFill>
                  <a:srgbClr val="041833"/>
                </a:solidFill>
                <a:latin typeface="Proxima Soft" panose="02000506030000020004" pitchFamily="2" charset="0"/>
                <a:cs typeface="Proxima Nova"/>
              </a:rPr>
              <a:t>OCTOBER</a:t>
            </a:r>
          </a:p>
          <a:p>
            <a:pPr marL="0" indent="0">
              <a:buNone/>
            </a:pPr>
            <a:r>
              <a:rPr lang="en-US" sz="2400" dirty="0">
                <a:solidFill>
                  <a:srgbClr val="344D9C"/>
                </a:solidFill>
                <a:latin typeface="Proxima Nova"/>
                <a:cs typeface="Proxima Nova"/>
              </a:rPr>
              <a:t>	</a:t>
            </a:r>
            <a:endParaRPr lang="en-US" sz="2400" dirty="0">
              <a:solidFill>
                <a:schemeClr val="bg1">
                  <a:lumMod val="50000"/>
                </a:schemeClr>
              </a:solidFill>
              <a:latin typeface="Proxima Nova"/>
              <a:cs typeface="Proxima Nova"/>
            </a:endParaRPr>
          </a:p>
        </p:txBody>
      </p:sp>
      <p:sp>
        <p:nvSpPr>
          <p:cNvPr id="39" name="Content Placeholder 2">
            <a:extLst>
              <a:ext uri="{FF2B5EF4-FFF2-40B4-BE49-F238E27FC236}">
                <a16:creationId xmlns:a16="http://schemas.microsoft.com/office/drawing/2014/main" id="{0C683DF2-A216-E245-8080-8AEA8E569DD2}"/>
              </a:ext>
            </a:extLst>
          </p:cNvPr>
          <p:cNvSpPr txBox="1">
            <a:spLocks/>
          </p:cNvSpPr>
          <p:nvPr/>
        </p:nvSpPr>
        <p:spPr>
          <a:xfrm>
            <a:off x="8430824" y="3674081"/>
            <a:ext cx="2431082" cy="816889"/>
          </a:xfrm>
          <a:prstGeom prst="rect">
            <a:avLst/>
          </a:prstGeom>
        </p:spPr>
        <p:txBody>
          <a:bodyPr vert="horz" lIns="121920" tIns="60960" rIns="121920" bIns="60960" rtlCol="0">
            <a:normAutofit fontScale="2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7200" b="1" dirty="0">
                <a:solidFill>
                  <a:schemeClr val="tx1">
                    <a:lumMod val="65000"/>
                    <a:lumOff val="35000"/>
                  </a:schemeClr>
                </a:solidFill>
                <a:latin typeface="Proxima Soft" panose="02000506030000020004" pitchFamily="2" charset="0"/>
                <a:cs typeface="Proxima Nova"/>
              </a:rPr>
              <a:t>18th - 19th October</a:t>
            </a:r>
          </a:p>
          <a:p>
            <a:pPr marL="0" indent="0" algn="ctr">
              <a:buNone/>
            </a:pPr>
            <a:r>
              <a:rPr lang="en-US" sz="7200" b="1" dirty="0">
                <a:solidFill>
                  <a:schemeClr val="tx1">
                    <a:lumMod val="65000"/>
                    <a:lumOff val="35000"/>
                  </a:schemeClr>
                </a:solidFill>
                <a:latin typeface="Proxima Soft" panose="02000506030000020004" pitchFamily="2" charset="0"/>
                <a:cs typeface="Proxima Nova"/>
              </a:rPr>
              <a:t>FINALISTS</a:t>
            </a:r>
          </a:p>
          <a:p>
            <a:pPr marL="0" indent="0" algn="ctr">
              <a:buNone/>
            </a:pPr>
            <a:r>
              <a:rPr lang="en-US" sz="7200" dirty="0">
                <a:solidFill>
                  <a:schemeClr val="tx1">
                    <a:lumMod val="65000"/>
                    <a:lumOff val="35000"/>
                  </a:schemeClr>
                </a:solidFill>
                <a:latin typeface="Proxima Soft" panose="02000506030000020004" pitchFamily="2" charset="0"/>
                <a:cs typeface="Proxima Nova"/>
              </a:rPr>
              <a:t>2- DAY BOOTCAMP</a:t>
            </a:r>
          </a:p>
          <a:p>
            <a:pPr marL="0" indent="0">
              <a:buNone/>
            </a:pPr>
            <a:r>
              <a:rPr lang="en-US" sz="2400" dirty="0">
                <a:solidFill>
                  <a:srgbClr val="344D9C"/>
                </a:solidFill>
                <a:latin typeface="Proxima Nova"/>
                <a:cs typeface="Proxima Nova"/>
              </a:rPr>
              <a:t>	</a:t>
            </a:r>
            <a:endParaRPr lang="en-US" sz="2400" dirty="0">
              <a:solidFill>
                <a:schemeClr val="bg1">
                  <a:lumMod val="50000"/>
                </a:schemeClr>
              </a:solidFill>
              <a:latin typeface="Proxima Nova"/>
              <a:cs typeface="Proxima Nova"/>
            </a:endParaRPr>
          </a:p>
        </p:txBody>
      </p:sp>
      <p:cxnSp>
        <p:nvCxnSpPr>
          <p:cNvPr id="40" name="Straight Connector 39">
            <a:extLst>
              <a:ext uri="{FF2B5EF4-FFF2-40B4-BE49-F238E27FC236}">
                <a16:creationId xmlns:a16="http://schemas.microsoft.com/office/drawing/2014/main" id="{D1E77011-4B0C-DA4B-BD03-E2DC92C56D95}"/>
              </a:ext>
            </a:extLst>
          </p:cNvPr>
          <p:cNvCxnSpPr>
            <a:cxnSpLocks/>
          </p:cNvCxnSpPr>
          <p:nvPr/>
        </p:nvCxnSpPr>
        <p:spPr>
          <a:xfrm flipV="1">
            <a:off x="9747527" y="4574577"/>
            <a:ext cx="1" cy="1435193"/>
          </a:xfrm>
          <a:prstGeom prst="line">
            <a:avLst/>
          </a:prstGeom>
          <a:ln>
            <a:solidFill>
              <a:schemeClr val="tx1">
                <a:lumMod val="50000"/>
                <a:lumOff val="50000"/>
              </a:schemeClr>
            </a:solidFill>
            <a:prstDash val="sysDash"/>
          </a:ln>
        </p:spPr>
        <p:style>
          <a:lnRef idx="2">
            <a:schemeClr val="accent1"/>
          </a:lnRef>
          <a:fillRef idx="0">
            <a:schemeClr val="accent1"/>
          </a:fillRef>
          <a:effectRef idx="1">
            <a:schemeClr val="accent1"/>
          </a:effectRef>
          <a:fontRef idx="minor">
            <a:schemeClr val="tx1"/>
          </a:fontRef>
        </p:style>
      </p:cxnSp>
      <p:sp>
        <p:nvSpPr>
          <p:cNvPr id="41" name="Content Placeholder 2">
            <a:extLst>
              <a:ext uri="{FF2B5EF4-FFF2-40B4-BE49-F238E27FC236}">
                <a16:creationId xmlns:a16="http://schemas.microsoft.com/office/drawing/2014/main" id="{E07BC73C-5643-FD40-B67F-59799B7BFA4F}"/>
              </a:ext>
            </a:extLst>
          </p:cNvPr>
          <p:cNvSpPr txBox="1">
            <a:spLocks/>
          </p:cNvSpPr>
          <p:nvPr/>
        </p:nvSpPr>
        <p:spPr>
          <a:xfrm>
            <a:off x="10068050" y="6192223"/>
            <a:ext cx="1686311" cy="401015"/>
          </a:xfrm>
          <a:prstGeom prst="rect">
            <a:avLst/>
          </a:prstGeom>
        </p:spPr>
        <p:txBody>
          <a:bodyPr vert="horz" lIns="121920" tIns="60960" rIns="121920" bIns="60960" rtlCol="0">
            <a:normAutofit fontScale="2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7466" b="1" dirty="0">
                <a:solidFill>
                  <a:srgbClr val="041833"/>
                </a:solidFill>
                <a:latin typeface="Proxima Soft" panose="02000506030000020004" pitchFamily="2" charset="0"/>
                <a:cs typeface="Proxima Nova"/>
              </a:rPr>
              <a:t>NOVEMBER</a:t>
            </a:r>
            <a:r>
              <a:rPr lang="en-US" sz="7466" b="1" dirty="0">
                <a:solidFill>
                  <a:schemeClr val="tx1">
                    <a:lumMod val="75000"/>
                    <a:lumOff val="25000"/>
                  </a:schemeClr>
                </a:solidFill>
                <a:latin typeface="Proxima Nova"/>
                <a:cs typeface="Proxima Nova"/>
              </a:rPr>
              <a:t> </a:t>
            </a:r>
          </a:p>
          <a:p>
            <a:pPr marL="0" indent="0">
              <a:buNone/>
            </a:pPr>
            <a:r>
              <a:rPr lang="en-US" sz="2400" dirty="0">
                <a:solidFill>
                  <a:srgbClr val="344D9C"/>
                </a:solidFill>
                <a:latin typeface="Proxima Nova"/>
                <a:cs typeface="Proxima Nova"/>
              </a:rPr>
              <a:t>	</a:t>
            </a:r>
            <a:endParaRPr lang="en-US" sz="2400" dirty="0">
              <a:solidFill>
                <a:schemeClr val="bg1">
                  <a:lumMod val="50000"/>
                </a:schemeClr>
              </a:solidFill>
              <a:latin typeface="Proxima Nova"/>
              <a:cs typeface="Proxima Nova"/>
            </a:endParaRPr>
          </a:p>
        </p:txBody>
      </p:sp>
      <p:sp>
        <p:nvSpPr>
          <p:cNvPr id="43" name="Content Placeholder 2">
            <a:extLst>
              <a:ext uri="{FF2B5EF4-FFF2-40B4-BE49-F238E27FC236}">
                <a16:creationId xmlns:a16="http://schemas.microsoft.com/office/drawing/2014/main" id="{E09F00A0-E532-484B-AB25-7034650854AF}"/>
              </a:ext>
            </a:extLst>
          </p:cNvPr>
          <p:cNvSpPr txBox="1">
            <a:spLocks/>
          </p:cNvSpPr>
          <p:nvPr/>
        </p:nvSpPr>
        <p:spPr>
          <a:xfrm>
            <a:off x="9910423" y="2471298"/>
            <a:ext cx="2330756" cy="816889"/>
          </a:xfrm>
          <a:prstGeom prst="rect">
            <a:avLst/>
          </a:prstGeom>
        </p:spPr>
        <p:txBody>
          <a:bodyPr vert="horz" lIns="121920" tIns="60960" rIns="121920" bIns="60960" rtlCol="0">
            <a:normAutofit fontScale="2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7466" b="1" dirty="0">
                <a:solidFill>
                  <a:srgbClr val="041833"/>
                </a:solidFill>
                <a:latin typeface="Proxima Soft" panose="02000506030000020004" pitchFamily="2" charset="0"/>
                <a:cs typeface="Proxima Nova"/>
              </a:rPr>
              <a:t>THE FINAL!</a:t>
            </a:r>
          </a:p>
          <a:p>
            <a:pPr marL="0" indent="0" algn="ctr">
              <a:buNone/>
            </a:pPr>
            <a:r>
              <a:rPr lang="en-US" sz="6400" dirty="0">
                <a:solidFill>
                  <a:srgbClr val="041833"/>
                </a:solidFill>
                <a:latin typeface="Proxima Soft" panose="02000506030000020004" pitchFamily="2" charset="0"/>
                <a:cs typeface="Proxima Nova"/>
              </a:rPr>
              <a:t>GEW 2020</a:t>
            </a:r>
          </a:p>
          <a:p>
            <a:pPr marL="0" indent="0" algn="ctr">
              <a:buNone/>
            </a:pPr>
            <a:r>
              <a:rPr lang="en-US" sz="6400" dirty="0">
                <a:solidFill>
                  <a:srgbClr val="041833"/>
                </a:solidFill>
                <a:latin typeface="Proxima Soft" panose="02000506030000020004" pitchFamily="2" charset="0"/>
                <a:cs typeface="Proxima Nova"/>
              </a:rPr>
              <a:t>w/c 8th November </a:t>
            </a:r>
            <a:endParaRPr lang="en-US" sz="7466" dirty="0">
              <a:solidFill>
                <a:srgbClr val="344D9C"/>
              </a:solidFill>
              <a:latin typeface="Proxima Nova"/>
              <a:cs typeface="Proxima Nova"/>
            </a:endParaRPr>
          </a:p>
          <a:p>
            <a:pPr marL="0" indent="0">
              <a:buNone/>
            </a:pPr>
            <a:r>
              <a:rPr lang="en-US" sz="2400" dirty="0">
                <a:solidFill>
                  <a:srgbClr val="344D9C"/>
                </a:solidFill>
                <a:latin typeface="Proxima Nova"/>
                <a:cs typeface="Proxima Nova"/>
              </a:rPr>
              <a:t>	</a:t>
            </a:r>
          </a:p>
        </p:txBody>
      </p:sp>
      <p:cxnSp>
        <p:nvCxnSpPr>
          <p:cNvPr id="44" name="Straight Connector 43">
            <a:extLst>
              <a:ext uri="{FF2B5EF4-FFF2-40B4-BE49-F238E27FC236}">
                <a16:creationId xmlns:a16="http://schemas.microsoft.com/office/drawing/2014/main" id="{5BC2AB95-AE4A-304F-A5DB-6A1615FF5DE1}"/>
              </a:ext>
            </a:extLst>
          </p:cNvPr>
          <p:cNvCxnSpPr>
            <a:cxnSpLocks/>
          </p:cNvCxnSpPr>
          <p:nvPr/>
        </p:nvCxnSpPr>
        <p:spPr>
          <a:xfrm flipH="1" flipV="1">
            <a:off x="11075801" y="3366565"/>
            <a:ext cx="1180" cy="2648922"/>
          </a:xfrm>
          <a:prstGeom prst="line">
            <a:avLst/>
          </a:prstGeom>
          <a:ln>
            <a:solidFill>
              <a:srgbClr val="041833"/>
            </a:solidFill>
            <a:prstDash val="sysDash"/>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21818628-607F-EF4B-BF8E-C6CD1B518871}"/>
              </a:ext>
            </a:extLst>
          </p:cNvPr>
          <p:cNvCxnSpPr>
            <a:cxnSpLocks/>
          </p:cNvCxnSpPr>
          <p:nvPr/>
        </p:nvCxnSpPr>
        <p:spPr>
          <a:xfrm flipV="1">
            <a:off x="5989871" y="3500668"/>
            <a:ext cx="0" cy="2509102"/>
          </a:xfrm>
          <a:prstGeom prst="line">
            <a:avLst/>
          </a:prstGeom>
          <a:ln w="28575" cmpd="sng">
            <a:solidFill>
              <a:srgbClr val="2668B3"/>
            </a:solidFill>
            <a:prstDash val="sysDash"/>
          </a:ln>
        </p:spPr>
        <p:style>
          <a:lnRef idx="2">
            <a:schemeClr val="accent1"/>
          </a:lnRef>
          <a:fillRef idx="0">
            <a:schemeClr val="accent1"/>
          </a:fillRef>
          <a:effectRef idx="1">
            <a:schemeClr val="accent1"/>
          </a:effectRef>
          <a:fontRef idx="minor">
            <a:schemeClr val="tx1"/>
          </a:fontRef>
        </p:style>
      </p:cxnSp>
      <p:sp>
        <p:nvSpPr>
          <p:cNvPr id="48" name="Content Placeholder 2">
            <a:extLst>
              <a:ext uri="{FF2B5EF4-FFF2-40B4-BE49-F238E27FC236}">
                <a16:creationId xmlns:a16="http://schemas.microsoft.com/office/drawing/2014/main" id="{F091EF94-2C27-E94B-B09B-F06148ADBB85}"/>
              </a:ext>
            </a:extLst>
          </p:cNvPr>
          <p:cNvSpPr txBox="1">
            <a:spLocks/>
          </p:cNvSpPr>
          <p:nvPr/>
        </p:nvSpPr>
        <p:spPr>
          <a:xfrm>
            <a:off x="4808291" y="2588330"/>
            <a:ext cx="2217928" cy="816889"/>
          </a:xfrm>
          <a:prstGeom prst="rect">
            <a:avLst/>
          </a:prstGeom>
        </p:spPr>
        <p:txBody>
          <a:bodyPr vert="horz" lIns="121920" tIns="60960" rIns="121920" bIns="60960" rtlCol="0">
            <a:normAutofit fontScale="2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7200" b="1" dirty="0">
                <a:solidFill>
                  <a:srgbClr val="2668B3"/>
                </a:solidFill>
                <a:latin typeface="Proxima Soft" panose="02000506030000020004" pitchFamily="2" charset="0"/>
                <a:cs typeface="Proxima Nova"/>
              </a:rPr>
              <a:t>29th September</a:t>
            </a:r>
          </a:p>
          <a:p>
            <a:pPr marL="0" indent="0" algn="ctr">
              <a:buNone/>
            </a:pPr>
            <a:r>
              <a:rPr lang="en-US" sz="7200" b="1" dirty="0">
                <a:solidFill>
                  <a:srgbClr val="2668B3"/>
                </a:solidFill>
                <a:latin typeface="Proxima Soft" panose="02000506030000020004" pitchFamily="2" charset="0"/>
                <a:cs typeface="Proxima Nova"/>
              </a:rPr>
              <a:t>THE SHORTLIST</a:t>
            </a:r>
          </a:p>
          <a:p>
            <a:pPr marL="0" indent="0" algn="ctr">
              <a:buNone/>
            </a:pPr>
            <a:r>
              <a:rPr lang="en-US" sz="6400" dirty="0">
                <a:solidFill>
                  <a:srgbClr val="2668B3"/>
                </a:solidFill>
                <a:latin typeface="Proxima Soft" panose="02000506030000020004" pitchFamily="2" charset="0"/>
                <a:cs typeface="Proxima Nova"/>
              </a:rPr>
              <a:t>ANNOUNCED </a:t>
            </a:r>
            <a:endParaRPr lang="en-US" sz="7466" dirty="0">
              <a:solidFill>
                <a:srgbClr val="2668B3"/>
              </a:solidFill>
              <a:latin typeface="Proxima Soft" panose="02000506030000020004" pitchFamily="2" charset="0"/>
              <a:cs typeface="Proxima Nova"/>
            </a:endParaRPr>
          </a:p>
          <a:p>
            <a:pPr marL="0" indent="0">
              <a:buNone/>
            </a:pPr>
            <a:r>
              <a:rPr lang="en-US" sz="2400" dirty="0">
                <a:solidFill>
                  <a:srgbClr val="344D9C"/>
                </a:solidFill>
                <a:latin typeface="Proxima Nova"/>
                <a:cs typeface="Proxima Nova"/>
              </a:rPr>
              <a:t>	</a:t>
            </a:r>
            <a:endParaRPr lang="en-US" sz="2400" dirty="0">
              <a:solidFill>
                <a:schemeClr val="bg1">
                  <a:lumMod val="50000"/>
                </a:schemeClr>
              </a:solidFill>
              <a:latin typeface="Proxima Nova"/>
              <a:cs typeface="Proxima Nova"/>
            </a:endParaRPr>
          </a:p>
        </p:txBody>
      </p:sp>
      <p:sp>
        <p:nvSpPr>
          <p:cNvPr id="49" name="Content Placeholder 2">
            <a:extLst>
              <a:ext uri="{FF2B5EF4-FFF2-40B4-BE49-F238E27FC236}">
                <a16:creationId xmlns:a16="http://schemas.microsoft.com/office/drawing/2014/main" id="{3F752502-A852-BE4D-A243-941112718187}"/>
              </a:ext>
            </a:extLst>
          </p:cNvPr>
          <p:cNvSpPr txBox="1">
            <a:spLocks/>
          </p:cNvSpPr>
          <p:nvPr/>
        </p:nvSpPr>
        <p:spPr>
          <a:xfrm>
            <a:off x="6389414" y="3089659"/>
            <a:ext cx="2586593" cy="890847"/>
          </a:xfrm>
          <a:prstGeom prst="rect">
            <a:avLst/>
          </a:prstGeom>
        </p:spPr>
        <p:txBody>
          <a:bodyPr vert="horz" lIns="121920" tIns="60960" rIns="121920" bIns="60960" rtlCol="0">
            <a:normAutofit fontScale="2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7200" b="1" dirty="0">
                <a:solidFill>
                  <a:srgbClr val="39116D"/>
                </a:solidFill>
                <a:latin typeface="Proxima Soft" panose="02000506030000020004" pitchFamily="2" charset="0"/>
                <a:cs typeface="Proxima Nova"/>
              </a:rPr>
              <a:t>6th October </a:t>
            </a:r>
          </a:p>
          <a:p>
            <a:pPr marL="0" indent="0" algn="ctr">
              <a:buNone/>
            </a:pPr>
            <a:r>
              <a:rPr lang="en-US" sz="7200" b="1" dirty="0">
                <a:solidFill>
                  <a:srgbClr val="39116D"/>
                </a:solidFill>
                <a:latin typeface="Proxima Soft" panose="02000506030000020004" pitchFamily="2" charset="0"/>
                <a:cs typeface="Proxima Nova"/>
              </a:rPr>
              <a:t>SEMI-FINALS</a:t>
            </a:r>
          </a:p>
          <a:p>
            <a:pPr marL="0" indent="0" algn="ctr">
              <a:buNone/>
            </a:pPr>
            <a:r>
              <a:rPr lang="en-US" sz="6400" dirty="0">
                <a:solidFill>
                  <a:srgbClr val="39116D"/>
                </a:solidFill>
                <a:latin typeface="Proxima Nova"/>
                <a:cs typeface="Proxima Nova"/>
              </a:rPr>
              <a:t>CATEGORIES</a:t>
            </a:r>
          </a:p>
          <a:p>
            <a:pPr marL="0" indent="0" algn="ctr">
              <a:buNone/>
            </a:pPr>
            <a:endParaRPr lang="en-US" sz="7466" dirty="0">
              <a:solidFill>
                <a:schemeClr val="tx1">
                  <a:lumMod val="65000"/>
                  <a:lumOff val="35000"/>
                </a:schemeClr>
              </a:solidFill>
              <a:latin typeface="Proxima Nova"/>
              <a:cs typeface="Proxima Nova"/>
            </a:endParaRPr>
          </a:p>
          <a:p>
            <a:pPr marL="0" indent="0">
              <a:buNone/>
            </a:pPr>
            <a:r>
              <a:rPr lang="en-US" sz="2400" dirty="0">
                <a:solidFill>
                  <a:srgbClr val="344D9C"/>
                </a:solidFill>
                <a:latin typeface="Proxima Nova"/>
                <a:cs typeface="Proxima Nova"/>
              </a:rPr>
              <a:t>	</a:t>
            </a:r>
            <a:endParaRPr lang="en-US" sz="2400" dirty="0">
              <a:solidFill>
                <a:schemeClr val="bg1">
                  <a:lumMod val="50000"/>
                </a:schemeClr>
              </a:solidFill>
              <a:latin typeface="Proxima Nova"/>
              <a:cs typeface="Proxima Nova"/>
            </a:endParaRPr>
          </a:p>
        </p:txBody>
      </p:sp>
      <p:cxnSp>
        <p:nvCxnSpPr>
          <p:cNvPr id="51" name="Straight Connector 50">
            <a:extLst>
              <a:ext uri="{FF2B5EF4-FFF2-40B4-BE49-F238E27FC236}">
                <a16:creationId xmlns:a16="http://schemas.microsoft.com/office/drawing/2014/main" id="{EC68593B-2FC4-A943-B35A-25F60D5F1FEE}"/>
              </a:ext>
            </a:extLst>
          </p:cNvPr>
          <p:cNvCxnSpPr>
            <a:cxnSpLocks/>
          </p:cNvCxnSpPr>
          <p:nvPr/>
        </p:nvCxnSpPr>
        <p:spPr>
          <a:xfrm flipH="1" flipV="1">
            <a:off x="7681683" y="4101048"/>
            <a:ext cx="14886" cy="1954172"/>
          </a:xfrm>
          <a:prstGeom prst="line">
            <a:avLst/>
          </a:prstGeom>
          <a:ln w="28575" cmpd="sng">
            <a:solidFill>
              <a:srgbClr val="39116D"/>
            </a:solidFill>
            <a:prstDash val="sysDash"/>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20814A81-80DC-C74D-91B9-BC01AF38A857}"/>
              </a:ext>
            </a:extLst>
          </p:cNvPr>
          <p:cNvCxnSpPr>
            <a:cxnSpLocks/>
          </p:cNvCxnSpPr>
          <p:nvPr/>
        </p:nvCxnSpPr>
        <p:spPr>
          <a:xfrm>
            <a:off x="4255300" y="5704369"/>
            <a:ext cx="5492230" cy="0"/>
          </a:xfrm>
          <a:prstGeom prst="line">
            <a:avLst/>
          </a:prstGeom>
          <a:ln>
            <a:solidFill>
              <a:srgbClr val="041833"/>
            </a:solidFill>
          </a:ln>
        </p:spPr>
        <p:style>
          <a:lnRef idx="1">
            <a:schemeClr val="dk1"/>
          </a:lnRef>
          <a:fillRef idx="0">
            <a:schemeClr val="dk1"/>
          </a:fillRef>
          <a:effectRef idx="0">
            <a:schemeClr val="dk1"/>
          </a:effectRef>
          <a:fontRef idx="minor">
            <a:schemeClr val="tx1"/>
          </a:fontRef>
        </p:style>
      </p:cxnSp>
      <p:sp>
        <p:nvSpPr>
          <p:cNvPr id="60" name="Rectangle 59">
            <a:extLst>
              <a:ext uri="{FF2B5EF4-FFF2-40B4-BE49-F238E27FC236}">
                <a16:creationId xmlns:a16="http://schemas.microsoft.com/office/drawing/2014/main" id="{EB12A8DF-7F56-0743-B7DE-CB4E5C0C84CB}"/>
              </a:ext>
            </a:extLst>
          </p:cNvPr>
          <p:cNvSpPr/>
          <p:nvPr/>
        </p:nvSpPr>
        <p:spPr>
          <a:xfrm>
            <a:off x="815164" y="5353636"/>
            <a:ext cx="393970" cy="45719"/>
          </a:xfrm>
          <a:prstGeom prst="rect">
            <a:avLst/>
          </a:prstGeom>
          <a:solidFill>
            <a:srgbClr val="2668B3"/>
          </a:solidFill>
          <a:ln>
            <a:solidFill>
              <a:srgbClr val="2668B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9207E46C-A9E1-6E4A-B4D1-7A1C3CEE5A5F}"/>
              </a:ext>
            </a:extLst>
          </p:cNvPr>
          <p:cNvSpPr/>
          <p:nvPr/>
        </p:nvSpPr>
        <p:spPr>
          <a:xfrm flipH="1" flipV="1">
            <a:off x="2879891" y="4942379"/>
            <a:ext cx="508124" cy="45719"/>
          </a:xfrm>
          <a:prstGeom prst="rect">
            <a:avLst/>
          </a:prstGeom>
          <a:solidFill>
            <a:schemeClr val="bg1">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A433CD8F-A1E7-9548-AF45-44F5782E1180}"/>
              </a:ext>
            </a:extLst>
          </p:cNvPr>
          <p:cNvSpPr/>
          <p:nvPr/>
        </p:nvSpPr>
        <p:spPr>
          <a:xfrm flipH="1" flipV="1">
            <a:off x="4018010" y="4083484"/>
            <a:ext cx="431029" cy="45719"/>
          </a:xfrm>
          <a:prstGeom prst="rect">
            <a:avLst/>
          </a:prstGeom>
          <a:solidFill>
            <a:srgbClr val="3911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56A81EC4-9BCA-7E49-BB00-5566614DDE07}"/>
              </a:ext>
            </a:extLst>
          </p:cNvPr>
          <p:cNvSpPr/>
          <p:nvPr/>
        </p:nvSpPr>
        <p:spPr>
          <a:xfrm>
            <a:off x="5809213" y="3416089"/>
            <a:ext cx="393970" cy="45719"/>
          </a:xfrm>
          <a:prstGeom prst="rect">
            <a:avLst/>
          </a:prstGeom>
          <a:solidFill>
            <a:srgbClr val="2668B3"/>
          </a:solidFill>
          <a:ln>
            <a:solidFill>
              <a:srgbClr val="2668B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F1A90FD6-8CDD-9A4D-82BA-DBCCC236818D}"/>
              </a:ext>
            </a:extLst>
          </p:cNvPr>
          <p:cNvSpPr/>
          <p:nvPr/>
        </p:nvSpPr>
        <p:spPr>
          <a:xfrm flipH="1" flipV="1">
            <a:off x="7466169" y="4023225"/>
            <a:ext cx="431029" cy="45719"/>
          </a:xfrm>
          <a:prstGeom prst="rect">
            <a:avLst/>
          </a:prstGeom>
          <a:solidFill>
            <a:srgbClr val="39116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C690DC1F-BCC9-0649-ADAA-E4C172432E38}"/>
              </a:ext>
            </a:extLst>
          </p:cNvPr>
          <p:cNvSpPr/>
          <p:nvPr/>
        </p:nvSpPr>
        <p:spPr>
          <a:xfrm>
            <a:off x="10862482" y="3320384"/>
            <a:ext cx="393970" cy="45719"/>
          </a:xfrm>
          <a:prstGeom prst="rect">
            <a:avLst/>
          </a:prstGeom>
          <a:solidFill>
            <a:srgbClr val="041833"/>
          </a:solidFill>
          <a:ln>
            <a:solidFill>
              <a:srgbClr val="04183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5FC56BF4-50A1-F94F-A4E0-2CB13F2900B2}"/>
              </a:ext>
            </a:extLst>
          </p:cNvPr>
          <p:cNvSpPr/>
          <p:nvPr/>
        </p:nvSpPr>
        <p:spPr>
          <a:xfrm flipH="1" flipV="1">
            <a:off x="9493465" y="4526384"/>
            <a:ext cx="508124" cy="45719"/>
          </a:xfrm>
          <a:prstGeom prst="rect">
            <a:avLst/>
          </a:prstGeom>
          <a:solidFill>
            <a:schemeClr val="bg1">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4" name="Content Placeholder 2">
            <a:extLst>
              <a:ext uri="{FF2B5EF4-FFF2-40B4-BE49-F238E27FC236}">
                <a16:creationId xmlns:a16="http://schemas.microsoft.com/office/drawing/2014/main" id="{8190F4B6-7B29-A74A-9AD4-196694DB2FB9}"/>
              </a:ext>
            </a:extLst>
          </p:cNvPr>
          <p:cNvSpPr txBox="1">
            <a:spLocks/>
          </p:cNvSpPr>
          <p:nvPr/>
        </p:nvSpPr>
        <p:spPr>
          <a:xfrm>
            <a:off x="3363428" y="6179786"/>
            <a:ext cx="1754792" cy="401015"/>
          </a:xfrm>
          <a:prstGeom prst="rect">
            <a:avLst/>
          </a:prstGeom>
        </p:spPr>
        <p:txBody>
          <a:bodyPr vert="horz" lIns="121920" tIns="60960" rIns="121920" bIns="60960" rtlCol="0">
            <a:normAutofit fontScale="2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None/>
            </a:pPr>
            <a:r>
              <a:rPr lang="en-US" sz="8000" b="1" dirty="0">
                <a:solidFill>
                  <a:srgbClr val="041833"/>
                </a:solidFill>
                <a:latin typeface="Proxima Soft" panose="02000506030000020004" pitchFamily="2" charset="0"/>
                <a:cs typeface="Proxima Nova"/>
              </a:rPr>
              <a:t>SEPTEMBER</a:t>
            </a:r>
          </a:p>
          <a:p>
            <a:pPr marL="0" indent="0">
              <a:buNone/>
            </a:pPr>
            <a:r>
              <a:rPr lang="en-US" sz="2400" dirty="0">
                <a:solidFill>
                  <a:srgbClr val="344D9C"/>
                </a:solidFill>
                <a:latin typeface="Proxima Nova"/>
                <a:cs typeface="Proxima Nova"/>
              </a:rPr>
              <a:t>	</a:t>
            </a:r>
            <a:endParaRPr lang="en-US" sz="2400" dirty="0">
              <a:solidFill>
                <a:schemeClr val="bg1">
                  <a:lumMod val="50000"/>
                </a:schemeClr>
              </a:solidFill>
              <a:latin typeface="Proxima Nova"/>
              <a:cs typeface="Proxima Nova"/>
            </a:endParaRPr>
          </a:p>
        </p:txBody>
      </p:sp>
      <p:pic>
        <p:nvPicPr>
          <p:cNvPr id="37" name="Picture 36" descr="Graphical user interface&#10;&#10;Description automatically generated with low confidence">
            <a:extLst>
              <a:ext uri="{FF2B5EF4-FFF2-40B4-BE49-F238E27FC236}">
                <a16:creationId xmlns:a16="http://schemas.microsoft.com/office/drawing/2014/main" id="{B9607BB3-0914-0845-B2C0-AC283BE28398}"/>
              </a:ext>
            </a:extLst>
          </p:cNvPr>
          <p:cNvPicPr>
            <a:picLocks noChangeAspect="1"/>
          </p:cNvPicPr>
          <p:nvPr/>
        </p:nvPicPr>
        <p:blipFill rotWithShape="1">
          <a:blip r:embed="rId5"/>
          <a:srcRect t="1" r="54746" b="33334"/>
          <a:stretch/>
        </p:blipFill>
        <p:spPr>
          <a:xfrm>
            <a:off x="653143" y="514914"/>
            <a:ext cx="3004457" cy="1475330"/>
          </a:xfrm>
          <a:prstGeom prst="rect">
            <a:avLst/>
          </a:prstGeom>
        </p:spPr>
      </p:pic>
    </p:spTree>
    <p:extLst>
      <p:ext uri="{BB962C8B-B14F-4D97-AF65-F5344CB8AC3E}">
        <p14:creationId xmlns:p14="http://schemas.microsoft.com/office/powerpoint/2010/main" val="3556608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F52194F2-2220-1848-AE9B-B1AAE753BFCB}"/>
              </a:ext>
            </a:extLst>
          </p:cNvPr>
          <p:cNvSpPr/>
          <p:nvPr/>
        </p:nvSpPr>
        <p:spPr>
          <a:xfrm>
            <a:off x="359232" y="514914"/>
            <a:ext cx="11593285" cy="6000186"/>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8" name="Rounded Rectangle 7">
            <a:extLst>
              <a:ext uri="{FF2B5EF4-FFF2-40B4-BE49-F238E27FC236}">
                <a16:creationId xmlns:a16="http://schemas.microsoft.com/office/drawing/2014/main" id="{45114CC3-19B0-AE4C-A91E-823A05605C5E}"/>
              </a:ext>
            </a:extLst>
          </p:cNvPr>
          <p:cNvSpPr/>
          <p:nvPr/>
        </p:nvSpPr>
        <p:spPr>
          <a:xfrm>
            <a:off x="4059352" y="1078010"/>
            <a:ext cx="4970347" cy="838200"/>
          </a:xfrm>
          <a:prstGeom prst="roundRect">
            <a:avLst/>
          </a:prstGeom>
          <a:solidFill>
            <a:schemeClr val="bg1"/>
          </a:solidFill>
          <a:ln w="31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9" name="Title 1">
            <a:extLst>
              <a:ext uri="{FF2B5EF4-FFF2-40B4-BE49-F238E27FC236}">
                <a16:creationId xmlns:a16="http://schemas.microsoft.com/office/drawing/2014/main" id="{E3526A0F-1A15-9A40-87C2-D312C131622D}"/>
              </a:ext>
            </a:extLst>
          </p:cNvPr>
          <p:cNvSpPr txBox="1">
            <a:spLocks/>
          </p:cNvSpPr>
          <p:nvPr/>
        </p:nvSpPr>
        <p:spPr>
          <a:xfrm>
            <a:off x="4059352" y="875120"/>
            <a:ext cx="4970348" cy="12439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500" b="0" i="0" u="none" strike="noStrike" kern="1200" cap="none" spc="0" normalizeH="0" baseline="0" noProof="0" dirty="0">
                <a:ln>
                  <a:noFill/>
                </a:ln>
                <a:solidFill>
                  <a:srgbClr val="002060"/>
                </a:solidFill>
                <a:effectLst/>
                <a:uLnTx/>
                <a:uFillTx/>
                <a:latin typeface="Proxima Soft" panose="02000506030000020004" pitchFamily="2" charset="0"/>
                <a:ea typeface="+mj-ea"/>
                <a:cs typeface="+mj-cs"/>
              </a:rPr>
              <a:t>COMPETITION STAGES</a:t>
            </a:r>
          </a:p>
        </p:txBody>
      </p:sp>
      <p:pic>
        <p:nvPicPr>
          <p:cNvPr id="10" name="Picture 9" descr="A close up of a sign&#10;&#10;Description automatically generated">
            <a:extLst>
              <a:ext uri="{FF2B5EF4-FFF2-40B4-BE49-F238E27FC236}">
                <a16:creationId xmlns:a16="http://schemas.microsoft.com/office/drawing/2014/main" id="{8188CFF5-BB2C-CB4A-BC4C-8876E1B4247F}"/>
              </a:ext>
            </a:extLst>
          </p:cNvPr>
          <p:cNvPicPr>
            <a:picLocks noChangeAspect="1"/>
          </p:cNvPicPr>
          <p:nvPr/>
        </p:nvPicPr>
        <p:blipFill>
          <a:blip r:embed="rId3"/>
          <a:stretch>
            <a:fillRect/>
          </a:stretch>
        </p:blipFill>
        <p:spPr>
          <a:xfrm>
            <a:off x="849899" y="820290"/>
            <a:ext cx="2530115" cy="1098897"/>
          </a:xfrm>
          <a:prstGeom prst="rect">
            <a:avLst/>
          </a:prstGeom>
        </p:spPr>
      </p:pic>
      <p:pic>
        <p:nvPicPr>
          <p:cNvPr id="11" name="Picture 10">
            <a:extLst>
              <a:ext uri="{FF2B5EF4-FFF2-40B4-BE49-F238E27FC236}">
                <a16:creationId xmlns:a16="http://schemas.microsoft.com/office/drawing/2014/main" id="{897597AB-6B7C-F74D-932C-626B22B26982}"/>
              </a:ext>
            </a:extLst>
          </p:cNvPr>
          <p:cNvPicPr>
            <a:picLocks noChangeAspect="1"/>
          </p:cNvPicPr>
          <p:nvPr/>
        </p:nvPicPr>
        <p:blipFill>
          <a:blip r:embed="rId4"/>
          <a:stretch>
            <a:fillRect/>
          </a:stretch>
        </p:blipFill>
        <p:spPr>
          <a:xfrm>
            <a:off x="10715258" y="739169"/>
            <a:ext cx="710736" cy="631766"/>
          </a:xfrm>
          <a:prstGeom prst="rect">
            <a:avLst/>
          </a:prstGeom>
        </p:spPr>
      </p:pic>
      <p:pic>
        <p:nvPicPr>
          <p:cNvPr id="14" name="Picture 13">
            <a:extLst>
              <a:ext uri="{FF2B5EF4-FFF2-40B4-BE49-F238E27FC236}">
                <a16:creationId xmlns:a16="http://schemas.microsoft.com/office/drawing/2014/main" id="{7D30F9F2-4A54-3943-8050-8B6C78ADC4DF}"/>
              </a:ext>
            </a:extLst>
          </p:cNvPr>
          <p:cNvPicPr>
            <a:picLocks noChangeAspect="1"/>
          </p:cNvPicPr>
          <p:nvPr/>
        </p:nvPicPr>
        <p:blipFill rotWithShape="1">
          <a:blip r:embed="rId5"/>
          <a:srcRect r="48249"/>
          <a:stretch/>
        </p:blipFill>
        <p:spPr>
          <a:xfrm>
            <a:off x="10599306" y="1481478"/>
            <a:ext cx="1035793" cy="224467"/>
          </a:xfrm>
          <a:prstGeom prst="rect">
            <a:avLst/>
          </a:prstGeom>
        </p:spPr>
      </p:pic>
      <p:pic>
        <p:nvPicPr>
          <p:cNvPr id="15" name="Picture 14">
            <a:extLst>
              <a:ext uri="{FF2B5EF4-FFF2-40B4-BE49-F238E27FC236}">
                <a16:creationId xmlns:a16="http://schemas.microsoft.com/office/drawing/2014/main" id="{EC823C12-3D72-3844-824E-9A230B07E6AA}"/>
              </a:ext>
            </a:extLst>
          </p:cNvPr>
          <p:cNvPicPr>
            <a:picLocks noChangeAspect="1"/>
          </p:cNvPicPr>
          <p:nvPr/>
        </p:nvPicPr>
        <p:blipFill rotWithShape="1">
          <a:blip r:embed="rId5"/>
          <a:srcRect l="48249"/>
          <a:stretch/>
        </p:blipFill>
        <p:spPr>
          <a:xfrm>
            <a:off x="10566648" y="1752561"/>
            <a:ext cx="912335" cy="197712"/>
          </a:xfrm>
          <a:prstGeom prst="rect">
            <a:avLst/>
          </a:prstGeom>
        </p:spPr>
      </p:pic>
      <p:sp>
        <p:nvSpPr>
          <p:cNvPr id="12" name="Title 1">
            <a:extLst>
              <a:ext uri="{FF2B5EF4-FFF2-40B4-BE49-F238E27FC236}">
                <a16:creationId xmlns:a16="http://schemas.microsoft.com/office/drawing/2014/main" id="{AB34271C-993B-E04A-8F70-AA7976E1C37F}"/>
              </a:ext>
            </a:extLst>
          </p:cNvPr>
          <p:cNvSpPr>
            <a:spLocks noGrp="1"/>
          </p:cNvSpPr>
          <p:nvPr>
            <p:ph type="title"/>
          </p:nvPr>
        </p:nvSpPr>
        <p:spPr>
          <a:xfrm>
            <a:off x="122467" y="2088076"/>
            <a:ext cx="5668733" cy="647351"/>
          </a:xfrm>
        </p:spPr>
        <p:txBody>
          <a:bodyPr>
            <a:normAutofit/>
          </a:bodyPr>
          <a:lstStyle/>
          <a:p>
            <a:r>
              <a:rPr lang="en-US" sz="2500" b="1" dirty="0">
                <a:solidFill>
                  <a:srgbClr val="041833"/>
                </a:solidFill>
                <a:latin typeface="Proxima Soft" panose="02000506030000020004" pitchFamily="2" charset="0"/>
              </a:rPr>
              <a:t>Shortlisting &amp; Semi-Finals (online)</a:t>
            </a:r>
          </a:p>
        </p:txBody>
      </p:sp>
      <p:sp>
        <p:nvSpPr>
          <p:cNvPr id="13" name="Title 1">
            <a:extLst>
              <a:ext uri="{FF2B5EF4-FFF2-40B4-BE49-F238E27FC236}">
                <a16:creationId xmlns:a16="http://schemas.microsoft.com/office/drawing/2014/main" id="{5EE0165F-BD61-0A4F-9605-6743AF32AFDE}"/>
              </a:ext>
            </a:extLst>
          </p:cNvPr>
          <p:cNvSpPr txBox="1">
            <a:spLocks/>
          </p:cNvSpPr>
          <p:nvPr/>
        </p:nvSpPr>
        <p:spPr>
          <a:xfrm>
            <a:off x="293918" y="3546322"/>
            <a:ext cx="4392382" cy="618467"/>
          </a:xfrm>
          <a:prstGeom prst="rect">
            <a:avLst/>
          </a:prstGeom>
        </p:spPr>
        <p:txBody>
          <a:bodyPr vert="horz" lIns="91440" tIns="45720" rIns="91440" bIns="45720" rtlCol="0" anchor="ctr">
            <a:noAutofit/>
          </a:bodyPr>
          <a:lstStyle>
            <a:lvl1pPr algn="ctr" defTabSz="609585" rtl="0" eaLnBrk="1" latinLnBrk="0" hangingPunct="1">
              <a:spcBef>
                <a:spcPct val="0"/>
              </a:spcBef>
              <a:buNone/>
              <a:defRPr sz="5867" kern="1200">
                <a:solidFill>
                  <a:schemeClr val="tx1"/>
                </a:solidFill>
                <a:latin typeface="+mj-lt"/>
                <a:ea typeface="+mj-ea"/>
                <a:cs typeface="+mj-cs"/>
              </a:defRPr>
            </a:lvl1pPr>
          </a:lstStyle>
          <a:p>
            <a:pPr marL="0" marR="0" lvl="0" indent="0" algn="ctr" defTabSz="609585" rtl="0" eaLnBrk="1" fontAlgn="auto" latinLnBrk="0" hangingPunct="1">
              <a:lnSpc>
                <a:spcPct val="100000"/>
              </a:lnSpc>
              <a:spcBef>
                <a:spcPct val="0"/>
              </a:spcBef>
              <a:spcAft>
                <a:spcPts val="0"/>
              </a:spcAft>
              <a:buClrTx/>
              <a:buSzTx/>
              <a:buFontTx/>
              <a:buNone/>
              <a:tabLst/>
              <a:defRPr/>
            </a:pPr>
            <a:r>
              <a:rPr kumimoji="0" lang="en-US" sz="2500" b="1" i="0" u="none" strike="noStrike" kern="1200" cap="none" spc="0" normalizeH="0" baseline="0" noProof="0" dirty="0">
                <a:ln>
                  <a:noFill/>
                </a:ln>
                <a:solidFill>
                  <a:srgbClr val="041833"/>
                </a:solidFill>
                <a:effectLst/>
                <a:uLnTx/>
                <a:uFillTx/>
                <a:latin typeface="Proxima Soft" panose="02000506030000020004" pitchFamily="2" charset="0"/>
                <a:ea typeface="+mj-ea"/>
                <a:cs typeface="+mj-cs"/>
              </a:rPr>
              <a:t>Two-day Bootcamp (online)</a:t>
            </a:r>
          </a:p>
        </p:txBody>
      </p:sp>
      <p:sp>
        <p:nvSpPr>
          <p:cNvPr id="16" name="Title 1">
            <a:extLst>
              <a:ext uri="{FF2B5EF4-FFF2-40B4-BE49-F238E27FC236}">
                <a16:creationId xmlns:a16="http://schemas.microsoft.com/office/drawing/2014/main" id="{7063A588-D8C2-AE49-A727-97EA975C4A33}"/>
              </a:ext>
            </a:extLst>
          </p:cNvPr>
          <p:cNvSpPr txBox="1">
            <a:spLocks/>
          </p:cNvSpPr>
          <p:nvPr/>
        </p:nvSpPr>
        <p:spPr>
          <a:xfrm>
            <a:off x="239483" y="4959730"/>
            <a:ext cx="2431082" cy="550306"/>
          </a:xfrm>
          <a:prstGeom prst="rect">
            <a:avLst/>
          </a:prstGeom>
        </p:spPr>
        <p:txBody>
          <a:bodyPr vert="horz" lIns="91440" tIns="45720" rIns="91440" bIns="45720" rtlCol="0" anchor="ctr">
            <a:noAutofit/>
          </a:bodyPr>
          <a:lstStyle>
            <a:lvl1pPr algn="ctr" defTabSz="609585" rtl="0" eaLnBrk="1" latinLnBrk="0" hangingPunct="1">
              <a:spcBef>
                <a:spcPct val="0"/>
              </a:spcBef>
              <a:buNone/>
              <a:defRPr sz="5867" kern="1200">
                <a:solidFill>
                  <a:schemeClr val="tx1"/>
                </a:solidFill>
                <a:latin typeface="+mj-lt"/>
                <a:ea typeface="+mj-ea"/>
                <a:cs typeface="+mj-cs"/>
              </a:defRPr>
            </a:lvl1pPr>
          </a:lstStyle>
          <a:p>
            <a:pPr marL="0" marR="0" lvl="0" indent="0" algn="ctr" defTabSz="609585" rtl="0" eaLnBrk="1" fontAlgn="auto" latinLnBrk="0" hangingPunct="1">
              <a:lnSpc>
                <a:spcPct val="100000"/>
              </a:lnSpc>
              <a:spcBef>
                <a:spcPct val="0"/>
              </a:spcBef>
              <a:spcAft>
                <a:spcPts val="0"/>
              </a:spcAft>
              <a:buClrTx/>
              <a:buSzTx/>
              <a:buFontTx/>
              <a:buNone/>
              <a:tabLst/>
              <a:defRPr/>
            </a:pPr>
            <a:r>
              <a:rPr kumimoji="0" lang="en-US" sz="2500" b="1" i="0" u="none" strike="noStrike" kern="1200" cap="none" spc="0" normalizeH="0" baseline="0" noProof="0" dirty="0">
                <a:ln>
                  <a:noFill/>
                </a:ln>
                <a:solidFill>
                  <a:srgbClr val="041833"/>
                </a:solidFill>
                <a:effectLst/>
                <a:uLnTx/>
                <a:uFillTx/>
                <a:latin typeface="Proxima Soft" panose="02000506030000020004" pitchFamily="2" charset="0"/>
                <a:ea typeface="+mj-ea"/>
                <a:cs typeface="+mj-cs"/>
              </a:rPr>
              <a:t>Grand Final</a:t>
            </a:r>
          </a:p>
        </p:txBody>
      </p:sp>
      <p:sp>
        <p:nvSpPr>
          <p:cNvPr id="25" name="Content Placeholder 2">
            <a:extLst>
              <a:ext uri="{FF2B5EF4-FFF2-40B4-BE49-F238E27FC236}">
                <a16:creationId xmlns:a16="http://schemas.microsoft.com/office/drawing/2014/main" id="{0FEBF7CA-4A3C-9D4D-94E8-1DEA81778A74}"/>
              </a:ext>
            </a:extLst>
          </p:cNvPr>
          <p:cNvSpPr txBox="1">
            <a:spLocks/>
          </p:cNvSpPr>
          <p:nvPr/>
        </p:nvSpPr>
        <p:spPr>
          <a:xfrm>
            <a:off x="735596" y="2633085"/>
            <a:ext cx="11282235" cy="907930"/>
          </a:xfrm>
          <a:prstGeom prst="rect">
            <a:avLst/>
          </a:prstGeom>
        </p:spPr>
        <p:txBody>
          <a:bodyPr vert="horz" lIns="91440" tIns="45720" rIns="91440" bIns="45720" rtlCol="0">
            <a:noAutofit/>
          </a:bodyPr>
          <a:lstStyle>
            <a:lvl1pPr marL="457189" indent="-457189" algn="l" defTabSz="609585" rtl="0" eaLnBrk="1" latinLnBrk="0" hangingPunct="1">
              <a:spcBef>
                <a:spcPct val="20000"/>
              </a:spcBef>
              <a:buFont typeface="Arial"/>
              <a:buChar char="•"/>
              <a:defRPr sz="4267" kern="1200">
                <a:solidFill>
                  <a:schemeClr val="tx1"/>
                </a:solidFill>
                <a:latin typeface="+mn-lt"/>
                <a:ea typeface="+mn-ea"/>
                <a:cs typeface="+mn-cs"/>
              </a:defRPr>
            </a:lvl1pPr>
            <a:lvl2pPr marL="990575" indent="-380990" algn="l" defTabSz="609585" rtl="0" eaLnBrk="1" latinLnBrk="0" hangingPunct="1">
              <a:spcBef>
                <a:spcPct val="20000"/>
              </a:spcBef>
              <a:buFont typeface="Arial"/>
              <a:buChar char="–"/>
              <a:defRPr sz="3733" kern="1200">
                <a:solidFill>
                  <a:schemeClr val="tx1"/>
                </a:solidFill>
                <a:latin typeface="+mn-lt"/>
                <a:ea typeface="+mn-ea"/>
                <a:cs typeface="+mn-cs"/>
              </a:defRPr>
            </a:lvl2pPr>
            <a:lvl3pPr marL="1523962" indent="-304792" algn="l" defTabSz="609585" rtl="0" eaLnBrk="1" latinLnBrk="0" hangingPunct="1">
              <a:spcBef>
                <a:spcPct val="20000"/>
              </a:spcBef>
              <a:buFont typeface="Arial"/>
              <a:buChar char="•"/>
              <a:defRPr sz="3200" kern="1200">
                <a:solidFill>
                  <a:schemeClr val="tx1"/>
                </a:solidFill>
                <a:latin typeface="+mn-lt"/>
                <a:ea typeface="+mn-ea"/>
                <a:cs typeface="+mn-cs"/>
              </a:defRPr>
            </a:lvl3pPr>
            <a:lvl4pPr marL="2133547" indent="-304792" algn="l" defTabSz="609585" rtl="0" eaLnBrk="1" latinLnBrk="0" hangingPunct="1">
              <a:spcBef>
                <a:spcPct val="20000"/>
              </a:spcBef>
              <a:buFont typeface="Arial"/>
              <a:buChar char="–"/>
              <a:defRPr sz="2667" kern="1200">
                <a:solidFill>
                  <a:schemeClr val="tx1"/>
                </a:solidFill>
                <a:latin typeface="+mn-lt"/>
                <a:ea typeface="+mn-ea"/>
                <a:cs typeface="+mn-cs"/>
              </a:defRPr>
            </a:lvl4pPr>
            <a:lvl5pPr marL="2743131" indent="-304792" algn="l" defTabSz="609585" rtl="0" eaLnBrk="1" latinLnBrk="0" hangingPunct="1">
              <a:spcBef>
                <a:spcPct val="20000"/>
              </a:spcBef>
              <a:buFont typeface="Arial"/>
              <a:buChar char="»"/>
              <a:defRPr sz="2667" kern="1200">
                <a:solidFill>
                  <a:schemeClr val="tx1"/>
                </a:solidFill>
                <a:latin typeface="+mn-lt"/>
                <a:ea typeface="+mn-ea"/>
                <a:cs typeface="+mn-cs"/>
              </a:defRPr>
            </a:lvl5pPr>
            <a:lvl6pPr marL="3352716" indent="-304792" algn="l" defTabSz="609585" rtl="0" eaLnBrk="1" latinLnBrk="0" hangingPunct="1">
              <a:spcBef>
                <a:spcPct val="20000"/>
              </a:spcBef>
              <a:buFont typeface="Arial"/>
              <a:buChar char="•"/>
              <a:defRPr sz="2667" kern="1200">
                <a:solidFill>
                  <a:schemeClr val="tx1"/>
                </a:solidFill>
                <a:latin typeface="+mn-lt"/>
                <a:ea typeface="+mn-ea"/>
                <a:cs typeface="+mn-cs"/>
              </a:defRPr>
            </a:lvl6pPr>
            <a:lvl7pPr marL="3962301" indent="-304792" algn="l" defTabSz="609585" rtl="0" eaLnBrk="1" latinLnBrk="0" hangingPunct="1">
              <a:spcBef>
                <a:spcPct val="20000"/>
              </a:spcBef>
              <a:buFont typeface="Arial"/>
              <a:buChar char="•"/>
              <a:defRPr sz="2667" kern="1200">
                <a:solidFill>
                  <a:schemeClr val="tx1"/>
                </a:solidFill>
                <a:latin typeface="+mn-lt"/>
                <a:ea typeface="+mn-ea"/>
                <a:cs typeface="+mn-cs"/>
              </a:defRPr>
            </a:lvl7pPr>
            <a:lvl8pPr marL="4571886" indent="-304792" algn="l" defTabSz="609585" rtl="0" eaLnBrk="1" latinLnBrk="0" hangingPunct="1">
              <a:spcBef>
                <a:spcPct val="20000"/>
              </a:spcBef>
              <a:buFont typeface="Arial"/>
              <a:buChar char="•"/>
              <a:defRPr sz="2667" kern="1200">
                <a:solidFill>
                  <a:schemeClr val="tx1"/>
                </a:solidFill>
                <a:latin typeface="+mn-lt"/>
                <a:ea typeface="+mn-ea"/>
                <a:cs typeface="+mn-cs"/>
              </a:defRPr>
            </a:lvl8pPr>
            <a:lvl9pPr marL="5181470" indent="-304792" algn="l" defTabSz="609585" rtl="0" eaLnBrk="1" latinLnBrk="0" hangingPunct="1">
              <a:spcBef>
                <a:spcPct val="20000"/>
              </a:spcBef>
              <a:buFont typeface="Arial"/>
              <a:buChar char="•"/>
              <a:defRPr sz="2667" kern="1200">
                <a:solidFill>
                  <a:schemeClr val="tx1"/>
                </a:solidFill>
                <a:latin typeface="+mn-lt"/>
                <a:ea typeface="+mn-ea"/>
                <a:cs typeface="+mn-cs"/>
              </a:defRPr>
            </a:lvl9pPr>
          </a:lstStyle>
          <a:p>
            <a:pPr marL="0" lvl="0" indent="0">
              <a:buNone/>
            </a:pPr>
            <a:r>
              <a:rPr lang="en-US" sz="1700" dirty="0">
                <a:solidFill>
                  <a:schemeClr val="bg1">
                    <a:lumMod val="50000"/>
                  </a:schemeClr>
                </a:solidFill>
                <a:latin typeface="Proxima Soft" panose="02000506030000020004" pitchFamily="2" charset="0"/>
                <a:cs typeface="Proxima Nova"/>
              </a:rPr>
              <a:t>Applications for the Tata Varsity Pitch Competition, are initially shortlisted to 20 pitches per category, which are then sent to external judges to select the top 5 pitches to go through to the online Semi-Finals. The shortlisting judges will be asked to rate each pitch out of 5 on the 3 criteria, for a maximum score of 15 points.</a:t>
            </a:r>
            <a:endParaRPr kumimoji="0" lang="en-US" sz="1700" b="0" i="0" u="none" strike="noStrike" kern="1200" cap="none" spc="0" normalizeH="0" baseline="0" noProof="0" dirty="0">
              <a:ln>
                <a:noFill/>
              </a:ln>
              <a:solidFill>
                <a:prstClr val="white">
                  <a:lumMod val="50000"/>
                </a:prstClr>
              </a:solidFill>
              <a:effectLst/>
              <a:uLnTx/>
              <a:uFillTx/>
              <a:latin typeface="Proxima Nova"/>
              <a:ea typeface="+mn-ea"/>
              <a:cs typeface="Proxima Nova"/>
            </a:endParaRPr>
          </a:p>
        </p:txBody>
      </p:sp>
      <p:sp>
        <p:nvSpPr>
          <p:cNvPr id="5" name="TextBox 4">
            <a:extLst>
              <a:ext uri="{FF2B5EF4-FFF2-40B4-BE49-F238E27FC236}">
                <a16:creationId xmlns:a16="http://schemas.microsoft.com/office/drawing/2014/main" id="{EC54D6E0-2FBD-B841-9D88-7C49A043E6BA}"/>
              </a:ext>
            </a:extLst>
          </p:cNvPr>
          <p:cNvSpPr txBox="1"/>
          <p:nvPr/>
        </p:nvSpPr>
        <p:spPr>
          <a:xfrm>
            <a:off x="649915" y="3983683"/>
            <a:ext cx="11097171" cy="877163"/>
          </a:xfrm>
          <a:prstGeom prst="rect">
            <a:avLst/>
          </a:prstGeom>
          <a:noFill/>
        </p:spPr>
        <p:txBody>
          <a:bodyPr wrap="square" rtlCol="0">
            <a:spAutoFit/>
          </a:bodyPr>
          <a:lstStyle/>
          <a:p>
            <a:r>
              <a:rPr lang="en-US" sz="1700" dirty="0">
                <a:solidFill>
                  <a:srgbClr val="7F7F7F"/>
                </a:solidFill>
                <a:latin typeface="Proxima Soft" panose="02000506030000020004" pitchFamily="2" charset="0"/>
                <a:cs typeface="Proxima Nova"/>
              </a:rPr>
              <a:t>If you are successful at the Semi-Finals and are selected as a finalist, you will be asked to submit your business plan in  advance to our mentors. The Bootcamp stage gives you the chance to have 1-2-1 mentoring  sessions with a range of industry experts. They will give you advice on your business plan as well as your pitch.</a:t>
            </a:r>
            <a:endParaRPr lang="en-US" sz="1700" dirty="0">
              <a:latin typeface="Proxima Soft" panose="02000506030000020004" pitchFamily="2" charset="0"/>
            </a:endParaRPr>
          </a:p>
        </p:txBody>
      </p:sp>
      <p:sp>
        <p:nvSpPr>
          <p:cNvPr id="17" name="TextBox 16">
            <a:extLst>
              <a:ext uri="{FF2B5EF4-FFF2-40B4-BE49-F238E27FC236}">
                <a16:creationId xmlns:a16="http://schemas.microsoft.com/office/drawing/2014/main" id="{7FC4B05A-327F-1F4E-AA68-34D53A902261}"/>
              </a:ext>
            </a:extLst>
          </p:cNvPr>
          <p:cNvSpPr txBox="1"/>
          <p:nvPr/>
        </p:nvSpPr>
        <p:spPr>
          <a:xfrm>
            <a:off x="649915" y="5404344"/>
            <a:ext cx="11282235" cy="1138773"/>
          </a:xfrm>
          <a:prstGeom prst="rect">
            <a:avLst/>
          </a:prstGeom>
          <a:noFill/>
        </p:spPr>
        <p:txBody>
          <a:bodyPr wrap="square" rtlCol="0">
            <a:spAutoFit/>
          </a:bodyPr>
          <a:lstStyle/>
          <a:p>
            <a:r>
              <a:rPr lang="en-US" sz="1700" dirty="0">
                <a:solidFill>
                  <a:schemeClr val="bg1">
                    <a:lumMod val="50000"/>
                  </a:schemeClr>
                </a:solidFill>
                <a:latin typeface="Proxima Soft" panose="02000506030000020004" pitchFamily="2" charset="0"/>
                <a:cs typeface="Proxima Nova"/>
              </a:rPr>
              <a:t>The Grand Final will be your chance to showcase your business to an audience of VIP’s, with executives from our sponsors, partners and members of our community. In addition to your 3-minute pitch on stage, you will have an exhibition space to showcase your business to potential investors, press and partners during the breaks at the event. </a:t>
            </a:r>
          </a:p>
          <a:p>
            <a:endParaRPr lang="en-US" sz="1700" dirty="0">
              <a:latin typeface="Proxima Soft" panose="02000506030000020004" pitchFamily="2" charset="0"/>
            </a:endParaRPr>
          </a:p>
        </p:txBody>
      </p:sp>
    </p:spTree>
    <p:extLst>
      <p:ext uri="{BB962C8B-B14F-4D97-AF65-F5344CB8AC3E}">
        <p14:creationId xmlns:p14="http://schemas.microsoft.com/office/powerpoint/2010/main" val="18711117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0" name="Rounded Rectangle 9">
            <a:extLst>
              <a:ext uri="{FF2B5EF4-FFF2-40B4-BE49-F238E27FC236}">
                <a16:creationId xmlns:a16="http://schemas.microsoft.com/office/drawing/2014/main" id="{684CEDA3-FB82-BD4C-AEFB-19C4BD23D314}"/>
              </a:ext>
            </a:extLst>
          </p:cNvPr>
          <p:cNvSpPr/>
          <p:nvPr/>
        </p:nvSpPr>
        <p:spPr>
          <a:xfrm>
            <a:off x="451944" y="453457"/>
            <a:ext cx="11288111" cy="5951085"/>
          </a:xfrm>
          <a:prstGeom prst="round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itle 1">
            <a:extLst>
              <a:ext uri="{FF2B5EF4-FFF2-40B4-BE49-F238E27FC236}">
                <a16:creationId xmlns:a16="http://schemas.microsoft.com/office/drawing/2014/main" id="{97806B39-1932-DF46-A935-6C229EF97ABD}"/>
              </a:ext>
            </a:extLst>
          </p:cNvPr>
          <p:cNvSpPr txBox="1">
            <a:spLocks/>
          </p:cNvSpPr>
          <p:nvPr/>
        </p:nvSpPr>
        <p:spPr>
          <a:xfrm>
            <a:off x="2143083" y="3022696"/>
            <a:ext cx="8272605" cy="8126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dist"/>
            <a:r>
              <a:rPr lang="en-US" sz="3467" dirty="0">
                <a:solidFill>
                  <a:srgbClr val="39116D"/>
                </a:solidFill>
                <a:latin typeface="Proxima Soft" panose="02000506030000020004" pitchFamily="2" charset="0"/>
                <a:cs typeface="Proxima Nova"/>
              </a:rPr>
              <a:t>THANK YOU FOR JOINING ME TODAY!</a:t>
            </a:r>
          </a:p>
        </p:txBody>
      </p:sp>
      <p:pic>
        <p:nvPicPr>
          <p:cNvPr id="9" name="Picture 8" descr="email copy.png">
            <a:extLst>
              <a:ext uri="{FF2B5EF4-FFF2-40B4-BE49-F238E27FC236}">
                <a16:creationId xmlns:a16="http://schemas.microsoft.com/office/drawing/2014/main" id="{3EC214B9-B506-C24A-9623-CF9498AA3A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3567" y="5303911"/>
            <a:ext cx="674593" cy="674593"/>
          </a:xfrm>
          <a:prstGeom prst="rect">
            <a:avLst/>
          </a:prstGeom>
        </p:spPr>
      </p:pic>
      <p:sp>
        <p:nvSpPr>
          <p:cNvPr id="11" name="Title 1">
            <a:extLst>
              <a:ext uri="{FF2B5EF4-FFF2-40B4-BE49-F238E27FC236}">
                <a16:creationId xmlns:a16="http://schemas.microsoft.com/office/drawing/2014/main" id="{456D423E-2689-A74B-B4F4-84C6D6B24EB1}"/>
              </a:ext>
            </a:extLst>
          </p:cNvPr>
          <p:cNvSpPr txBox="1">
            <a:spLocks/>
          </p:cNvSpPr>
          <p:nvPr/>
        </p:nvSpPr>
        <p:spPr>
          <a:xfrm>
            <a:off x="4553934" y="5152788"/>
            <a:ext cx="3849916" cy="812605"/>
          </a:xfrm>
          <a:prstGeom prst="rect">
            <a:avLst/>
          </a:prstGeom>
        </p:spPr>
        <p:txBody>
          <a:bodyPr vert="horz" lIns="121920" tIns="60960" rIns="121920" bIns="6096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dist"/>
            <a:r>
              <a:rPr lang="en-US" sz="2500" dirty="0">
                <a:solidFill>
                  <a:srgbClr val="39116D"/>
                </a:solidFill>
                <a:latin typeface="Proxima Soft" panose="02000506030000020004" pitchFamily="2" charset="0"/>
                <a:cs typeface="Proxima Nova"/>
              </a:rPr>
              <a:t>events@nacue.com</a:t>
            </a:r>
          </a:p>
        </p:txBody>
      </p:sp>
      <p:pic>
        <p:nvPicPr>
          <p:cNvPr id="12" name="Picture 11" descr="A picture containing drawing&#10;&#10;Description automatically generated">
            <a:extLst>
              <a:ext uri="{FF2B5EF4-FFF2-40B4-BE49-F238E27FC236}">
                <a16:creationId xmlns:a16="http://schemas.microsoft.com/office/drawing/2014/main" id="{C42DAB40-49F2-9F44-9427-90E5A2CFD035}"/>
              </a:ext>
            </a:extLst>
          </p:cNvPr>
          <p:cNvPicPr>
            <a:picLocks noChangeAspect="1"/>
          </p:cNvPicPr>
          <p:nvPr/>
        </p:nvPicPr>
        <p:blipFill>
          <a:blip r:embed="rId3"/>
          <a:stretch>
            <a:fillRect/>
          </a:stretch>
        </p:blipFill>
        <p:spPr>
          <a:xfrm>
            <a:off x="481499" y="5362042"/>
            <a:ext cx="1033948" cy="1047734"/>
          </a:xfrm>
          <a:prstGeom prst="rect">
            <a:avLst/>
          </a:prstGeom>
        </p:spPr>
      </p:pic>
    </p:spTree>
    <p:extLst>
      <p:ext uri="{BB962C8B-B14F-4D97-AF65-F5344CB8AC3E}">
        <p14:creationId xmlns:p14="http://schemas.microsoft.com/office/powerpoint/2010/main" val="799317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27388B"/>
        </a:solidFill>
        <a:ln>
          <a:noFill/>
        </a:ln>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15400</TotalTime>
  <Words>1641</Words>
  <Application>Microsoft Macintosh PowerPoint</Application>
  <PresentationFormat>Widescreen</PresentationFormat>
  <Paragraphs>230</Paragraphs>
  <Slides>26</Slides>
  <Notes>20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26</vt:i4>
      </vt:variant>
    </vt:vector>
  </HeadingPairs>
  <TitlesOfParts>
    <vt:vector size="35" baseType="lpstr">
      <vt:lpstr>Arial</vt:lpstr>
      <vt:lpstr>Bebas</vt:lpstr>
      <vt:lpstr>Calibri</vt:lpstr>
      <vt:lpstr>Calibri Light</vt:lpstr>
      <vt:lpstr>Courier New</vt:lpstr>
      <vt:lpstr>Proxima Nova</vt:lpstr>
      <vt:lpstr>Proxima Soft</vt:lpstr>
      <vt:lpstr>Office Theme</vt:lpstr>
      <vt:lpstr>1_Office Theme</vt:lpstr>
      <vt:lpstr>ELEVATE YOUR PITCH   VIRTUAL WORKSHOP</vt:lpstr>
      <vt:lpstr>ABOUT NACUE</vt:lpstr>
      <vt:lpstr>PowerPoint Presentation</vt:lpstr>
      <vt:lpstr>OBJECTIVES</vt:lpstr>
      <vt:lpstr>PowerPoint Presentation</vt:lpstr>
      <vt:lpstr>PowerPoint Presentation</vt:lpstr>
      <vt:lpstr>INNOVATION</vt:lpstr>
      <vt:lpstr>CAN YOU WRITE A BUSINESS PITCH?</vt:lpstr>
      <vt:lpstr>PowerPoint Presentation</vt:lpstr>
      <vt:lpstr>INTERACTIVE WORKSHOP</vt:lpstr>
      <vt:lpstr>PowerPoint Presentation</vt:lpstr>
      <vt:lpstr>PowerPoint Presentation</vt:lpstr>
      <vt:lpstr>PowerPoint Presentation</vt:lpstr>
      <vt:lpstr>PowerPoint Presentation</vt:lpstr>
      <vt:lpstr>TOP TIPS</vt:lpstr>
      <vt:lpstr>TOP TIPS TO PERFECT YOUR PITCH </vt:lpstr>
      <vt:lpstr>YOUR VOICE, BODY LANGUAGE, PRESENCE</vt:lpstr>
      <vt:lpstr>YOUR VOICE, BODY LANGUAGE, PRESENCE</vt:lpstr>
      <vt:lpstr>PowerPoint Presentation</vt:lpstr>
      <vt:lpstr>PowerPoint Presentation</vt:lpstr>
      <vt:lpstr>PowerPoint Presentation</vt:lpstr>
      <vt:lpstr>PowerPoint Presentation</vt:lpstr>
      <vt:lpstr>INNOVATION</vt:lpstr>
      <vt:lpstr>PowerPoint Presentation</vt:lpstr>
      <vt:lpstr>Shortlisting &amp; Semi-Finals (online)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Knower</dc:creator>
  <cp:lastModifiedBy>Claire</cp:lastModifiedBy>
  <cp:revision>211</cp:revision>
  <dcterms:created xsi:type="dcterms:W3CDTF">2020-03-30T16:45:55Z</dcterms:created>
  <dcterms:modified xsi:type="dcterms:W3CDTF">2021-07-23T09:32:42Z</dcterms:modified>
</cp:coreProperties>
</file>