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94" r:id="rId3"/>
    <p:sldId id="395" r:id="rId4"/>
    <p:sldId id="473" r:id="rId5"/>
    <p:sldId id="467" r:id="rId6"/>
    <p:sldId id="468" r:id="rId7"/>
    <p:sldId id="469" r:id="rId8"/>
    <p:sldId id="470" r:id="rId9"/>
    <p:sldId id="471" r:id="rId10"/>
    <p:sldId id="472" r:id="rId11"/>
    <p:sldId id="443" r:id="rId12"/>
    <p:sldId id="445" r:id="rId13"/>
    <p:sldId id="474" r:id="rId14"/>
    <p:sldId id="475" r:id="rId15"/>
    <p:sldId id="476" r:id="rId16"/>
    <p:sldId id="477" r:id="rId17"/>
    <p:sldId id="478" r:id="rId18"/>
    <p:sldId id="466" r:id="rId19"/>
    <p:sldId id="479" r:id="rId20"/>
    <p:sldId id="480" r:id="rId21"/>
    <p:sldId id="481" r:id="rId22"/>
    <p:sldId id="495" r:id="rId23"/>
    <p:sldId id="482" r:id="rId24"/>
    <p:sldId id="447" r:id="rId25"/>
    <p:sldId id="448" r:id="rId26"/>
    <p:sldId id="483" r:id="rId27"/>
    <p:sldId id="484" r:id="rId28"/>
    <p:sldId id="485" r:id="rId29"/>
    <p:sldId id="486" r:id="rId30"/>
    <p:sldId id="450" r:id="rId31"/>
    <p:sldId id="487" r:id="rId32"/>
    <p:sldId id="488" r:id="rId33"/>
    <p:sldId id="489" r:id="rId34"/>
    <p:sldId id="490" r:id="rId35"/>
    <p:sldId id="491" r:id="rId36"/>
    <p:sldId id="454" r:id="rId37"/>
    <p:sldId id="455" r:id="rId38"/>
    <p:sldId id="492" r:id="rId39"/>
    <p:sldId id="493" r:id="rId40"/>
    <p:sldId id="494" r:id="rId41"/>
    <p:sldId id="457" r:id="rId42"/>
    <p:sldId id="458" r:id="rId43"/>
    <p:sldId id="459" r:id="rId44"/>
    <p:sldId id="460" r:id="rId45"/>
    <p:sldId id="461" r:id="rId46"/>
    <p:sldId id="496" r:id="rId47"/>
    <p:sldId id="44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6" d="100"/>
          <a:sy n="106" d="100"/>
        </p:scale>
        <p:origin x="-90"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13/03/2018</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13/03/2018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13/03/2018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13/03/2018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13/03/2018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b="1" dirty="0" smtClean="0"/>
              <a:t>Introduction to Christian Theology</a:t>
            </a:r>
            <a:endParaRPr lang="en-GB" sz="8000" b="1" dirty="0"/>
          </a:p>
        </p:txBody>
      </p:sp>
      <p:sp>
        <p:nvSpPr>
          <p:cNvPr id="3" name="Subtitle 2"/>
          <p:cNvSpPr>
            <a:spLocks noGrp="1"/>
          </p:cNvSpPr>
          <p:nvPr>
            <p:ph type="subTitle" idx="1"/>
          </p:nvPr>
        </p:nvSpPr>
        <p:spPr/>
        <p:txBody>
          <a:bodyPr/>
          <a:lstStyle/>
          <a:p>
            <a:r>
              <a:rPr lang="en-GB" dirty="0" smtClean="0"/>
              <a:t>Dr Angus M Slater</a:t>
            </a:r>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Text Placeholder 2"/>
          <p:cNvSpPr>
            <a:spLocks noGrp="1"/>
          </p:cNvSpPr>
          <p:nvPr>
            <p:ph type="body" idx="1"/>
          </p:nvPr>
        </p:nvSpPr>
        <p:spPr/>
        <p:txBody>
          <a:bodyPr/>
          <a:lstStyle/>
          <a:p>
            <a:r>
              <a:rPr lang="en-GB" dirty="0" smtClean="0"/>
              <a:t>Due 30</a:t>
            </a:r>
            <a:r>
              <a:rPr lang="en-GB" baseline="30000" dirty="0" smtClean="0"/>
              <a:t>th</a:t>
            </a:r>
            <a:r>
              <a:rPr lang="en-GB" dirty="0" smtClean="0"/>
              <a:t> March 3PM!</a:t>
            </a:r>
            <a:endParaRPr lang="en-GB" dirty="0"/>
          </a:p>
        </p:txBody>
      </p:sp>
    </p:spTree>
    <p:extLst>
      <p:ext uri="{BB962C8B-B14F-4D97-AF65-F5344CB8AC3E}">
        <p14:creationId xmlns:p14="http://schemas.microsoft.com/office/powerpoint/2010/main" val="2269751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sz="half" idx="1"/>
          </p:nvPr>
        </p:nvSpPr>
        <p:spPr/>
        <p:txBody>
          <a:bodyPr>
            <a:normAutofit fontScale="92500" lnSpcReduction="20000"/>
          </a:bodyPr>
          <a:lstStyle/>
          <a:p>
            <a:pPr lvl="0"/>
            <a:r>
              <a:rPr lang="en-GB" dirty="0"/>
              <a:t>Choose a specific piece/moment of revelation. Explain and analyse the way in which two different models of revelation can lead us to different beliefs about the content or meaning of that revelation.</a:t>
            </a:r>
          </a:p>
          <a:p>
            <a:endParaRPr lang="en-GB" dirty="0"/>
          </a:p>
          <a:p>
            <a:pPr lvl="0"/>
            <a:r>
              <a:rPr lang="en-GB" dirty="0"/>
              <a:t>Pick one of the Christological heresies covered in class. Examine their key theological features and assess how they relate to orthodox Christological doctrine.</a:t>
            </a:r>
          </a:p>
          <a:p>
            <a:pPr marL="0" indent="0">
              <a:buNone/>
            </a:pPr>
            <a:endParaRPr lang="en-GB" dirty="0"/>
          </a:p>
          <a:p>
            <a:endParaRPr lang="en-GB" dirty="0"/>
          </a:p>
        </p:txBody>
      </p:sp>
      <p:sp>
        <p:nvSpPr>
          <p:cNvPr id="4" name="Content Placeholder 3"/>
          <p:cNvSpPr>
            <a:spLocks noGrp="1"/>
          </p:cNvSpPr>
          <p:nvPr>
            <p:ph sz="half" idx="2"/>
          </p:nvPr>
        </p:nvSpPr>
        <p:spPr/>
        <p:txBody>
          <a:bodyPr>
            <a:normAutofit fontScale="92500" lnSpcReduction="20000"/>
          </a:bodyPr>
          <a:lstStyle/>
          <a:p>
            <a:pPr lvl="0"/>
            <a:r>
              <a:rPr lang="en-GB" dirty="0"/>
              <a:t>We have examined two Augustinian arguments regarding the Trinity (one of equality and one of God’s tripartite nature). Explain both and analyse their usefulness for our theological understanding of the Doctrine of the Trinity.</a:t>
            </a:r>
          </a:p>
          <a:p>
            <a:endParaRPr lang="en-GB" dirty="0"/>
          </a:p>
        </p:txBody>
      </p:sp>
    </p:spTree>
    <p:extLst>
      <p:ext uri="{BB962C8B-B14F-4D97-AF65-F5344CB8AC3E}">
        <p14:creationId xmlns:p14="http://schemas.microsoft.com/office/powerpoint/2010/main" val="507553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70195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Ontological / Economic Trinity</a:t>
            </a:r>
            <a:endParaRPr lang="en-GB" dirty="0"/>
          </a:p>
        </p:txBody>
      </p:sp>
      <p:sp>
        <p:nvSpPr>
          <p:cNvPr id="3" name="Content Placeholder 2"/>
          <p:cNvSpPr>
            <a:spLocks noGrp="1"/>
          </p:cNvSpPr>
          <p:nvPr>
            <p:ph sz="half" idx="1"/>
          </p:nvPr>
        </p:nvSpPr>
        <p:spPr/>
        <p:txBody>
          <a:bodyPr/>
          <a:lstStyle/>
          <a:p>
            <a:pPr marL="0" indent="0">
              <a:buNone/>
            </a:pPr>
            <a:endParaRPr lang="en-GB" sz="3200" b="1" dirty="0" smtClean="0"/>
          </a:p>
          <a:p>
            <a:pPr marL="0" indent="0">
              <a:buNone/>
            </a:pPr>
            <a:r>
              <a:rPr lang="en-GB" sz="6600" b="1" dirty="0" smtClean="0"/>
              <a:t>Ontological Trinity</a:t>
            </a:r>
            <a:endParaRPr lang="en-GB" sz="6600" b="1" dirty="0"/>
          </a:p>
        </p:txBody>
      </p:sp>
      <p:sp>
        <p:nvSpPr>
          <p:cNvPr id="4" name="Content Placeholder 3"/>
          <p:cNvSpPr>
            <a:spLocks noGrp="1"/>
          </p:cNvSpPr>
          <p:nvPr>
            <p:ph sz="half" idx="2"/>
          </p:nvPr>
        </p:nvSpPr>
        <p:spPr/>
        <p:txBody>
          <a:bodyPr>
            <a:normAutofit/>
          </a:bodyPr>
          <a:lstStyle/>
          <a:p>
            <a:pPr marL="0" indent="0">
              <a:buNone/>
            </a:pPr>
            <a:endParaRPr lang="en-GB" sz="3200" b="1" dirty="0" smtClean="0"/>
          </a:p>
          <a:p>
            <a:pPr marL="0" indent="0">
              <a:buNone/>
            </a:pPr>
            <a:r>
              <a:rPr lang="en-GB" sz="6600" b="1" dirty="0" smtClean="0"/>
              <a:t>Economic Trinity</a:t>
            </a:r>
            <a:endParaRPr lang="en-GB" sz="6600" b="1" dirty="0"/>
          </a:p>
        </p:txBody>
      </p:sp>
    </p:spTree>
    <p:extLst>
      <p:ext uri="{BB962C8B-B14F-4D97-AF65-F5344CB8AC3E}">
        <p14:creationId xmlns:p14="http://schemas.microsoft.com/office/powerpoint/2010/main" val="2547284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Karl Barth </a:t>
            </a:r>
            <a:r>
              <a:rPr lang="en-GB" dirty="0" smtClean="0"/>
              <a:t>- Summary</a:t>
            </a:r>
            <a:endParaRPr lang="en-GB" dirty="0"/>
          </a:p>
        </p:txBody>
      </p:sp>
      <p:sp>
        <p:nvSpPr>
          <p:cNvPr id="3" name="Content Placeholder 2"/>
          <p:cNvSpPr>
            <a:spLocks noGrp="1"/>
          </p:cNvSpPr>
          <p:nvPr>
            <p:ph sz="half" idx="1"/>
          </p:nvPr>
        </p:nvSpPr>
        <p:spPr/>
        <p:txBody>
          <a:bodyPr>
            <a:normAutofit lnSpcReduction="10000"/>
          </a:bodyPr>
          <a:lstStyle/>
          <a:p>
            <a:pPr marL="0" indent="0">
              <a:buNone/>
            </a:pPr>
            <a:r>
              <a:rPr lang="en-GB" dirty="0"/>
              <a:t>So, Barth says, it is in the empowering presence of the Holy Spirit that we can apprehend this revelation. </a:t>
            </a:r>
            <a:endParaRPr lang="en-GB" dirty="0" smtClean="0"/>
          </a:p>
          <a:p>
            <a:pPr marL="0" indent="0">
              <a:buNone/>
            </a:pPr>
            <a:endParaRPr lang="en-GB" dirty="0"/>
          </a:p>
          <a:p>
            <a:pPr marL="0" indent="0">
              <a:buNone/>
            </a:pPr>
            <a:r>
              <a:rPr lang="en-GB" dirty="0" smtClean="0"/>
              <a:t>One </a:t>
            </a:r>
            <a:r>
              <a:rPr lang="en-GB" dirty="0"/>
              <a:t>of the ways Barth characterises the trinity is to say that God is revealed [the father], </a:t>
            </a:r>
            <a:r>
              <a:rPr lang="en-GB" dirty="0" err="1"/>
              <a:t>revealer</a:t>
            </a:r>
            <a:r>
              <a:rPr lang="en-GB" dirty="0"/>
              <a:t> [the son], and the </a:t>
            </a:r>
            <a:r>
              <a:rPr lang="en-GB" dirty="0" err="1"/>
              <a:t>revealedness</a:t>
            </a:r>
            <a:r>
              <a:rPr lang="en-GB" dirty="0"/>
              <a:t> [the Spirit].  </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61261" y="1434353"/>
            <a:ext cx="5891093" cy="3299012"/>
          </a:xfrm>
        </p:spPr>
      </p:pic>
    </p:spTree>
    <p:extLst>
      <p:ext uri="{BB962C8B-B14F-4D97-AF65-F5344CB8AC3E}">
        <p14:creationId xmlns:p14="http://schemas.microsoft.com/office/powerpoint/2010/main" val="972010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Karl </a:t>
            </a:r>
            <a:r>
              <a:rPr lang="en-GB" dirty="0" err="1" smtClean="0"/>
              <a:t>Rahner</a:t>
            </a:r>
            <a:r>
              <a:rPr lang="en-GB" dirty="0" smtClean="0"/>
              <a:t> - Summary</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The problem, as </a:t>
            </a:r>
            <a:r>
              <a:rPr lang="en-GB" dirty="0" err="1"/>
              <a:t>Rahner</a:t>
            </a:r>
            <a:r>
              <a:rPr lang="en-GB" dirty="0"/>
              <a:t> sees it, is that the division means that the Christian view of God as three-in-one becomes practically indistinguishable from a more general type of monotheism.  </a:t>
            </a:r>
            <a:endParaRPr lang="en-GB" dirty="0" smtClean="0"/>
          </a:p>
          <a:p>
            <a:pPr marL="0" indent="0">
              <a:buNone/>
            </a:pPr>
            <a:endParaRPr lang="en-GB" dirty="0"/>
          </a:p>
          <a:p>
            <a:pPr marL="0" indent="0">
              <a:buNone/>
            </a:pPr>
            <a:r>
              <a:rPr lang="en-GB" dirty="0" smtClean="0"/>
              <a:t>Now </a:t>
            </a:r>
            <a:r>
              <a:rPr lang="en-GB" dirty="0"/>
              <a:t>it stands to reason that if </a:t>
            </a:r>
            <a:r>
              <a:rPr lang="en-GB" dirty="0" err="1"/>
              <a:t>Rahner</a:t>
            </a:r>
            <a:r>
              <a:rPr lang="en-GB" dirty="0"/>
              <a:t> had just said the first half of </a:t>
            </a:r>
            <a:r>
              <a:rPr lang="en-GB" dirty="0" smtClean="0"/>
              <a:t>this, </a:t>
            </a:r>
            <a:r>
              <a:rPr lang="en-GB" dirty="0"/>
              <a:t>then we would re-open the door to </a:t>
            </a:r>
            <a:r>
              <a:rPr lang="en-GB" dirty="0" err="1"/>
              <a:t>subordinationism</a:t>
            </a:r>
            <a:r>
              <a:rPr lang="en-GB" dirty="0"/>
              <a:t>.  But he counterbalances it with its opposing </a:t>
            </a:r>
            <a:r>
              <a:rPr lang="en-GB" dirty="0" smtClean="0"/>
              <a:t>statement.  </a:t>
            </a:r>
            <a:r>
              <a:rPr lang="en-GB" dirty="0"/>
              <a:t>That allows him to avoid any implication that there is something of God that is not involved in or revealed in the economic trinity. </a:t>
            </a:r>
          </a:p>
        </p:txBody>
      </p:sp>
      <p:sp>
        <p:nvSpPr>
          <p:cNvPr id="4" name="Content Placeholder 3"/>
          <p:cNvSpPr>
            <a:spLocks noGrp="1"/>
          </p:cNvSpPr>
          <p:nvPr>
            <p:ph sz="half" idx="2"/>
          </p:nvPr>
        </p:nvSpPr>
        <p:spPr/>
        <p:txBody>
          <a:bodyPr>
            <a:noAutofit/>
          </a:bodyPr>
          <a:lstStyle/>
          <a:p>
            <a:pPr marL="0" indent="0">
              <a:buNone/>
            </a:pPr>
            <a:r>
              <a:rPr lang="en-GB" sz="4000" dirty="0"/>
              <a:t>“The ‘economic’ Trinity is the ‘immanent’ Trinity, and the ‘immanent Trinity’ is the ‘economic’ Trinity.”</a:t>
            </a:r>
          </a:p>
        </p:txBody>
      </p:sp>
    </p:spTree>
    <p:extLst>
      <p:ext uri="{BB962C8B-B14F-4D97-AF65-F5344CB8AC3E}">
        <p14:creationId xmlns:p14="http://schemas.microsoft.com/office/powerpoint/2010/main" val="1539515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Balthasar</a:t>
            </a:r>
            <a:r>
              <a:rPr lang="en-GB" dirty="0" smtClean="0"/>
              <a:t> </a:t>
            </a:r>
            <a:r>
              <a:rPr lang="en-GB" dirty="0" smtClean="0"/>
              <a:t>- </a:t>
            </a:r>
            <a:r>
              <a:rPr lang="en-GB" dirty="0" smtClean="0"/>
              <a:t>Summary</a:t>
            </a:r>
            <a:endParaRPr lang="en-GB" dirty="0"/>
          </a:p>
        </p:txBody>
      </p:sp>
      <p:sp>
        <p:nvSpPr>
          <p:cNvPr id="3" name="Content Placeholder 2"/>
          <p:cNvSpPr>
            <a:spLocks noGrp="1"/>
          </p:cNvSpPr>
          <p:nvPr>
            <p:ph sz="half" idx="1"/>
          </p:nvPr>
        </p:nvSpPr>
        <p:spPr>
          <a:xfrm>
            <a:off x="838200" y="1481070"/>
            <a:ext cx="5181600" cy="4695893"/>
          </a:xfrm>
        </p:spPr>
        <p:txBody>
          <a:bodyPr>
            <a:noAutofit/>
          </a:bodyPr>
          <a:lstStyle/>
          <a:p>
            <a:pPr marL="0" indent="0">
              <a:lnSpc>
                <a:spcPct val="150000"/>
              </a:lnSpc>
              <a:buNone/>
            </a:pPr>
            <a:r>
              <a:rPr lang="en-US" sz="1800" dirty="0"/>
              <a:t>To sum up, Balthasar’s </a:t>
            </a:r>
            <a:r>
              <a:rPr lang="en-US" sz="1800" dirty="0" err="1"/>
              <a:t>trinitarian</a:t>
            </a:r>
            <a:r>
              <a:rPr lang="en-US" sz="1800" dirty="0"/>
              <a:t> theology claims that being itself is a gifted event, even the being of the divine persons themselves. God’s being is an event of communion of persons. This communion is freely constituted in relations that are kenotic, i.e., mutually self-giving and receptive</a:t>
            </a:r>
            <a:r>
              <a:rPr lang="en-US" sz="1800" dirty="0" smtClean="0"/>
              <a:t>. </a:t>
            </a:r>
            <a:endParaRPr lang="en-GB" sz="1800" dirty="0"/>
          </a:p>
          <a:p>
            <a:pPr marL="0" indent="0">
              <a:lnSpc>
                <a:spcPct val="150000"/>
              </a:lnSpc>
              <a:buNone/>
            </a:pPr>
            <a:r>
              <a:rPr lang="en-GB" sz="1800" dirty="0"/>
              <a:t>All of this means that </a:t>
            </a:r>
            <a:r>
              <a:rPr lang="en-GB" sz="1800" dirty="0" smtClean="0"/>
              <a:t>the </a:t>
            </a:r>
            <a:r>
              <a:rPr lang="en-GB" sz="1800" dirty="0"/>
              <a:t>kenotic form of Jesus Christ in the paschal mystery is not new or foreign to God.  “It is a case of the play within the play: our play ‘plays’ in his </a:t>
            </a:r>
            <a:r>
              <a:rPr lang="en-GB" sz="1800" dirty="0" smtClean="0"/>
              <a:t>play”</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54316" y="1481070"/>
            <a:ext cx="4999484" cy="3744787"/>
          </a:xfrm>
        </p:spPr>
      </p:pic>
    </p:spTree>
    <p:extLst>
      <p:ext uri="{BB962C8B-B14F-4D97-AF65-F5344CB8AC3E}">
        <p14:creationId xmlns:p14="http://schemas.microsoft.com/office/powerpoint/2010/main" val="2759966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Panikkar</a:t>
            </a:r>
            <a:r>
              <a:rPr lang="en-GB" dirty="0" smtClean="0"/>
              <a:t> </a:t>
            </a:r>
            <a:r>
              <a:rPr lang="en-GB" dirty="0"/>
              <a:t>&amp; </a:t>
            </a:r>
            <a:r>
              <a:rPr lang="en-GB" dirty="0" smtClean="0"/>
              <a:t>Williams - Summary</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The </a:t>
            </a:r>
            <a:r>
              <a:rPr lang="en-GB" i="1" dirty="0"/>
              <a:t>kenosis </a:t>
            </a:r>
            <a:r>
              <a:rPr lang="en-GB" dirty="0"/>
              <a:t>of the Trinity, the eternal flow of being between its three parts, means that the description of God can never be completed, only gestured towards in an incomplete way.</a:t>
            </a:r>
          </a:p>
          <a:p>
            <a:pPr marL="0" indent="0">
              <a:buNone/>
            </a:pPr>
            <a:endParaRPr lang="en-GB" dirty="0" smtClean="0"/>
          </a:p>
          <a:p>
            <a:pPr marL="0" indent="0">
              <a:buNone/>
            </a:pPr>
            <a:r>
              <a:rPr lang="en-GB" dirty="0" smtClean="0"/>
              <a:t>It also means that ever aspect of our relation to each other, to creation, and to God is formed within the broader loving and generative form of the Trinity.</a:t>
            </a:r>
          </a:p>
          <a:p>
            <a:pPr marL="0" indent="0">
              <a:buNone/>
            </a:pPr>
            <a:endParaRPr lang="en-GB" dirty="0"/>
          </a:p>
          <a:p>
            <a:pPr marL="0" indent="0">
              <a:buNone/>
            </a:pPr>
            <a:endParaRPr lang="en-GB" dirty="0"/>
          </a:p>
        </p:txBody>
      </p:sp>
      <p:sp>
        <p:nvSpPr>
          <p:cNvPr id="4" name="Content Placeholder 3"/>
          <p:cNvSpPr>
            <a:spLocks noGrp="1"/>
          </p:cNvSpPr>
          <p:nvPr>
            <p:ph sz="half" idx="2"/>
          </p:nvPr>
        </p:nvSpPr>
        <p:spPr/>
        <p:txBody>
          <a:bodyPr>
            <a:noAutofit/>
          </a:bodyPr>
          <a:lstStyle/>
          <a:p>
            <a:pPr marL="0" indent="0">
              <a:buNone/>
            </a:pPr>
            <a:r>
              <a:rPr lang="en-GB" sz="4400" i="1" dirty="0" smtClean="0"/>
              <a:t>The whole of our existence and being is caught up with, and maintained by, the eternal love of God.</a:t>
            </a:r>
            <a:endParaRPr lang="en-GB" sz="4400" i="1" dirty="0"/>
          </a:p>
        </p:txBody>
      </p:sp>
    </p:spTree>
    <p:extLst>
      <p:ext uri="{BB962C8B-B14F-4D97-AF65-F5344CB8AC3E}">
        <p14:creationId xmlns:p14="http://schemas.microsoft.com/office/powerpoint/2010/main" val="2755762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466721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err="1" smtClean="0"/>
              <a:t>Groppe</a:t>
            </a:r>
            <a:r>
              <a:rPr lang="en-GB" dirty="0" smtClean="0"/>
              <a:t>, Elizabeth (2002). </a:t>
            </a:r>
          </a:p>
          <a:p>
            <a:pPr marL="0" indent="0">
              <a:buNone/>
            </a:pPr>
            <a:r>
              <a:rPr lang="en-GB" dirty="0"/>
              <a:t>CATHERINE MOWRY </a:t>
            </a:r>
            <a:r>
              <a:rPr lang="en-GB" dirty="0" smtClean="0"/>
              <a:t>LACUGNA’S </a:t>
            </a:r>
            <a:r>
              <a:rPr lang="en-GB" dirty="0"/>
              <a:t>CONTRIBUTION TO TRINITARIAN THEOLOGY </a:t>
            </a:r>
            <a:endParaRPr lang="en-GB" dirty="0" smtClean="0"/>
          </a:p>
          <a:p>
            <a:pPr marL="0" indent="0">
              <a:buNone/>
            </a:pPr>
            <a:r>
              <a:rPr lang="en-GB" i="1" dirty="0" smtClean="0"/>
              <a:t>Theological Studies 63, </a:t>
            </a:r>
            <a:r>
              <a:rPr lang="en-GB" b="1" dirty="0" smtClean="0"/>
              <a:t>730-741</a:t>
            </a:r>
            <a:r>
              <a:rPr lang="en-GB" dirty="0" smtClean="0"/>
              <a:t>.</a:t>
            </a:r>
            <a:endParaRPr lang="en-GB" dirty="0"/>
          </a:p>
        </p:txBody>
      </p:sp>
      <p:sp>
        <p:nvSpPr>
          <p:cNvPr id="4" name="Content Placeholder 3"/>
          <p:cNvSpPr>
            <a:spLocks noGrp="1"/>
          </p:cNvSpPr>
          <p:nvPr>
            <p:ph sz="half" idx="2"/>
          </p:nvPr>
        </p:nvSpPr>
        <p:spPr/>
        <p:txBody>
          <a:bodyPr>
            <a:normAutofit/>
          </a:bodyPr>
          <a:lstStyle/>
          <a:p>
            <a:pPr marL="0" indent="0">
              <a:buNone/>
            </a:pPr>
            <a:r>
              <a:rPr lang="en-GB" sz="4800" dirty="0" smtClean="0"/>
              <a:t>Find it, access it, read it.</a:t>
            </a:r>
          </a:p>
          <a:p>
            <a:pPr marL="0" indent="0">
              <a:buNone/>
            </a:pPr>
            <a:endParaRPr lang="en-GB" dirty="0"/>
          </a:p>
        </p:txBody>
      </p:sp>
    </p:spTree>
    <p:extLst>
      <p:ext uri="{BB962C8B-B14F-4D97-AF65-F5344CB8AC3E}">
        <p14:creationId xmlns:p14="http://schemas.microsoft.com/office/powerpoint/2010/main" val="1357907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55000" lnSpcReduction="20000"/>
          </a:bodyPr>
          <a:lstStyle/>
          <a:p>
            <a:pPr marL="0" indent="0">
              <a:lnSpc>
                <a:spcPct val="170000"/>
              </a:lnSpc>
              <a:buNone/>
            </a:pPr>
            <a:r>
              <a:rPr lang="en-GB" i="1" dirty="0" err="1"/>
              <a:t>LaCugna</a:t>
            </a:r>
            <a:r>
              <a:rPr lang="en-GB" i="1" dirty="0"/>
              <a:t> wrote from </a:t>
            </a:r>
            <a:r>
              <a:rPr lang="en-GB" i="1" dirty="0" smtClean="0"/>
              <a:t>the conviction </a:t>
            </a:r>
            <a:r>
              <a:rPr lang="en-GB" i="1" dirty="0"/>
              <a:t>that the doctrine of the Trinity is the cornerstone of </a:t>
            </a:r>
            <a:r>
              <a:rPr lang="en-GB" i="1" dirty="0" smtClean="0"/>
              <a:t>systematic theology </a:t>
            </a:r>
            <a:r>
              <a:rPr lang="en-GB" i="1" dirty="0"/>
              <a:t>and an eminently practical teaching with radical consequences </a:t>
            </a:r>
            <a:r>
              <a:rPr lang="en-GB" i="1" dirty="0" smtClean="0"/>
              <a:t>for Christian </a:t>
            </a:r>
            <a:r>
              <a:rPr lang="en-GB" i="1" dirty="0"/>
              <a:t>life. She also believed that the renewal of this doctrine—a </a:t>
            </a:r>
            <a:r>
              <a:rPr lang="en-GB" i="1" dirty="0" smtClean="0"/>
              <a:t>doctrine so </a:t>
            </a:r>
            <a:r>
              <a:rPr lang="en-GB" i="1" dirty="0"/>
              <a:t>often perceived as anything but practical—would require a </a:t>
            </a:r>
            <a:r>
              <a:rPr lang="en-GB" i="1" dirty="0" smtClean="0"/>
              <a:t>reconceptualization of </a:t>
            </a:r>
            <a:r>
              <a:rPr lang="en-GB" i="1" dirty="0"/>
              <a:t>the very paradigm of the economic and immanent </a:t>
            </a:r>
            <a:r>
              <a:rPr lang="en-GB" i="1" dirty="0" smtClean="0"/>
              <a:t>Trinity that </a:t>
            </a:r>
            <a:r>
              <a:rPr lang="en-GB" i="1" dirty="0" err="1"/>
              <a:t>Rahner’s</a:t>
            </a:r>
            <a:r>
              <a:rPr lang="en-GB" i="1" dirty="0"/>
              <a:t> The Trinity had used. </a:t>
            </a:r>
            <a:endParaRPr lang="en-GB" i="1" dirty="0"/>
          </a:p>
        </p:txBody>
      </p:sp>
      <p:sp>
        <p:nvSpPr>
          <p:cNvPr id="4" name="Content Placeholder 3"/>
          <p:cNvSpPr>
            <a:spLocks noGrp="1"/>
          </p:cNvSpPr>
          <p:nvPr>
            <p:ph sz="half" idx="2"/>
          </p:nvPr>
        </p:nvSpPr>
        <p:spPr/>
        <p:txBody>
          <a:bodyPr>
            <a:normAutofit fontScale="55000" lnSpcReduction="20000"/>
          </a:bodyPr>
          <a:lstStyle/>
          <a:p>
            <a:pPr marL="0" indent="0">
              <a:lnSpc>
                <a:spcPct val="170000"/>
              </a:lnSpc>
              <a:buNone/>
            </a:pPr>
            <a:r>
              <a:rPr lang="en-GB" i="1" dirty="0"/>
              <a:t>She surveyed the tradition to find resources for an alternative approach and proposed the patristic distinction of </a:t>
            </a:r>
            <a:r>
              <a:rPr lang="en-GB" i="1" dirty="0" err="1"/>
              <a:t>oikonomia</a:t>
            </a:r>
            <a:r>
              <a:rPr lang="en-GB" i="1" dirty="0"/>
              <a:t> (the mystery of salvation) and </a:t>
            </a:r>
            <a:r>
              <a:rPr lang="en-GB" i="1" dirty="0" err="1"/>
              <a:t>theologia</a:t>
            </a:r>
            <a:r>
              <a:rPr lang="en-GB" i="1" dirty="0"/>
              <a:t> (the mystery of God) as a </a:t>
            </a:r>
            <a:r>
              <a:rPr lang="en-GB" i="1" dirty="0" err="1"/>
              <a:t>frameworkfor</a:t>
            </a:r>
            <a:r>
              <a:rPr lang="en-GB" i="1" dirty="0"/>
              <a:t> present-day </a:t>
            </a:r>
            <a:r>
              <a:rPr lang="en-GB" i="1" dirty="0" err="1"/>
              <a:t>trinitarian</a:t>
            </a:r>
            <a:r>
              <a:rPr lang="en-GB" i="1" dirty="0"/>
              <a:t> theology. She emphasized the inseparability of </a:t>
            </a:r>
            <a:r>
              <a:rPr lang="en-GB" i="1" dirty="0" err="1"/>
              <a:t>oikonomia</a:t>
            </a:r>
            <a:r>
              <a:rPr lang="en-GB" i="1" dirty="0"/>
              <a:t> and </a:t>
            </a:r>
            <a:r>
              <a:rPr lang="en-GB" i="1" dirty="0" err="1"/>
              <a:t>theologia</a:t>
            </a:r>
            <a:r>
              <a:rPr lang="en-GB" i="1" dirty="0"/>
              <a:t>— of soteriology and theology— and this led her to the formulation of a relational theological ontology</a:t>
            </a:r>
          </a:p>
          <a:p>
            <a:endParaRPr lang="en-GB" i="1" dirty="0"/>
          </a:p>
        </p:txBody>
      </p:sp>
    </p:spTree>
    <p:extLst>
      <p:ext uri="{BB962C8B-B14F-4D97-AF65-F5344CB8AC3E}">
        <p14:creationId xmlns:p14="http://schemas.microsoft.com/office/powerpoint/2010/main" val="38903167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55000" lnSpcReduction="20000"/>
          </a:bodyPr>
          <a:lstStyle/>
          <a:p>
            <a:pPr marL="0" indent="0">
              <a:lnSpc>
                <a:spcPct val="170000"/>
              </a:lnSpc>
              <a:buNone/>
            </a:pPr>
            <a:r>
              <a:rPr lang="en-GB" i="1" dirty="0" err="1"/>
              <a:t>LaCugna</a:t>
            </a:r>
            <a:r>
              <a:rPr lang="en-GB" i="1" dirty="0"/>
              <a:t> </a:t>
            </a:r>
            <a:r>
              <a:rPr lang="en-GB" i="1" dirty="0" smtClean="0"/>
              <a:t>acknowledged that </a:t>
            </a:r>
            <a:r>
              <a:rPr lang="en-GB" i="1" dirty="0"/>
              <a:t>the paradigm of the economic and immanent Trinity had </a:t>
            </a:r>
            <a:r>
              <a:rPr lang="en-GB" i="1" dirty="0" smtClean="0"/>
              <a:t>made an </a:t>
            </a:r>
            <a:r>
              <a:rPr lang="en-GB" i="1" dirty="0"/>
              <a:t>important contribution to present-day theology, particularly </a:t>
            </a:r>
            <a:r>
              <a:rPr lang="en-GB" i="1" dirty="0" smtClean="0"/>
              <a:t>through </a:t>
            </a:r>
            <a:r>
              <a:rPr lang="en-GB" i="1" dirty="0" err="1" smtClean="0"/>
              <a:t>Rahner’s</a:t>
            </a:r>
            <a:r>
              <a:rPr lang="en-GB" i="1" dirty="0" smtClean="0"/>
              <a:t> </a:t>
            </a:r>
            <a:r>
              <a:rPr lang="en-GB" i="1" dirty="0"/>
              <a:t>own </a:t>
            </a:r>
            <a:r>
              <a:rPr lang="en-GB" i="1" dirty="0" smtClean="0"/>
              <a:t>work and </a:t>
            </a:r>
            <a:r>
              <a:rPr lang="en-GB" i="1" dirty="0"/>
              <a:t>the ensuing discussion of his seminal </a:t>
            </a:r>
            <a:r>
              <a:rPr lang="en-GB" i="1" dirty="0" err="1"/>
              <a:t>Grundaxiom</a:t>
            </a:r>
            <a:r>
              <a:rPr lang="en-GB" i="1" dirty="0" smtClean="0"/>
              <a:t>: “</a:t>
            </a:r>
            <a:r>
              <a:rPr lang="en-GB" i="1" dirty="0"/>
              <a:t>The ‘economic’ Trinity is the ‘immanent’ Trinity and the ‘immanent’ </a:t>
            </a:r>
            <a:r>
              <a:rPr lang="en-GB" i="1" dirty="0" smtClean="0"/>
              <a:t>Trinity is </a:t>
            </a:r>
            <a:r>
              <a:rPr lang="en-GB" i="1" dirty="0"/>
              <a:t>the ‘economic’ Trinity.’ ”6 </a:t>
            </a:r>
            <a:r>
              <a:rPr lang="en-GB" i="1" dirty="0" err="1"/>
              <a:t>Rahner</a:t>
            </a:r>
            <a:r>
              <a:rPr lang="en-GB" i="1" dirty="0"/>
              <a:t> reaffirmed that soteriology is </a:t>
            </a:r>
            <a:r>
              <a:rPr lang="en-GB" i="1" dirty="0" smtClean="0"/>
              <a:t>decisive for </a:t>
            </a:r>
            <a:r>
              <a:rPr lang="en-GB" i="1" dirty="0"/>
              <a:t>theology and fostered a renewed appreciation of the mystery </a:t>
            </a:r>
            <a:r>
              <a:rPr lang="en-GB" i="1" dirty="0" smtClean="0"/>
              <a:t>that God </a:t>
            </a:r>
            <a:r>
              <a:rPr lang="en-GB" i="1" dirty="0"/>
              <a:t>is by nature self-communicating and self-expressive. In so doing, </a:t>
            </a:r>
            <a:r>
              <a:rPr lang="en-GB" i="1" dirty="0" smtClean="0"/>
              <a:t>he revitalized </a:t>
            </a:r>
            <a:r>
              <a:rPr lang="en-GB" i="1" dirty="0"/>
              <a:t>Catholicism’s theology of </a:t>
            </a:r>
            <a:r>
              <a:rPr lang="en-GB" i="1" dirty="0" smtClean="0"/>
              <a:t>God.7</a:t>
            </a:r>
            <a:endParaRPr lang="en-GB" i="1" dirty="0"/>
          </a:p>
        </p:txBody>
      </p:sp>
      <p:sp>
        <p:nvSpPr>
          <p:cNvPr id="4" name="Content Placeholder 3"/>
          <p:cNvSpPr>
            <a:spLocks noGrp="1"/>
          </p:cNvSpPr>
          <p:nvPr>
            <p:ph sz="half" idx="2"/>
          </p:nvPr>
        </p:nvSpPr>
        <p:spPr/>
        <p:txBody>
          <a:bodyPr>
            <a:normAutofit fontScale="55000" lnSpcReduction="20000"/>
          </a:bodyPr>
          <a:lstStyle/>
          <a:p>
            <a:pPr marL="0" indent="0">
              <a:lnSpc>
                <a:spcPct val="170000"/>
              </a:lnSpc>
              <a:buNone/>
            </a:pPr>
            <a:r>
              <a:rPr lang="en-GB" i="1" dirty="0"/>
              <a:t>At the same time, </a:t>
            </a:r>
            <a:r>
              <a:rPr lang="en-GB" i="1" dirty="0" err="1"/>
              <a:t>LaCugna</a:t>
            </a:r>
            <a:r>
              <a:rPr lang="en-GB" i="1" dirty="0"/>
              <a:t> believed that </a:t>
            </a:r>
            <a:r>
              <a:rPr lang="en-GB" i="1" dirty="0" err="1"/>
              <a:t>Rahner’s</a:t>
            </a:r>
            <a:r>
              <a:rPr lang="en-GB" i="1" dirty="0"/>
              <a:t> clarion call for a renewal of </a:t>
            </a:r>
            <a:r>
              <a:rPr lang="en-GB" i="1" dirty="0" err="1"/>
              <a:t>trinitarian</a:t>
            </a:r>
            <a:r>
              <a:rPr lang="en-GB" i="1" dirty="0"/>
              <a:t> theology required the construction of a </a:t>
            </a:r>
            <a:r>
              <a:rPr lang="en-GB" i="1" dirty="0" err="1"/>
              <a:t>trinitarian</a:t>
            </a:r>
            <a:r>
              <a:rPr lang="en-GB" i="1" dirty="0"/>
              <a:t> paradigm that </a:t>
            </a:r>
            <a:r>
              <a:rPr lang="en-GB" i="1" dirty="0" err="1"/>
              <a:t>prescinded</a:t>
            </a:r>
            <a:r>
              <a:rPr lang="en-GB" i="1" dirty="0"/>
              <a:t> from the very language of the economic Trinity and the immanent Trinity that </a:t>
            </a:r>
            <a:r>
              <a:rPr lang="en-GB" i="1" dirty="0" err="1"/>
              <a:t>Rahner</a:t>
            </a:r>
            <a:r>
              <a:rPr lang="en-GB" i="1" dirty="0"/>
              <a:t> had used.</a:t>
            </a:r>
            <a:endParaRPr lang="en-GB" dirty="0"/>
          </a:p>
        </p:txBody>
      </p:sp>
    </p:spTree>
    <p:extLst>
      <p:ext uri="{BB962C8B-B14F-4D97-AF65-F5344CB8AC3E}">
        <p14:creationId xmlns:p14="http://schemas.microsoft.com/office/powerpoint/2010/main" val="3585326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55000" lnSpcReduction="20000"/>
          </a:bodyPr>
          <a:lstStyle/>
          <a:p>
            <a:pPr marL="0" indent="0">
              <a:lnSpc>
                <a:spcPct val="170000"/>
              </a:lnSpc>
              <a:buNone/>
            </a:pPr>
            <a:r>
              <a:rPr lang="en-GB" i="1" dirty="0"/>
              <a:t>The limitations of this terminology </a:t>
            </a:r>
            <a:r>
              <a:rPr lang="en-GB" i="1" dirty="0" smtClean="0"/>
              <a:t>include the </a:t>
            </a:r>
            <a:r>
              <a:rPr lang="en-GB" i="1" dirty="0"/>
              <a:t>following:</a:t>
            </a:r>
          </a:p>
          <a:p>
            <a:pPr marL="514350" indent="-514350">
              <a:lnSpc>
                <a:spcPct val="170000"/>
              </a:lnSpc>
              <a:buAutoNum type="arabicParenBoth"/>
            </a:pPr>
            <a:r>
              <a:rPr lang="en-GB" i="1" dirty="0" smtClean="0"/>
              <a:t>The </a:t>
            </a:r>
            <a:r>
              <a:rPr lang="en-GB" i="1" dirty="0"/>
              <a:t>terminology of the immanent Trinity and the economic Trinity </a:t>
            </a:r>
            <a:r>
              <a:rPr lang="en-GB" i="1" dirty="0" smtClean="0"/>
              <a:t>is imprecise </a:t>
            </a:r>
            <a:r>
              <a:rPr lang="en-GB" i="1" dirty="0"/>
              <a:t>and can be misleading or confusing.9 </a:t>
            </a:r>
            <a:endParaRPr lang="en-GB" i="1" dirty="0" smtClean="0"/>
          </a:p>
          <a:p>
            <a:pPr marL="0" indent="0">
              <a:lnSpc>
                <a:spcPct val="170000"/>
              </a:lnSpc>
              <a:buNone/>
            </a:pPr>
            <a:r>
              <a:rPr lang="en-GB" i="1" dirty="0" smtClean="0"/>
              <a:t>In </a:t>
            </a:r>
            <a:r>
              <a:rPr lang="en-GB" i="1" dirty="0"/>
              <a:t>today’s theology, </a:t>
            </a:r>
            <a:r>
              <a:rPr lang="en-GB" i="1" dirty="0" smtClean="0"/>
              <a:t>the language </a:t>
            </a:r>
            <a:r>
              <a:rPr lang="en-GB" i="1" dirty="0"/>
              <a:t>of “immanence” typically refers to God’s communion with </a:t>
            </a:r>
            <a:r>
              <a:rPr lang="en-GB" i="1" dirty="0" smtClean="0"/>
              <a:t>creation, whereas </a:t>
            </a:r>
            <a:r>
              <a:rPr lang="en-GB" i="1" dirty="0"/>
              <a:t>the term “immanent” in the expression immanent Trinity </a:t>
            </a:r>
            <a:r>
              <a:rPr lang="en-GB" i="1" dirty="0" smtClean="0"/>
              <a:t>is used </a:t>
            </a:r>
            <a:r>
              <a:rPr lang="en-GB" i="1" dirty="0"/>
              <a:t>with the opposite </a:t>
            </a:r>
            <a:r>
              <a:rPr lang="en-GB" i="1" dirty="0" smtClean="0"/>
              <a:t>intention.10</a:t>
            </a:r>
          </a:p>
          <a:p>
            <a:pPr marL="0" indent="0">
              <a:lnSpc>
                <a:spcPct val="170000"/>
              </a:lnSpc>
              <a:buNone/>
            </a:pPr>
            <a:endParaRPr lang="en-GB" i="1" dirty="0"/>
          </a:p>
        </p:txBody>
      </p:sp>
      <p:sp>
        <p:nvSpPr>
          <p:cNvPr id="4" name="Content Placeholder 3"/>
          <p:cNvSpPr>
            <a:spLocks noGrp="1"/>
          </p:cNvSpPr>
          <p:nvPr>
            <p:ph sz="half" idx="2"/>
          </p:nvPr>
        </p:nvSpPr>
        <p:spPr/>
        <p:txBody>
          <a:bodyPr>
            <a:normAutofit fontScale="55000" lnSpcReduction="20000"/>
          </a:bodyPr>
          <a:lstStyle/>
          <a:p>
            <a:pPr marL="0" indent="0">
              <a:lnSpc>
                <a:spcPct val="170000"/>
              </a:lnSpc>
              <a:buNone/>
            </a:pPr>
            <a:r>
              <a:rPr lang="en-GB" i="1" dirty="0"/>
              <a:t>Statements about the immanent Trinity are usually intended as a reference to God ad intra, God in se, God as God would exist even if God had never created anything at all. </a:t>
            </a:r>
            <a:endParaRPr lang="en-GB" i="1" dirty="0" smtClean="0"/>
          </a:p>
          <a:p>
            <a:pPr marL="0" indent="0">
              <a:lnSpc>
                <a:spcPct val="170000"/>
              </a:lnSpc>
              <a:buNone/>
            </a:pPr>
            <a:r>
              <a:rPr lang="en-GB" i="1" dirty="0" smtClean="0"/>
              <a:t>The </a:t>
            </a:r>
            <a:r>
              <a:rPr lang="en-GB" i="1" dirty="0"/>
              <a:t>term economic Trinity that is the counterpart of the term </a:t>
            </a:r>
            <a:r>
              <a:rPr lang="en-GB" i="1" dirty="0" smtClean="0"/>
              <a:t>immanent Trinity </a:t>
            </a:r>
            <a:r>
              <a:rPr lang="en-GB" i="1" dirty="0"/>
              <a:t>is also imprecise. Strictly speaking, </a:t>
            </a:r>
            <a:r>
              <a:rPr lang="en-GB" i="1" dirty="0" err="1"/>
              <a:t>LaCugna</a:t>
            </a:r>
            <a:r>
              <a:rPr lang="en-GB" i="1" dirty="0"/>
              <a:t> explained, there is </a:t>
            </a:r>
            <a:r>
              <a:rPr lang="en-GB" i="1" dirty="0" smtClean="0"/>
              <a:t>not an </a:t>
            </a:r>
            <a:r>
              <a:rPr lang="en-GB" i="1" dirty="0"/>
              <a:t>economic Trinity but only an economic “</a:t>
            </a:r>
            <a:r>
              <a:rPr lang="en-GB" i="1" dirty="0" err="1"/>
              <a:t>Binity</a:t>
            </a:r>
            <a:r>
              <a:rPr lang="en-GB" i="1" dirty="0"/>
              <a:t>,” for there are only </a:t>
            </a:r>
            <a:r>
              <a:rPr lang="en-GB" i="1" dirty="0" smtClean="0"/>
              <a:t>two missions </a:t>
            </a:r>
            <a:r>
              <a:rPr lang="en-GB" i="1" dirty="0"/>
              <a:t>in the economy of salvation: the mission of the Word and </a:t>
            </a:r>
            <a:r>
              <a:rPr lang="en-GB" i="1" dirty="0" smtClean="0"/>
              <a:t>the mission </a:t>
            </a:r>
            <a:r>
              <a:rPr lang="en-GB" i="1" dirty="0"/>
              <a:t>of the Spirit. God (the Father) does not proceed and is not sent</a:t>
            </a:r>
          </a:p>
          <a:p>
            <a:pPr marL="0" indent="0">
              <a:lnSpc>
                <a:spcPct val="170000"/>
              </a:lnSpc>
              <a:buNone/>
            </a:pPr>
            <a:endParaRPr lang="en-GB" i="1" dirty="0"/>
          </a:p>
        </p:txBody>
      </p:sp>
    </p:spTree>
    <p:extLst>
      <p:ext uri="{BB962C8B-B14F-4D97-AF65-F5344CB8AC3E}">
        <p14:creationId xmlns:p14="http://schemas.microsoft.com/office/powerpoint/2010/main" val="3373902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55000" lnSpcReduction="20000"/>
          </a:bodyPr>
          <a:lstStyle/>
          <a:p>
            <a:pPr marL="0" indent="0">
              <a:lnSpc>
                <a:spcPct val="170000"/>
              </a:lnSpc>
              <a:buNone/>
            </a:pPr>
            <a:r>
              <a:rPr lang="en-GB" i="1" dirty="0"/>
              <a:t>(2) The paradigm of the immanent and economic Trinity can appear </a:t>
            </a:r>
            <a:r>
              <a:rPr lang="en-GB" i="1" dirty="0" smtClean="0"/>
              <a:t>to suggest </a:t>
            </a:r>
            <a:r>
              <a:rPr lang="en-GB" i="1" dirty="0"/>
              <a:t>that there are two Trinities.14 The following citation from an </a:t>
            </a:r>
            <a:r>
              <a:rPr lang="en-GB" i="1" dirty="0" smtClean="0"/>
              <a:t>article by </a:t>
            </a:r>
            <a:r>
              <a:rPr lang="en-GB" i="1" dirty="0" err="1"/>
              <a:t>Klauspeter</a:t>
            </a:r>
            <a:r>
              <a:rPr lang="en-GB" i="1" dirty="0"/>
              <a:t> </a:t>
            </a:r>
            <a:r>
              <a:rPr lang="en-GB" i="1" dirty="0" err="1"/>
              <a:t>Blaser</a:t>
            </a:r>
            <a:r>
              <a:rPr lang="en-GB" i="1" dirty="0"/>
              <a:t> illustrates this point: </a:t>
            </a:r>
            <a:r>
              <a:rPr lang="en-GB" i="1" dirty="0" smtClean="0"/>
              <a:t/>
            </a:r>
            <a:br>
              <a:rPr lang="en-GB" i="1" dirty="0" smtClean="0"/>
            </a:br>
            <a:r>
              <a:rPr lang="en-GB" i="1" dirty="0" smtClean="0"/>
              <a:t>“</a:t>
            </a:r>
            <a:r>
              <a:rPr lang="en-GB" i="1" dirty="0"/>
              <a:t>The dogmatic tradition </a:t>
            </a:r>
            <a:r>
              <a:rPr lang="en-GB" i="1" dirty="0" smtClean="0"/>
              <a:t>distinguishes two </a:t>
            </a:r>
            <a:r>
              <a:rPr lang="en-GB" i="1" dirty="0"/>
              <a:t>trinities: the economic trinity (i.e. God in salvific </a:t>
            </a:r>
            <a:r>
              <a:rPr lang="en-GB" i="1" dirty="0" smtClean="0"/>
              <a:t>manifestation, according </a:t>
            </a:r>
            <a:r>
              <a:rPr lang="en-GB" i="1" dirty="0"/>
              <a:t>to the biblical scheme) and the ontological or immanent </a:t>
            </a:r>
            <a:r>
              <a:rPr lang="en-GB" i="1" dirty="0" smtClean="0"/>
              <a:t>Trinity (i.e</a:t>
            </a:r>
            <a:r>
              <a:rPr lang="en-GB" i="1" dirty="0"/>
              <a:t>. God in the diversity of God’s being, according to a </a:t>
            </a:r>
            <a:r>
              <a:rPr lang="en-GB" i="1" dirty="0" smtClean="0"/>
              <a:t>philosophical speculative scheme</a:t>
            </a:r>
            <a:r>
              <a:rPr lang="en-GB" i="1" dirty="0"/>
              <a:t>.)”</a:t>
            </a:r>
            <a:r>
              <a:rPr lang="en-GB" i="1" dirty="0" smtClean="0"/>
              <a:t>15</a:t>
            </a:r>
            <a:endParaRPr lang="en-GB" i="1" dirty="0"/>
          </a:p>
        </p:txBody>
      </p:sp>
      <p:sp>
        <p:nvSpPr>
          <p:cNvPr id="4" name="Content Placeholder 3"/>
          <p:cNvSpPr>
            <a:spLocks noGrp="1"/>
          </p:cNvSpPr>
          <p:nvPr>
            <p:ph sz="half" idx="2"/>
          </p:nvPr>
        </p:nvSpPr>
        <p:spPr/>
        <p:txBody>
          <a:bodyPr>
            <a:normAutofit fontScale="55000" lnSpcReduction="20000"/>
          </a:bodyPr>
          <a:lstStyle/>
          <a:p>
            <a:pPr marL="0" indent="0">
              <a:lnSpc>
                <a:spcPct val="170000"/>
              </a:lnSpc>
              <a:buNone/>
            </a:pPr>
            <a:r>
              <a:rPr lang="en-GB" i="1" dirty="0" err="1"/>
              <a:t>Blaser</a:t>
            </a:r>
            <a:r>
              <a:rPr lang="en-GB" i="1" dirty="0"/>
              <a:t> undoubtedly does not mean to suggest that there are literally two Trinities. The terms immanent Trinity and economic Trinity designate not two numerically discrete realities but rather, as David Coffey notes while advising his readers against such false impressions, two ways of conceiving the </a:t>
            </a:r>
            <a:r>
              <a:rPr lang="en-GB" i="1" dirty="0" err="1"/>
              <a:t>trinitarian</a:t>
            </a:r>
            <a:r>
              <a:rPr lang="en-GB" i="1" dirty="0"/>
              <a:t> mystery of God.</a:t>
            </a:r>
          </a:p>
          <a:p>
            <a:pPr marL="0" indent="0">
              <a:lnSpc>
                <a:spcPct val="170000"/>
              </a:lnSpc>
              <a:buNone/>
            </a:pPr>
            <a:endParaRPr lang="en-GB" dirty="0"/>
          </a:p>
        </p:txBody>
      </p:sp>
    </p:spTree>
    <p:extLst>
      <p:ext uri="{BB962C8B-B14F-4D97-AF65-F5344CB8AC3E}">
        <p14:creationId xmlns:p14="http://schemas.microsoft.com/office/powerpoint/2010/main" val="6977868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55000" lnSpcReduction="20000"/>
          </a:bodyPr>
          <a:lstStyle/>
          <a:p>
            <a:pPr marL="0" indent="0">
              <a:lnSpc>
                <a:spcPct val="170000"/>
              </a:lnSpc>
              <a:buNone/>
            </a:pPr>
            <a:r>
              <a:rPr lang="en-GB" i="1" dirty="0"/>
              <a:t>(3) The paradigm of the immanent and economic Trinity hampers </a:t>
            </a:r>
            <a:r>
              <a:rPr lang="en-GB" i="1" dirty="0" smtClean="0"/>
              <a:t>the exercise </a:t>
            </a:r>
            <a:r>
              <a:rPr lang="en-GB" i="1" dirty="0"/>
              <a:t>of the doxological character of theology. </a:t>
            </a:r>
            <a:r>
              <a:rPr lang="en-GB" i="1" dirty="0" smtClean="0"/>
              <a:t/>
            </a:r>
            <a:br>
              <a:rPr lang="en-GB" i="1" dirty="0" smtClean="0"/>
            </a:br>
            <a:r>
              <a:rPr lang="en-GB" i="1" dirty="0" smtClean="0"/>
              <a:t>At </a:t>
            </a:r>
            <a:r>
              <a:rPr lang="en-GB" i="1" dirty="0"/>
              <a:t>the heart of </a:t>
            </a:r>
            <a:r>
              <a:rPr lang="en-GB" i="1" dirty="0" err="1" smtClean="0"/>
              <a:t>LaCugna’s</a:t>
            </a:r>
            <a:r>
              <a:rPr lang="en-GB" i="1" dirty="0" smtClean="0"/>
              <a:t> theology </a:t>
            </a:r>
            <a:r>
              <a:rPr lang="en-GB" i="1" dirty="0"/>
              <a:t>is the conviction that </a:t>
            </a:r>
            <a:r>
              <a:rPr lang="en-GB" i="1" dirty="0" err="1"/>
              <a:t>trinitarian</a:t>
            </a:r>
            <a:r>
              <a:rPr lang="en-GB" i="1" dirty="0"/>
              <a:t> theology culminates in </a:t>
            </a:r>
            <a:r>
              <a:rPr lang="en-GB" i="1" dirty="0" smtClean="0"/>
              <a:t>doxology, in </a:t>
            </a:r>
            <a:r>
              <a:rPr lang="en-GB" i="1" dirty="0"/>
              <a:t>the praise and adoration of God</a:t>
            </a:r>
            <a:r>
              <a:rPr lang="en-GB" i="1" dirty="0" smtClean="0"/>
              <a:t>.</a:t>
            </a:r>
            <a:r>
              <a:rPr lang="en-GB" i="1" dirty="0"/>
              <a:t> Yet the very discourse of the economic and immanent Trinity heightens </a:t>
            </a:r>
            <a:r>
              <a:rPr lang="en-GB" i="1" dirty="0" smtClean="0"/>
              <a:t>the risk of </a:t>
            </a:r>
            <a:r>
              <a:rPr lang="en-GB" i="1" dirty="0"/>
              <a:t>objectification insofar as it encourages us to conceive of the </a:t>
            </a:r>
            <a:r>
              <a:rPr lang="en-GB" i="1" dirty="0" smtClean="0"/>
              <a:t>economic Trinity </a:t>
            </a:r>
            <a:r>
              <a:rPr lang="en-GB" i="1" dirty="0"/>
              <a:t>and the immanent Trinity as two discrete realities. </a:t>
            </a:r>
            <a:endParaRPr lang="en-GB" i="1" dirty="0"/>
          </a:p>
        </p:txBody>
      </p:sp>
      <p:sp>
        <p:nvSpPr>
          <p:cNvPr id="4" name="Content Placeholder 3"/>
          <p:cNvSpPr>
            <a:spLocks noGrp="1"/>
          </p:cNvSpPr>
          <p:nvPr>
            <p:ph sz="half" idx="2"/>
          </p:nvPr>
        </p:nvSpPr>
        <p:spPr/>
        <p:txBody>
          <a:bodyPr>
            <a:normAutofit fontScale="55000" lnSpcReduction="20000"/>
          </a:bodyPr>
          <a:lstStyle/>
          <a:p>
            <a:pPr marL="0" indent="0">
              <a:lnSpc>
                <a:spcPct val="170000"/>
              </a:lnSpc>
              <a:buNone/>
            </a:pPr>
            <a:r>
              <a:rPr lang="en-GB" i="1" dirty="0"/>
              <a:t>Trinitarian theology risks then becoming an intellectual exercise in thinking about the relation of two Trinities to one another rather than an act oriented to the worship of the </a:t>
            </a:r>
            <a:r>
              <a:rPr lang="en-GB" i="1" dirty="0" err="1"/>
              <a:t>unobjectifiable</a:t>
            </a:r>
            <a:r>
              <a:rPr lang="en-GB" i="1" dirty="0"/>
              <a:t> and incomprehensible God. The oldest forms of Christian prayer, </a:t>
            </a:r>
            <a:r>
              <a:rPr lang="en-GB" i="1" dirty="0" err="1"/>
              <a:t>LaCugna</a:t>
            </a:r>
            <a:r>
              <a:rPr lang="en-GB" i="1" dirty="0"/>
              <a:t> noted, offered praise not to “the Trinity” (economic or immanent) but rather to God through Jesus Christ in the Holy Spirit.25 Insofar as the paradigm of the economic and immanent Trinity eclipses this triadic pattern of our praise and adoration, it can impede the articulation of a thoroughly doxological theology.</a:t>
            </a:r>
          </a:p>
        </p:txBody>
      </p:sp>
    </p:spTree>
    <p:extLst>
      <p:ext uri="{BB962C8B-B14F-4D97-AF65-F5344CB8AC3E}">
        <p14:creationId xmlns:p14="http://schemas.microsoft.com/office/powerpoint/2010/main" val="1347409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Autofit/>
          </a:bodyPr>
          <a:lstStyle/>
          <a:p>
            <a:pPr marL="0" indent="0">
              <a:lnSpc>
                <a:spcPct val="170000"/>
              </a:lnSpc>
              <a:buNone/>
            </a:pPr>
            <a:r>
              <a:rPr lang="en-GB" sz="1200" dirty="0" smtClean="0"/>
              <a:t>(8) Finally</a:t>
            </a:r>
            <a:r>
              <a:rPr lang="en-GB" sz="1200" dirty="0"/>
              <a:t>, the paradigm of the economic and immanent Trinity </a:t>
            </a:r>
            <a:r>
              <a:rPr lang="en-GB" sz="1200" dirty="0" smtClean="0"/>
              <a:t>structures theological </a:t>
            </a:r>
            <a:r>
              <a:rPr lang="en-GB" sz="1200" dirty="0"/>
              <a:t>discourse with a distinction between God as immanent and </a:t>
            </a:r>
            <a:r>
              <a:rPr lang="en-GB" sz="1200" dirty="0" smtClean="0"/>
              <a:t>economic which </a:t>
            </a:r>
            <a:r>
              <a:rPr lang="en-GB" sz="1200" dirty="0"/>
              <a:t>can eclipse or become confused with the more </a:t>
            </a:r>
            <a:r>
              <a:rPr lang="en-GB" sz="1200" dirty="0" smtClean="0"/>
              <a:t>fundamental distinction </a:t>
            </a:r>
            <a:r>
              <a:rPr lang="en-GB" sz="1200" dirty="0"/>
              <a:t>between God and creature that should structure theological reflection.</a:t>
            </a:r>
          </a:p>
          <a:p>
            <a:pPr marL="0" indent="0">
              <a:lnSpc>
                <a:spcPct val="170000"/>
              </a:lnSpc>
              <a:buNone/>
            </a:pPr>
            <a:r>
              <a:rPr lang="en-GB" sz="1200" dirty="0"/>
              <a:t>The distinction between the immanent and economic Trinity </a:t>
            </a:r>
            <a:r>
              <a:rPr lang="en-GB" sz="1200" dirty="0" smtClean="0"/>
              <a:t>is sometimes </a:t>
            </a:r>
            <a:r>
              <a:rPr lang="en-GB" sz="1200" dirty="0"/>
              <a:t>championed as a theological pillar that upholds the </a:t>
            </a:r>
            <a:r>
              <a:rPr lang="en-GB" sz="1200" dirty="0" smtClean="0"/>
              <a:t>distinction between </a:t>
            </a:r>
            <a:r>
              <a:rPr lang="en-GB" sz="1200" dirty="0"/>
              <a:t>God and creation. Thompson, for example, writes that one </a:t>
            </a:r>
            <a:r>
              <a:rPr lang="en-GB" sz="1200" dirty="0" smtClean="0"/>
              <a:t>must not </a:t>
            </a:r>
            <a:r>
              <a:rPr lang="en-GB" sz="1200" dirty="0"/>
              <a:t>identify the economic and immanent Trinity for “to do so would be </a:t>
            </a:r>
            <a:r>
              <a:rPr lang="en-GB" sz="1200" dirty="0" smtClean="0"/>
              <a:t>to draw </a:t>
            </a:r>
            <a:r>
              <a:rPr lang="en-GB" sz="1200" dirty="0"/>
              <a:t>up creaturely aspects into the deity and blur the very real </a:t>
            </a:r>
            <a:r>
              <a:rPr lang="en-GB" sz="1200" dirty="0" smtClean="0"/>
              <a:t>distinction between </a:t>
            </a:r>
            <a:r>
              <a:rPr lang="en-GB" sz="1200" dirty="0"/>
              <a:t>creator and creature, the infinite qualitative distinction </a:t>
            </a:r>
            <a:r>
              <a:rPr lang="en-GB" sz="1200" dirty="0" smtClean="0"/>
              <a:t>between God </a:t>
            </a:r>
            <a:r>
              <a:rPr lang="en-GB" sz="1200" dirty="0"/>
              <a:t>and humanity</a:t>
            </a:r>
            <a:r>
              <a:rPr lang="en-GB" sz="1200" dirty="0" smtClean="0"/>
              <a:t>.”</a:t>
            </a:r>
            <a:endParaRPr lang="en-GB" sz="1200" dirty="0"/>
          </a:p>
        </p:txBody>
      </p:sp>
      <p:sp>
        <p:nvSpPr>
          <p:cNvPr id="4" name="Content Placeholder 3"/>
          <p:cNvSpPr>
            <a:spLocks noGrp="1"/>
          </p:cNvSpPr>
          <p:nvPr>
            <p:ph sz="half" idx="2"/>
          </p:nvPr>
        </p:nvSpPr>
        <p:spPr/>
        <p:txBody>
          <a:bodyPr>
            <a:normAutofit fontScale="55000" lnSpcReduction="20000"/>
          </a:bodyPr>
          <a:lstStyle/>
          <a:p>
            <a:pPr marL="0" indent="0">
              <a:lnSpc>
                <a:spcPct val="170000"/>
              </a:lnSpc>
              <a:buNone/>
            </a:pPr>
            <a:r>
              <a:rPr lang="en-GB" dirty="0"/>
              <a:t>As </a:t>
            </a:r>
            <a:r>
              <a:rPr lang="en-GB" dirty="0" err="1"/>
              <a:t>Moltmann</a:t>
            </a:r>
            <a:r>
              <a:rPr lang="en-GB" dirty="0"/>
              <a:t> has </a:t>
            </a:r>
            <a:r>
              <a:rPr lang="en-GB" dirty="0" smtClean="0"/>
              <a:t>emphasized, however</a:t>
            </a:r>
            <a:r>
              <a:rPr lang="en-GB" dirty="0"/>
              <a:t>, the distinction of the immanent Trinity and the economic </a:t>
            </a:r>
            <a:r>
              <a:rPr lang="en-GB" dirty="0" smtClean="0"/>
              <a:t>Trinity is </a:t>
            </a:r>
            <a:r>
              <a:rPr lang="en-GB" dirty="0"/>
              <a:t>not the same as the distinction of God and </a:t>
            </a:r>
            <a:r>
              <a:rPr lang="en-GB" dirty="0" smtClean="0"/>
              <a:t>creature. </a:t>
            </a:r>
            <a:r>
              <a:rPr lang="en-GB" dirty="0"/>
              <a:t>The former </a:t>
            </a:r>
            <a:r>
              <a:rPr lang="en-GB" dirty="0" smtClean="0"/>
              <a:t>is related </a:t>
            </a:r>
            <a:r>
              <a:rPr lang="en-GB" dirty="0"/>
              <a:t>to but not identical with the latter. The paradigm of the </a:t>
            </a:r>
            <a:r>
              <a:rPr lang="en-GB" dirty="0" smtClean="0"/>
              <a:t>economic Trinity </a:t>
            </a:r>
            <a:r>
              <a:rPr lang="en-GB" dirty="0"/>
              <a:t>and the immanent Trinity may lead to a blurring of these </a:t>
            </a:r>
            <a:r>
              <a:rPr lang="en-GB" dirty="0" smtClean="0"/>
              <a:t>two distinctions </a:t>
            </a:r>
            <a:r>
              <a:rPr lang="en-GB" dirty="0"/>
              <a:t>which may in turn impose limitations on the triune God (in </a:t>
            </a:r>
            <a:r>
              <a:rPr lang="en-GB" dirty="0" smtClean="0"/>
              <a:t>the</a:t>
            </a:r>
            <a:r>
              <a:rPr lang="en-GB" dirty="0"/>
              <a:t> form of the economic Trinity) that are proper not to God but to the </a:t>
            </a:r>
            <a:r>
              <a:rPr lang="en-GB" dirty="0" smtClean="0"/>
              <a:t>created order.</a:t>
            </a:r>
            <a:endParaRPr lang="en-GB" dirty="0"/>
          </a:p>
        </p:txBody>
      </p:sp>
    </p:spTree>
    <p:extLst>
      <p:ext uri="{BB962C8B-B14F-4D97-AF65-F5344CB8AC3E}">
        <p14:creationId xmlns:p14="http://schemas.microsoft.com/office/powerpoint/2010/main" val="2318967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755733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Theology – Trinity -&gt;  Creation </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a:t>We have already seen in our discussion of the doctrine of the Trinity that theology is a responsive, rather than a timeless, exercise.  That is to say, Christian doctrine always formulates itself, in part, in response to the cultural, social, and intellectual contexts in which it finds itself.</a:t>
            </a:r>
          </a:p>
          <a:p>
            <a:pPr marL="0" indent="0">
              <a:buNone/>
            </a:pPr>
            <a:endParaRPr lang="en-GB" dirty="0"/>
          </a:p>
        </p:txBody>
      </p:sp>
      <p:sp>
        <p:nvSpPr>
          <p:cNvPr id="4" name="Content Placeholder 3"/>
          <p:cNvSpPr>
            <a:spLocks noGrp="1"/>
          </p:cNvSpPr>
          <p:nvPr>
            <p:ph sz="half" idx="2"/>
          </p:nvPr>
        </p:nvSpPr>
        <p:spPr/>
        <p:txBody>
          <a:bodyPr>
            <a:normAutofit/>
          </a:bodyPr>
          <a:lstStyle/>
          <a:p>
            <a:pPr marL="0" indent="0">
              <a:buNone/>
            </a:pPr>
            <a:r>
              <a:rPr lang="en-GB" dirty="0"/>
              <a:t>So, one of the reasons that the Trinity is so important these days, is because it allows for a sense of a dynamic, involved, suffering, and relational God who is relevant to our own needs and worldview.  </a:t>
            </a:r>
          </a:p>
          <a:p>
            <a:pPr marL="0" indent="0">
              <a:buNone/>
            </a:pPr>
            <a:endParaRPr lang="en-GB" dirty="0"/>
          </a:p>
        </p:txBody>
      </p:sp>
    </p:spTree>
    <p:extLst>
      <p:ext uri="{BB962C8B-B14F-4D97-AF65-F5344CB8AC3E}">
        <p14:creationId xmlns:p14="http://schemas.microsoft.com/office/powerpoint/2010/main" val="1324161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Theology – Trinity -&gt;  Creation </a:t>
            </a:r>
          </a:p>
        </p:txBody>
      </p:sp>
      <p:sp>
        <p:nvSpPr>
          <p:cNvPr id="3" name="Content Placeholder 2"/>
          <p:cNvSpPr>
            <a:spLocks noGrp="1"/>
          </p:cNvSpPr>
          <p:nvPr>
            <p:ph sz="half" idx="1"/>
          </p:nvPr>
        </p:nvSpPr>
        <p:spPr/>
        <p:txBody>
          <a:bodyPr>
            <a:normAutofit/>
          </a:bodyPr>
          <a:lstStyle/>
          <a:p>
            <a:pPr marL="0" indent="0">
              <a:buNone/>
            </a:pPr>
            <a:r>
              <a:rPr lang="en-GB" dirty="0"/>
              <a:t>That is not to say that the themes of our theology aren’t ‘true’ or that they are ‘only true for today’.  But rather, that the central claims of Christianity are constantly engaged in expressing itself in ways people can understand, and which demonstrate the relevance and importance of the gospel.  </a:t>
            </a:r>
          </a:p>
        </p:txBody>
      </p:sp>
      <p:sp>
        <p:nvSpPr>
          <p:cNvPr id="4" name="Content Placeholder 3"/>
          <p:cNvSpPr>
            <a:spLocks noGrp="1"/>
          </p:cNvSpPr>
          <p:nvPr>
            <p:ph sz="half" idx="2"/>
          </p:nvPr>
        </p:nvSpPr>
        <p:spPr/>
        <p:txBody>
          <a:bodyPr>
            <a:normAutofit/>
          </a:bodyPr>
          <a:lstStyle/>
          <a:p>
            <a:pPr marL="0" indent="0">
              <a:buNone/>
            </a:pPr>
            <a:r>
              <a:rPr lang="en-GB" dirty="0"/>
              <a:t>It is with that in mind that we can turn to the </a:t>
            </a:r>
            <a:r>
              <a:rPr lang="en-GB" dirty="0" smtClean="0"/>
              <a:t>general question </a:t>
            </a:r>
            <a:r>
              <a:rPr lang="en-GB" dirty="0"/>
              <a:t>– Why did God create?  </a:t>
            </a:r>
          </a:p>
          <a:p>
            <a:pPr marL="0" indent="0">
              <a:buNone/>
            </a:pPr>
            <a:endParaRPr lang="en-GB" dirty="0"/>
          </a:p>
        </p:txBody>
      </p:sp>
    </p:spTree>
    <p:extLst>
      <p:ext uri="{BB962C8B-B14F-4D97-AF65-F5344CB8AC3E}">
        <p14:creationId xmlns:p14="http://schemas.microsoft.com/office/powerpoint/2010/main" val="16340327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Science and </a:t>
            </a:r>
            <a:r>
              <a:rPr lang="en-GB" dirty="0" smtClean="0"/>
              <a:t>Genesis</a:t>
            </a:r>
            <a:br>
              <a:rPr lang="en-GB" dirty="0" smtClean="0"/>
            </a:br>
            <a:endParaRPr lang="en-GB" dirty="0"/>
          </a:p>
        </p:txBody>
      </p:sp>
      <p:pic>
        <p:nvPicPr>
          <p:cNvPr id="4" name="Science and Genesis - N.T. Wright John Polkinghorne Allister McGrath.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76410" y="952967"/>
            <a:ext cx="11718365" cy="5707809"/>
          </a:xfrm>
        </p:spPr>
      </p:pic>
    </p:spTree>
    <p:extLst>
      <p:ext uri="{BB962C8B-B14F-4D97-AF65-F5344CB8AC3E}">
        <p14:creationId xmlns:p14="http://schemas.microsoft.com/office/powerpoint/2010/main" val="13874573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1680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a:t>
            </a: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2751696768"/>
              </p:ext>
            </p:extLst>
          </p:nvPr>
        </p:nvGraphicFramePr>
        <p:xfrm>
          <a:off x="891988" y="1541928"/>
          <a:ext cx="5181600" cy="3747247"/>
        </p:xfrm>
        <a:graphic>
          <a:graphicData uri="http://schemas.openxmlformats.org/drawingml/2006/table">
            <a:tbl>
              <a:tblPr/>
              <a:tblGrid>
                <a:gridCol w="5181600"/>
              </a:tblGrid>
              <a:tr h="3747247">
                <a:tc>
                  <a:txBody>
                    <a:bodyPr/>
                    <a:lstStyle/>
                    <a:p>
                      <a:r>
                        <a:rPr lang="en-GB" sz="2400" i="1" dirty="0"/>
                        <a:t>Most people don't realize it, but there are two </a:t>
                      </a:r>
                      <a:r>
                        <a:rPr lang="en-GB" sz="2400" i="1" dirty="0" smtClean="0"/>
                        <a:t>different </a:t>
                      </a:r>
                      <a:r>
                        <a:rPr lang="en-GB" sz="2400" i="1" dirty="0"/>
                        <a:t>and contradictory stories of Creation in Genesis, the first book of the Bible. </a:t>
                      </a:r>
                      <a:endParaRPr lang="en-GB" sz="2400" i="1" dirty="0" smtClean="0"/>
                    </a:p>
                    <a:p>
                      <a:endParaRPr lang="en-GB" sz="1800" i="1" dirty="0" smtClean="0"/>
                    </a:p>
                  </a:txBody>
                  <a:tcPr marL="64368" marR="64368" marT="32184" marB="32184" anchor="ctr">
                    <a:lnL>
                      <a:noFill/>
                    </a:lnL>
                    <a:lnR>
                      <a:noFill/>
                    </a:lnR>
                    <a:lnT>
                      <a:noFill/>
                    </a:lnT>
                    <a:lnB>
                      <a:noFill/>
                    </a:lnB>
                  </a:tcPr>
                </a:tc>
              </a:tr>
            </a:tbl>
          </a:graphicData>
        </a:graphic>
      </p:graphicFrame>
      <p:sp>
        <p:nvSpPr>
          <p:cNvPr id="4" name="Content Placeholder 3"/>
          <p:cNvSpPr>
            <a:spLocks noGrp="1"/>
          </p:cNvSpPr>
          <p:nvPr>
            <p:ph sz="half" idx="2"/>
          </p:nvPr>
        </p:nvSpPr>
        <p:spPr/>
        <p:txBody>
          <a:bodyPr>
            <a:normAutofit fontScale="85000" lnSpcReduction="20000"/>
          </a:bodyPr>
          <a:lstStyle/>
          <a:p>
            <a:pPr marL="0" indent="0">
              <a:buNone/>
            </a:pPr>
            <a:r>
              <a:rPr lang="en-GB" i="1" dirty="0"/>
              <a:t>The first story runs from Genesis 1:1 through Genesis 2:3; the second story picks up at Genesis 2:4 and runs to the end of the chapter at Genesis 2:25.In the first story, Creation takes </a:t>
            </a:r>
            <a:r>
              <a:rPr lang="en-GB" b="1" i="1" dirty="0"/>
              <a:t>six</a:t>
            </a:r>
            <a:r>
              <a:rPr lang="en-GB" i="1" dirty="0"/>
              <a:t> days and man (and woman) are created last after all the plants and animals are created. </a:t>
            </a:r>
          </a:p>
          <a:p>
            <a:pPr marL="0" indent="0">
              <a:buNone/>
            </a:pPr>
            <a:endParaRPr lang="en-GB" i="1" dirty="0"/>
          </a:p>
          <a:p>
            <a:pPr marL="0" indent="0">
              <a:buNone/>
            </a:pPr>
            <a:r>
              <a:rPr lang="en-GB" i="1" dirty="0"/>
              <a:t>In the second story, Creation takes </a:t>
            </a:r>
            <a:r>
              <a:rPr lang="en-GB" b="1" i="1" dirty="0"/>
              <a:t>one</a:t>
            </a:r>
            <a:r>
              <a:rPr lang="en-GB" i="1" dirty="0"/>
              <a:t> day, man is created first, then all the plants and animals are created, and finally woman is created.</a:t>
            </a:r>
          </a:p>
          <a:p>
            <a:pPr marL="0" indent="0">
              <a:buNone/>
            </a:pPr>
            <a:endParaRPr lang="en-GB" dirty="0"/>
          </a:p>
        </p:txBody>
      </p:sp>
    </p:spTree>
    <p:extLst>
      <p:ext uri="{BB962C8B-B14F-4D97-AF65-F5344CB8AC3E}">
        <p14:creationId xmlns:p14="http://schemas.microsoft.com/office/powerpoint/2010/main" val="33479521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smtClean="0"/>
              <a:t>The </a:t>
            </a:r>
            <a:r>
              <a:rPr lang="en-GB" dirty="0"/>
              <a:t>biblical text that often gets almost exclusive consideration in this subject is the first three chapters of the book of Genesis.  There are two stories here – the first, in chapter one, deals with the creation of all things, and the second re-tells and expands that story in relation to the nature and role of humanity. </a:t>
            </a:r>
            <a:endParaRPr lang="en-GB" dirty="0" smtClean="0"/>
          </a:p>
          <a:p>
            <a:pPr marL="0" indent="0">
              <a:buNone/>
            </a:pPr>
            <a:r>
              <a:rPr lang="en-GB" dirty="0" smtClean="0"/>
              <a:t>There </a:t>
            </a:r>
            <a:r>
              <a:rPr lang="en-GB" dirty="0"/>
              <a:t>are three aspects here which we need to draw attention to in arguing that the doctrine of creation found here, like all other doctrines, is responsive to certain needs and challenges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28075" y="955582"/>
            <a:ext cx="4413965" cy="4278449"/>
          </a:xfrm>
        </p:spPr>
      </p:pic>
    </p:spTree>
    <p:extLst>
      <p:ext uri="{BB962C8B-B14F-4D97-AF65-F5344CB8AC3E}">
        <p14:creationId xmlns:p14="http://schemas.microsoft.com/office/powerpoint/2010/main" val="13715737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a:t>
            </a:r>
            <a:endParaRPr lang="en-GB" dirty="0"/>
          </a:p>
        </p:txBody>
      </p:sp>
      <p:sp>
        <p:nvSpPr>
          <p:cNvPr id="3" name="Content Placeholder 2"/>
          <p:cNvSpPr>
            <a:spLocks noGrp="1"/>
          </p:cNvSpPr>
          <p:nvPr>
            <p:ph idx="1"/>
          </p:nvPr>
        </p:nvSpPr>
        <p:spPr>
          <a:xfrm>
            <a:off x="900953" y="1825625"/>
            <a:ext cx="10515600" cy="3743153"/>
          </a:xfrm>
        </p:spPr>
        <p:txBody>
          <a:bodyPr>
            <a:normAutofit fontScale="92500"/>
          </a:bodyPr>
          <a:lstStyle/>
          <a:p>
            <a:pPr marL="0" lvl="0" indent="0">
              <a:buNone/>
            </a:pPr>
            <a:r>
              <a:rPr lang="en-GB" dirty="0" smtClean="0"/>
              <a:t>The </a:t>
            </a:r>
            <a:r>
              <a:rPr lang="en-GB" dirty="0" smtClean="0"/>
              <a:t>story </a:t>
            </a:r>
            <a:r>
              <a:rPr lang="en-GB" dirty="0"/>
              <a:t>represents a summary of the insights which are brought to greater expression in other </a:t>
            </a:r>
            <a:r>
              <a:rPr lang="en-GB" dirty="0" smtClean="0"/>
              <a:t>texts. </a:t>
            </a:r>
            <a:endParaRPr lang="en-GB" dirty="0" smtClean="0"/>
          </a:p>
          <a:p>
            <a:pPr marL="0" lvl="0" indent="0">
              <a:buNone/>
            </a:pPr>
            <a:r>
              <a:rPr lang="en-GB" dirty="0" smtClean="0"/>
              <a:t>So</a:t>
            </a:r>
            <a:r>
              <a:rPr lang="en-GB" dirty="0"/>
              <a:t>, for example, one of the most important aspects of the Christian, and Jewish, understanding of Creation is that it happens as a result of God’s absolute freedom.  God is not bound by any other force to create.  It is not </a:t>
            </a:r>
            <a:r>
              <a:rPr lang="en-GB" i="1" dirty="0"/>
              <a:t>necessary </a:t>
            </a:r>
            <a:r>
              <a:rPr lang="en-GB" dirty="0"/>
              <a:t>that he create.  </a:t>
            </a:r>
            <a:endParaRPr lang="en-GB" dirty="0" smtClean="0"/>
          </a:p>
          <a:p>
            <a:pPr marL="0" lvl="0" indent="0">
              <a:buNone/>
            </a:pPr>
            <a:r>
              <a:rPr lang="en-GB" dirty="0" smtClean="0"/>
              <a:t>This </a:t>
            </a:r>
            <a:r>
              <a:rPr lang="en-GB" dirty="0"/>
              <a:t>is emphasised even more by the social understanding of the </a:t>
            </a:r>
            <a:r>
              <a:rPr lang="en-GB" dirty="0" smtClean="0"/>
              <a:t>trinity - </a:t>
            </a:r>
            <a:r>
              <a:rPr lang="en-GB" dirty="0"/>
              <a:t>because God is in relation already, he doesn’t need to be in relation to us… but as an outpouring of that inner-triune love, he freely chooses to create.  </a:t>
            </a:r>
            <a:endParaRPr lang="en-GB" dirty="0" smtClean="0"/>
          </a:p>
          <a:p>
            <a:pPr marL="0" indent="0">
              <a:buNone/>
            </a:pPr>
            <a:endParaRPr lang="en-GB" dirty="0"/>
          </a:p>
        </p:txBody>
      </p:sp>
    </p:spTree>
    <p:extLst>
      <p:ext uri="{BB962C8B-B14F-4D97-AF65-F5344CB8AC3E}">
        <p14:creationId xmlns:p14="http://schemas.microsoft.com/office/powerpoint/2010/main" val="36353721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a:t>
            </a:r>
            <a:endParaRPr lang="en-GB" dirty="0"/>
          </a:p>
        </p:txBody>
      </p:sp>
      <p:sp>
        <p:nvSpPr>
          <p:cNvPr id="3" name="Content Placeholder 2"/>
          <p:cNvSpPr>
            <a:spLocks noGrp="1"/>
          </p:cNvSpPr>
          <p:nvPr>
            <p:ph sz="half" idx="1"/>
          </p:nvPr>
        </p:nvSpPr>
        <p:spPr/>
        <p:txBody>
          <a:bodyPr>
            <a:normAutofit fontScale="70000" lnSpcReduction="20000"/>
          </a:bodyPr>
          <a:lstStyle/>
          <a:p>
            <a:pPr marL="0" lvl="0" indent="0">
              <a:buNone/>
            </a:pPr>
            <a:r>
              <a:rPr lang="en-GB" dirty="0"/>
              <a:t>This sort of understanding is explored in the important section of the Book of Job in chapters 38 and 39.  </a:t>
            </a:r>
            <a:endParaRPr lang="en-GB" dirty="0" smtClean="0"/>
          </a:p>
          <a:p>
            <a:pPr marL="0" lvl="0" indent="0">
              <a:buNone/>
            </a:pPr>
            <a:endParaRPr lang="en-GB" dirty="0"/>
          </a:p>
          <a:p>
            <a:pPr marL="0" lvl="0" indent="0">
              <a:buNone/>
            </a:pPr>
            <a:r>
              <a:rPr lang="en-GB" dirty="0" smtClean="0"/>
              <a:t>Where </a:t>
            </a:r>
            <a:r>
              <a:rPr lang="en-GB" dirty="0"/>
              <a:t>God speaks out of the whirlwind and declares that it is he who ‘laid the foundation of the earth’ … he who ‘commanded the morning since your days began’ ….he who orders the seasons, and gives life and freedom to the animals – in all their fierce and beautiful diversity</a:t>
            </a:r>
            <a:r>
              <a:rPr lang="en-GB" dirty="0" smtClean="0"/>
              <a:t>.</a:t>
            </a:r>
          </a:p>
          <a:p>
            <a:pPr marL="0" lvl="0" indent="0">
              <a:buNone/>
            </a:pPr>
            <a:endParaRPr lang="en-GB" dirty="0"/>
          </a:p>
          <a:p>
            <a:pPr marL="0" lvl="0" indent="0">
              <a:buNone/>
            </a:pPr>
            <a:r>
              <a:rPr lang="en-GB" dirty="0"/>
              <a:t>The entire biblical canon is book-ended by notions of God as the source of all things.</a:t>
            </a:r>
            <a:r>
              <a:rPr lang="en-GB" dirty="0" smtClean="0"/>
              <a:t>  </a:t>
            </a:r>
            <a:endParaRPr lang="en-GB" dirty="0"/>
          </a:p>
          <a:p>
            <a:endParaRPr lang="en-GB" dirty="0"/>
          </a:p>
        </p:txBody>
      </p:sp>
      <p:sp>
        <p:nvSpPr>
          <p:cNvPr id="4" name="Content Placeholder 3"/>
          <p:cNvSpPr>
            <a:spLocks noGrp="1"/>
          </p:cNvSpPr>
          <p:nvPr>
            <p:ph sz="half" idx="2"/>
          </p:nvPr>
        </p:nvSpPr>
        <p:spPr/>
        <p:txBody>
          <a:bodyPr>
            <a:normAutofit fontScale="70000" lnSpcReduction="20000"/>
          </a:bodyPr>
          <a:lstStyle/>
          <a:p>
            <a:pPr marL="0" indent="0">
              <a:buNone/>
            </a:pPr>
            <a:r>
              <a:rPr lang="en-GB" dirty="0" smtClean="0"/>
              <a:t>The </a:t>
            </a:r>
            <a:r>
              <a:rPr lang="en-GB" dirty="0"/>
              <a:t>bible starts with the creative word of God and concludes with all of creation praising and celebrating that divine creative work.  So chapter 4 of the Revelation has creation voicing their praise day and night without ceasing </a:t>
            </a:r>
          </a:p>
          <a:p>
            <a:pPr marL="0" indent="0">
              <a:buNone/>
            </a:pPr>
            <a:endParaRPr lang="en-GB" i="1" dirty="0" smtClean="0"/>
          </a:p>
          <a:p>
            <a:pPr marL="0" indent="0">
              <a:buNone/>
            </a:pPr>
            <a:r>
              <a:rPr lang="en-GB" i="1" dirty="0" smtClean="0"/>
              <a:t>“</a:t>
            </a:r>
            <a:r>
              <a:rPr lang="en-GB" i="1" dirty="0"/>
              <a:t>Holy, holy , holy, The Lord God the almighty, who was and is and is to come.” ….”you are </a:t>
            </a:r>
            <a:r>
              <a:rPr lang="en-GB" i="1" dirty="0" smtClean="0"/>
              <a:t>worthy</a:t>
            </a:r>
            <a:r>
              <a:rPr lang="en-GB" i="1" dirty="0"/>
              <a:t>, our  Lord and God, to receive glory and honour and power, for you created all </a:t>
            </a:r>
            <a:r>
              <a:rPr lang="en-GB" i="1" dirty="0" smtClean="0"/>
              <a:t>things</a:t>
            </a:r>
            <a:r>
              <a:rPr lang="en-GB" i="1" dirty="0"/>
              <a:t>, and by your will they existed and were created.”</a:t>
            </a:r>
            <a:r>
              <a:rPr lang="en-GB" dirty="0"/>
              <a:t>  Revelation </a:t>
            </a:r>
            <a:r>
              <a:rPr lang="en-GB" dirty="0" smtClean="0"/>
              <a:t>4:8 </a:t>
            </a:r>
            <a:endParaRPr lang="en-GB" dirty="0"/>
          </a:p>
          <a:p>
            <a:endParaRPr lang="en-GB" dirty="0"/>
          </a:p>
        </p:txBody>
      </p:sp>
    </p:spTree>
    <p:extLst>
      <p:ext uri="{BB962C8B-B14F-4D97-AF65-F5344CB8AC3E}">
        <p14:creationId xmlns:p14="http://schemas.microsoft.com/office/powerpoint/2010/main" val="11822599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a:t>
            </a:r>
            <a:r>
              <a:rPr lang="en-GB" dirty="0"/>
              <a:t>–  Responsive Aspects</a:t>
            </a:r>
          </a:p>
        </p:txBody>
      </p:sp>
      <p:sp>
        <p:nvSpPr>
          <p:cNvPr id="3" name="Content Placeholder 2"/>
          <p:cNvSpPr>
            <a:spLocks noGrp="1"/>
          </p:cNvSpPr>
          <p:nvPr>
            <p:ph sz="half" idx="1"/>
          </p:nvPr>
        </p:nvSpPr>
        <p:spPr/>
        <p:txBody>
          <a:bodyPr>
            <a:normAutofit fontScale="77500" lnSpcReduction="20000"/>
          </a:bodyPr>
          <a:lstStyle/>
          <a:p>
            <a:pPr marL="0" lvl="0" indent="0">
              <a:buNone/>
            </a:pPr>
            <a:r>
              <a:rPr lang="en-GB" dirty="0"/>
              <a:t>So what was the Old Testament account, or, more properly, what were the diversity of old testament accounts, responding to?  </a:t>
            </a:r>
            <a:endParaRPr lang="en-GB" dirty="0" smtClean="0"/>
          </a:p>
          <a:p>
            <a:pPr marL="0" lvl="0" indent="0">
              <a:buNone/>
            </a:pPr>
            <a:endParaRPr lang="en-GB" dirty="0" smtClean="0"/>
          </a:p>
          <a:p>
            <a:pPr marL="0" lvl="0" indent="0">
              <a:buNone/>
            </a:pPr>
            <a:r>
              <a:rPr lang="en-GB" dirty="0" smtClean="0"/>
              <a:t>Well</a:t>
            </a:r>
            <a:r>
              <a:rPr lang="en-GB" dirty="0"/>
              <a:t>, as they are summarised and expressed in Genesis 1-3 they are drawing on, and distinguishing themselves from Canaanite and Babylonian views.  These other societies of the Ancient Near East also expressed their sense of themselves, and their view of the world, in narratives about the way that all that is came to be.  </a:t>
            </a:r>
          </a:p>
        </p:txBody>
      </p:sp>
      <p:sp>
        <p:nvSpPr>
          <p:cNvPr id="4" name="Content Placeholder 3"/>
          <p:cNvSpPr>
            <a:spLocks noGrp="1"/>
          </p:cNvSpPr>
          <p:nvPr>
            <p:ph sz="half" idx="2"/>
          </p:nvPr>
        </p:nvSpPr>
        <p:spPr/>
        <p:txBody>
          <a:bodyPr>
            <a:normAutofit fontScale="77500" lnSpcReduction="20000"/>
          </a:bodyPr>
          <a:lstStyle/>
          <a:p>
            <a:pPr marL="0" lvl="0" indent="0">
              <a:buNone/>
            </a:pPr>
            <a:r>
              <a:rPr lang="en-GB" dirty="0"/>
              <a:t>Like these other sources there are parts of the Old Testament that show that God creates by imposing order onto formless chaos, like a potter works clay into a jar.  [Genesis 2:7, Jeremiah 18:1-6].  Equally, there is sometimes a parallel with the way in which these chaotic forces are personified as a dragon or another monster – the Behemoth, Leviathan etc. [Psalm 74:13-15, Job 40 </a:t>
            </a:r>
            <a:r>
              <a:rPr lang="en-GB" dirty="0" err="1"/>
              <a:t>etc</a:t>
            </a:r>
            <a:r>
              <a:rPr lang="en-GB" dirty="0"/>
              <a:t>]  </a:t>
            </a:r>
          </a:p>
          <a:p>
            <a:pPr marL="0" indent="0">
              <a:buNone/>
            </a:pPr>
            <a:endParaRPr lang="en-GB" dirty="0"/>
          </a:p>
        </p:txBody>
      </p:sp>
    </p:spTree>
    <p:extLst>
      <p:ext uri="{BB962C8B-B14F-4D97-AF65-F5344CB8AC3E}">
        <p14:creationId xmlns:p14="http://schemas.microsoft.com/office/powerpoint/2010/main" val="33053370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  </a:t>
            </a:r>
            <a:r>
              <a:rPr lang="en-GB" dirty="0"/>
              <a:t>Responsive Aspects</a:t>
            </a:r>
          </a:p>
        </p:txBody>
      </p:sp>
      <p:sp>
        <p:nvSpPr>
          <p:cNvPr id="3" name="Content Placeholder 2"/>
          <p:cNvSpPr>
            <a:spLocks noGrp="1"/>
          </p:cNvSpPr>
          <p:nvPr>
            <p:ph sz="half" idx="1"/>
          </p:nvPr>
        </p:nvSpPr>
        <p:spPr/>
        <p:txBody>
          <a:bodyPr>
            <a:normAutofit/>
          </a:bodyPr>
          <a:lstStyle/>
          <a:p>
            <a:pPr marL="0" indent="0">
              <a:buNone/>
            </a:pPr>
            <a:r>
              <a:rPr lang="en-GB" dirty="0"/>
              <a:t>But what is far more significant is the way that the biblical creation story distinguishes itself from these other peoples and their myths.  In  the last 150 years archaeologist have discovered tablets with </a:t>
            </a:r>
            <a:r>
              <a:rPr lang="en-GB" dirty="0" smtClean="0"/>
              <a:t>inscriptions </a:t>
            </a:r>
            <a:r>
              <a:rPr lang="en-GB" dirty="0"/>
              <a:t>of creation myths in pre-biblical near eastern cities.  </a:t>
            </a:r>
          </a:p>
        </p:txBody>
      </p:sp>
      <p:sp>
        <p:nvSpPr>
          <p:cNvPr id="4" name="Content Placeholder 3"/>
          <p:cNvSpPr>
            <a:spLocks noGrp="1"/>
          </p:cNvSpPr>
          <p:nvPr>
            <p:ph sz="half" idx="2"/>
          </p:nvPr>
        </p:nvSpPr>
        <p:spPr/>
        <p:txBody>
          <a:bodyPr>
            <a:normAutofit/>
          </a:bodyPr>
          <a:lstStyle/>
          <a:p>
            <a:pPr marL="0" indent="0">
              <a:buNone/>
            </a:pPr>
            <a:r>
              <a:rPr lang="en-GB" dirty="0"/>
              <a:t>The Babylonian myth, the so-called </a:t>
            </a:r>
            <a:r>
              <a:rPr lang="en-GB" i="1" dirty="0" err="1"/>
              <a:t>enuma</a:t>
            </a:r>
            <a:r>
              <a:rPr lang="en-GB" i="1" dirty="0"/>
              <a:t> </a:t>
            </a:r>
            <a:r>
              <a:rPr lang="en-GB" i="1" dirty="0" err="1"/>
              <a:t>elish</a:t>
            </a:r>
            <a:r>
              <a:rPr lang="en-GB" i="1" dirty="0"/>
              <a:t>, </a:t>
            </a:r>
            <a:r>
              <a:rPr lang="en-GB" dirty="0"/>
              <a:t>talks of the earth as the end result of a cosmic battle  between a chief male god ‘</a:t>
            </a:r>
            <a:r>
              <a:rPr lang="en-GB" dirty="0" err="1"/>
              <a:t>Marduk</a:t>
            </a:r>
            <a:r>
              <a:rPr lang="en-GB" dirty="0"/>
              <a:t>’ and a female god, Tiamat, who represents the hostile sea [later perhaps personified in the OT leviathan</a:t>
            </a:r>
            <a:r>
              <a:rPr lang="en-GB" dirty="0" smtClean="0"/>
              <a:t>?]</a:t>
            </a:r>
            <a:endParaRPr lang="en-GB" dirty="0"/>
          </a:p>
          <a:p>
            <a:pPr marL="0" indent="0">
              <a:buNone/>
            </a:pPr>
            <a:endParaRPr lang="en-GB" dirty="0"/>
          </a:p>
        </p:txBody>
      </p:sp>
    </p:spTree>
    <p:extLst>
      <p:ext uri="{BB962C8B-B14F-4D97-AF65-F5344CB8AC3E}">
        <p14:creationId xmlns:p14="http://schemas.microsoft.com/office/powerpoint/2010/main" val="12549090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a:t>Tiamat is slain by </a:t>
            </a:r>
            <a:r>
              <a:rPr lang="en-GB" dirty="0" err="1"/>
              <a:t>Marduk</a:t>
            </a:r>
            <a:r>
              <a:rPr lang="en-GB" dirty="0"/>
              <a:t>, and her carcass is halved and spread out to become the vault over the earth and the land itself.  The Babylonians sought to understand the floods, storms and dry seasons whose management made agriculture possible. This narrative allows them to understand both the apparent chaos that surrounded them, and its taming by </a:t>
            </a:r>
            <a:r>
              <a:rPr lang="en-GB" dirty="0" err="1"/>
              <a:t>Marduk</a:t>
            </a:r>
            <a:r>
              <a:rPr lang="en-GB" dirty="0"/>
              <a:t>. </a:t>
            </a:r>
          </a:p>
        </p:txBody>
      </p:sp>
      <p:sp>
        <p:nvSpPr>
          <p:cNvPr id="4" name="Content Placeholder 3"/>
          <p:cNvSpPr>
            <a:spLocks noGrp="1"/>
          </p:cNvSpPr>
          <p:nvPr>
            <p:ph sz="half" idx="2"/>
          </p:nvPr>
        </p:nvSpPr>
        <p:spPr/>
        <p:txBody>
          <a:bodyPr>
            <a:normAutofit fontScale="92500" lnSpcReduction="10000"/>
          </a:bodyPr>
          <a:lstStyle/>
          <a:p>
            <a:pPr marL="0" indent="0">
              <a:buNone/>
            </a:pPr>
            <a:r>
              <a:rPr lang="en-GB" dirty="0"/>
              <a:t>But in addition to this technical purpose the myth also explained to the Babylonians who they were.  </a:t>
            </a:r>
            <a:r>
              <a:rPr lang="en-GB" dirty="0" err="1"/>
              <a:t>Marduk</a:t>
            </a:r>
            <a:r>
              <a:rPr lang="en-GB" dirty="0"/>
              <a:t> was the chief God of Babylon, his conquest of Tiamat places his divine seal of approval on the empire building exploits of the Babylonians.  </a:t>
            </a:r>
          </a:p>
          <a:p>
            <a:pPr marL="0" indent="0">
              <a:buNone/>
            </a:pPr>
            <a:endParaRPr lang="en-GB" dirty="0"/>
          </a:p>
        </p:txBody>
      </p:sp>
    </p:spTree>
    <p:extLst>
      <p:ext uri="{BB962C8B-B14F-4D97-AF65-F5344CB8AC3E}">
        <p14:creationId xmlns:p14="http://schemas.microsoft.com/office/powerpoint/2010/main" val="42181951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a:t>
            </a:r>
            <a:r>
              <a:rPr lang="en-GB" dirty="0" smtClean="0"/>
              <a:t>–  Responsive Aspects</a:t>
            </a:r>
            <a:endParaRPr lang="en-GB" dirty="0"/>
          </a:p>
        </p:txBody>
      </p:sp>
      <p:sp>
        <p:nvSpPr>
          <p:cNvPr id="3" name="Content Placeholder 2"/>
          <p:cNvSpPr>
            <a:spLocks noGrp="1"/>
          </p:cNvSpPr>
          <p:nvPr>
            <p:ph sz="half" idx="1"/>
          </p:nvPr>
        </p:nvSpPr>
        <p:spPr>
          <a:xfrm>
            <a:off x="614082" y="1547719"/>
            <a:ext cx="6315635" cy="3767867"/>
          </a:xfrm>
        </p:spPr>
        <p:txBody>
          <a:bodyPr>
            <a:normAutofit fontScale="70000" lnSpcReduction="20000"/>
          </a:bodyPr>
          <a:lstStyle/>
          <a:p>
            <a:pPr marL="0" indent="0">
              <a:buNone/>
            </a:pPr>
            <a:r>
              <a:rPr lang="en-GB" dirty="0" smtClean="0"/>
              <a:t>In contrast to all of this, the Genesis story sets out a very different idea of the earth, and of the place of humanity within it.  </a:t>
            </a:r>
          </a:p>
          <a:p>
            <a:pPr marL="0" indent="0">
              <a:buNone/>
            </a:pPr>
            <a:r>
              <a:rPr lang="en-GB" dirty="0" smtClean="0"/>
              <a:t>The earth is created by the word of </a:t>
            </a:r>
            <a:r>
              <a:rPr lang="en-GB" dirty="0" smtClean="0"/>
              <a:t>God, it </a:t>
            </a:r>
            <a:r>
              <a:rPr lang="en-GB" dirty="0" smtClean="0"/>
              <a:t>is not made from god-stuff.  It is, therefore, not divine in itself.  It is ‘other than’ God.  </a:t>
            </a:r>
          </a:p>
          <a:p>
            <a:pPr marL="0" indent="0">
              <a:buNone/>
            </a:pPr>
            <a:r>
              <a:rPr lang="en-GB" dirty="0" smtClean="0"/>
              <a:t>Its fruitfulness springs not from the decaying divinity of the goddess Tiamat, but from the continuing creative and sustaining work, the blessing, of God.  That is the doctrine of providence.  </a:t>
            </a:r>
          </a:p>
          <a:p>
            <a:pPr marL="0" indent="0">
              <a:buNone/>
            </a:pPr>
            <a:r>
              <a:rPr lang="en-GB" dirty="0" smtClean="0"/>
              <a:t>Equally, YHWH is the god of all creation, of all humanity.  Whereas the Babylonians found in their creation myth a divine sanction for military conquest and empire-building; the Israelites find themselves as God’s chosen people ‘to be a blessing to all the nations’ (Genesis 12)</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48282" y="1260384"/>
            <a:ext cx="3632110" cy="4139990"/>
          </a:xfrm>
        </p:spPr>
      </p:pic>
    </p:spTree>
    <p:extLst>
      <p:ext uri="{BB962C8B-B14F-4D97-AF65-F5344CB8AC3E}">
        <p14:creationId xmlns:p14="http://schemas.microsoft.com/office/powerpoint/2010/main" val="31181209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  </a:t>
            </a:r>
            <a:r>
              <a:rPr lang="en-GB" dirty="0"/>
              <a:t>Responsive Aspects</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It is also worth noting the way that the Genesis story places God above all cosmic entities.  </a:t>
            </a:r>
            <a:endParaRPr lang="en-GB" dirty="0" smtClean="0"/>
          </a:p>
          <a:p>
            <a:pPr marL="0" indent="0">
              <a:buNone/>
            </a:pPr>
            <a:endParaRPr lang="en-GB" dirty="0"/>
          </a:p>
          <a:p>
            <a:pPr marL="0" indent="0">
              <a:buNone/>
            </a:pPr>
            <a:r>
              <a:rPr lang="en-GB" dirty="0"/>
              <a:t>God creates the dome of the sky, places the stars in it to be signs for the seasons, days and years, and sets up the sun and moon.  This is not, however, some easy picture of God painting the sky, rather it serves two purposes.  </a:t>
            </a: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dirty="0"/>
              <a:t>It explains the existence of a predictable order to things which will allow for agriculture; but more importantly it is a ways of setting God over the gods of Israel’s neighbours. The sun and moon and stars are not just pretty features of a beautiful creation, they are the gods, the idols, of the other peoples. So when Psalm 148:3-4 states “Praise him, sun and moon; praise him, all you shining stars! Praise him, you highest heavens, and you waters above the heavens.” It means that these other </a:t>
            </a:r>
            <a:r>
              <a:rPr lang="en-GB" dirty="0" err="1"/>
              <a:t>entitites</a:t>
            </a:r>
            <a:r>
              <a:rPr lang="en-GB" dirty="0"/>
              <a:t> are under God, they are not divine, but mere creations</a:t>
            </a:r>
          </a:p>
          <a:p>
            <a:pPr marL="0" indent="0">
              <a:buNone/>
            </a:pPr>
            <a:endParaRPr lang="en-GB" dirty="0"/>
          </a:p>
        </p:txBody>
      </p:sp>
    </p:spTree>
    <p:extLst>
      <p:ext uri="{BB962C8B-B14F-4D97-AF65-F5344CB8AC3E}">
        <p14:creationId xmlns:p14="http://schemas.microsoft.com/office/powerpoint/2010/main" val="5992227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  </a:t>
            </a:r>
            <a:r>
              <a:rPr lang="en-GB" dirty="0" smtClean="0"/>
              <a:t>Response to Plato</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For Plato, in the </a:t>
            </a:r>
            <a:r>
              <a:rPr lang="en-GB" i="1" dirty="0" err="1"/>
              <a:t>Timaeus</a:t>
            </a:r>
            <a:r>
              <a:rPr lang="en-GB" i="1" dirty="0"/>
              <a:t>, </a:t>
            </a:r>
            <a:r>
              <a:rPr lang="en-GB" dirty="0"/>
              <a:t>the world is made out of pre-existent matter, it is formed by the craftsman, the </a:t>
            </a:r>
            <a:r>
              <a:rPr lang="en-GB" i="1" dirty="0"/>
              <a:t>demiurge</a:t>
            </a:r>
            <a:r>
              <a:rPr lang="en-GB" dirty="0" smtClean="0"/>
              <a:t>.</a:t>
            </a:r>
          </a:p>
          <a:p>
            <a:pPr marL="0" indent="0">
              <a:buNone/>
            </a:pPr>
            <a:r>
              <a:rPr lang="en-GB" dirty="0" smtClean="0"/>
              <a:t> </a:t>
            </a:r>
            <a:endParaRPr lang="en-GB" dirty="0"/>
          </a:p>
          <a:p>
            <a:pPr marL="0" indent="0">
              <a:buNone/>
            </a:pPr>
            <a:r>
              <a:rPr lang="en-GB" dirty="0"/>
              <a:t>This sort of view was itself influential on very early Christian thinkers like Justin Martyr (c.100-c.165) or Origen (185-254).  Nonetheless, the idea was taken up by Gnosticism which is a religious belief system that operated both within and separately from Judaism and Christianity.  It argued that there is a sharp distinction between matter and spirit.  </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49642" y="1386355"/>
            <a:ext cx="4406009" cy="3767138"/>
          </a:xfrm>
        </p:spPr>
      </p:pic>
    </p:spTree>
    <p:extLst>
      <p:ext uri="{BB962C8B-B14F-4D97-AF65-F5344CB8AC3E}">
        <p14:creationId xmlns:p14="http://schemas.microsoft.com/office/powerpoint/2010/main" val="15320178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  Response to Plato</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Matter is pre-existent and formed by the inferior deity of the demiurge. </a:t>
            </a:r>
            <a:endParaRPr lang="en-GB" dirty="0" smtClean="0"/>
          </a:p>
          <a:p>
            <a:pPr marL="0" indent="0">
              <a:buNone/>
            </a:pPr>
            <a:r>
              <a:rPr lang="en-GB" dirty="0" smtClean="0"/>
              <a:t> </a:t>
            </a:r>
            <a:r>
              <a:rPr lang="en-GB" dirty="0"/>
              <a:t>All material existence is inherently evil. Yet there is a spiritual element innate within man, or at least, within an elite class of men, which yearns to be freed from matter.  </a:t>
            </a:r>
            <a:endParaRPr lang="en-GB" dirty="0" smtClean="0"/>
          </a:p>
          <a:p>
            <a:pPr marL="0" indent="0">
              <a:buNone/>
            </a:pPr>
            <a:r>
              <a:rPr lang="en-GB" dirty="0" smtClean="0"/>
              <a:t>For </a:t>
            </a:r>
            <a:r>
              <a:rPr lang="en-GB" dirty="0"/>
              <a:t>Gnosticism, redemption is brought about by knowledge - gnosis, it is the release of the ‘divine spark’ from its entrapment in the physical world.  </a:t>
            </a:r>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a:t>This type of view would certainly explain the presence of evil and suffering in the world.  </a:t>
            </a:r>
          </a:p>
          <a:p>
            <a:pPr marL="0" indent="0">
              <a:buNone/>
            </a:pPr>
            <a:r>
              <a:rPr lang="en-GB" dirty="0" smtClean="0"/>
              <a:t>Yet </a:t>
            </a:r>
            <a:r>
              <a:rPr lang="en-GB" dirty="0"/>
              <a:t>it also implies that Jesus Christ can’t have been fully human, that he didn’t redeem the world, but may only help us escape it.  It also implies that God isn’t really the source of all things, he doesn’t hold everything in being, doesn’t sustain it all, because he didn’t create everything that is.  </a:t>
            </a:r>
          </a:p>
          <a:p>
            <a:pPr marL="0" indent="0">
              <a:buNone/>
            </a:pPr>
            <a:endParaRPr lang="en-GB" dirty="0"/>
          </a:p>
        </p:txBody>
      </p:sp>
    </p:spTree>
    <p:extLst>
      <p:ext uri="{BB962C8B-B14F-4D97-AF65-F5344CB8AC3E}">
        <p14:creationId xmlns:p14="http://schemas.microsoft.com/office/powerpoint/2010/main" val="10782463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  Response to Plato</a:t>
            </a:r>
          </a:p>
        </p:txBody>
      </p:sp>
      <p:sp>
        <p:nvSpPr>
          <p:cNvPr id="3" name="Content Placeholder 2"/>
          <p:cNvSpPr>
            <a:spLocks noGrp="1"/>
          </p:cNvSpPr>
          <p:nvPr>
            <p:ph sz="half" idx="1"/>
          </p:nvPr>
        </p:nvSpPr>
        <p:spPr/>
        <p:txBody>
          <a:bodyPr>
            <a:normAutofit fontScale="92500"/>
          </a:bodyPr>
          <a:lstStyle/>
          <a:p>
            <a:r>
              <a:rPr lang="en-GB" dirty="0"/>
              <a:t>So these Christian writers affirm the notion of creation </a:t>
            </a:r>
            <a:r>
              <a:rPr lang="en-GB" i="1" dirty="0"/>
              <a:t>ex nihilo – </a:t>
            </a:r>
            <a:r>
              <a:rPr lang="en-GB" dirty="0"/>
              <a:t>that is creation out of nothing.  That way Christian theology is able to remain distinct from both dualism and pantheism.  </a:t>
            </a:r>
          </a:p>
          <a:p>
            <a:endParaRPr lang="en-GB" dirty="0"/>
          </a:p>
        </p:txBody>
      </p:sp>
      <p:sp>
        <p:nvSpPr>
          <p:cNvPr id="4" name="Content Placeholder 3"/>
          <p:cNvSpPr>
            <a:spLocks noGrp="1"/>
          </p:cNvSpPr>
          <p:nvPr>
            <p:ph sz="half" idx="2"/>
          </p:nvPr>
        </p:nvSpPr>
        <p:spPr/>
        <p:txBody>
          <a:bodyPr>
            <a:normAutofit fontScale="92500"/>
          </a:bodyPr>
          <a:lstStyle/>
          <a:p>
            <a:r>
              <a:rPr lang="en-GB" dirty="0"/>
              <a:t>Dualism being the view that matter is evil, and is to be separated from the higher realm of spirit.  Pantheism being the opposite danger that matter itself is God, or rather, that God is in all matter. By arguing that matter is not co-eternal with God, and is not the same as God, it is possible to avoid these dangers.  </a:t>
            </a:r>
          </a:p>
          <a:p>
            <a:endParaRPr lang="en-GB" dirty="0"/>
          </a:p>
        </p:txBody>
      </p:sp>
    </p:spTree>
    <p:extLst>
      <p:ext uri="{BB962C8B-B14F-4D97-AF65-F5344CB8AC3E}">
        <p14:creationId xmlns:p14="http://schemas.microsoft.com/office/powerpoint/2010/main" val="532303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  Response to Plato</a:t>
            </a:r>
          </a:p>
        </p:txBody>
      </p:sp>
      <p:sp>
        <p:nvSpPr>
          <p:cNvPr id="3" name="Content Placeholder 2"/>
          <p:cNvSpPr>
            <a:spLocks noGrp="1"/>
          </p:cNvSpPr>
          <p:nvPr>
            <p:ph sz="half" idx="1"/>
          </p:nvPr>
        </p:nvSpPr>
        <p:spPr/>
        <p:txBody>
          <a:bodyPr>
            <a:normAutofit fontScale="92500" lnSpcReduction="20000"/>
          </a:bodyPr>
          <a:lstStyle/>
          <a:p>
            <a:r>
              <a:rPr lang="en-GB" dirty="0"/>
              <a:t>It is in that sense that Christians say, with the Genesis narrative, that Creation is Good.  Christianity and Judaism are fundamentally world-affirming religions.  They don’t mean that we live in a perfect world free of pain and evil; but that, because it is created by the free decision of God, and because it has fallen from its ideal state, rather than being irrecoverably evil, it is capable of being redeemed.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26660" y="1825625"/>
            <a:ext cx="5072680" cy="3767138"/>
          </a:xfrm>
        </p:spPr>
      </p:pic>
    </p:spTree>
    <p:extLst>
      <p:ext uri="{BB962C8B-B14F-4D97-AF65-F5344CB8AC3E}">
        <p14:creationId xmlns:p14="http://schemas.microsoft.com/office/powerpoint/2010/main" val="36347138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a:t>
            </a:r>
            <a:r>
              <a:rPr lang="en-GB" dirty="0" smtClean="0"/>
              <a:t> </a:t>
            </a:r>
            <a:r>
              <a:rPr lang="en-GB" dirty="0" smtClean="0"/>
              <a:t>– Responsive aspects summary</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smtClean="0"/>
              <a:t>God is not bound by any other force to create.  It is not </a:t>
            </a:r>
            <a:r>
              <a:rPr lang="en-GB" i="1" dirty="0" smtClean="0"/>
              <a:t>necessary </a:t>
            </a:r>
            <a:r>
              <a:rPr lang="en-GB" dirty="0" smtClean="0"/>
              <a:t>that he create</a:t>
            </a:r>
            <a:r>
              <a:rPr lang="en-GB" dirty="0" smtClean="0"/>
              <a:t>.</a:t>
            </a:r>
          </a:p>
          <a:p>
            <a:pPr marL="0" indent="0">
              <a:buNone/>
            </a:pPr>
            <a:endParaRPr lang="en-GB" dirty="0" smtClean="0"/>
          </a:p>
          <a:p>
            <a:pPr marL="0" indent="0">
              <a:buNone/>
            </a:pPr>
            <a:r>
              <a:rPr lang="en-GB" dirty="0" smtClean="0"/>
              <a:t>The earth is created by the word of God, it is not made from god-stuff and includes the continuing creative and sustaining work of God. </a:t>
            </a:r>
            <a:endParaRPr lang="en-GB" dirty="0" smtClean="0"/>
          </a:p>
          <a:p>
            <a:pPr marL="0" indent="0">
              <a:buNone/>
            </a:pPr>
            <a:endParaRPr lang="en-GB" dirty="0" smtClean="0"/>
          </a:p>
          <a:p>
            <a:pPr marL="0" indent="0">
              <a:buNone/>
            </a:pPr>
            <a:r>
              <a:rPr lang="en-GB" dirty="0" smtClean="0"/>
              <a:t>God creates the dome of the sky, places the stars in it to be signs for the seasons, days and years, and sets up the sun and moon. It explains the existence of a predictable order to things which will allow for agriculture and it is a ways of setting God over the gods of Israel’s neighbours</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76374" y="1484966"/>
            <a:ext cx="4714673" cy="3982747"/>
          </a:xfrm>
        </p:spPr>
      </p:pic>
    </p:spTree>
    <p:extLst>
      <p:ext uri="{BB962C8B-B14F-4D97-AF65-F5344CB8AC3E}">
        <p14:creationId xmlns:p14="http://schemas.microsoft.com/office/powerpoint/2010/main" val="31460861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a:t>
            </a:r>
            <a:r>
              <a:rPr lang="en-GB" dirty="0" smtClean="0"/>
              <a:t> </a:t>
            </a:r>
            <a:r>
              <a:rPr lang="en-GB" dirty="0" smtClean="0"/>
              <a:t>– Responsive aspects summary</a:t>
            </a:r>
            <a:endParaRPr lang="en-GB" dirty="0"/>
          </a:p>
        </p:txBody>
      </p:sp>
      <p:sp>
        <p:nvSpPr>
          <p:cNvPr id="5" name="Content Placeholder 4"/>
          <p:cNvSpPr>
            <a:spLocks noGrp="1"/>
          </p:cNvSpPr>
          <p:nvPr>
            <p:ph idx="1"/>
          </p:nvPr>
        </p:nvSpPr>
        <p:spPr/>
        <p:txBody>
          <a:bodyPr>
            <a:normAutofit fontScale="85000" lnSpcReduction="20000"/>
          </a:bodyPr>
          <a:lstStyle/>
          <a:p>
            <a:pPr marL="0" lvl="0" indent="0" algn="just" eaLnBrk="0" fontAlgn="base" hangingPunct="0">
              <a:lnSpc>
                <a:spcPct val="100000"/>
              </a:lnSpc>
              <a:spcBef>
                <a:spcPct val="0"/>
              </a:spcBef>
              <a:spcAft>
                <a:spcPct val="0"/>
              </a:spcAft>
              <a:buNone/>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So, by responding to the challenges of its setting we can see that the development of the doctrine of creation leads us to say the following:</a:t>
            </a:r>
          </a:p>
          <a:p>
            <a:pPr marL="0" lvl="0" indent="0" algn="just" eaLnBrk="0" fontAlgn="base" hangingPunct="0">
              <a:lnSpc>
                <a:spcPct val="100000"/>
              </a:lnSpc>
              <a:spcBef>
                <a:spcPct val="0"/>
              </a:spcBef>
              <a:spcAft>
                <a:spcPct val="0"/>
              </a:spcAft>
              <a:buNone/>
            </a:pPr>
            <a:endParaRPr kumimoji="0" lang="en-GB" altLang="en-US" b="0" i="0" u="none" strike="noStrike" cap="none" normalizeH="0" baseline="0" dirty="0" smtClean="0">
              <a:ln>
                <a:noFill/>
              </a:ln>
              <a:solidFill>
                <a:schemeClr val="tx1"/>
              </a:solidFill>
              <a:effectLst/>
            </a:endParaRP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God is the creator of all things.</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The God is distinct from his creation.</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God remains active in his creation – sustaining it and restoring it.</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God is the creator of all humanity, in his own image.  </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despite its fallen state, creation is good, and that God is not responsible for evil.  </a:t>
            </a:r>
          </a:p>
          <a:p>
            <a:pPr marL="0" lvl="0" indent="0" algn="just" eaLnBrk="0" fontAlgn="base" hangingPunct="0">
              <a:lnSpc>
                <a:spcPct val="100000"/>
              </a:lnSpc>
              <a:spcBef>
                <a:spcPct val="0"/>
              </a:spcBef>
              <a:spcAft>
                <a:spcPct val="0"/>
              </a:spcAft>
              <a:buFontTx/>
              <a:buAutoNum type="arabicPeriod"/>
            </a:pPr>
            <a:endParaRPr kumimoji="0" lang="en-GB" altLang="en-US" b="0" i="0" u="none" strike="noStrike" cap="none" normalizeH="0" baseline="0" dirty="0" smtClean="0">
              <a:ln>
                <a:noFill/>
              </a:ln>
              <a:solidFill>
                <a:schemeClr val="tx1"/>
              </a:solidFill>
              <a:effectLst/>
            </a:endParaRPr>
          </a:p>
          <a:p>
            <a:pPr marL="0" lvl="0" indent="0" algn="just" eaLnBrk="0" fontAlgn="base" hangingPunct="0">
              <a:lnSpc>
                <a:spcPct val="100000"/>
              </a:lnSpc>
              <a:spcBef>
                <a:spcPct val="0"/>
              </a:spcBef>
              <a:spcAft>
                <a:spcPct val="0"/>
              </a:spcAft>
              <a:buNone/>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So if that is the ‘what’ of the doctrine of creation – what of the how and the why?  </a:t>
            </a:r>
            <a:endParaRPr kumimoji="0" lang="en-GB" altLang="en-US" b="0" i="0" u="none" strike="noStrike" cap="none" normalizeH="0" baseline="0" dirty="0" smtClean="0">
              <a:ln>
                <a:noFill/>
              </a:ln>
              <a:solidFill>
                <a:schemeClr val="tx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540282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a:t>
            </a:r>
            <a:r>
              <a:rPr lang="en-GB" dirty="0" smtClean="0"/>
              <a:t>God </a:t>
            </a:r>
            <a:r>
              <a:rPr lang="en-GB" dirty="0"/>
              <a:t>create?  </a:t>
            </a:r>
          </a:p>
        </p:txBody>
      </p:sp>
      <p:sp>
        <p:nvSpPr>
          <p:cNvPr id="3" name="Text Placeholder 2"/>
          <p:cNvSpPr>
            <a:spLocks noGrp="1"/>
          </p:cNvSpPr>
          <p:nvPr>
            <p:ph type="body" idx="1"/>
          </p:nvPr>
        </p:nvSpPr>
        <p:spPr/>
        <p:txBody>
          <a:bodyPr/>
          <a:lstStyle/>
          <a:p>
            <a:r>
              <a:rPr lang="en-GB" dirty="0" smtClean="0"/>
              <a:t>The same reason the chicken crossed the road…</a:t>
            </a:r>
            <a:endParaRPr lang="en-GB" dirty="0"/>
          </a:p>
        </p:txBody>
      </p:sp>
    </p:spTree>
    <p:extLst>
      <p:ext uri="{BB962C8B-B14F-4D97-AF65-F5344CB8AC3E}">
        <p14:creationId xmlns:p14="http://schemas.microsoft.com/office/powerpoint/2010/main" val="23861178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God create? </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smtClean="0"/>
              <a:t>First</a:t>
            </a:r>
            <a:r>
              <a:rPr lang="en-GB" dirty="0"/>
              <a:t>, as is emphasised by the notion of creation ex nihilo – God did not have to create. He chooses to not just because the fancy takes him</a:t>
            </a:r>
            <a:r>
              <a:rPr lang="en-GB" dirty="0" smtClean="0"/>
              <a:t>.</a:t>
            </a:r>
          </a:p>
          <a:p>
            <a:pPr marL="0" indent="0">
              <a:buNone/>
            </a:pPr>
            <a:endParaRPr lang="en-GB" dirty="0" smtClean="0"/>
          </a:p>
          <a:p>
            <a:pPr marL="0" indent="0">
              <a:buNone/>
            </a:pPr>
            <a:r>
              <a:rPr lang="en-GB" dirty="0" smtClean="0"/>
              <a:t> </a:t>
            </a:r>
            <a:r>
              <a:rPr lang="en-GB" dirty="0"/>
              <a:t>When theologians affirm the freedom of God’s decision to create they don’t mean creation is an optional extra – as if he can choose to have a creation one day; but may equally one day decide he no longer wants it.  </a:t>
            </a:r>
            <a:endParaRPr lang="en-GB" dirty="0" smtClean="0"/>
          </a:p>
          <a:p>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a:t>God is not capricious, he is loving. Once he ‘decides’ for creation he sticks with it.  It is this divine love that leads to God’s creative act. It is this freedom and this love which are the basis of the declaration of Genesis 1:31 – “God saw everything that he had made and indeed it was very good.”</a:t>
            </a:r>
          </a:p>
          <a:p>
            <a:pPr marL="0" indent="0">
              <a:buNone/>
            </a:pPr>
            <a:endParaRPr lang="en-GB" dirty="0"/>
          </a:p>
        </p:txBody>
      </p:sp>
    </p:spTree>
    <p:extLst>
      <p:ext uri="{BB962C8B-B14F-4D97-AF65-F5344CB8AC3E}">
        <p14:creationId xmlns:p14="http://schemas.microsoft.com/office/powerpoint/2010/main" val="41233999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God create? </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The way God sees his creation as ‘good’ extends to all of his </a:t>
            </a:r>
            <a:r>
              <a:rPr lang="en-GB" dirty="0" err="1"/>
              <a:t>creatorial</a:t>
            </a:r>
            <a:r>
              <a:rPr lang="en-GB" dirty="0"/>
              <a:t> acts. The only thing in the narrative of Genesis that is not deemed to be ‘good’, is that Adam is alone.  Thus the purpose of God creating humanity in his own image is that humanity be relational. </a:t>
            </a:r>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a:t>That is why God creates – for he so loves his creation that he brings it into existence, sustains it despite its rebellion, and is actively engaged in redeeming and restoring it</a:t>
            </a:r>
            <a:r>
              <a:rPr lang="en-GB" dirty="0" smtClean="0"/>
              <a:t>.</a:t>
            </a:r>
          </a:p>
          <a:p>
            <a:pPr marL="0" indent="0">
              <a:buNone/>
            </a:pPr>
            <a:r>
              <a:rPr lang="en-GB" dirty="0" smtClean="0"/>
              <a:t> </a:t>
            </a:r>
            <a:endParaRPr lang="en-GB" dirty="0"/>
          </a:p>
          <a:p>
            <a:pPr marL="0" indent="0">
              <a:buNone/>
            </a:pPr>
            <a:r>
              <a:rPr lang="en-GB" dirty="0" smtClean="0"/>
              <a:t>This </a:t>
            </a:r>
            <a:r>
              <a:rPr lang="en-GB" dirty="0"/>
              <a:t>is still quite abstract, but the metaphors in which we choose to express the ‘how’ of God’s creative activity will give us some more clues to the what and the why of the doctrine of creation.</a:t>
            </a:r>
          </a:p>
          <a:p>
            <a:pPr marL="0" indent="0">
              <a:buNone/>
            </a:pPr>
            <a:endParaRPr lang="en-GB" dirty="0"/>
          </a:p>
        </p:txBody>
      </p:sp>
    </p:spTree>
    <p:extLst>
      <p:ext uri="{BB962C8B-B14F-4D97-AF65-F5344CB8AC3E}">
        <p14:creationId xmlns:p14="http://schemas.microsoft.com/office/powerpoint/2010/main" val="22179077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a:t>
            </a:r>
            <a:r>
              <a:rPr lang="en-GB" dirty="0" smtClean="0"/>
              <a:t>– Metaphor of Generation</a:t>
            </a:r>
            <a:endParaRPr lang="en-GB" dirty="0"/>
          </a:p>
        </p:txBody>
      </p:sp>
      <p:sp>
        <p:nvSpPr>
          <p:cNvPr id="3" name="Content Placeholder 2"/>
          <p:cNvSpPr>
            <a:spLocks noGrp="1"/>
          </p:cNvSpPr>
          <p:nvPr>
            <p:ph sz="half" idx="1"/>
          </p:nvPr>
        </p:nvSpPr>
        <p:spPr/>
        <p:txBody>
          <a:bodyPr>
            <a:normAutofit fontScale="77500" lnSpcReduction="20000"/>
          </a:bodyPr>
          <a:lstStyle/>
          <a:p>
            <a:pPr marL="0" lvl="0" indent="0">
              <a:buNone/>
            </a:pPr>
            <a:r>
              <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The metaphor of </a:t>
            </a:r>
            <a:r>
              <a:rPr kumimoji="0" lang="en-GB" altLang="en-US" b="0" i="1"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generation.  </a:t>
            </a:r>
            <a:r>
              <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That is, of procreation. </a:t>
            </a:r>
            <a:endPar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endParaRPr>
          </a:p>
          <a:p>
            <a:pPr marL="0" lvl="0" indent="0">
              <a:buNone/>
            </a:pPr>
            <a:endPar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endParaRPr>
          </a:p>
          <a:p>
            <a:pPr marL="0" lvl="0" indent="0">
              <a:buNone/>
            </a:pPr>
            <a:r>
              <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It </a:t>
            </a:r>
            <a:r>
              <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isn’t really so much the sexual side of the metaphor that is important here, but the way in which the loving act of creation isn’t, like the God of Aristotle </a:t>
            </a:r>
            <a:r>
              <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or </a:t>
            </a:r>
            <a:r>
              <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of 19</a:t>
            </a:r>
            <a:r>
              <a:rPr kumimoji="0" lang="en-GB" altLang="en-US" b="0" i="0" u="none" strike="noStrike" cap="none" normalizeH="0" baseline="30000" dirty="0" smtClean="0">
                <a:ln>
                  <a:noFill/>
                </a:ln>
                <a:solidFill>
                  <a:schemeClr val="tx1"/>
                </a:solidFill>
                <a:effectLst/>
                <a:ea typeface="Times New Roman" panose="02020603050405020304" pitchFamily="18" charset="0"/>
                <a:cs typeface="Tahoma" panose="020B0604030504040204" pitchFamily="34" charset="0"/>
              </a:rPr>
              <a:t>th</a:t>
            </a:r>
            <a:r>
              <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 century deism, an act of setting something up and letting it run its own course.  </a:t>
            </a:r>
            <a:endPar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endParaRPr>
          </a:p>
          <a:p>
            <a:pPr marL="0" lvl="0" indent="0">
              <a:buNone/>
            </a:pPr>
            <a:endPar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endParaRPr>
          </a:p>
          <a:p>
            <a:pPr marL="0" lvl="0" indent="0">
              <a:buNone/>
            </a:pPr>
            <a:r>
              <a:rPr kumimoji="0" lang="en-GB" altLang="en-US"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Rather God nurtures and sustains his creation.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78706" y="1592077"/>
            <a:ext cx="4588288" cy="3642852"/>
          </a:xfrm>
        </p:spPr>
      </p:pic>
    </p:spTree>
    <p:extLst>
      <p:ext uri="{BB962C8B-B14F-4D97-AF65-F5344CB8AC3E}">
        <p14:creationId xmlns:p14="http://schemas.microsoft.com/office/powerpoint/2010/main" val="31247531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a:t>
            </a:r>
            <a:r>
              <a:rPr lang="en-GB" dirty="0" smtClean="0"/>
              <a:t>– Metaphor of Fabrication</a:t>
            </a:r>
            <a:endParaRPr lang="en-GB" dirty="0"/>
          </a:p>
        </p:txBody>
      </p:sp>
      <p:sp>
        <p:nvSpPr>
          <p:cNvPr id="3" name="Content Placeholder 2"/>
          <p:cNvSpPr>
            <a:spLocks noGrp="1"/>
          </p:cNvSpPr>
          <p:nvPr>
            <p:ph sz="half" idx="1"/>
          </p:nvPr>
        </p:nvSpPr>
        <p:spPr/>
        <p:txBody>
          <a:bodyPr>
            <a:normAutofit fontScale="85000" lnSpcReduction="20000"/>
          </a:bodyPr>
          <a:lstStyle/>
          <a:p>
            <a:pPr marL="0" lvl="0" indent="0">
              <a:buNone/>
            </a:pPr>
            <a:r>
              <a:rPr lang="en-GB" dirty="0"/>
              <a:t>The metaphor of </a:t>
            </a:r>
            <a:r>
              <a:rPr lang="en-GB" i="1" dirty="0"/>
              <a:t>fabrication, formation or construction.  </a:t>
            </a:r>
            <a:r>
              <a:rPr lang="en-GB" dirty="0"/>
              <a:t>  </a:t>
            </a:r>
            <a:endParaRPr lang="en-GB" dirty="0" smtClean="0"/>
          </a:p>
          <a:p>
            <a:pPr marL="0" lvl="0" indent="0">
              <a:buNone/>
            </a:pPr>
            <a:endParaRPr lang="en-GB" dirty="0" smtClean="0"/>
          </a:p>
          <a:p>
            <a:pPr marL="0" lvl="0" indent="0">
              <a:buNone/>
            </a:pPr>
            <a:r>
              <a:rPr lang="en-GB" dirty="0" smtClean="0"/>
              <a:t>This </a:t>
            </a:r>
            <a:r>
              <a:rPr lang="en-GB" dirty="0"/>
              <a:t>would express well the aspects of planning, of deliberate intention, of craftsmanship, and of a divine purpose behind creation.  </a:t>
            </a:r>
            <a:endParaRPr lang="en-GB" dirty="0" smtClean="0"/>
          </a:p>
          <a:p>
            <a:pPr marL="0" lvl="0" indent="0">
              <a:buNone/>
            </a:pPr>
            <a:endParaRPr lang="en-GB" dirty="0" smtClean="0"/>
          </a:p>
          <a:p>
            <a:pPr marL="0" lvl="0" indent="0">
              <a:buNone/>
            </a:pPr>
            <a:r>
              <a:rPr lang="en-GB" dirty="0" smtClean="0"/>
              <a:t>However</a:t>
            </a:r>
            <a:r>
              <a:rPr lang="en-GB" dirty="0"/>
              <a:t>, the limitation with this sort of metaphor is that it can be linked with the platonic and Gnostic notion of pre-existent matter</a:t>
            </a:r>
            <a:r>
              <a:rPr lang="en-GB" dirty="0" smtClean="0"/>
              <a:t>..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13177" y="1529323"/>
            <a:ext cx="4613034" cy="3765487"/>
          </a:xfrm>
        </p:spPr>
      </p:pic>
    </p:spTree>
    <p:extLst>
      <p:ext uri="{BB962C8B-B14F-4D97-AF65-F5344CB8AC3E}">
        <p14:creationId xmlns:p14="http://schemas.microsoft.com/office/powerpoint/2010/main" val="25934474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a:t>
            </a:r>
            <a:r>
              <a:rPr lang="en-GB" dirty="0" smtClean="0"/>
              <a:t> </a:t>
            </a:r>
            <a:r>
              <a:rPr lang="en-GB" dirty="0" smtClean="0"/>
              <a:t>– Metaphor of Emanation </a:t>
            </a:r>
            <a:endParaRPr lang="en-GB" dirty="0"/>
          </a:p>
        </p:txBody>
      </p:sp>
      <p:sp>
        <p:nvSpPr>
          <p:cNvPr id="4" name="Content Placeholder 3"/>
          <p:cNvSpPr>
            <a:spLocks noGrp="1"/>
          </p:cNvSpPr>
          <p:nvPr>
            <p:ph sz="half" idx="2"/>
          </p:nvPr>
        </p:nvSpPr>
        <p:spPr/>
        <p:txBody>
          <a:bodyPr>
            <a:normAutofit fontScale="92500" lnSpcReduction="20000"/>
          </a:bodyPr>
          <a:lstStyle/>
          <a:p>
            <a:pPr marL="0" lvl="0" indent="0">
              <a:buNone/>
            </a:pPr>
            <a:r>
              <a:rPr lang="en-GB" dirty="0"/>
              <a:t>The metaphor of </a:t>
            </a:r>
            <a:r>
              <a:rPr lang="en-GB" i="1" dirty="0"/>
              <a:t>emanation. </a:t>
            </a:r>
            <a:r>
              <a:rPr lang="en-GB" dirty="0"/>
              <a:t>  </a:t>
            </a:r>
            <a:endParaRPr lang="en-GB" dirty="0" smtClean="0"/>
          </a:p>
          <a:p>
            <a:pPr marL="0" lvl="0" indent="0">
              <a:buNone/>
            </a:pPr>
            <a:r>
              <a:rPr lang="en-GB" dirty="0" smtClean="0"/>
              <a:t>Just </a:t>
            </a:r>
            <a:r>
              <a:rPr lang="en-GB" dirty="0"/>
              <a:t>like light or heat radiate from the sun, or water flows from a spring, so the creation of the world is the inevitable overflowing of the creative energy of God.  </a:t>
            </a:r>
            <a:endParaRPr lang="en-GB" dirty="0" smtClean="0"/>
          </a:p>
          <a:p>
            <a:pPr marL="0" lvl="0" indent="0">
              <a:buNone/>
            </a:pPr>
            <a:r>
              <a:rPr lang="en-GB" dirty="0" smtClean="0"/>
              <a:t>This </a:t>
            </a:r>
            <a:r>
              <a:rPr lang="en-GB" dirty="0"/>
              <a:t>model would emphasise the connection between God and creation, but does so at the risk of making creation inevitable and involuntary.  It thereby also makes the creative act largely impersonal.  </a:t>
            </a:r>
          </a:p>
          <a:p>
            <a:pPr marL="0" indent="0">
              <a:buNone/>
            </a:pPr>
            <a:endParaRPr lang="en-GB" dirty="0"/>
          </a:p>
        </p:txBody>
      </p:sp>
      <p:pic>
        <p:nvPicPr>
          <p:cNvPr id="6" name="Content Placeholder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2968" y="1515035"/>
            <a:ext cx="4597562" cy="3980610"/>
          </a:xfrm>
          <a:prstGeom prst="rect">
            <a:avLst/>
          </a:prstGeom>
        </p:spPr>
      </p:pic>
    </p:spTree>
    <p:extLst>
      <p:ext uri="{BB962C8B-B14F-4D97-AF65-F5344CB8AC3E}">
        <p14:creationId xmlns:p14="http://schemas.microsoft.com/office/powerpoint/2010/main" val="34810566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a:t>
            </a:r>
            <a:r>
              <a:rPr lang="en-GB" dirty="0" smtClean="0"/>
              <a:t> </a:t>
            </a:r>
            <a:r>
              <a:rPr lang="en-GB" dirty="0" smtClean="0"/>
              <a:t>– Metaphor of Expression</a:t>
            </a:r>
            <a:endParaRPr lang="en-GB" dirty="0"/>
          </a:p>
        </p:txBody>
      </p:sp>
      <p:sp>
        <p:nvSpPr>
          <p:cNvPr id="4" name="Content Placeholder 3"/>
          <p:cNvSpPr>
            <a:spLocks noGrp="1"/>
          </p:cNvSpPr>
          <p:nvPr>
            <p:ph sz="half" idx="2"/>
          </p:nvPr>
        </p:nvSpPr>
        <p:spPr/>
        <p:txBody>
          <a:bodyPr>
            <a:normAutofit fontScale="70000" lnSpcReduction="20000"/>
          </a:bodyPr>
          <a:lstStyle/>
          <a:p>
            <a:pPr marL="0" lvl="0" indent="0">
              <a:buNone/>
            </a:pPr>
            <a:r>
              <a:rPr lang="en-GB" dirty="0"/>
              <a:t>Finally, the model of </a:t>
            </a:r>
            <a:r>
              <a:rPr lang="en-GB" i="1" dirty="0"/>
              <a:t>artistic expression</a:t>
            </a:r>
            <a:r>
              <a:rPr lang="en-GB" dirty="0"/>
              <a:t>.  </a:t>
            </a:r>
            <a:endParaRPr lang="en-GB" dirty="0" smtClean="0"/>
          </a:p>
          <a:p>
            <a:pPr marL="0" lvl="0" indent="0">
              <a:buNone/>
            </a:pPr>
            <a:r>
              <a:rPr lang="en-GB" dirty="0" err="1" smtClean="0"/>
              <a:t>Migliore</a:t>
            </a:r>
            <a:r>
              <a:rPr lang="en-GB" dirty="0" smtClean="0"/>
              <a:t> </a:t>
            </a:r>
            <a:r>
              <a:rPr lang="en-GB" dirty="0"/>
              <a:t>even uses the word play here.  It is not work in the sense of routine, repetitive, boring, alienating activities.  </a:t>
            </a:r>
            <a:endParaRPr lang="en-GB" dirty="0" smtClean="0"/>
          </a:p>
          <a:p>
            <a:pPr marL="0" lvl="0" indent="0">
              <a:buNone/>
            </a:pPr>
            <a:r>
              <a:rPr lang="en-GB" dirty="0" smtClean="0"/>
              <a:t>It </a:t>
            </a:r>
            <a:r>
              <a:rPr lang="en-GB" dirty="0"/>
              <a:t>is ebullient, joyful, imaginative, expressive and free.  It captures both the loving and joyful aspect of God’s creative act, of the intimacy yet distinction between </a:t>
            </a:r>
            <a:r>
              <a:rPr lang="en-GB" dirty="0" smtClean="0"/>
              <a:t>artist </a:t>
            </a:r>
            <a:r>
              <a:rPr lang="en-GB" dirty="0"/>
              <a:t>and art, creator and creation.  </a:t>
            </a:r>
            <a:endParaRPr lang="en-GB" dirty="0" smtClean="0"/>
          </a:p>
          <a:p>
            <a:pPr marL="0" lvl="0" indent="0">
              <a:buNone/>
            </a:pPr>
            <a:r>
              <a:rPr lang="en-GB" dirty="0" smtClean="0"/>
              <a:t>The </a:t>
            </a:r>
            <a:r>
              <a:rPr lang="en-GB" dirty="0"/>
              <a:t>Sabbath day rest is not the required respite of a thoroughly exhausted worker; it is the gratuitous, playful enjoyment of a good creation, by the artisan who is bringing us all into that kingdom of playful rest, of joy and peace.  </a:t>
            </a:r>
          </a:p>
          <a:p>
            <a:pPr marL="0" indent="0">
              <a:buNone/>
            </a:pPr>
            <a:endParaRPr lang="en-GB" dirty="0"/>
          </a:p>
        </p:txBody>
      </p:sp>
      <p:pic>
        <p:nvPicPr>
          <p:cNvPr id="6" name="Content Placeholder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610" y="1484966"/>
            <a:ext cx="4796957" cy="4028328"/>
          </a:xfrm>
          <a:prstGeom prst="rect">
            <a:avLst/>
          </a:prstGeom>
        </p:spPr>
      </p:pic>
    </p:spTree>
    <p:extLst>
      <p:ext uri="{BB962C8B-B14F-4D97-AF65-F5344CB8AC3E}">
        <p14:creationId xmlns:p14="http://schemas.microsoft.com/office/powerpoint/2010/main" val="17474743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a:t>
            </a:r>
            <a:r>
              <a:rPr lang="en-GB" dirty="0" smtClean="0"/>
              <a:t> </a:t>
            </a:r>
            <a:r>
              <a:rPr lang="en-GB" dirty="0" smtClean="0"/>
              <a:t>– Metaphor Summary</a:t>
            </a:r>
            <a:endParaRPr lang="en-GB" dirty="0"/>
          </a:p>
        </p:txBody>
      </p:sp>
      <p:sp>
        <p:nvSpPr>
          <p:cNvPr id="3" name="Content Placeholder 2"/>
          <p:cNvSpPr>
            <a:spLocks noGrp="1"/>
          </p:cNvSpPr>
          <p:nvPr>
            <p:ph idx="1"/>
          </p:nvPr>
        </p:nvSpPr>
        <p:spPr/>
        <p:txBody>
          <a:bodyPr/>
          <a:lstStyle/>
          <a:p>
            <a:pPr marL="0" lvl="0" indent="0">
              <a:buNone/>
            </a:pPr>
            <a:r>
              <a:rPr kumimoji="0" lang="en-GB" altLang="en-US" sz="4400"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The metaphor of </a:t>
            </a:r>
            <a:r>
              <a:rPr kumimoji="0" lang="en-GB" altLang="en-US" sz="4400" b="0" i="1"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generation</a:t>
            </a:r>
            <a:r>
              <a:rPr kumimoji="0" lang="en-GB" altLang="en-US" sz="4400" b="0" u="none" strike="noStrike" cap="none" normalizeH="0" dirty="0" smtClean="0">
                <a:ln>
                  <a:noFill/>
                </a:ln>
                <a:solidFill>
                  <a:schemeClr val="tx1"/>
                </a:solidFill>
                <a:effectLst/>
                <a:ea typeface="Times New Roman" panose="02020603050405020304" pitchFamily="18" charset="0"/>
                <a:cs typeface="Tahoma" panose="020B0604030504040204" pitchFamily="34" charset="0"/>
              </a:rPr>
              <a:t> or </a:t>
            </a:r>
            <a:r>
              <a:rPr kumimoji="0" lang="en-GB" altLang="en-US" sz="4400" b="0" i="0" u="none" strike="noStrike" cap="none" normalizeH="0" baseline="0" dirty="0" smtClean="0">
                <a:ln>
                  <a:noFill/>
                </a:ln>
                <a:solidFill>
                  <a:schemeClr val="tx1"/>
                </a:solidFill>
                <a:effectLst/>
                <a:ea typeface="Times New Roman" panose="02020603050405020304" pitchFamily="18" charset="0"/>
                <a:cs typeface="Tahoma" panose="020B0604030504040204" pitchFamily="34" charset="0"/>
              </a:rPr>
              <a:t>procreation. </a:t>
            </a:r>
          </a:p>
          <a:p>
            <a:pPr marL="0" indent="0">
              <a:buNone/>
            </a:pPr>
            <a:r>
              <a:rPr lang="en-GB" sz="4400" dirty="0" smtClean="0"/>
              <a:t>The metaphor of </a:t>
            </a:r>
            <a:r>
              <a:rPr lang="en-GB" sz="4400" i="1" dirty="0" smtClean="0"/>
              <a:t>fabrication, formation or construction.  </a:t>
            </a:r>
          </a:p>
          <a:p>
            <a:pPr marL="0" lvl="0" indent="0">
              <a:buNone/>
            </a:pPr>
            <a:r>
              <a:rPr lang="en-GB" sz="4400" dirty="0" smtClean="0"/>
              <a:t>The metaphor of </a:t>
            </a:r>
            <a:r>
              <a:rPr lang="en-GB" sz="4400" i="1" dirty="0" smtClean="0"/>
              <a:t>emanation. </a:t>
            </a:r>
            <a:r>
              <a:rPr lang="en-GB" sz="4400" dirty="0" smtClean="0"/>
              <a:t>  </a:t>
            </a:r>
          </a:p>
          <a:p>
            <a:pPr marL="0" lvl="0" indent="0">
              <a:buNone/>
            </a:pPr>
            <a:r>
              <a:rPr lang="en-GB" sz="4400" dirty="0" smtClean="0"/>
              <a:t>The model of </a:t>
            </a:r>
            <a:r>
              <a:rPr lang="en-GB" sz="4400" i="1" dirty="0" smtClean="0"/>
              <a:t>artistic expression</a:t>
            </a:r>
            <a:r>
              <a:rPr lang="en-GB" sz="4400" dirty="0" smtClean="0"/>
              <a:t>.  </a:t>
            </a:r>
          </a:p>
          <a:p>
            <a:pPr marL="0" indent="0">
              <a:buNone/>
            </a:pPr>
            <a:endParaRPr lang="en-GB" dirty="0" smtClean="0"/>
          </a:p>
          <a:p>
            <a:pPr marL="0" lvl="0" indent="0">
              <a:buNone/>
            </a:pPr>
            <a:endPar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endParaRPr>
          </a:p>
          <a:p>
            <a:pPr marL="0" indent="0">
              <a:buNone/>
            </a:pPr>
            <a:endParaRPr lang="en-GB" dirty="0"/>
          </a:p>
        </p:txBody>
      </p:sp>
    </p:spTree>
    <p:extLst>
      <p:ext uri="{BB962C8B-B14F-4D97-AF65-F5344CB8AC3E}">
        <p14:creationId xmlns:p14="http://schemas.microsoft.com/office/powerpoint/2010/main" val="193909588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idx="1"/>
          </p:nvPr>
        </p:nvSpPr>
        <p:spPr/>
        <p:txBody>
          <a:bodyPr>
            <a:normAutofit/>
          </a:bodyPr>
          <a:lstStyle/>
          <a:p>
            <a:pPr marL="0" indent="0">
              <a:buNone/>
            </a:pPr>
            <a:r>
              <a:rPr lang="en-GB" sz="3600" dirty="0" smtClean="0"/>
              <a:t>Soskice, Janet Martin “Creation and Relation” in Soskice, Janet Martin (2008) </a:t>
            </a:r>
            <a:r>
              <a:rPr lang="en-GB" sz="3600" i="1" dirty="0" smtClean="0"/>
              <a:t>The Kindness of God: Metaphor, Gender, and Religious Language</a:t>
            </a:r>
            <a:r>
              <a:rPr lang="en-GB" sz="3600" smtClean="0"/>
              <a:t>, Oxford: OUP, </a:t>
            </a:r>
            <a:endParaRPr lang="en-GB" sz="3600" dirty="0" smtClean="0"/>
          </a:p>
          <a:p>
            <a:pPr marL="0" indent="0">
              <a:buNone/>
            </a:pPr>
            <a:endParaRPr lang="en-GB" sz="3600" dirty="0"/>
          </a:p>
          <a:p>
            <a:pPr marL="0" indent="0">
              <a:buNone/>
            </a:pPr>
            <a:r>
              <a:rPr lang="en-GB" sz="3600" dirty="0" smtClean="0"/>
              <a:t>Find it, Read it!</a:t>
            </a:r>
            <a:endParaRPr lang="en-GB" sz="3600" dirty="0"/>
          </a:p>
        </p:txBody>
      </p:sp>
    </p:spTree>
    <p:extLst>
      <p:ext uri="{BB962C8B-B14F-4D97-AF65-F5344CB8AC3E}">
        <p14:creationId xmlns:p14="http://schemas.microsoft.com/office/powerpoint/2010/main" val="37394784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0659696"/>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Lampeter" id="{097199B4-6F60-4B1B-8BB4-D42FB22A294A}" vid="{2315F513-19FB-4647-A335-3A24C89C66D9}"/>
    </a:ext>
  </a:extLst>
</a:theme>
</file>

<file path=docProps/app.xml><?xml version="1.0" encoding="utf-8"?>
<Properties xmlns="http://schemas.openxmlformats.org/officeDocument/2006/extended-properties" xmlns:vt="http://schemas.openxmlformats.org/officeDocument/2006/docPropsVTypes">
  <Template>Lampeter</Template>
  <TotalTime>1101</TotalTime>
  <Words>4126</Words>
  <Application>Microsoft Office PowerPoint</Application>
  <PresentationFormat>Custom</PresentationFormat>
  <Paragraphs>184</Paragraphs>
  <Slides>47</Slides>
  <Notes>0</Notes>
  <HiddenSlides>0</HiddenSlides>
  <MMClips>1</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Lampeter</vt:lpstr>
      <vt:lpstr>Introduction to Christian Theology</vt:lpstr>
      <vt:lpstr>Assessment</vt:lpstr>
      <vt:lpstr>Assessment</vt:lpstr>
      <vt:lpstr>Re-cap</vt:lpstr>
      <vt:lpstr>Ontological / Economic Trinity</vt:lpstr>
      <vt:lpstr>Karl Barth - Summary</vt:lpstr>
      <vt:lpstr>Karl Rahner - Summary</vt:lpstr>
      <vt:lpstr>Balthasar - Summary</vt:lpstr>
      <vt:lpstr>Panikkar &amp; Williams - Summary</vt:lpstr>
      <vt:lpstr>Reading</vt:lpstr>
      <vt:lpstr>Reading </vt:lpstr>
      <vt:lpstr>Reading</vt:lpstr>
      <vt:lpstr>Reading</vt:lpstr>
      <vt:lpstr>Reading</vt:lpstr>
      <vt:lpstr>Reading</vt:lpstr>
      <vt:lpstr>Reading</vt:lpstr>
      <vt:lpstr>Reading</vt:lpstr>
      <vt:lpstr>Creation</vt:lpstr>
      <vt:lpstr>Theology – Trinity -&gt;  Creation </vt:lpstr>
      <vt:lpstr>Theology – Trinity -&gt;  Creation </vt:lpstr>
      <vt:lpstr>Science and Genesis </vt:lpstr>
      <vt:lpstr>PowerPoint Presentation</vt:lpstr>
      <vt:lpstr>Creation?</vt:lpstr>
      <vt:lpstr>Creation</vt:lpstr>
      <vt:lpstr>Creation</vt:lpstr>
      <vt:lpstr>Creation</vt:lpstr>
      <vt:lpstr>Creation –  Responsive Aspects</vt:lpstr>
      <vt:lpstr>Creation –  Responsive Aspects</vt:lpstr>
      <vt:lpstr>Creation</vt:lpstr>
      <vt:lpstr>Creation –  Responsive Aspects</vt:lpstr>
      <vt:lpstr>Creation –  Responsive Aspects</vt:lpstr>
      <vt:lpstr>Creation –  Response to Plato</vt:lpstr>
      <vt:lpstr>Creation –  Response to Plato</vt:lpstr>
      <vt:lpstr>Creation –  Response to Plato</vt:lpstr>
      <vt:lpstr>Creation –  Response to Plato</vt:lpstr>
      <vt:lpstr>Creation  – Responsive aspects summary</vt:lpstr>
      <vt:lpstr>Creation  – Responsive aspects summary</vt:lpstr>
      <vt:lpstr>Why did God create?  </vt:lpstr>
      <vt:lpstr>Why did God create? </vt:lpstr>
      <vt:lpstr>Why did God create? </vt:lpstr>
      <vt:lpstr>Creation – Metaphor of Generation</vt:lpstr>
      <vt:lpstr>Creation – Metaphor of Fabrication</vt:lpstr>
      <vt:lpstr>Creation  – Metaphor of Emanation </vt:lpstr>
      <vt:lpstr>Creation  – Metaphor of Expression</vt:lpstr>
      <vt:lpstr>Creation  – Metaphor Summary</vt:lpstr>
      <vt:lpstr>Reading</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Christian Theology</dc:title>
  <dc:creator>Administrator</dc:creator>
  <cp:lastModifiedBy>Administrator</cp:lastModifiedBy>
  <cp:revision>71</cp:revision>
  <dcterms:created xsi:type="dcterms:W3CDTF">2018-01-17T13:42:07Z</dcterms:created>
  <dcterms:modified xsi:type="dcterms:W3CDTF">2018-03-13T15:30:18Z</dcterms:modified>
</cp:coreProperties>
</file>