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56" r:id="rId2"/>
    <p:sldId id="361" r:id="rId3"/>
    <p:sldId id="347" r:id="rId4"/>
    <p:sldId id="352" r:id="rId5"/>
    <p:sldId id="357" r:id="rId6"/>
    <p:sldId id="358" r:id="rId7"/>
    <p:sldId id="351" r:id="rId8"/>
    <p:sldId id="353" r:id="rId9"/>
    <p:sldId id="354" r:id="rId10"/>
    <p:sldId id="319" r:id="rId11"/>
    <p:sldId id="349" r:id="rId12"/>
    <p:sldId id="259" r:id="rId13"/>
    <p:sldId id="321" r:id="rId14"/>
    <p:sldId id="325" r:id="rId15"/>
    <p:sldId id="314" r:id="rId16"/>
    <p:sldId id="322" r:id="rId17"/>
    <p:sldId id="323" r:id="rId18"/>
    <p:sldId id="324" r:id="rId19"/>
    <p:sldId id="350" r:id="rId20"/>
    <p:sldId id="348" r:id="rId21"/>
    <p:sldId id="355" r:id="rId22"/>
    <p:sldId id="30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000099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01" autoAdjust="0"/>
    <p:restoredTop sz="94637"/>
  </p:normalViewPr>
  <p:slideViewPr>
    <p:cSldViewPr>
      <p:cViewPr varScale="1">
        <p:scale>
          <a:sx n="108" d="100"/>
          <a:sy n="108" d="100"/>
        </p:scale>
        <p:origin x="1776" y="20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79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38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83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8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997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07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8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30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09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246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653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8AF55-CA62-4518-A404-D699992FBBC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979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00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Jaewon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Park Y6 and Emily Jeffcott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Jaewon Park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548680"/>
            <a:ext cx="8077200" cy="45720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7456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1893075" y="405283"/>
            <a:ext cx="5357850" cy="5437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00 – BSK logo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846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01 – PAS Introduction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424" y="3506232"/>
            <a:ext cx="7620000" cy="2246769"/>
          </a:xfrm>
          <a:prstGeom prst="rect">
            <a:avLst/>
          </a:prstGeom>
          <a:solidFill>
            <a:srgbClr val="660066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" pitchFamily="34" charset="0"/>
                <a:cs typeface="Arial" pitchFamily="34" charset="0"/>
              </a:rPr>
              <a:t>Paul Shropshire</a:t>
            </a: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Principal</a:t>
            </a: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pas@bsk.edu.kw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3131840" y="595343"/>
            <a:ext cx="2390893" cy="2426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62459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01 – ANS Introduction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424" y="3506232"/>
            <a:ext cx="7620000" cy="2246769"/>
          </a:xfrm>
          <a:prstGeom prst="rect">
            <a:avLst/>
          </a:prstGeom>
          <a:solidFill>
            <a:srgbClr val="660066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" pitchFamily="34" charset="0"/>
                <a:cs typeface="Arial" pitchFamily="34" charset="0"/>
              </a:rPr>
              <a:t>Andrew Scott</a:t>
            </a: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HR Coordinator</a:t>
            </a: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ans@bsk.edu.kw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3131840" y="595343"/>
            <a:ext cx="2390893" cy="2426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10128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01 – HEH Introduction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424" y="3506232"/>
            <a:ext cx="7620000" cy="2246769"/>
          </a:xfrm>
          <a:prstGeom prst="rect">
            <a:avLst/>
          </a:prstGeom>
          <a:solidFill>
            <a:srgbClr val="660066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" pitchFamily="34" charset="0"/>
                <a:cs typeface="Arial" pitchFamily="34" charset="0"/>
              </a:rPr>
              <a:t>Heather </a:t>
            </a:r>
            <a:r>
              <a:rPr lang="en-US" sz="6000" b="1" dirty="0" err="1">
                <a:latin typeface="Arial" pitchFamily="34" charset="0"/>
                <a:cs typeface="Arial" pitchFamily="34" charset="0"/>
              </a:rPr>
              <a:t>Holsgrove</a:t>
            </a:r>
            <a:endParaRPr lang="en-US" sz="6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Principal of TSK</a:t>
            </a: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heh@tsk.edu.kw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3131840" y="595343"/>
            <a:ext cx="2390893" cy="2426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99247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01 – NAA Introduction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424" y="3506232"/>
            <a:ext cx="7620000" cy="2246769"/>
          </a:xfrm>
          <a:prstGeom prst="rect">
            <a:avLst/>
          </a:prstGeom>
          <a:solidFill>
            <a:srgbClr val="660066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Arial" pitchFamily="34" charset="0"/>
                <a:cs typeface="Arial" pitchFamily="34" charset="0"/>
              </a:rPr>
              <a:t>Najah</a:t>
            </a:r>
            <a:r>
              <a:rPr lang="en-US" sz="6000" b="1" dirty="0">
                <a:latin typeface="Arial" pitchFamily="34" charset="0"/>
                <a:cs typeface="Arial" pitchFamily="34" charset="0"/>
              </a:rPr>
              <a:t> Al-</a:t>
            </a:r>
            <a:r>
              <a:rPr lang="en-US" sz="6000" b="1" dirty="0" err="1">
                <a:latin typeface="Arial" pitchFamily="34" charset="0"/>
                <a:cs typeface="Arial" pitchFamily="34" charset="0"/>
              </a:rPr>
              <a:t>Ankar</a:t>
            </a:r>
            <a:endParaRPr lang="en-US" sz="6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HR Coordinator</a:t>
            </a:r>
          </a:p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naa@bsk.edu.kw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3131840" y="595343"/>
            <a:ext cx="2390893" cy="2426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5462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02 – Source www.expatandoffshore.com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6"/>
          <p:cNvSpPr txBox="1">
            <a:spLocks/>
          </p:cNvSpPr>
          <p:nvPr/>
        </p:nvSpPr>
        <p:spPr>
          <a:xfrm>
            <a:off x="109364" y="44624"/>
            <a:ext cx="8964488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Global Distribution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British Schools Abroad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978" y="1348901"/>
            <a:ext cx="7174043" cy="471256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38422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03 – Source www.expatandoffshore.com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6"/>
          <p:cNvSpPr txBox="1">
            <a:spLocks/>
          </p:cNvSpPr>
          <p:nvPr/>
        </p:nvSpPr>
        <p:spPr>
          <a:xfrm>
            <a:off x="109364" y="44624"/>
            <a:ext cx="8964488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Gulf Distribution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British Schools Abroad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067" y="1402194"/>
            <a:ext cx="7525866" cy="45656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6438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04 – Source www.expatandoffshore.com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6"/>
          <p:cNvSpPr txBox="1">
            <a:spLocks/>
          </p:cNvSpPr>
          <p:nvPr/>
        </p:nvSpPr>
        <p:spPr>
          <a:xfrm>
            <a:off x="109364" y="44624"/>
            <a:ext cx="8964488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Kuwait Distribution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British Schools Abroad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067" y="1268760"/>
            <a:ext cx="7633866" cy="4830381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18476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05 – International Schools Statistics November 2019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38159" y="2069345"/>
            <a:ext cx="7620000" cy="101566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" pitchFamily="34" charset="0"/>
                <a:cs typeface="Arial" pitchFamily="34" charset="0"/>
              </a:rPr>
              <a:t>5,700,000+ students</a:t>
            </a:r>
            <a:endParaRPr lang="en-GB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8159" y="3429000"/>
            <a:ext cx="7620000" cy="101566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" pitchFamily="34" charset="0"/>
                <a:cs typeface="Arial" pitchFamily="34" charset="0"/>
              </a:rPr>
              <a:t>546,000+ teachers</a:t>
            </a:r>
            <a:endParaRPr lang="en-GB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8159" y="4797152"/>
            <a:ext cx="7620000" cy="101566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" pitchFamily="34" charset="0"/>
                <a:cs typeface="Arial" pitchFamily="34" charset="0"/>
              </a:rPr>
              <a:t>£52 billion in fees</a:t>
            </a:r>
            <a:endParaRPr lang="en-GB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8159" y="500550"/>
            <a:ext cx="7620000" cy="1323439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" pitchFamily="34" charset="0"/>
                <a:cs typeface="Arial" pitchFamily="34" charset="0"/>
              </a:rPr>
              <a:t>11,200 International schools worldwide in 238 countries </a:t>
            </a:r>
            <a:endParaRPr lang="en-GB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6359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 fontScale="92500"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06 – ISC Global Forecast of English medium international schools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516" y="324848"/>
            <a:ext cx="8712968" cy="5657086"/>
          </a:xfrm>
          <a:prstGeom prst="rect">
            <a:avLst/>
          </a:prstGeom>
        </p:spPr>
      </p:pic>
      <p:sp>
        <p:nvSpPr>
          <p:cNvPr id="4" name="Title 34"/>
          <p:cNvSpPr txBox="1">
            <a:spLocks/>
          </p:cNvSpPr>
          <p:nvPr/>
        </p:nvSpPr>
        <p:spPr>
          <a:xfrm>
            <a:off x="395536" y="324848"/>
            <a:ext cx="3886200" cy="18440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0" kern="1200" cap="all" baseline="0">
                <a:solidFill>
                  <a:schemeClr val="tx1">
                    <a:lumMod val="50000"/>
                  </a:schemeClr>
                </a:solidFill>
                <a:latin typeface="Gill Sans MT" panose="020B0502020104020203" pitchFamily="34" charset="0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bg1"/>
                </a:solidFill>
                <a:latin typeface="Gill Sans MT" panose="020B0604020202020204" charset="0"/>
              </a:rPr>
              <a:t>Global</a:t>
            </a:r>
            <a:br>
              <a:rPr lang="en-US" dirty="0">
                <a:solidFill>
                  <a:schemeClr val="bg1"/>
                </a:solidFill>
                <a:latin typeface="Gill Sans MT" panose="020B0604020202020204" charset="0"/>
              </a:rPr>
            </a:br>
            <a:r>
              <a:rPr lang="en-US" dirty="0">
                <a:solidFill>
                  <a:schemeClr val="bg1"/>
                </a:solidFill>
                <a:latin typeface="Gill Sans MT" panose="020B0604020202020204" charset="0"/>
              </a:rPr>
              <a:t>forecast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 Placeholder 9"/>
          <p:cNvSpPr txBox="1">
            <a:spLocks/>
          </p:cNvSpPr>
          <p:nvPr/>
        </p:nvSpPr>
        <p:spPr>
          <a:xfrm>
            <a:off x="395536" y="1708693"/>
            <a:ext cx="3886200" cy="10487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Gill Sans MT" panose="020B0502020104020203" pitchFamily="34" charset="0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Gill Sans MT" panose="020B0502020104020203" pitchFamily="34" charset="0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1000" kern="1200">
                <a:solidFill>
                  <a:schemeClr val="tx1"/>
                </a:solidFill>
                <a:latin typeface="Gill Sans MT" panose="020B0502020104020203" pitchFamily="34" charset="0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Gill Sans MT" panose="020B0502020104020203" pitchFamily="34" charset="0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Gill Sans MT" panose="020B0502020104020203" pitchFamily="34" charset="0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None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Number of international schools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to 2027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(2017 data from 1</a:t>
            </a:r>
            <a:r>
              <a:rPr lang="en-GB" sz="1400" baseline="30000" dirty="0">
                <a:solidFill>
                  <a:schemeClr val="bg1"/>
                </a:solidFill>
              </a:rPr>
              <a:t>st</a:t>
            </a:r>
            <a:r>
              <a:rPr lang="en-GB" sz="1400" dirty="0">
                <a:solidFill>
                  <a:schemeClr val="bg1"/>
                </a:solidFill>
              </a:rPr>
              <a:t> January)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2247241"/>
            <a:ext cx="237626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277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07 – BSO – World Class British School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1520" y="556605"/>
            <a:ext cx="8640960" cy="1754326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Q) How to distinguish the better schools?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2370504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A1) Accreditation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1520" y="3359229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A2) Inspection Reports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520" y="4340517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A3) Memberships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5318091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A4) Partnerships</a:t>
            </a:r>
          </a:p>
        </p:txBody>
      </p:sp>
    </p:spTree>
    <p:extLst>
      <p:ext uri="{BB962C8B-B14F-4D97-AF65-F5344CB8AC3E}">
        <p14:creationId xmlns:p14="http://schemas.microsoft.com/office/powerpoint/2010/main" val="2916470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 txBox="1">
            <a:spLocks/>
          </p:cNvSpPr>
          <p:nvPr/>
        </p:nvSpPr>
        <p:spPr>
          <a:xfrm>
            <a:off x="107504" y="6237312"/>
            <a:ext cx="8928992" cy="4789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08 – BSO – British School Overseas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5716" y="165091"/>
            <a:ext cx="5112568" cy="44515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260648"/>
            <a:ext cx="2590800" cy="49712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9512" y="4685456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www.gov.uk/government/publications/british-schools-overseas-inspection-reports/british-schools-overseas-accredited-schools-inspection-reports</a:t>
            </a:r>
          </a:p>
        </p:txBody>
      </p:sp>
    </p:spTree>
    <p:extLst>
      <p:ext uri="{BB962C8B-B14F-4D97-AF65-F5344CB8AC3E}">
        <p14:creationId xmlns:p14="http://schemas.microsoft.com/office/powerpoint/2010/main" val="2879219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09 – BSO – Status for NQT to full QTS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1520" y="556605"/>
            <a:ext cx="8640960" cy="5262979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Arial" pitchFamily="34" charset="0"/>
                <a:cs typeface="Arial" pitchFamily="34" charset="0"/>
              </a:rPr>
              <a:t>Overseas, only BSO schools can take NQTs through induction AND only as a member of a DoE regional </a:t>
            </a:r>
            <a:r>
              <a:rPr lang="en-US" sz="4800" b="1" dirty="0" err="1">
                <a:latin typeface="Arial" pitchFamily="34" charset="0"/>
                <a:cs typeface="Arial" pitchFamily="34" charset="0"/>
              </a:rPr>
              <a:t>organisation</a:t>
            </a:r>
            <a:r>
              <a:rPr lang="en-US" sz="4800" b="1" dirty="0">
                <a:latin typeface="Arial" pitchFamily="34" charset="0"/>
                <a:cs typeface="Arial" pitchFamily="34" charset="0"/>
              </a:rPr>
              <a:t> AND in partnership with a UK Appropriate Body</a:t>
            </a:r>
          </a:p>
        </p:txBody>
      </p:sp>
    </p:spTree>
    <p:extLst>
      <p:ext uri="{BB962C8B-B14F-4D97-AF65-F5344CB8AC3E}">
        <p14:creationId xmlns:p14="http://schemas.microsoft.com/office/powerpoint/2010/main" val="714868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10 – UK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DfE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Regional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2207344"/>
            <a:ext cx="8640960" cy="258532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BSME</a:t>
            </a:r>
          </a:p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British Schools in the Middle East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33"/>
          <a:stretch/>
        </p:blipFill>
        <p:spPr bwMode="auto">
          <a:xfrm>
            <a:off x="1172429" y="373137"/>
            <a:ext cx="6712666" cy="165137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51520" y="4975504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Membership 137 </a:t>
            </a:r>
          </a:p>
        </p:txBody>
      </p:sp>
    </p:spTree>
    <p:extLst>
      <p:ext uri="{BB962C8B-B14F-4D97-AF65-F5344CB8AC3E}">
        <p14:creationId xmlns:p14="http://schemas.microsoft.com/office/powerpoint/2010/main" val="2275146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11 – UK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DfE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Regional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1452840"/>
            <a:ext cx="8640960" cy="34163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FOBISIA</a:t>
            </a:r>
          </a:p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Federation of British International Schools in Asia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50" y="404664"/>
            <a:ext cx="8240010" cy="102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51520" y="4975504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Membership 68 </a:t>
            </a:r>
          </a:p>
        </p:txBody>
      </p:sp>
    </p:spTree>
    <p:extLst>
      <p:ext uri="{BB962C8B-B14F-4D97-AF65-F5344CB8AC3E}">
        <p14:creationId xmlns:p14="http://schemas.microsoft.com/office/powerpoint/2010/main" val="3994326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12 – UK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DfE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Regional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0222" y="1844824"/>
            <a:ext cx="8640960" cy="258532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LAHC</a:t>
            </a:r>
          </a:p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Latin Association of Heads Conference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3632679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51520" y="4975504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Membership 47 </a:t>
            </a:r>
          </a:p>
        </p:txBody>
      </p:sp>
    </p:spTree>
    <p:extLst>
      <p:ext uri="{BB962C8B-B14F-4D97-AF65-F5344CB8AC3E}">
        <p14:creationId xmlns:p14="http://schemas.microsoft.com/office/powerpoint/2010/main" val="36804119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13 – UK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DfE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Regional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1916832"/>
            <a:ext cx="8640960" cy="258532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NABSS</a:t>
            </a:r>
          </a:p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National Association of British Schools in Spain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32656"/>
            <a:ext cx="3257550" cy="1469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51520" y="4975504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Membership 72 </a:t>
            </a:r>
          </a:p>
        </p:txBody>
      </p:sp>
    </p:spTree>
    <p:extLst>
      <p:ext uri="{BB962C8B-B14F-4D97-AF65-F5344CB8AC3E}">
        <p14:creationId xmlns:p14="http://schemas.microsoft.com/office/powerpoint/2010/main" val="26241176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14 – UK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DfE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global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2204864"/>
            <a:ext cx="8640960" cy="258532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COBIS</a:t>
            </a:r>
          </a:p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Council of British International Schools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188640"/>
            <a:ext cx="5472608" cy="18502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520" y="4975504"/>
            <a:ext cx="8640960" cy="92333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Membership 262 </a:t>
            </a:r>
          </a:p>
        </p:txBody>
      </p:sp>
    </p:spTree>
    <p:extLst>
      <p:ext uri="{BB962C8B-B14F-4D97-AF65-F5344CB8AC3E}">
        <p14:creationId xmlns:p14="http://schemas.microsoft.com/office/powerpoint/2010/main" val="1676245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15 – Current schools by UK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DfE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association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504" y="1916832"/>
            <a:ext cx="8928992" cy="424731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Total membership of the 5 </a:t>
            </a:r>
            <a:r>
              <a:rPr lang="en-US" sz="5400" b="1" dirty="0" err="1">
                <a:latin typeface="Arial" pitchFamily="34" charset="0"/>
                <a:cs typeface="Arial" pitchFamily="34" charset="0"/>
              </a:rPr>
              <a:t>DfE</a:t>
            </a:r>
            <a:r>
              <a:rPr lang="en-US" sz="5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5400" b="1" dirty="0" err="1">
                <a:latin typeface="Arial" pitchFamily="34" charset="0"/>
                <a:cs typeface="Arial" pitchFamily="34" charset="0"/>
              </a:rPr>
              <a:t>recognised</a:t>
            </a:r>
            <a:r>
              <a:rPr lang="en-US" sz="5400" b="1" dirty="0">
                <a:latin typeface="Arial" pitchFamily="34" charset="0"/>
                <a:cs typeface="Arial" pitchFamily="34" charset="0"/>
              </a:rPr>
              <a:t> associations = 594</a:t>
            </a:r>
          </a:p>
          <a:p>
            <a:pPr algn="ctr"/>
            <a:r>
              <a:rPr lang="en-US" sz="5400" b="1" dirty="0">
                <a:latin typeface="Arial" pitchFamily="34" charset="0"/>
                <a:cs typeface="Arial" pitchFamily="34" charset="0"/>
              </a:rPr>
              <a:t>BUT TOTAL </a:t>
            </a:r>
            <a:r>
              <a:rPr lang="en-US" sz="5400" b="1" dirty="0" err="1">
                <a:latin typeface="Arial" pitchFamily="34" charset="0"/>
                <a:cs typeface="Arial" pitchFamily="34" charset="0"/>
              </a:rPr>
              <a:t>AoBSO</a:t>
            </a:r>
            <a:r>
              <a:rPr lang="en-US" sz="5400" b="1" dirty="0">
                <a:latin typeface="Arial" pitchFamily="34" charset="0"/>
                <a:cs typeface="Arial" pitchFamily="34" charset="0"/>
              </a:rPr>
              <a:t> membership = 166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565" y="836712"/>
            <a:ext cx="1916878" cy="648072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768" y="827143"/>
            <a:ext cx="1457910" cy="657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962" y="827143"/>
            <a:ext cx="1737780" cy="654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168"/>
          <a:stretch/>
        </p:blipFill>
        <p:spPr bwMode="auto">
          <a:xfrm>
            <a:off x="1987778" y="819832"/>
            <a:ext cx="1656185" cy="644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07" r="2246" b="17233"/>
          <a:stretch/>
        </p:blipFill>
        <p:spPr bwMode="auto">
          <a:xfrm>
            <a:off x="198102" y="836712"/>
            <a:ext cx="1697088" cy="6264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64685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16 – NQT Induction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6632"/>
            <a:ext cx="8586781" cy="604867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260648"/>
            <a:ext cx="3171825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2493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1893075" y="405283"/>
            <a:ext cx="5357850" cy="5437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17 – BSK logo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2045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1641</TotalTime>
  <Words>343</Words>
  <Application>Microsoft Macintosh PowerPoint</Application>
  <PresentationFormat>On-screen Show (4:3)</PresentationFormat>
  <Paragraphs>67</Paragraphs>
  <Slides>22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Gill Sans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Shropshire</dc:creator>
  <cp:lastModifiedBy>Rachel Keepin</cp:lastModifiedBy>
  <cp:revision>147</cp:revision>
  <dcterms:created xsi:type="dcterms:W3CDTF">2014-04-01T08:05:04Z</dcterms:created>
  <dcterms:modified xsi:type="dcterms:W3CDTF">2019-11-18T12:23:07Z</dcterms:modified>
  <cp:contentStatus/>
</cp:coreProperties>
</file>