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57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C03B5-FBD4-4A50-ABB3-9892FAF7F987}" type="datetimeFigureOut">
              <a:rPr lang="en-GB" smtClean="0"/>
              <a:t>31/01/2019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E60C3-C0F9-4447-9074-99F331AD74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26700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C03B5-FBD4-4A50-ABB3-9892FAF7F987}" type="datetimeFigureOut">
              <a:rPr lang="en-GB" smtClean="0"/>
              <a:t>31/01/2019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E60C3-C0F9-4447-9074-99F331AD74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37639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C03B5-FBD4-4A50-ABB3-9892FAF7F987}" type="datetimeFigureOut">
              <a:rPr lang="en-GB" smtClean="0"/>
              <a:t>31/01/2019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E60C3-C0F9-4447-9074-99F331AD74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73047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C03B5-FBD4-4A50-ABB3-9892FAF7F987}" type="datetimeFigureOut">
              <a:rPr lang="en-GB" smtClean="0"/>
              <a:t>31/01/2019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E60C3-C0F9-4447-9074-99F331AD74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2181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C03B5-FBD4-4A50-ABB3-9892FAF7F987}" type="datetimeFigureOut">
              <a:rPr lang="en-GB" smtClean="0"/>
              <a:t>31/01/2019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E60C3-C0F9-4447-9074-99F331AD74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7826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C03B5-FBD4-4A50-ABB3-9892FAF7F987}" type="datetimeFigureOut">
              <a:rPr lang="en-GB" smtClean="0"/>
              <a:t>31/01/2019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E60C3-C0F9-4447-9074-99F331AD74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50140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C03B5-FBD4-4A50-ABB3-9892FAF7F987}" type="datetimeFigureOut">
              <a:rPr lang="en-GB" smtClean="0"/>
              <a:t>31/01/2019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E60C3-C0F9-4447-9074-99F331AD74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08909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C03B5-FBD4-4A50-ABB3-9892FAF7F987}" type="datetimeFigureOut">
              <a:rPr lang="en-GB" smtClean="0"/>
              <a:t>31/01/2019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E60C3-C0F9-4447-9074-99F331AD74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0323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C03B5-FBD4-4A50-ABB3-9892FAF7F987}" type="datetimeFigureOut">
              <a:rPr lang="en-GB" smtClean="0"/>
              <a:t>31/01/2019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E60C3-C0F9-4447-9074-99F331AD74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86620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C03B5-FBD4-4A50-ABB3-9892FAF7F987}" type="datetimeFigureOut">
              <a:rPr lang="en-GB" smtClean="0"/>
              <a:t>31/01/2019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E60C3-C0F9-4447-9074-99F331AD74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25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C03B5-FBD4-4A50-ABB3-9892FAF7F987}" type="datetimeFigureOut">
              <a:rPr lang="en-GB" smtClean="0"/>
              <a:t>31/01/2019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E60C3-C0F9-4447-9074-99F331AD74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38815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AC03B5-FBD4-4A50-ABB3-9892FAF7F987}" type="datetimeFigureOut">
              <a:rPr lang="en-GB" smtClean="0"/>
              <a:t>31/01/2019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2E60C3-C0F9-4447-9074-99F331AD74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09270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/>
              <a:t>Global Procurement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l"/>
            <a:r>
              <a:rPr lang="en-GB" dirty="0" smtClean="0"/>
              <a:t>Monday 28</a:t>
            </a:r>
            <a:r>
              <a:rPr lang="en-GB" baseline="30000" dirty="0" smtClean="0"/>
              <a:t>th</a:t>
            </a:r>
            <a:r>
              <a:rPr lang="en-GB" dirty="0" smtClean="0"/>
              <a:t> November 2016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60387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03502"/>
          </a:xfrm>
        </p:spPr>
        <p:txBody>
          <a:bodyPr/>
          <a:lstStyle/>
          <a:p>
            <a:r>
              <a:rPr lang="en-GB" b="1" dirty="0" smtClean="0"/>
              <a:t>Global Sourcing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42768"/>
            <a:ext cx="10515600" cy="4834195"/>
          </a:xfrm>
        </p:spPr>
        <p:txBody>
          <a:bodyPr/>
          <a:lstStyle/>
          <a:p>
            <a:r>
              <a:rPr lang="en-GB" dirty="0" smtClean="0"/>
              <a:t>Organisations strive to develop and maintain a competitive advantage</a:t>
            </a:r>
          </a:p>
          <a:p>
            <a:endParaRPr lang="en-GB" dirty="0"/>
          </a:p>
          <a:p>
            <a:r>
              <a:rPr lang="en-GB" dirty="0" smtClean="0"/>
              <a:t>Facilitated by:</a:t>
            </a:r>
          </a:p>
          <a:p>
            <a:pPr lvl="1"/>
            <a:r>
              <a:rPr lang="en-GB" dirty="0" smtClean="0"/>
              <a:t>Improved communications</a:t>
            </a:r>
          </a:p>
          <a:p>
            <a:pPr lvl="1"/>
            <a:r>
              <a:rPr lang="en-GB" dirty="0" smtClean="0"/>
              <a:t>Internet</a:t>
            </a:r>
          </a:p>
          <a:p>
            <a:pPr lvl="1"/>
            <a:r>
              <a:rPr lang="en-GB" dirty="0" smtClean="0"/>
              <a:t>International Trade agreements</a:t>
            </a:r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28904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Global Sourcing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99286"/>
            <a:ext cx="10515600" cy="4677677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Benefits</a:t>
            </a:r>
          </a:p>
          <a:p>
            <a:endParaRPr lang="en-GB" dirty="0" smtClean="0"/>
          </a:p>
          <a:p>
            <a:r>
              <a:rPr lang="en-GB" dirty="0" smtClean="0"/>
              <a:t>Access to lower cost economies</a:t>
            </a:r>
          </a:p>
          <a:p>
            <a:pPr lvl="1"/>
            <a:r>
              <a:rPr lang="en-GB" dirty="0" smtClean="0"/>
              <a:t>Lower wage structures</a:t>
            </a:r>
          </a:p>
          <a:p>
            <a:pPr lvl="1"/>
            <a:r>
              <a:rPr lang="en-GB" dirty="0" smtClean="0"/>
              <a:t>Lower tax structures</a:t>
            </a:r>
          </a:p>
          <a:p>
            <a:pPr lvl="1"/>
            <a:r>
              <a:rPr lang="en-GB" dirty="0" smtClean="0"/>
              <a:t>Government start up incentives</a:t>
            </a:r>
          </a:p>
          <a:p>
            <a:endParaRPr lang="en-GB" dirty="0" smtClean="0"/>
          </a:p>
          <a:p>
            <a:r>
              <a:rPr lang="en-GB" dirty="0" smtClean="0"/>
              <a:t>Access to unique capabilities</a:t>
            </a:r>
          </a:p>
          <a:p>
            <a:pPr lvl="1"/>
            <a:r>
              <a:rPr lang="en-GB" dirty="0" smtClean="0"/>
              <a:t>People skills</a:t>
            </a:r>
          </a:p>
          <a:p>
            <a:pPr lvl="1"/>
            <a:r>
              <a:rPr lang="en-GB" dirty="0" smtClean="0"/>
              <a:t>Technology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81858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79934"/>
          </a:xfrm>
        </p:spPr>
        <p:txBody>
          <a:bodyPr/>
          <a:lstStyle/>
          <a:p>
            <a:r>
              <a:rPr lang="en-GB" b="1" dirty="0" smtClean="0"/>
              <a:t>External Challenges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145060"/>
            <a:ext cx="10515600" cy="503190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 smtClean="0"/>
              <a:t>P</a:t>
            </a:r>
            <a:r>
              <a:rPr lang="en-GB" dirty="0" smtClean="0"/>
              <a:t>olitical – Government policy, stability, ideology,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 smtClean="0"/>
              <a:t>E</a:t>
            </a:r>
            <a:r>
              <a:rPr lang="en-GB" dirty="0" smtClean="0"/>
              <a:t>conomic – Currency fluctuations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 smtClean="0"/>
              <a:t>S</a:t>
            </a:r>
            <a:r>
              <a:rPr lang="en-GB" dirty="0" smtClean="0"/>
              <a:t>ocio-cultural – Language, business culture, ethics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 smtClean="0"/>
              <a:t>T</a:t>
            </a:r>
            <a:r>
              <a:rPr lang="en-GB" dirty="0" smtClean="0"/>
              <a:t>echnological – IT Infrastructure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 smtClean="0"/>
              <a:t>E</a:t>
            </a:r>
            <a:r>
              <a:rPr lang="en-GB" dirty="0" smtClean="0"/>
              <a:t>nvironmental – Logistics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 smtClean="0"/>
              <a:t>L</a:t>
            </a:r>
            <a:r>
              <a:rPr lang="en-GB" dirty="0" smtClean="0"/>
              <a:t>egal – Prevailing law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46582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Internal Challenges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33384"/>
            <a:ext cx="10515600" cy="4743579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When embarking on a Global Sourcing strategy, an organisation should identify factors which will be affected within the organisation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7500256"/>
              </p:ext>
            </p:extLst>
          </p:nvPr>
        </p:nvGraphicFramePr>
        <p:xfrm>
          <a:off x="1367480" y="2454875"/>
          <a:ext cx="9597082" cy="42012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98541"/>
                <a:gridCol w="4798541"/>
              </a:tblGrid>
              <a:tr h="2100649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solidFill>
                            <a:schemeClr val="bg1"/>
                          </a:solidFill>
                        </a:rPr>
                        <a:t>STRENGTHS</a:t>
                      </a:r>
                    </a:p>
                    <a:p>
                      <a:pPr algn="ctr"/>
                      <a:endParaRPr lang="en-GB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l"/>
                      <a:r>
                        <a:rPr lang="en-GB" dirty="0" smtClean="0">
                          <a:solidFill>
                            <a:schemeClr val="bg1"/>
                          </a:solidFill>
                        </a:rPr>
                        <a:t>Industry</a:t>
                      </a:r>
                      <a:r>
                        <a:rPr lang="en-GB" baseline="0" dirty="0" smtClean="0">
                          <a:solidFill>
                            <a:schemeClr val="bg1"/>
                          </a:solidFill>
                        </a:rPr>
                        <a:t> expertise</a:t>
                      </a:r>
                    </a:p>
                    <a:p>
                      <a:pPr algn="l"/>
                      <a:r>
                        <a:rPr lang="en-GB" baseline="0" dirty="0" smtClean="0">
                          <a:solidFill>
                            <a:schemeClr val="bg1"/>
                          </a:solidFill>
                        </a:rPr>
                        <a:t>Infrastructure</a:t>
                      </a:r>
                      <a:endParaRPr lang="en-GB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endParaRPr lang="en-GB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endParaRPr lang="en-GB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ctr"/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solidFill>
                            <a:schemeClr val="bg1"/>
                          </a:solidFill>
                        </a:rPr>
                        <a:t>WEAKNESSES</a:t>
                      </a:r>
                    </a:p>
                    <a:p>
                      <a:pPr algn="ctr"/>
                      <a:endParaRPr lang="en-GB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l"/>
                      <a:r>
                        <a:rPr lang="en-GB" dirty="0" smtClean="0">
                          <a:solidFill>
                            <a:schemeClr val="bg1"/>
                          </a:solidFill>
                        </a:rPr>
                        <a:t>Language skills</a:t>
                      </a:r>
                    </a:p>
                    <a:p>
                      <a:pPr algn="l"/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2100649">
                <a:tc>
                  <a:txBody>
                    <a:bodyPr/>
                    <a:lstStyle/>
                    <a:p>
                      <a:pPr algn="ctr"/>
                      <a:r>
                        <a:rPr lang="en-GB" b="1" dirty="0" smtClean="0">
                          <a:solidFill>
                            <a:schemeClr val="bg1"/>
                          </a:solidFill>
                        </a:rPr>
                        <a:t>OPPORTUNITIES</a:t>
                      </a:r>
                    </a:p>
                    <a:p>
                      <a:pPr algn="ctr"/>
                      <a:endParaRPr lang="en-GB" b="1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l"/>
                      <a:r>
                        <a:rPr lang="en-GB" b="1" dirty="0" smtClean="0">
                          <a:solidFill>
                            <a:schemeClr val="bg1"/>
                          </a:solidFill>
                        </a:rPr>
                        <a:t>Competitive</a:t>
                      </a:r>
                      <a:r>
                        <a:rPr lang="en-GB" b="1" baseline="0" dirty="0" smtClean="0">
                          <a:solidFill>
                            <a:schemeClr val="bg1"/>
                          </a:solidFill>
                        </a:rPr>
                        <a:t> advantage</a:t>
                      </a:r>
                      <a:endParaRPr lang="en-GB" b="1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l"/>
                      <a:r>
                        <a:rPr lang="en-GB" b="1" dirty="0" smtClean="0">
                          <a:solidFill>
                            <a:schemeClr val="bg1"/>
                          </a:solidFill>
                        </a:rPr>
                        <a:t>New markets</a:t>
                      </a:r>
                    </a:p>
                    <a:p>
                      <a:pPr algn="l"/>
                      <a:r>
                        <a:rPr lang="en-GB" b="1" dirty="0" smtClean="0">
                          <a:solidFill>
                            <a:schemeClr val="bg1"/>
                          </a:solidFill>
                        </a:rPr>
                        <a:t>Personal</a:t>
                      </a:r>
                      <a:r>
                        <a:rPr lang="en-GB" b="1" baseline="0" dirty="0" smtClean="0">
                          <a:solidFill>
                            <a:schemeClr val="bg1"/>
                          </a:solidFill>
                        </a:rPr>
                        <a:t> development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 smtClean="0">
                          <a:solidFill>
                            <a:schemeClr val="bg1"/>
                          </a:solidFill>
                        </a:rPr>
                        <a:t>THREATS</a:t>
                      </a:r>
                    </a:p>
                    <a:p>
                      <a:pPr algn="ctr"/>
                      <a:endParaRPr lang="en-GB" b="1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l"/>
                      <a:r>
                        <a:rPr lang="en-GB" b="1" dirty="0" smtClean="0">
                          <a:solidFill>
                            <a:schemeClr val="bg1"/>
                          </a:solidFill>
                        </a:rPr>
                        <a:t>Resistance</a:t>
                      </a:r>
                      <a:r>
                        <a:rPr lang="en-GB" b="1" baseline="0" dirty="0" smtClean="0">
                          <a:solidFill>
                            <a:schemeClr val="bg1"/>
                          </a:solidFill>
                        </a:rPr>
                        <a:t> to change</a:t>
                      </a:r>
                      <a:endParaRPr lang="en-GB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920963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Case Study – Royal Mail Group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82810"/>
            <a:ext cx="10515600" cy="5041557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Suggest how the corporate and business strategies of RMG were supported by the RMG procurement strategy.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Suggest how RMG could have used a SWOT analysis to help its procurement initiative.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Suggest how RMG could have used PESTEL to identify the challenges posed by the new procurement strategy.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How could RMG have used the </a:t>
            </a:r>
            <a:r>
              <a:rPr lang="en-GB" dirty="0" err="1" smtClean="0"/>
              <a:t>Kraljic</a:t>
            </a:r>
            <a:r>
              <a:rPr lang="en-GB" dirty="0" smtClean="0"/>
              <a:t> Matrix to determine the appropriate supplier management strategy?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Identify some techniques which could be used to manage the performance of “Leg 1” suppliers and the challenges which could be posed by this?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16054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496</TotalTime>
  <Words>224</Words>
  <Application>Microsoft Office PowerPoint</Application>
  <PresentationFormat>Widescreen</PresentationFormat>
  <Paragraphs>56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Global Procurement</vt:lpstr>
      <vt:lpstr>Global Sourcing</vt:lpstr>
      <vt:lpstr>Global Sourcing</vt:lpstr>
      <vt:lpstr>External Challenges</vt:lpstr>
      <vt:lpstr>Internal Challenges</vt:lpstr>
      <vt:lpstr>Case Study – Royal Mail Group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Global Procurement</dc:title>
  <dc:creator>Carl Singleton (P151207)</dc:creator>
  <cp:lastModifiedBy>Carl Singleton</cp:lastModifiedBy>
  <cp:revision>14</cp:revision>
  <dcterms:created xsi:type="dcterms:W3CDTF">2016-11-24T08:55:18Z</dcterms:created>
  <dcterms:modified xsi:type="dcterms:W3CDTF">2019-01-31T09:08:42Z</dcterms:modified>
</cp:coreProperties>
</file>