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handoutMasterIdLst>
    <p:handoutMasterId r:id="rId32"/>
  </p:handoutMasterIdLst>
  <p:sldIdLst>
    <p:sldId id="338" r:id="rId2"/>
    <p:sldId id="402" r:id="rId3"/>
    <p:sldId id="394" r:id="rId4"/>
    <p:sldId id="395" r:id="rId5"/>
    <p:sldId id="396" r:id="rId6"/>
    <p:sldId id="397" r:id="rId7"/>
    <p:sldId id="398" r:id="rId8"/>
    <p:sldId id="399" r:id="rId9"/>
    <p:sldId id="400" r:id="rId10"/>
    <p:sldId id="407" r:id="rId11"/>
    <p:sldId id="408" r:id="rId12"/>
    <p:sldId id="409" r:id="rId13"/>
    <p:sldId id="410" r:id="rId14"/>
    <p:sldId id="411" r:id="rId15"/>
    <p:sldId id="341" r:id="rId16"/>
    <p:sldId id="363" r:id="rId17"/>
    <p:sldId id="403" r:id="rId18"/>
    <p:sldId id="404" r:id="rId19"/>
    <p:sldId id="405" r:id="rId20"/>
    <p:sldId id="406" r:id="rId21"/>
    <p:sldId id="413" r:id="rId22"/>
    <p:sldId id="415" r:id="rId23"/>
    <p:sldId id="416" r:id="rId24"/>
    <p:sldId id="417" r:id="rId25"/>
    <p:sldId id="418" r:id="rId26"/>
    <p:sldId id="419" r:id="rId27"/>
    <p:sldId id="420" r:id="rId28"/>
    <p:sldId id="421" r:id="rId29"/>
    <p:sldId id="42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CC"/>
    <a:srgbClr val="003399"/>
    <a:srgbClr val="008000"/>
    <a:srgbClr val="0053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5BF3EC-CC0B-42F6-B358-F7008D52F0DD}" v="15" dt="2025-02-19T14:59:38.836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E4E2EE-4957-15FE-C277-85C1420EBB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C95393-9600-3780-67A2-5BB66D07FD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B2393-BFDE-49E5-85A0-BEF2808CFEAB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7D3875-4130-ACE9-454B-1A4A4D0A5BE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FBB6A4-25F7-4317-A5BD-D90BAB94BF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48530-BD16-4A31-8902-61D12D343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468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C6EE3-1D67-4112-8388-4F863946ECA8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46355-D401-40C0-8BAB-5CDE6F595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11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005392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rgbClr val="7030A0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26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0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1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04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0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1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0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8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7006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3238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6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6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10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5596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057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676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1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7" r:id="rId12"/>
    <p:sldLayoutId id="2147483688" r:id="rId13"/>
    <p:sldLayoutId id="2147483689" r:id="rId14"/>
    <p:sldLayoutId id="2147483672" r:id="rId15"/>
    <p:sldLayoutId id="2147483673" r:id="rId16"/>
    <p:sldLayoutId id="214748367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rgbClr val="0066CC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00" kern="1200">
          <a:solidFill>
            <a:srgbClr val="008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C000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9edcb686-d7e5-415b-b478-b288009599d1&amp;start=0" TargetMode="Externa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10ee6385-c7f3-483a-8dd8-b288009599d0&amp;start=0" TargetMode="Externa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5CA5F-7457-8DA8-DF5F-1CB2E9DCA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19A785ED-4D27-873E-02C6-A8F372F82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Software Solutions for Business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Week 6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D75B3294-96BF-2D3A-FDCB-51F4A50D54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Microsoft Access Advanced</a:t>
            </a:r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99819B27-A81A-003F-F355-A3835BAF86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4617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F905DF63-1FF9-46D5-8FED-1829CDB5D9EE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09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2A1B3-8E29-D89F-D4AE-D9C2CBC8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During This Session (Content)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D3B5D-965A-982F-B568-9D72AB103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Generating Reports</a:t>
            </a:r>
            <a:br>
              <a:rPr lang="en-GB" b="1"/>
            </a:br>
            <a:r>
              <a:rPr lang="en-GB" b="1"/>
              <a:t>Automate Tasks in MS Access</a:t>
            </a:r>
          </a:p>
          <a:p>
            <a:r>
              <a:rPr lang="en-GB" b="1"/>
              <a:t>Advanced Query Techniques</a:t>
            </a:r>
          </a:p>
          <a:p>
            <a:r>
              <a:rPr lang="en-GB" b="1"/>
              <a:t>Alternatives of MS Access</a:t>
            </a:r>
          </a:p>
          <a:p>
            <a:r>
              <a:rPr lang="en-GB" b="1"/>
              <a:t>Practical Activity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52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9DD2FC-C23C-7131-8ACF-FC4B796D07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Generating Reports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8B52E5A-7300-23C9-C075-677BC7D50A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Video</a:t>
            </a:r>
          </a:p>
          <a:p>
            <a:r>
              <a:rPr lang="en-GB">
                <a:hlinkClick r:id="rId2"/>
              </a:rPr>
              <a:t>https://uwtsd.hosted.panopto.com/Panopto/Pages/Viewer.aspx?id=9edcb686-d7e5-415b-b478-b288009599d1&amp;start=0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74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9EFC4-8176-58BF-FA05-75F414CD7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5DD97-969C-01F7-4875-115DA13A0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Use Reports in MS Access?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993D3-CC40-A799-D7AC-6B2494665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💡 </a:t>
            </a:r>
            <a:r>
              <a:rPr lang="en-GB" b="1"/>
              <a:t>Reports help visualize data in a structured and printable format.</a:t>
            </a:r>
            <a:endParaRPr lang="en-GB"/>
          </a:p>
          <a:p>
            <a:r>
              <a:rPr lang="en-GB"/>
              <a:t>📌 </a:t>
            </a:r>
            <a:r>
              <a:rPr lang="en-GB" b="1"/>
              <a:t>Common Uses of Reports:</a:t>
            </a:r>
            <a:br>
              <a:rPr lang="en-GB"/>
            </a:br>
            <a:r>
              <a:rPr lang="en-GB"/>
              <a:t>✔️ Summarizing </a:t>
            </a:r>
            <a:r>
              <a:rPr lang="en-GB" b="1"/>
              <a:t>total sales by customer</a:t>
            </a:r>
            <a:br>
              <a:rPr lang="en-GB"/>
            </a:br>
            <a:r>
              <a:rPr lang="en-GB"/>
              <a:t>✔️ Listing all books sold in the last month</a:t>
            </a:r>
            <a:br>
              <a:rPr lang="en-GB"/>
            </a:br>
            <a:r>
              <a:rPr lang="en-GB"/>
              <a:t>✔️ Generating </a:t>
            </a:r>
            <a:r>
              <a:rPr lang="en-GB" b="1"/>
              <a:t>financial summaries</a:t>
            </a:r>
            <a:r>
              <a:rPr lang="en-GB"/>
              <a:t> for business decisions</a:t>
            </a:r>
            <a:br>
              <a:rPr lang="en-GB"/>
            </a:br>
            <a:r>
              <a:rPr lang="en-GB"/>
              <a:t>✔️ Presenting </a:t>
            </a:r>
            <a:r>
              <a:rPr lang="en-GB" b="1"/>
              <a:t>data professionally</a:t>
            </a:r>
            <a:r>
              <a:rPr lang="en-GB"/>
              <a:t> for printing or exporting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36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BBE6B-2008-641A-10F5-30EB82C91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C10B3-7BFA-55BC-8282-86A83617A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Reports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A75B5-D11F-6BCC-2BB6-C42255F9A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/>
          </a:p>
          <a:p>
            <a:r>
              <a:rPr lang="en-GB"/>
              <a:t>📌 </a:t>
            </a:r>
            <a:r>
              <a:rPr lang="en-GB" b="1"/>
              <a:t>Common Report Types: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Basic Report</a:t>
            </a:r>
            <a:r>
              <a:rPr lang="en-GB"/>
              <a:t> – Displays raw data in a printable format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Grouped Report</a:t>
            </a:r>
            <a:r>
              <a:rPr lang="en-GB"/>
              <a:t> – Categorizes data (e.g., Sales by Customer)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Summary Report</a:t>
            </a:r>
            <a:r>
              <a:rPr lang="en-GB"/>
              <a:t> – Shows totals and calculations (e.g., Total Sales)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Custom Report</a:t>
            </a:r>
            <a:r>
              <a:rPr lang="en-GB"/>
              <a:t> – Fully formatted with branding elements</a:t>
            </a:r>
          </a:p>
          <a:p>
            <a:r>
              <a:rPr lang="en-GB"/>
              <a:t>💡 </a:t>
            </a:r>
            <a:r>
              <a:rPr lang="en-GB" b="1"/>
              <a:t>For today’s session, we will generate a Sales Report with grouping and totals.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9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EEA36-1ECE-9FD2-7B15-F17FADA1C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98F53-8A7D-9313-D844-784DDB11D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Generating a Sales Report (Step-by-Step)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65A0F-FEDF-2F9D-E4D4-65D206767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📌 </a:t>
            </a:r>
            <a:r>
              <a:rPr lang="en-GB" b="1"/>
              <a:t>Steps to Create a Sales Report:</a:t>
            </a:r>
            <a:br>
              <a:rPr lang="en-GB"/>
            </a:br>
            <a:r>
              <a:rPr lang="en-GB"/>
              <a:t>1️⃣ Click </a:t>
            </a:r>
            <a:r>
              <a:rPr lang="en-GB" b="1"/>
              <a:t>Create → Report Wizard</a:t>
            </a:r>
            <a:br>
              <a:rPr lang="en-GB"/>
            </a:br>
            <a:r>
              <a:rPr lang="en-GB"/>
              <a:t>2️⃣ Select the </a:t>
            </a:r>
            <a:r>
              <a:rPr lang="en-GB" b="1"/>
              <a:t>Sales Table</a:t>
            </a:r>
            <a:r>
              <a:rPr lang="en-GB"/>
              <a:t> (or a query that includes sales data)</a:t>
            </a:r>
            <a:br>
              <a:rPr lang="en-GB"/>
            </a:br>
            <a:r>
              <a:rPr lang="en-GB"/>
              <a:t>3️⃣ Choose the fields:</a:t>
            </a:r>
          </a:p>
          <a:p>
            <a:pPr lvl="2"/>
            <a:r>
              <a:rPr lang="en-GB" b="1" err="1"/>
              <a:t>SaleID</a:t>
            </a:r>
            <a:endParaRPr lang="en-GB"/>
          </a:p>
          <a:p>
            <a:pPr lvl="2"/>
            <a:r>
              <a:rPr lang="en-GB" b="1" err="1"/>
              <a:t>SaleDate</a:t>
            </a:r>
            <a:endParaRPr lang="en-GB"/>
          </a:p>
          <a:p>
            <a:pPr lvl="2"/>
            <a:r>
              <a:rPr lang="en-GB" b="1" err="1"/>
              <a:t>CustomerID</a:t>
            </a:r>
            <a:r>
              <a:rPr lang="en-GB"/>
              <a:t> (or Customer Name if using a query)</a:t>
            </a:r>
          </a:p>
          <a:p>
            <a:pPr lvl="2"/>
            <a:r>
              <a:rPr lang="en-GB" b="1" err="1"/>
              <a:t>BookID</a:t>
            </a:r>
            <a:r>
              <a:rPr lang="en-GB"/>
              <a:t> (or Book Title)</a:t>
            </a:r>
          </a:p>
          <a:p>
            <a:pPr lvl="2"/>
            <a:r>
              <a:rPr lang="en-GB" b="1"/>
              <a:t>Quantity</a:t>
            </a:r>
            <a:endParaRPr lang="en-GB"/>
          </a:p>
          <a:p>
            <a:pPr lvl="2"/>
            <a:r>
              <a:rPr lang="en-GB" b="1"/>
              <a:t>Total Price (Quantity × Price)</a:t>
            </a:r>
            <a:endParaRPr lang="en-GB"/>
          </a:p>
          <a:p>
            <a:r>
              <a:rPr lang="en-GB"/>
              <a:t>4️⃣ Click </a:t>
            </a:r>
            <a:r>
              <a:rPr lang="en-GB" b="1"/>
              <a:t>Next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5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AF13A-447A-731D-815A-8797D25DA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70A12-359B-05B8-39B6-D2908541E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Grouping &amp; Summarizing Sales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562B1-D49A-50CF-A148-B795741B0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Steps to Group Data in Reports:</a:t>
            </a:r>
            <a:br>
              <a:rPr lang="en-GB"/>
            </a:br>
            <a:r>
              <a:rPr lang="en-GB"/>
              <a:t>✔️ In </a:t>
            </a:r>
            <a:r>
              <a:rPr lang="en-GB" b="1"/>
              <a:t>Report Wizard</a:t>
            </a:r>
            <a:r>
              <a:rPr lang="en-GB"/>
              <a:t>, choose </a:t>
            </a:r>
            <a:r>
              <a:rPr lang="en-GB" b="1"/>
              <a:t>Group By </a:t>
            </a:r>
            <a:r>
              <a:rPr lang="en-GB" b="1" err="1"/>
              <a:t>CustomerID</a:t>
            </a:r>
            <a:r>
              <a:rPr lang="en-GB"/>
              <a:t> (or Customer Name).</a:t>
            </a:r>
            <a:br>
              <a:rPr lang="en-GB"/>
            </a:br>
            <a:r>
              <a:rPr lang="en-GB"/>
              <a:t>✔️ Click </a:t>
            </a:r>
            <a:r>
              <a:rPr lang="en-GB" b="1"/>
              <a:t>Summary Options</a:t>
            </a:r>
            <a:r>
              <a:rPr lang="en-GB"/>
              <a:t> and select: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Sum (Total Sales per Customer)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Count (Number of Sales per Customer)</a:t>
            </a:r>
          </a:p>
          <a:p>
            <a:pPr marL="457200" lvl="1" indent="0">
              <a:buNone/>
            </a:pPr>
            <a:r>
              <a:rPr lang="en-GB"/>
              <a:t>✔️ Click </a:t>
            </a:r>
            <a:r>
              <a:rPr lang="en-GB" b="1"/>
              <a:t>Next</a:t>
            </a:r>
            <a:r>
              <a:rPr lang="en-GB"/>
              <a:t> → Choose </a:t>
            </a:r>
            <a:r>
              <a:rPr lang="en-GB" b="1"/>
              <a:t>Tabular Layout</a:t>
            </a:r>
            <a:br>
              <a:rPr lang="en-GB"/>
            </a:br>
            <a:r>
              <a:rPr lang="en-GB"/>
              <a:t>✔️ Click </a:t>
            </a:r>
            <a:r>
              <a:rPr lang="en-GB" b="1"/>
              <a:t>Finish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6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B7F3D-EF15-77D3-AC7D-98648C4A5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Formatting and Customizing 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23BC4-292A-C9AD-2A81-53FB42400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To improve readability: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Resize columns</a:t>
            </a:r>
            <a:r>
              <a:rPr lang="en-GB"/>
              <a:t> for better visibility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Add a Report Title</a:t>
            </a:r>
            <a:r>
              <a:rPr lang="en-GB"/>
              <a:t> (e.g., "Monthly Sales Report")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Use bold &amp; </a:t>
            </a:r>
            <a:r>
              <a:rPr lang="en-GB" b="1" err="1"/>
              <a:t>colors</a:t>
            </a:r>
            <a:r>
              <a:rPr lang="en-GB"/>
              <a:t> for important values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Insert a Logo</a:t>
            </a:r>
            <a:r>
              <a:rPr lang="en-GB"/>
              <a:t> (Click </a:t>
            </a:r>
            <a:r>
              <a:rPr lang="en-GB" b="1"/>
              <a:t>Insert → Logo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7158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DE689-4FE4-A45E-464D-5395217A2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Exporting the Report to PDF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AA64A-DC13-03A1-2D31-2CD307D5F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Steps to Export a Report: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1️⃣ Open the </a:t>
            </a:r>
            <a:r>
              <a:rPr lang="en-GB" b="1"/>
              <a:t>Sales Report</a:t>
            </a:r>
            <a:br>
              <a:rPr lang="en-GB"/>
            </a:br>
            <a:r>
              <a:rPr lang="en-GB"/>
              <a:t>2️⃣ Click </a:t>
            </a:r>
            <a:r>
              <a:rPr lang="en-GB" b="1"/>
              <a:t>File → Save As → PDF or XPS</a:t>
            </a:r>
            <a:br>
              <a:rPr lang="en-GB"/>
            </a:br>
            <a:r>
              <a:rPr lang="en-GB"/>
              <a:t>3️⃣ Choose a location and save the file</a:t>
            </a:r>
            <a:br>
              <a:rPr lang="en-GB"/>
            </a:br>
            <a:r>
              <a:rPr lang="en-GB"/>
              <a:t>4️⃣ The report is now </a:t>
            </a:r>
            <a:r>
              <a:rPr lang="en-GB" b="1"/>
              <a:t>ready for printing or sharing via email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4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754F39-4FC4-E015-2B93-D6EEBC4985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Automate Tasks in MS Access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9C3D65A-D726-DF0F-4469-76B4FD6BC6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Video</a:t>
            </a:r>
          </a:p>
          <a:p>
            <a:r>
              <a:rPr lang="en-GB">
                <a:hlinkClick r:id="rId2"/>
              </a:rPr>
              <a:t>https://uwtsd.hosted.panopto.com/Panopto/Pages/Viewer.aspx?id=10ee6385-c7f3-483a-8dd8-b288009599d0&amp;start=0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40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26942-5575-8C85-F880-AC42CD1E1B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16184-2421-B276-CBA3-15EA61CC44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Automate Tasks in MS Access?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AF170-DDEC-8FE2-7636-E2E1316A5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💡 </a:t>
            </a:r>
            <a:r>
              <a:rPr lang="en-GB" b="1"/>
              <a:t>Manual data entry and report generation can be time-consuming.</a:t>
            </a:r>
            <a:endParaRPr lang="en-GB"/>
          </a:p>
          <a:p>
            <a:r>
              <a:rPr lang="en-GB"/>
              <a:t>📌 </a:t>
            </a:r>
            <a:r>
              <a:rPr lang="en-GB" b="1"/>
              <a:t>Benefits of Automation:</a:t>
            </a:r>
            <a:br>
              <a:rPr lang="en-GB"/>
            </a:br>
            <a:r>
              <a:rPr lang="en-GB"/>
              <a:t>✔️ Saves time and reduces errors</a:t>
            </a:r>
            <a:br>
              <a:rPr lang="en-GB"/>
            </a:br>
            <a:r>
              <a:rPr lang="en-GB"/>
              <a:t>✔️ Simplifies complex tasks using </a:t>
            </a:r>
            <a:r>
              <a:rPr lang="en-GB" b="1"/>
              <a:t>Macros</a:t>
            </a:r>
            <a:br>
              <a:rPr lang="en-GB"/>
            </a:br>
            <a:r>
              <a:rPr lang="en-GB"/>
              <a:t>✔️ Enhances user experience with </a:t>
            </a:r>
            <a:r>
              <a:rPr lang="en-GB" b="1"/>
              <a:t>Forms &amp; Controls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0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1C779-6338-6792-BF76-51AECA7BE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Are Macros in MS Access?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F61EA-085D-CEAA-3CED-724A68630A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💡 </a:t>
            </a:r>
            <a:r>
              <a:rPr lang="en-GB" b="1"/>
              <a:t>Macros automate tasks without writing VBA code.</a:t>
            </a:r>
            <a:endParaRPr lang="en-GB"/>
          </a:p>
          <a:p>
            <a:r>
              <a:rPr lang="en-GB"/>
              <a:t>📌 </a:t>
            </a:r>
            <a:r>
              <a:rPr lang="en-GB" b="1"/>
              <a:t>Common Uses of Macros:</a:t>
            </a:r>
            <a:br>
              <a:rPr lang="en-GB"/>
            </a:br>
            <a:r>
              <a:rPr lang="en-GB"/>
              <a:t>🔹 Open Forms &amp; Reports with one click</a:t>
            </a:r>
            <a:br>
              <a:rPr lang="en-GB"/>
            </a:br>
            <a:r>
              <a:rPr lang="en-GB"/>
              <a:t>🔹 Apply filters &amp; sorting automatically</a:t>
            </a:r>
            <a:br>
              <a:rPr lang="en-GB"/>
            </a:br>
            <a:r>
              <a:rPr lang="en-GB"/>
              <a:t>🔹 Run Queries without manual input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66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21935-ACFB-17BF-2267-694C4A272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Creating a Macro to Generate a Sales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31C25-3D4F-D32E-1982-2BE5610D7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Steps to Create a Macro Button in the Sales Form:</a:t>
            </a:r>
            <a:br>
              <a:rPr lang="en-GB"/>
            </a:br>
            <a:r>
              <a:rPr lang="en-GB"/>
              <a:t>1️⃣ Open </a:t>
            </a:r>
            <a:r>
              <a:rPr lang="en-GB" b="1"/>
              <a:t>Sales Form</a:t>
            </a:r>
            <a:r>
              <a:rPr lang="en-GB"/>
              <a:t> in </a:t>
            </a:r>
            <a:r>
              <a:rPr lang="en-GB" b="1"/>
              <a:t>Design View</a:t>
            </a:r>
            <a:br>
              <a:rPr lang="en-GB"/>
            </a:br>
            <a:r>
              <a:rPr lang="en-GB"/>
              <a:t>2️⃣ Click </a:t>
            </a:r>
            <a:r>
              <a:rPr lang="en-GB" b="1"/>
              <a:t>Button (from Design Tab)</a:t>
            </a:r>
            <a:br>
              <a:rPr lang="en-GB"/>
            </a:br>
            <a:r>
              <a:rPr lang="en-GB"/>
              <a:t>3️⃣ Place the button inside the form</a:t>
            </a:r>
            <a:br>
              <a:rPr lang="en-GB"/>
            </a:br>
            <a:r>
              <a:rPr lang="en-GB"/>
              <a:t>4️⃣ In </a:t>
            </a:r>
            <a:r>
              <a:rPr lang="en-GB" b="1"/>
              <a:t>Command Button Wizard</a:t>
            </a:r>
            <a:r>
              <a:rPr lang="en-GB"/>
              <a:t>, choose </a:t>
            </a:r>
            <a:r>
              <a:rPr lang="en-GB" b="1"/>
              <a:t>Report Operations → Open Report</a:t>
            </a:r>
            <a:br>
              <a:rPr lang="en-GB"/>
            </a:br>
            <a:r>
              <a:rPr lang="en-GB"/>
              <a:t>5️⃣ Select </a:t>
            </a:r>
            <a:r>
              <a:rPr lang="en-GB" b="1"/>
              <a:t>Sales Report</a:t>
            </a:r>
            <a:r>
              <a:rPr lang="en-GB"/>
              <a:t> and click </a:t>
            </a:r>
            <a:r>
              <a:rPr lang="en-GB" b="1"/>
              <a:t>Next</a:t>
            </a:r>
            <a:br>
              <a:rPr lang="en-GB"/>
            </a:br>
            <a:r>
              <a:rPr lang="en-GB"/>
              <a:t>6️⃣ Set a name (e.g., </a:t>
            </a:r>
            <a:r>
              <a:rPr lang="en-GB" b="1"/>
              <a:t>"Generate Report"</a:t>
            </a:r>
            <a:r>
              <a:rPr lang="en-GB"/>
              <a:t>) and click </a:t>
            </a:r>
            <a:r>
              <a:rPr lang="en-GB" b="1"/>
              <a:t>Finish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301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740B-AA95-2733-F3EF-FE8E35B18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Building a Dynamic Sales Form – Auto Calculate Total 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05456-0184-F53F-322A-4DC8C457C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Steps to Calculate Total Price Automatically in Sales Form:</a:t>
            </a:r>
            <a:br>
              <a:rPr lang="en-GB"/>
            </a:br>
            <a:r>
              <a:rPr lang="en-GB"/>
              <a:t>1️⃣ Open </a:t>
            </a:r>
            <a:r>
              <a:rPr lang="en-GB" b="1"/>
              <a:t>Sales Form</a:t>
            </a:r>
            <a:r>
              <a:rPr lang="en-GB"/>
              <a:t> in </a:t>
            </a:r>
            <a:r>
              <a:rPr lang="en-GB" b="1"/>
              <a:t>Design View</a:t>
            </a:r>
            <a:br>
              <a:rPr lang="en-GB"/>
            </a:br>
            <a:r>
              <a:rPr lang="en-GB"/>
              <a:t>2️⃣ Add a new text box for </a:t>
            </a:r>
            <a:r>
              <a:rPr lang="en-GB" b="1"/>
              <a:t>Total Price</a:t>
            </a:r>
            <a:br>
              <a:rPr lang="en-GB"/>
            </a:br>
            <a:r>
              <a:rPr lang="en-GB"/>
              <a:t>3️⃣ In </a:t>
            </a:r>
            <a:r>
              <a:rPr lang="en-GB" b="1"/>
              <a:t>Control Source</a:t>
            </a:r>
            <a:r>
              <a:rPr lang="en-GB"/>
              <a:t>, enter:</a:t>
            </a:r>
          </a:p>
          <a:p>
            <a:pPr marL="1371600" lvl="3" indent="0">
              <a:buNone/>
            </a:pPr>
            <a:r>
              <a:rPr lang="en-GB" sz="3200"/>
              <a:t>=[Quantity] * [Price]</a:t>
            </a:r>
          </a:p>
          <a:p>
            <a:endParaRPr lang="en-GB"/>
          </a:p>
          <a:p>
            <a:r>
              <a:rPr lang="en-GB"/>
              <a:t>4️⃣ Save and switch to </a:t>
            </a:r>
            <a:r>
              <a:rPr lang="en-GB" b="1"/>
              <a:t>Form View</a:t>
            </a:r>
            <a:r>
              <a:rPr lang="en-GB"/>
              <a:t> to test</a:t>
            </a:r>
          </a:p>
        </p:txBody>
      </p:sp>
    </p:spTree>
    <p:extLst>
      <p:ext uri="{BB962C8B-B14F-4D97-AF65-F5344CB8AC3E}">
        <p14:creationId xmlns:p14="http://schemas.microsoft.com/office/powerpoint/2010/main" val="48818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59759-21BD-04EB-CC3F-B8AFFE119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D9A687-AB02-4D59-7AC8-D61078BBD3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Advanced Query Techniques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04C9599-F34F-04D9-92BB-5039CD29BB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/>
              <a:t>Video</a:t>
            </a:r>
          </a:p>
          <a:p>
            <a:r>
              <a:rPr lang="en-GB"/>
              <a:t>(No Video – This section is for reading only)</a:t>
            </a:r>
          </a:p>
        </p:txBody>
      </p:sp>
    </p:spTree>
    <p:extLst>
      <p:ext uri="{BB962C8B-B14F-4D97-AF65-F5344CB8AC3E}">
        <p14:creationId xmlns:p14="http://schemas.microsoft.com/office/powerpoint/2010/main" val="381144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81AF-0E2F-70E7-B018-3F818E004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Use Advanced Queries?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C238C-B9B0-828F-BF63-FF38829072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💡 </a:t>
            </a:r>
            <a:r>
              <a:rPr lang="en-GB" b="1"/>
              <a:t>Basic Queries help retrieve data, but Advanced Queries allow us to:</a:t>
            </a:r>
            <a:br>
              <a:rPr lang="en-GB"/>
            </a:br>
            <a:r>
              <a:rPr lang="en-GB"/>
              <a:t>✔️ Filter records dynamically (</a:t>
            </a:r>
            <a:r>
              <a:rPr lang="en-GB" b="1"/>
              <a:t>Parameter Queries</a:t>
            </a:r>
            <a:r>
              <a:rPr lang="en-GB"/>
              <a:t>)</a:t>
            </a:r>
            <a:br>
              <a:rPr lang="en-GB"/>
            </a:br>
            <a:r>
              <a:rPr lang="en-GB"/>
              <a:t>✔️ Modify data efficiently (</a:t>
            </a:r>
            <a:r>
              <a:rPr lang="en-GB" b="1"/>
              <a:t>Action Queries</a:t>
            </a:r>
            <a:r>
              <a:rPr lang="en-GB"/>
              <a:t>)</a:t>
            </a:r>
            <a:br>
              <a:rPr lang="en-GB"/>
            </a:br>
            <a:r>
              <a:rPr lang="en-GB"/>
              <a:t>✔️ </a:t>
            </a:r>
            <a:r>
              <a:rPr lang="en-GB" err="1"/>
              <a:t>Analyze</a:t>
            </a:r>
            <a:r>
              <a:rPr lang="en-GB"/>
              <a:t> data with calculations (</a:t>
            </a:r>
            <a:r>
              <a:rPr lang="en-GB" b="1"/>
              <a:t>Aggregate Queries</a:t>
            </a:r>
            <a:r>
              <a:rPr lang="en-GB"/>
              <a:t>)</a:t>
            </a:r>
          </a:p>
          <a:p>
            <a:r>
              <a:rPr lang="en-GB"/>
              <a:t>📌 </a:t>
            </a:r>
            <a:r>
              <a:rPr lang="en-GB" b="1"/>
              <a:t>Example Scenarios:</a:t>
            </a:r>
            <a:endParaRPr lang="en-GB"/>
          </a:p>
          <a:p>
            <a:pPr lvl="1"/>
            <a:r>
              <a:rPr lang="en-GB"/>
              <a:t>Find </a:t>
            </a:r>
            <a:r>
              <a:rPr lang="en-GB" b="1"/>
              <a:t>sales between two dates</a:t>
            </a:r>
            <a:endParaRPr lang="en-GB"/>
          </a:p>
          <a:p>
            <a:pPr lvl="1"/>
            <a:r>
              <a:rPr lang="en-GB"/>
              <a:t>Increase </a:t>
            </a:r>
            <a:r>
              <a:rPr lang="en-GB" b="1"/>
              <a:t>book prices by 5%</a:t>
            </a:r>
            <a:endParaRPr lang="en-GB"/>
          </a:p>
          <a:p>
            <a:pPr lvl="1"/>
            <a:r>
              <a:rPr lang="en-GB"/>
              <a:t>Count </a:t>
            </a:r>
            <a:r>
              <a:rPr lang="en-GB" b="1"/>
              <a:t>total sales per customer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8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E6FC0-7D13-C1C0-3509-0DD7548D4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Parameter Queries – Dynamic Filtering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CD1B3-1CEB-24A5-38E2-FD75C7208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/>
              <a:t>📌 </a:t>
            </a:r>
            <a:r>
              <a:rPr lang="en-GB" b="1"/>
              <a:t>Steps to Create a Parameter Query to Filter Sales by Customer</a:t>
            </a:r>
            <a:br>
              <a:rPr lang="en-GB"/>
            </a:br>
            <a:r>
              <a:rPr lang="en-GB"/>
              <a:t>1️⃣ Go to </a:t>
            </a:r>
            <a:r>
              <a:rPr lang="en-GB" b="1"/>
              <a:t>Create → Query Design</a:t>
            </a:r>
            <a:br>
              <a:rPr lang="en-GB"/>
            </a:br>
            <a:r>
              <a:rPr lang="en-GB"/>
              <a:t>2️⃣ Select </a:t>
            </a:r>
            <a:r>
              <a:rPr lang="en-GB" b="1"/>
              <a:t>Sales Table</a:t>
            </a:r>
            <a:r>
              <a:rPr lang="en-GB"/>
              <a:t> and </a:t>
            </a:r>
            <a:r>
              <a:rPr lang="en-GB" b="1"/>
              <a:t>Customers Table</a:t>
            </a:r>
            <a:br>
              <a:rPr lang="en-GB"/>
            </a:br>
            <a:r>
              <a:rPr lang="en-GB"/>
              <a:t>3️⃣ Add fields: </a:t>
            </a:r>
            <a:r>
              <a:rPr lang="en-GB" b="1" err="1"/>
              <a:t>CustomerName</a:t>
            </a:r>
            <a:r>
              <a:rPr lang="en-GB" b="1"/>
              <a:t>, </a:t>
            </a:r>
            <a:r>
              <a:rPr lang="en-GB" b="1" err="1"/>
              <a:t>SaleDate</a:t>
            </a:r>
            <a:r>
              <a:rPr lang="en-GB" b="1"/>
              <a:t>, </a:t>
            </a:r>
            <a:r>
              <a:rPr lang="en-GB" b="1" err="1"/>
              <a:t>BookTitle</a:t>
            </a:r>
            <a:r>
              <a:rPr lang="en-GB" b="1"/>
              <a:t>, Quantity</a:t>
            </a:r>
            <a:br>
              <a:rPr lang="en-GB"/>
            </a:br>
            <a:r>
              <a:rPr lang="en-GB"/>
              <a:t>4️⃣ In the </a:t>
            </a:r>
            <a:r>
              <a:rPr lang="en-GB" b="1"/>
              <a:t>Criteria row</a:t>
            </a:r>
            <a:r>
              <a:rPr lang="en-GB"/>
              <a:t> under </a:t>
            </a:r>
            <a:r>
              <a:rPr lang="en-GB" b="1" err="1"/>
              <a:t>CustomerName</a:t>
            </a:r>
            <a:r>
              <a:rPr lang="en-GB"/>
              <a:t>, enter:</a:t>
            </a:r>
          </a:p>
          <a:p>
            <a:pPr marL="1371600" lvl="3" indent="0">
              <a:lnSpc>
                <a:spcPct val="100000"/>
              </a:lnSpc>
              <a:buNone/>
            </a:pPr>
            <a:r>
              <a:rPr lang="en-GB" sz="3500"/>
              <a:t>[Enter Customer Name:]</a:t>
            </a:r>
          </a:p>
          <a:p>
            <a:pPr>
              <a:lnSpc>
                <a:spcPct val="100000"/>
              </a:lnSpc>
            </a:pPr>
            <a:endParaRPr lang="en-GB"/>
          </a:p>
          <a:p>
            <a:pPr>
              <a:lnSpc>
                <a:spcPct val="100000"/>
              </a:lnSpc>
            </a:pPr>
            <a:r>
              <a:rPr lang="en-GB"/>
              <a:t>5️⃣ Click </a:t>
            </a:r>
            <a:r>
              <a:rPr lang="en-GB" b="1"/>
              <a:t>Run</a:t>
            </a:r>
            <a:r>
              <a:rPr lang="en-GB"/>
              <a:t> → Enter a Customer’s Name</a:t>
            </a:r>
          </a:p>
          <a:p>
            <a:pPr marL="0" indent="0">
              <a:lnSpc>
                <a:spcPct val="100000"/>
              </a:lnSpc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6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B30DA-17B8-BD9C-8955-454253889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Queries – Modifying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49A91-5897-97DE-4EC5-D523D7E6C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💡 </a:t>
            </a:r>
            <a:r>
              <a:rPr lang="en-GB" b="1"/>
              <a:t>Action Queries allow us to update, delete, or insert data into tables.</a:t>
            </a:r>
            <a:endParaRPr lang="en-GB"/>
          </a:p>
          <a:p>
            <a:r>
              <a:rPr lang="en-GB"/>
              <a:t>📌 </a:t>
            </a:r>
            <a:r>
              <a:rPr lang="en-GB" b="1"/>
              <a:t>Types of Action Queries: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Update Query</a:t>
            </a:r>
            <a:r>
              <a:rPr lang="en-GB"/>
              <a:t> – Modify existing records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Append Query</a:t>
            </a:r>
            <a:r>
              <a:rPr lang="en-GB"/>
              <a:t> – Add new records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Delete Query</a:t>
            </a:r>
            <a:r>
              <a:rPr lang="en-GB"/>
              <a:t> – Remove records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Make-Table Query</a:t>
            </a:r>
            <a:r>
              <a:rPr lang="en-GB"/>
              <a:t> – Create a new table with query results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4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7CE40-E6EF-8B96-BAFC-F8240B31E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Update Query – Increase Book Prices by 5%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0F0FE-DC63-553C-BE5C-E9E290433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Steps to Create an Update Query:</a:t>
            </a:r>
            <a:br>
              <a:rPr lang="en-GB"/>
            </a:br>
            <a:r>
              <a:rPr lang="en-GB"/>
              <a:t>1️⃣ Go to </a:t>
            </a:r>
            <a:r>
              <a:rPr lang="en-GB" b="1"/>
              <a:t>Create → Query Design</a:t>
            </a:r>
            <a:br>
              <a:rPr lang="en-GB"/>
            </a:br>
            <a:r>
              <a:rPr lang="en-GB"/>
              <a:t>2️⃣ Select the </a:t>
            </a:r>
            <a:r>
              <a:rPr lang="en-GB" b="1"/>
              <a:t>Books Table</a:t>
            </a:r>
            <a:br>
              <a:rPr lang="en-GB"/>
            </a:br>
            <a:r>
              <a:rPr lang="en-GB"/>
              <a:t>3️⃣ Click </a:t>
            </a:r>
            <a:r>
              <a:rPr lang="en-GB" b="1"/>
              <a:t>Update Query</a:t>
            </a:r>
            <a:r>
              <a:rPr lang="en-GB"/>
              <a:t> from the Ribbon</a:t>
            </a:r>
            <a:br>
              <a:rPr lang="en-GB"/>
            </a:br>
            <a:r>
              <a:rPr lang="en-GB"/>
              <a:t>4️⃣ Add the </a:t>
            </a:r>
            <a:r>
              <a:rPr lang="en-GB" b="1"/>
              <a:t>Price Field</a:t>
            </a:r>
            <a:r>
              <a:rPr lang="en-GB"/>
              <a:t> to the grid</a:t>
            </a:r>
            <a:br>
              <a:rPr lang="en-GB"/>
            </a:br>
            <a:r>
              <a:rPr lang="en-GB"/>
              <a:t>5️⃣ In the </a:t>
            </a:r>
            <a:r>
              <a:rPr lang="en-GB" b="1"/>
              <a:t>Update To</a:t>
            </a:r>
            <a:r>
              <a:rPr lang="en-GB"/>
              <a:t> row, enter:</a:t>
            </a:r>
          </a:p>
          <a:p>
            <a:pPr marL="1371600" lvl="3" indent="0">
              <a:buNone/>
            </a:pPr>
            <a:r>
              <a:rPr lang="en-GB" sz="3200"/>
              <a:t>[Price] * 1.05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6️⃣ Click </a:t>
            </a:r>
            <a:r>
              <a:rPr lang="en-GB" b="1"/>
              <a:t>Run</a:t>
            </a:r>
            <a:r>
              <a:rPr lang="en-GB"/>
              <a:t> (⚠️ This modifies data permanently)</a:t>
            </a:r>
          </a:p>
        </p:txBody>
      </p:sp>
    </p:spTree>
    <p:extLst>
      <p:ext uri="{BB962C8B-B14F-4D97-AF65-F5344CB8AC3E}">
        <p14:creationId xmlns:p14="http://schemas.microsoft.com/office/powerpoint/2010/main" val="400946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A9BBF-40E7-D323-BE0E-1E319030F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Aggregate Queries – Summarizing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68164-9F8C-4C14-E5A0-84B8C9762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💡 </a:t>
            </a:r>
            <a:r>
              <a:rPr lang="en-GB" b="1"/>
              <a:t>Aggregate Queries perform calculations like SUM, AVG, and COUNT.</a:t>
            </a:r>
            <a:endParaRPr lang="en-GB"/>
          </a:p>
          <a:p>
            <a:r>
              <a:rPr lang="en-GB"/>
              <a:t>📌 </a:t>
            </a:r>
            <a:r>
              <a:rPr lang="en-GB" b="1"/>
              <a:t>Steps to Create a Query to Find Total Sales per Customer</a:t>
            </a:r>
            <a:br>
              <a:rPr lang="en-GB"/>
            </a:br>
            <a:r>
              <a:rPr lang="en-GB"/>
              <a:t>1️⃣ Go to </a:t>
            </a:r>
            <a:r>
              <a:rPr lang="en-GB" b="1"/>
              <a:t>Create → Query Design</a:t>
            </a:r>
            <a:br>
              <a:rPr lang="en-GB"/>
            </a:br>
            <a:r>
              <a:rPr lang="en-GB"/>
              <a:t>2️⃣ Select </a:t>
            </a:r>
            <a:r>
              <a:rPr lang="en-GB" b="1"/>
              <a:t>Sales Table</a:t>
            </a:r>
            <a:br>
              <a:rPr lang="en-GB"/>
            </a:br>
            <a:r>
              <a:rPr lang="en-GB"/>
              <a:t>3️⃣ Add fields: </a:t>
            </a:r>
            <a:r>
              <a:rPr lang="en-GB" b="1" err="1"/>
              <a:t>CustomerID</a:t>
            </a:r>
            <a:r>
              <a:rPr lang="en-GB" b="1"/>
              <a:t>, Quantity</a:t>
            </a:r>
            <a:br>
              <a:rPr lang="en-GB"/>
            </a:br>
            <a:r>
              <a:rPr lang="en-GB"/>
              <a:t>4️⃣ Click </a:t>
            </a:r>
            <a:r>
              <a:rPr lang="en-GB" b="1"/>
              <a:t>Totals (</a:t>
            </a:r>
            <a:r>
              <a:rPr lang="el-GR" b="1"/>
              <a:t>Σ)</a:t>
            </a:r>
            <a:r>
              <a:rPr lang="el-GR"/>
              <a:t> </a:t>
            </a:r>
            <a:r>
              <a:rPr lang="en-GB"/>
              <a:t>in the Ribbon</a:t>
            </a:r>
            <a:br>
              <a:rPr lang="en-GB"/>
            </a:br>
            <a:r>
              <a:rPr lang="en-GB"/>
              <a:t>5️⃣ Set </a:t>
            </a:r>
            <a:r>
              <a:rPr lang="en-GB" b="1" err="1"/>
              <a:t>CustomerID</a:t>
            </a:r>
            <a:r>
              <a:rPr lang="en-GB" b="1"/>
              <a:t> to "Group By"</a:t>
            </a:r>
            <a:r>
              <a:rPr lang="en-GB"/>
              <a:t> and </a:t>
            </a:r>
            <a:r>
              <a:rPr lang="en-GB" b="1"/>
              <a:t>Quantity to "Sum"</a:t>
            </a:r>
            <a:br>
              <a:rPr lang="en-GB"/>
            </a:br>
            <a:r>
              <a:rPr lang="en-GB"/>
              <a:t>6️⃣ Click </a:t>
            </a:r>
            <a:r>
              <a:rPr lang="en-GB" b="1"/>
              <a:t>Run</a:t>
            </a:r>
            <a:r>
              <a:rPr lang="en-GB"/>
              <a:t> to view the total sales per customer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8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35A8C8-E024-DDD8-BFA4-E5EECB478C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Alternatives of MS Access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F6555B-2B58-F7BB-2F7E-2B2DB91CF1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1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249ED-D7AD-E497-E2D5-D8FBEBDD0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Limitation of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70247-DA26-D2F5-D54E-DFD5032FB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💡 </a:t>
            </a:r>
            <a:r>
              <a:rPr lang="en-GB" b="1"/>
              <a:t>MS Access is powerful but has limitations, especially for larger or cloud-based applications.</a:t>
            </a:r>
            <a:endParaRPr lang="en-GB"/>
          </a:p>
          <a:p>
            <a:r>
              <a:rPr lang="en-GB"/>
              <a:t>📌 </a:t>
            </a:r>
            <a:r>
              <a:rPr lang="en-GB" b="1"/>
              <a:t>Common Challenges with MS Access:</a:t>
            </a:r>
            <a:br>
              <a:rPr lang="en-GB"/>
            </a:br>
            <a:r>
              <a:rPr lang="en-GB"/>
              <a:t>✔️ Not ideal for large-scale multi-user access</a:t>
            </a:r>
            <a:br>
              <a:rPr lang="en-GB"/>
            </a:br>
            <a:r>
              <a:rPr lang="en-GB"/>
              <a:t>✔️ Limited cloud integration</a:t>
            </a:r>
            <a:br>
              <a:rPr lang="en-GB"/>
            </a:br>
            <a:r>
              <a:rPr lang="en-GB"/>
              <a:t>✔️ Performance issues with big datasets</a:t>
            </a:r>
            <a:br>
              <a:rPr lang="en-GB"/>
            </a:br>
            <a:r>
              <a:rPr lang="en-GB"/>
              <a:t>✔️ No native web-based support</a:t>
            </a:r>
          </a:p>
          <a:p>
            <a:r>
              <a:rPr lang="en-GB"/>
              <a:t>📌 </a:t>
            </a:r>
            <a:r>
              <a:rPr lang="en-GB" b="1"/>
              <a:t>When to Consider an Alternative?</a:t>
            </a:r>
            <a:br>
              <a:rPr lang="en-GB"/>
            </a:br>
            <a:r>
              <a:rPr lang="en-GB"/>
              <a:t>✔️ If you need </a:t>
            </a:r>
            <a:r>
              <a:rPr lang="en-GB" b="1"/>
              <a:t>scalability</a:t>
            </a:r>
            <a:r>
              <a:rPr lang="en-GB"/>
              <a:t> and </a:t>
            </a:r>
            <a:r>
              <a:rPr lang="en-GB" b="1"/>
              <a:t>better performance</a:t>
            </a:r>
            <a:br>
              <a:rPr lang="en-GB"/>
            </a:br>
            <a:r>
              <a:rPr lang="en-GB"/>
              <a:t>✔️ If you require </a:t>
            </a:r>
            <a:r>
              <a:rPr lang="en-GB" b="1"/>
              <a:t>cloud-based access</a:t>
            </a:r>
            <a:br>
              <a:rPr lang="en-GB"/>
            </a:br>
            <a:r>
              <a:rPr lang="en-GB"/>
              <a:t>✔️ If multiple users need to </a:t>
            </a:r>
            <a:r>
              <a:rPr lang="en-GB" b="1"/>
              <a:t>work simultaneously without conflicts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773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E5BCC-BD3B-BA51-44BD-FDF3AF591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Cloud-Based &amp; Relational Database Alternatives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89BCA-3DBA-696F-BDDB-25964B870E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Alternatives for Web &amp; Cloud-Based Applications: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Google Sheets</a:t>
            </a:r>
            <a:r>
              <a:rPr lang="en-GB"/>
              <a:t> – Simple, easy collaboration but lacks relational database features</a:t>
            </a:r>
            <a:br>
              <a:rPr lang="en-GB"/>
            </a:br>
            <a:r>
              <a:rPr lang="en-GB"/>
              <a:t>🔹 </a:t>
            </a:r>
            <a:r>
              <a:rPr lang="en-GB" b="1" err="1"/>
              <a:t>Airtable</a:t>
            </a:r>
            <a:r>
              <a:rPr lang="en-GB"/>
              <a:t> – User-friendly cloud database with automation &amp; integration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Zoho Creator</a:t>
            </a:r>
            <a:r>
              <a:rPr lang="en-GB"/>
              <a:t> – Low-code database platform for business applications</a:t>
            </a:r>
          </a:p>
          <a:p>
            <a:r>
              <a:rPr lang="en-GB"/>
              <a:t>📌 </a:t>
            </a:r>
            <a:r>
              <a:rPr lang="en-GB" b="1"/>
              <a:t>Relational Database Management Systems (RDBMS) for Enterprise: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MySQL</a:t>
            </a:r>
            <a:r>
              <a:rPr lang="en-GB"/>
              <a:t> – Open-source, scalable, widely used in web applications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SQL Server</a:t>
            </a:r>
            <a:r>
              <a:rPr lang="en-GB"/>
              <a:t> – Microsoft’s advanced database solution for businesses</a:t>
            </a:r>
            <a:br>
              <a:rPr lang="en-GB"/>
            </a:br>
            <a:r>
              <a:rPr lang="en-GB"/>
              <a:t>🔹 </a:t>
            </a:r>
            <a:r>
              <a:rPr lang="en-GB" b="1"/>
              <a:t>PostgreSQL</a:t>
            </a:r>
            <a:r>
              <a:rPr lang="en-GB"/>
              <a:t> – Advanced open-source RDBMS with powerful features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24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02F30-F661-D689-D720-7C0CCA7FB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Choosing the Right Alternative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EC3AC-3258-9F80-E7DC-402D8C429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Final Thought: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For small businesses</a:t>
            </a:r>
            <a:r>
              <a:rPr lang="en-GB"/>
              <a:t>, cloud-based tools like </a:t>
            </a:r>
            <a:r>
              <a:rPr lang="en-GB" b="1" err="1"/>
              <a:t>Airtable</a:t>
            </a:r>
            <a:r>
              <a:rPr lang="en-GB"/>
              <a:t> work well.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For large-scale applications</a:t>
            </a:r>
            <a:r>
              <a:rPr lang="en-GB"/>
              <a:t>, </a:t>
            </a:r>
            <a:r>
              <a:rPr lang="en-GB" b="1"/>
              <a:t>SQL Server &amp; MySQL</a:t>
            </a:r>
            <a:r>
              <a:rPr lang="en-GB"/>
              <a:t> are better choices.</a:t>
            </a:r>
            <a:br>
              <a:rPr lang="en-GB"/>
            </a:br>
            <a:r>
              <a:rPr lang="en-GB"/>
              <a:t>✅ </a:t>
            </a:r>
            <a:r>
              <a:rPr lang="en-GB" b="1"/>
              <a:t>For hybrid solutions</a:t>
            </a:r>
            <a:r>
              <a:rPr lang="en-GB"/>
              <a:t>, consider </a:t>
            </a:r>
            <a:r>
              <a:rPr lang="en-GB" b="1"/>
              <a:t>Azure SQL for Microsoft integration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100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213D06-B01E-D329-FBCD-2459D0CFF8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Off-Class Activity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26B53DA-68DC-6C5B-F2C3-E8691FD561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/>
              <a:t>Creating and Managing a Database in MS Access</a:t>
            </a:r>
          </a:p>
        </p:txBody>
      </p:sp>
    </p:spTree>
    <p:extLst>
      <p:ext uri="{BB962C8B-B14F-4D97-AF65-F5344CB8AC3E}">
        <p14:creationId xmlns:p14="http://schemas.microsoft.com/office/powerpoint/2010/main" val="98046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820D7-DE8F-EDB2-A874-A6A412ED5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37F46-69C0-FB90-6AAB-2BEFB509B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Scenario: Healthcare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423DF-AF7C-4CA6-9ED9-D80D1AC28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A hospital needs a </a:t>
            </a:r>
            <a:r>
              <a:rPr lang="en-GB" b="1"/>
              <a:t>simple database</a:t>
            </a:r>
            <a:r>
              <a:rPr lang="en-GB"/>
              <a:t> to manage: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Patient details</a:t>
            </a:r>
            <a:r>
              <a:rPr lang="en-GB"/>
              <a:t> (Name, Age, Contact)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Doctor details</a:t>
            </a:r>
            <a:r>
              <a:rPr lang="en-GB"/>
              <a:t> (Name, Specialty, Contact)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Appointments</a:t>
            </a:r>
            <a:r>
              <a:rPr lang="en-GB"/>
              <a:t> (Date, Time, Assigned Doctor)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65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403A5-F996-5EB4-107B-ACFFE4BE6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📌 Step 1: Create the Database &amp;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91645-3156-5CF5-15D7-415161063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39745"/>
          </a:xfrm>
        </p:spPr>
        <p:txBody>
          <a:bodyPr>
            <a:normAutofit fontScale="85000" lnSpcReduction="20000"/>
          </a:bodyPr>
          <a:lstStyle/>
          <a:p>
            <a:r>
              <a:rPr lang="en-GB" sz="2400"/>
              <a:t>1️⃣ Open </a:t>
            </a:r>
            <a:r>
              <a:rPr lang="en-GB" sz="2400" b="1"/>
              <a:t>MS Access</a:t>
            </a:r>
            <a:r>
              <a:rPr lang="en-GB" sz="2400"/>
              <a:t> and create a </a:t>
            </a:r>
            <a:r>
              <a:rPr lang="en-GB" sz="2400" b="1"/>
              <a:t>new blank database</a:t>
            </a:r>
            <a:r>
              <a:rPr lang="en-GB" sz="2400"/>
              <a:t> named </a:t>
            </a:r>
            <a:r>
              <a:rPr lang="en-GB" sz="2400" b="1"/>
              <a:t>Healthcare.accdb</a:t>
            </a:r>
            <a:r>
              <a:rPr lang="en-GB" sz="2400"/>
              <a:t>.</a:t>
            </a:r>
          </a:p>
          <a:p>
            <a:r>
              <a:rPr lang="en-GB" sz="2400"/>
              <a:t>2️⃣ </a:t>
            </a:r>
            <a:r>
              <a:rPr lang="en-GB" sz="2400" b="1"/>
              <a:t>Create the following tables:</a:t>
            </a:r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endParaRPr lang="en-GB" sz="2400" b="1"/>
          </a:p>
          <a:p>
            <a:pPr>
              <a:lnSpc>
                <a:spcPct val="120000"/>
              </a:lnSpc>
            </a:pPr>
            <a:r>
              <a:rPr lang="en-GB" sz="2400"/>
              <a:t>1️⃣ Open each table in </a:t>
            </a:r>
            <a:r>
              <a:rPr lang="en-GB" sz="2400" b="1"/>
              <a:t>Datasheet View - </a:t>
            </a:r>
            <a:r>
              <a:rPr lang="en-GB" sz="2400"/>
              <a:t>2️⃣ Manually enter </a:t>
            </a:r>
            <a:r>
              <a:rPr lang="en-GB" sz="2400" b="1"/>
              <a:t>5 records</a:t>
            </a:r>
            <a:r>
              <a:rPr lang="en-GB" sz="2400"/>
              <a:t> in each table using realistic patient and doctor data - 3️⃣ Save each table after entering the data</a:t>
            </a:r>
            <a:endParaRPr lang="en-GB" sz="38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27180A-2C62-4C4F-8A0F-BEC599CA6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154" y="2165247"/>
            <a:ext cx="3305749" cy="2527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B50DE8-A27D-A03B-5775-8A41372AF9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0535" y="2224030"/>
            <a:ext cx="3742396" cy="2468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70C5440-2EF5-A328-9620-C53BACE71A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4563" y="2224030"/>
            <a:ext cx="3934282" cy="2468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373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77208-A1E9-D193-BCC2-5FDB35FAC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Perform the following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42ABB-06E6-5E7E-7ED6-C37E9FABC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Create a Query to Retrieve All Appointments.</a:t>
            </a:r>
          </a:p>
          <a:p>
            <a:r>
              <a:rPr lang="en-GB"/>
              <a:t>Create a Query to Retrieve appointments after a specific date.</a:t>
            </a:r>
          </a:p>
          <a:p>
            <a:endParaRPr lang="en-GB"/>
          </a:p>
          <a:p>
            <a:r>
              <a:rPr lang="en-GB"/>
              <a:t>Create a report of all the patients' names.</a:t>
            </a:r>
          </a:p>
          <a:p>
            <a:r>
              <a:rPr lang="en-GB"/>
              <a:t>Create a report of all appointment for a specific doctor.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1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456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AD0CF27-B491-44A2-B7F9-201931FBD362}" vid="{4B5BE2ED-90A3-4375-BEB0-16F999336C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Application>Microsoft Office PowerPoint</Application>
  <PresentationFormat>Widescreen</PresentationFormat>
  <Slides>29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UWTSD Serif 2</vt:lpstr>
      <vt:lpstr>Software Solutions for Business  Week 6</vt:lpstr>
      <vt:lpstr>During This Session (Content)</vt:lpstr>
      <vt:lpstr>Generating Reports</vt:lpstr>
      <vt:lpstr>Why Use Reports in MS Access?</vt:lpstr>
      <vt:lpstr>Types of Reports in MS Access</vt:lpstr>
      <vt:lpstr>Generating a Sales Report (Step-by-Step)</vt:lpstr>
      <vt:lpstr>Grouping &amp; Summarizing Sales Data</vt:lpstr>
      <vt:lpstr>Formatting and Customizing the Report</vt:lpstr>
      <vt:lpstr>Exporting the Report to PDF</vt:lpstr>
      <vt:lpstr>Automate Tasks in MS Access</vt:lpstr>
      <vt:lpstr>Why Automate Tasks in MS Access?</vt:lpstr>
      <vt:lpstr>What Are Macros in MS Access?</vt:lpstr>
      <vt:lpstr>Creating a Macro to Generate a Sales Report</vt:lpstr>
      <vt:lpstr>Building a Dynamic Sales Form – Auto Calculate Total Price</vt:lpstr>
      <vt:lpstr>Advanced Query Techniques</vt:lpstr>
      <vt:lpstr>Why Use Advanced Queries?</vt:lpstr>
      <vt:lpstr>Parameter Queries – Dynamic Filtering</vt:lpstr>
      <vt:lpstr>Action Queries – Modifying Data</vt:lpstr>
      <vt:lpstr>Update Query – Increase Book Prices by 5%</vt:lpstr>
      <vt:lpstr>Aggregate Queries – Summarizing Data</vt:lpstr>
      <vt:lpstr>Alternatives of MS Access</vt:lpstr>
      <vt:lpstr>Limitation of MS Access</vt:lpstr>
      <vt:lpstr>Cloud-Based &amp; Relational Database Alternatives</vt:lpstr>
      <vt:lpstr>Choosing the Right Alternative</vt:lpstr>
      <vt:lpstr>Off-Class Activity</vt:lpstr>
      <vt:lpstr>Scenario: Healthcare Database</vt:lpstr>
      <vt:lpstr>📌 Step 1: Create the Database &amp; Tables</vt:lpstr>
      <vt:lpstr>Perform the following practices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revision>2</cp:revision>
  <dcterms:created xsi:type="dcterms:W3CDTF">2025-02-09T00:26:56Z</dcterms:created>
  <dcterms:modified xsi:type="dcterms:W3CDTF">2025-02-25T08:04:04Z</dcterms:modified>
</cp:coreProperties>
</file>