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9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EAB3"/>
    <a:srgbClr val="262626"/>
    <a:srgbClr val="532F1A"/>
    <a:srgbClr val="8E1625"/>
    <a:srgbClr val="D3C296"/>
    <a:srgbClr val="193E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48"/>
    <p:restoredTop sz="96327"/>
  </p:normalViewPr>
  <p:slideViewPr>
    <p:cSldViewPr snapToGrid="0" snapToObjects="1">
      <p:cViewPr varScale="1">
        <p:scale>
          <a:sx n="123" d="100"/>
          <a:sy n="123" d="100"/>
        </p:scale>
        <p:origin x="46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70FEBB-CD31-4A43-BBCC-CEA1882BC485}" type="datetimeFigureOut">
              <a:rPr lang="en-US" smtClean="0"/>
              <a:t>3/10/20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84BE89-EE4C-4D4E-8919-24FD4BDD4A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513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84BE89-EE4C-4D4E-8919-24FD4BDD4A6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929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92117-B311-1D4B-A5B2-AE853B709C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8D4193-F233-3342-B66A-74D7096281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0D991A-EA5A-944A-8DAA-9DD48C3D5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C1CDF-EC5C-0C44-BBB4-00E806090DF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9D421A-B8CB-6B49-8BE5-023B2950A1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8F0012-5927-B047-BD42-2B28D13BD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E2003-056B-394B-8F4A-227E435E06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953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B0A27-E56F-F343-B8A5-B3D1E0E7B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788E4-8A55-4443-A57E-EE5F82181F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831E21-C06D-0948-8789-69D788C3A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C1CDF-EC5C-0C44-BBB4-00E806090DF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7DB1B8-7436-E64F-8E57-D648C6351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EB61D4-D77C-EA48-B467-2E89B3BAB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E2003-056B-394B-8F4A-227E435E06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574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5CA52-5CE2-B24C-91B1-6F17053AF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0EBDB1-CA22-CA4F-836C-C29F8B6C11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EC1030-66EE-A24E-835E-0B63D97DE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C1CDF-EC5C-0C44-BBB4-00E806090DF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FEAC02-0568-C947-9A8D-F406BBB72B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0B1C03-163E-FA4F-AE2C-DAEF61006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E2003-056B-394B-8F4A-227E435E06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670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0296F-BE32-C044-BC84-86D114F12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F343E-7701-0C40-B8A2-D44798AB89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72E1F0-E9A1-AE4D-8E08-C1A0C6091C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2E8629-A373-EF4C-87AE-FF8026545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C1CDF-EC5C-0C44-BBB4-00E806090DF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C96E95-87D7-0547-A3DF-F4291AD620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FF1C3F-4D89-414F-B8C9-8D37FCCB1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E2003-056B-394B-8F4A-227E435E06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064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8FDCB-AB10-2B47-9BBD-AE9D677FC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6EDC2A-62A5-9D4E-A7DD-1DD347407A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145AD8-D5F6-C44B-98B2-5518B25E6E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97E353-AF2E-654B-80BF-9C591A13BB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3D7B0B-86ED-634B-911C-3C3FDCEE89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AB0CE7-E45E-5B40-8004-971A616F8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C1CDF-EC5C-0C44-BBB4-00E806090DF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B0DF9C-EA02-424D-BBD9-E8DE5C1B3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23463E-4804-F448-BE6D-8886FA9241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E2003-056B-394B-8F4A-227E435E06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698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29951-7DBB-0147-B803-8B97A52E7C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DF4C8E-0142-6645-8884-3E4D7ECED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C1CDF-EC5C-0C44-BBB4-00E806090DF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34D71C-B7A1-C447-8F71-118F80B8DC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1F1582-82A6-354F-BC03-90396ABDB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E2003-056B-394B-8F4A-227E435E06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430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7DCA44-4256-844A-ABCE-999F4C52B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C1CDF-EC5C-0C44-BBB4-00E806090DF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BAC8E7-4ED3-E740-BD35-C85CFC912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85D313-78A7-5048-821C-A0CE9B9F2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E2003-056B-394B-8F4A-227E435E06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4477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46439-BDCA-9549-87BF-F07FCA44D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890CD-D4E5-3843-8BE3-85092E7C8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7231B5-7529-E647-8B2B-69134FD30E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D76DEE-E3C2-5846-91A9-3CE27DC335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C1CDF-EC5C-0C44-BBB4-00E806090DF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D6C18C-E076-BF42-AF70-A96B79BA9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93E3AE-4C10-E642-8EDE-25DA10958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E2003-056B-394B-8F4A-227E435E06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886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E70D3-EA0D-C843-B7F0-DDDCC7AAB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C8B46E-2A7A-BC4D-B62F-2C01D0CBE0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072F70-EA77-B148-AA0C-AA28B0C1BD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F1D86-A934-EF40-B54A-9B58482E99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C1CDF-EC5C-0C44-BBB4-00E806090DF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D94D85-DC24-B644-A363-E09B0A396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CB89B1-E4EB-E643-9CD2-6052AFEA2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E2003-056B-394B-8F4A-227E435E06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868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804B2-CED8-9142-AD4C-02813E474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62B7AC-107F-F248-84ED-705538A449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554137-887D-CB40-8588-F645A70F16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C1CDF-EC5C-0C44-BBB4-00E806090DF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F8242D-F32D-084A-9AE5-8CC92F03A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59AF47-FEC2-CC49-9CE3-3CD41C14A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E2003-056B-394B-8F4A-227E435E06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06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43080D-7BEF-5945-9231-11291A56B9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B96241-2716-3F45-B5D7-68B482DAA2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7F84AC-6978-114C-A23A-8455919EFC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C1CDF-EC5C-0C44-BBB4-00E806090DF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30E50B-FAEE-0F49-81D3-10659F428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DD5F91-1701-484F-B96E-B4F39AFDD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E2003-056B-394B-8F4A-227E435E06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655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8BD7DBC-9C9B-6C40-8669-A89CCC4B2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675C3D-4995-E04A-BAB8-5960FC53DA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7AA00C-0F1C-FA4C-97A7-5C6FE457E5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EC1CDF-EC5C-0C44-BBB4-00E806090DF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8FC85F-8355-0540-ABD2-F82424743B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A9B9E9-C5C2-8D4A-AE8B-A8CC6BDCBE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5E2003-056B-394B-8F4A-227E435E06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27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7B352FC-1F44-4AB9-A2BD-FBF231C6B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4EA594-60E7-D641-85F6-4B53C728F7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717" b="38470"/>
          <a:stretch/>
        </p:blipFill>
        <p:spPr>
          <a:xfrm>
            <a:off x="14746" y="-1"/>
            <a:ext cx="12192001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ADDB668-2CA4-4D2B-9C34-3487CA33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553" y="4716089"/>
            <a:ext cx="6288261" cy="1573149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rgbClr val="EFEFEF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8C3BD8-66F3-F34D-A1BD-841163798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6210" y="4909985"/>
            <a:ext cx="3212386" cy="1185353"/>
          </a:xfrm>
        </p:spPr>
        <p:txBody>
          <a:bodyPr anchor="ctr">
            <a:normAutofit/>
          </a:bodyPr>
          <a:lstStyle/>
          <a:p>
            <a:pPr algn="l"/>
            <a:r>
              <a:rPr lang="cy-GB" sz="3200" dirty="0">
                <a:latin typeface="Cambria" panose="02040503050406030204" pitchFamily="18" charset="0"/>
              </a:rPr>
              <a:t>Celf a Chwedlau: </a:t>
            </a:r>
            <a:br>
              <a:rPr lang="cy-GB" sz="3200" dirty="0">
                <a:latin typeface="Cambria" panose="02040503050406030204" pitchFamily="18" charset="0"/>
              </a:rPr>
            </a:br>
            <a:r>
              <a:rPr lang="cy-GB" sz="3200" dirty="0">
                <a:latin typeface="Cambria" panose="02040503050406030204" pitchFamily="18" charset="0"/>
              </a:rPr>
              <a:t>Y Mabinogion</a:t>
            </a:r>
            <a:endParaRPr lang="en-US" sz="3200" dirty="0">
              <a:latin typeface="Cambria" panose="02040503050406030204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68BC19-F052-4108-93E1-6A3D1DEC0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4784" y="5175711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4EB074-38BE-3A45-B2DA-6FF8B6D61B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44237" y="4716088"/>
            <a:ext cx="2610323" cy="1573149"/>
          </a:xfrm>
          <a:solidFill>
            <a:srgbClr val="262626"/>
          </a:solidFill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F0EAB3"/>
                </a:solidFill>
                <a:latin typeface="Cambria" panose="02040503050406030204" pitchFamily="18" charset="0"/>
              </a:rPr>
              <a:t>Branwen                        a            Bendigeidfran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5FD337D-4D6B-4C8B-B6F5-121097E09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24364" y="5493516"/>
            <a:ext cx="1021458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85994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A1A6F78-C919-46F0-9B0A-2ED388861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49882614-11C4-4368-9534-6EBAC3488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2684274" y="-4610867"/>
            <a:ext cx="7223503" cy="1609523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9CE6F83-09E2-D841-A5FD-7BC9EB9F4C74}"/>
              </a:ext>
            </a:extLst>
          </p:cNvPr>
          <p:cNvSpPr/>
          <p:nvPr/>
        </p:nvSpPr>
        <p:spPr>
          <a:xfrm>
            <a:off x="-1" y="3656263"/>
            <a:ext cx="12188952" cy="974731"/>
          </a:xfrm>
          <a:prstGeom prst="rect">
            <a:avLst/>
          </a:prstGeom>
          <a:solidFill>
            <a:srgbClr val="26262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D8A423-E903-7340-97C1-FD63A15FF82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466" b="12586"/>
          <a:stretch/>
        </p:blipFill>
        <p:spPr>
          <a:xfrm>
            <a:off x="20" y="-2"/>
            <a:ext cx="12191980" cy="36576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93C59B8F-AEFF-4D3A-BA0E-3C4311198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64820-BF58-4949-8042-28983C52F6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723" y="3539613"/>
            <a:ext cx="11591347" cy="3317052"/>
          </a:xfrm>
        </p:spPr>
        <p:txBody>
          <a:bodyPr anchor="ctr"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400"/>
              </a:spcBef>
              <a:buNone/>
            </a:pPr>
            <a:r>
              <a:rPr lang="en-US" sz="3000" dirty="0">
                <a:solidFill>
                  <a:srgbClr val="F0EAB3"/>
                </a:solidFill>
                <a:latin typeface="Cambria" panose="02040503050406030204" pitchFamily="18" charset="0"/>
              </a:rPr>
              <a:t>Gan </a:t>
            </a:r>
            <a:r>
              <a:rPr lang="en-US" sz="3000" dirty="0" err="1">
                <a:solidFill>
                  <a:srgbClr val="F0EAB3"/>
                </a:solidFill>
                <a:latin typeface="Cambria" panose="02040503050406030204" pitchFamily="18" charset="0"/>
              </a:rPr>
              <a:t>ddefnyddio'ch</a:t>
            </a:r>
            <a:r>
              <a:rPr lang="en-US" sz="3000" dirty="0">
                <a:solidFill>
                  <a:srgbClr val="F0EAB3"/>
                </a:solidFill>
                <a:latin typeface="Cambria" panose="02040503050406030204" pitchFamily="18" charset="0"/>
              </a:rPr>
              <a:t> </a:t>
            </a:r>
            <a:r>
              <a:rPr lang="en-US" sz="3000" dirty="0" err="1">
                <a:solidFill>
                  <a:srgbClr val="F0EAB3"/>
                </a:solidFill>
                <a:latin typeface="Cambria" panose="02040503050406030204" pitchFamily="18" charset="0"/>
              </a:rPr>
              <a:t>darnau</a:t>
            </a:r>
            <a:r>
              <a:rPr lang="en-US" sz="3000" dirty="0">
                <a:solidFill>
                  <a:srgbClr val="F0EAB3"/>
                </a:solidFill>
                <a:latin typeface="Cambria" panose="02040503050406030204" pitchFamily="18" charset="0"/>
              </a:rPr>
              <a:t> o </a:t>
            </a:r>
            <a:r>
              <a:rPr lang="en-US" sz="3000" dirty="0" err="1">
                <a:solidFill>
                  <a:srgbClr val="F0EAB3"/>
                </a:solidFill>
                <a:latin typeface="Cambria" panose="02040503050406030204" pitchFamily="18" charset="0"/>
              </a:rPr>
              <a:t>waith</a:t>
            </a:r>
            <a:r>
              <a:rPr lang="en-US" sz="3000" dirty="0">
                <a:solidFill>
                  <a:srgbClr val="F0EAB3"/>
                </a:solidFill>
                <a:latin typeface="Cambria" panose="02040503050406030204" pitchFamily="18" charset="0"/>
              </a:rPr>
              <a:t> celf a </a:t>
            </a:r>
            <a:r>
              <a:rPr lang="en-US" sz="3000" dirty="0" err="1">
                <a:solidFill>
                  <a:srgbClr val="F0EAB3"/>
                </a:solidFill>
                <a:latin typeface="Cambria" panose="02040503050406030204" pitchFamily="18" charset="0"/>
              </a:rPr>
              <a:t>gwblhawyd</a:t>
            </a:r>
            <a:r>
              <a:rPr lang="en-US" sz="3000" dirty="0">
                <a:solidFill>
                  <a:srgbClr val="F0EAB3"/>
                </a:solidFill>
                <a:latin typeface="Cambria" panose="02040503050406030204" pitchFamily="18" charset="0"/>
              </a:rPr>
              <a:t> </a:t>
            </a:r>
            <a:r>
              <a:rPr lang="en-US" sz="3000" dirty="0" err="1">
                <a:solidFill>
                  <a:srgbClr val="F0EAB3"/>
                </a:solidFill>
                <a:latin typeface="Cambria" panose="02040503050406030204" pitchFamily="18" charset="0"/>
              </a:rPr>
              <a:t>yn</a:t>
            </a:r>
            <a:r>
              <a:rPr lang="en-US" sz="3000" dirty="0">
                <a:solidFill>
                  <a:srgbClr val="F0EAB3"/>
                </a:solidFill>
                <a:latin typeface="Cambria" panose="02040503050406030204" pitchFamily="18" charset="0"/>
              </a:rPr>
              <a:t> y </a:t>
            </a:r>
            <a:r>
              <a:rPr lang="en-US" sz="3000" dirty="0" err="1">
                <a:solidFill>
                  <a:srgbClr val="F0EAB3"/>
                </a:solidFill>
                <a:latin typeface="Cambria" panose="02040503050406030204" pitchFamily="18" charset="0"/>
              </a:rPr>
              <a:t>wers</a:t>
            </a:r>
            <a:r>
              <a:rPr lang="en-US" sz="3000" dirty="0">
                <a:solidFill>
                  <a:srgbClr val="F0EAB3"/>
                </a:solidFill>
                <a:latin typeface="Cambria" panose="02040503050406030204" pitchFamily="18" charset="0"/>
              </a:rPr>
              <a:t> </a:t>
            </a:r>
            <a:r>
              <a:rPr lang="en-US" sz="3000" dirty="0" err="1">
                <a:solidFill>
                  <a:srgbClr val="F0EAB3"/>
                </a:solidFill>
                <a:latin typeface="Cambria" panose="02040503050406030204" pitchFamily="18" charset="0"/>
              </a:rPr>
              <a:t>flaenorol</a:t>
            </a:r>
            <a:r>
              <a:rPr lang="en-US" sz="3000" dirty="0">
                <a:solidFill>
                  <a:srgbClr val="F0EAB3"/>
                </a:solidFill>
                <a:latin typeface="Cambria" panose="02040503050406030204" pitchFamily="18" charset="0"/>
              </a:rPr>
              <a:t> </a:t>
            </a:r>
            <a:r>
              <a:rPr lang="en-US" sz="3000" dirty="0" err="1">
                <a:solidFill>
                  <a:srgbClr val="F0EAB3"/>
                </a:solidFill>
                <a:latin typeface="Cambria" panose="02040503050406030204" pitchFamily="18" charset="0"/>
              </a:rPr>
              <a:t>ar</a:t>
            </a:r>
            <a:r>
              <a:rPr lang="en-US" sz="3000" dirty="0">
                <a:solidFill>
                  <a:srgbClr val="F0EAB3"/>
                </a:solidFill>
                <a:latin typeface="Cambria" panose="02040503050406030204" pitchFamily="18" charset="0"/>
              </a:rPr>
              <a:t> thema </a:t>
            </a:r>
            <a:r>
              <a:rPr lang="en-US" sz="3000" dirty="0" err="1">
                <a:solidFill>
                  <a:srgbClr val="F0EAB3"/>
                </a:solidFill>
                <a:latin typeface="Cambria" panose="02040503050406030204" pitchFamily="18" charset="0"/>
              </a:rPr>
              <a:t>stori</a:t>
            </a:r>
            <a:r>
              <a:rPr lang="en-US" sz="3000" dirty="0">
                <a:solidFill>
                  <a:srgbClr val="F0EAB3"/>
                </a:solidFill>
                <a:latin typeface="Cambria" panose="02040503050406030204" pitchFamily="18" charset="0"/>
              </a:rPr>
              <a:t> Branwen a Bendigeidfran :</a:t>
            </a:r>
          </a:p>
          <a:p>
            <a:pPr>
              <a:lnSpc>
                <a:spcPct val="100000"/>
              </a:lnSpc>
              <a:spcBef>
                <a:spcPts val="400"/>
              </a:spcBef>
            </a:pPr>
            <a:r>
              <a:rPr lang="en-US" sz="2600" dirty="0" err="1">
                <a:latin typeface="Cambria" panose="02040503050406030204" pitchFamily="18" charset="0"/>
              </a:rPr>
              <a:t>Defnyddiwch</a:t>
            </a:r>
            <a:r>
              <a:rPr lang="en-US" sz="2600" dirty="0">
                <a:latin typeface="Cambria" panose="02040503050406030204" pitchFamily="18" charset="0"/>
              </a:rPr>
              <a:t> y </a:t>
            </a:r>
            <a:r>
              <a:rPr lang="en-US" sz="2600" dirty="0" err="1">
                <a:latin typeface="Cambria" panose="02040503050406030204" pitchFamily="18" charset="0"/>
              </a:rPr>
              <a:t>geiriau</a:t>
            </a:r>
            <a:r>
              <a:rPr lang="en-US" sz="2600" dirty="0">
                <a:latin typeface="Cambria" panose="02040503050406030204" pitchFamily="18" charset="0"/>
              </a:rPr>
              <a:t> a </a:t>
            </a:r>
            <a:r>
              <a:rPr lang="en-US" sz="2600" dirty="0" err="1">
                <a:latin typeface="Cambria" panose="02040503050406030204" pitchFamily="18" charset="0"/>
              </a:rPr>
              <a:t>ddarperir</a:t>
            </a:r>
            <a:r>
              <a:rPr lang="en-US" sz="2600" dirty="0">
                <a:latin typeface="Cambria" panose="02040503050406030204" pitchFamily="18" charset="0"/>
              </a:rPr>
              <a:t> </a:t>
            </a:r>
            <a:r>
              <a:rPr lang="en-US" sz="2600" dirty="0" err="1">
                <a:latin typeface="Cambria" panose="02040503050406030204" pitchFamily="18" charset="0"/>
              </a:rPr>
              <a:t>ar</a:t>
            </a:r>
            <a:r>
              <a:rPr lang="en-US" sz="2600" dirty="0">
                <a:latin typeface="Cambria" panose="02040503050406030204" pitchFamily="18" charset="0"/>
              </a:rPr>
              <a:t> y </a:t>
            </a:r>
            <a:r>
              <a:rPr lang="en-US" sz="2600" dirty="0" err="1">
                <a:latin typeface="Cambria" panose="02040503050406030204" pitchFamily="18" charset="0"/>
              </a:rPr>
              <a:t>bwrdd</a:t>
            </a:r>
            <a:r>
              <a:rPr lang="en-US" sz="2600" dirty="0">
                <a:latin typeface="Cambria" panose="02040503050406030204" pitchFamily="18" charset="0"/>
              </a:rPr>
              <a:t> gwyn </a:t>
            </a:r>
            <a:r>
              <a:rPr lang="en-US" sz="2600" dirty="0" err="1">
                <a:latin typeface="Cambria" panose="02040503050406030204" pitchFamily="18" charset="0"/>
              </a:rPr>
              <a:t>i</a:t>
            </a:r>
            <a:r>
              <a:rPr lang="en-US" sz="2600" dirty="0">
                <a:latin typeface="Cambria" panose="02040503050406030204" pitchFamily="18" charset="0"/>
              </a:rPr>
              <a:t> </a:t>
            </a:r>
            <a:r>
              <a:rPr lang="en-US" sz="2600" dirty="0" err="1">
                <a:latin typeface="Cambria" panose="02040503050406030204" pitchFamily="18" charset="0"/>
              </a:rPr>
              <a:t>ysgrifennu</a:t>
            </a:r>
            <a:r>
              <a:rPr lang="en-US" sz="2600" dirty="0">
                <a:latin typeface="Cambria" panose="02040503050406030204" pitchFamily="18" charset="0"/>
              </a:rPr>
              <a:t> </a:t>
            </a:r>
            <a:r>
              <a:rPr lang="en-US" sz="2600" dirty="0" err="1">
                <a:latin typeface="Cambria" panose="02040503050406030204" pitchFamily="18" charset="0"/>
              </a:rPr>
              <a:t>disgrifiad</a:t>
            </a:r>
            <a:r>
              <a:rPr lang="en-US" sz="2600" dirty="0">
                <a:latin typeface="Cambria" panose="02040503050406030204" pitchFamily="18" charset="0"/>
              </a:rPr>
              <a:t> </a:t>
            </a:r>
            <a:r>
              <a:rPr lang="en-US" sz="2600" dirty="0" err="1">
                <a:latin typeface="Cambria" panose="02040503050406030204" pitchFamily="18" charset="0"/>
              </a:rPr>
              <a:t>o'ch</a:t>
            </a:r>
            <a:r>
              <a:rPr lang="en-US" sz="2600" dirty="0">
                <a:latin typeface="Cambria" panose="02040503050406030204" pitchFamily="18" charset="0"/>
              </a:rPr>
              <a:t> </a:t>
            </a:r>
            <a:r>
              <a:rPr lang="en-US" sz="2600" dirty="0" err="1">
                <a:latin typeface="Cambria" panose="02040503050406030204" pitchFamily="18" charset="0"/>
              </a:rPr>
              <a:t>gwaith</a:t>
            </a:r>
            <a:r>
              <a:rPr lang="en-US" sz="2600" dirty="0">
                <a:latin typeface="Cambria" panose="02040503050406030204" pitchFamily="18" charset="0"/>
              </a:rPr>
              <a:t> celf.</a:t>
            </a:r>
          </a:p>
          <a:p>
            <a:pPr>
              <a:lnSpc>
                <a:spcPct val="100000"/>
              </a:lnSpc>
              <a:spcBef>
                <a:spcPts val="400"/>
              </a:spcBef>
            </a:pPr>
            <a:r>
              <a:rPr lang="en-US" sz="2600" dirty="0" err="1">
                <a:latin typeface="Cambria" panose="02040503050406030204" pitchFamily="18" charset="0"/>
              </a:rPr>
              <a:t>Rhaid</a:t>
            </a:r>
            <a:r>
              <a:rPr lang="en-US" sz="2600" dirty="0">
                <a:latin typeface="Cambria" panose="02040503050406030204" pitchFamily="18" charset="0"/>
              </a:rPr>
              <a:t> </a:t>
            </a:r>
            <a:r>
              <a:rPr lang="en-US" sz="2600" dirty="0" err="1">
                <a:latin typeface="Cambria" panose="02040503050406030204" pitchFamily="18" charset="0"/>
              </a:rPr>
              <a:t>i</a:t>
            </a:r>
            <a:r>
              <a:rPr lang="en-US" sz="2600" dirty="0">
                <a:latin typeface="Cambria" panose="02040503050406030204" pitchFamily="18" charset="0"/>
              </a:rPr>
              <a:t> chi </a:t>
            </a:r>
            <a:r>
              <a:rPr lang="en-US" sz="2600" dirty="0" err="1">
                <a:latin typeface="Cambria" panose="02040503050406030204" pitchFamily="18" charset="0"/>
              </a:rPr>
              <a:t>ymgorffori</a:t>
            </a:r>
            <a:r>
              <a:rPr lang="en-US" sz="2600" dirty="0">
                <a:latin typeface="Cambria" panose="02040503050406030204" pitchFamily="18" charset="0"/>
              </a:rPr>
              <a:t> o </a:t>
            </a:r>
            <a:r>
              <a:rPr lang="en-US" sz="2600" dirty="0" err="1">
                <a:latin typeface="Cambria" panose="02040503050406030204" pitchFamily="18" charset="0"/>
              </a:rPr>
              <a:t>leiaf</a:t>
            </a:r>
            <a:r>
              <a:rPr lang="en-US" sz="2600" dirty="0">
                <a:latin typeface="Cambria" panose="02040503050406030204" pitchFamily="18" charset="0"/>
              </a:rPr>
              <a:t> </a:t>
            </a:r>
            <a:r>
              <a:rPr lang="en-US" sz="2600" dirty="0" err="1">
                <a:latin typeface="Cambria" panose="02040503050406030204" pitchFamily="18" charset="0"/>
              </a:rPr>
              <a:t>dri</a:t>
            </a:r>
            <a:r>
              <a:rPr lang="en-US" sz="2600" dirty="0">
                <a:latin typeface="Cambria" panose="02040503050406030204" pitchFamily="18" charset="0"/>
              </a:rPr>
              <a:t> </a:t>
            </a:r>
            <a:r>
              <a:rPr lang="en-US" sz="2600" dirty="0" err="1">
                <a:latin typeface="Cambria" panose="02040503050406030204" pitchFamily="18" charset="0"/>
              </a:rPr>
              <a:t>o'r</a:t>
            </a:r>
            <a:r>
              <a:rPr lang="en-US" sz="2600" dirty="0">
                <a:latin typeface="Cambria" panose="02040503050406030204" pitchFamily="18" charset="0"/>
              </a:rPr>
              <a:t> </a:t>
            </a:r>
            <a:r>
              <a:rPr lang="en-US" sz="2600" dirty="0" err="1">
                <a:latin typeface="Cambria" panose="02040503050406030204" pitchFamily="18" charset="0"/>
              </a:rPr>
              <a:t>geiriau</a:t>
            </a:r>
            <a:r>
              <a:rPr lang="en-US" sz="2600" dirty="0">
                <a:latin typeface="Cambria" panose="02040503050406030204" pitchFamily="18" charset="0"/>
              </a:rPr>
              <a:t> a </a:t>
            </a:r>
            <a:r>
              <a:rPr lang="en-US" sz="2600" dirty="0" err="1">
                <a:latin typeface="Cambria" panose="02040503050406030204" pitchFamily="18" charset="0"/>
              </a:rPr>
              <a:t>ddarlunnir</a:t>
            </a:r>
            <a:r>
              <a:rPr lang="en-US" sz="2600" dirty="0">
                <a:latin typeface="Cambria" panose="02040503050406030204" pitchFamily="18" charset="0"/>
              </a:rPr>
              <a:t> </a:t>
            </a:r>
            <a:r>
              <a:rPr lang="en-US" sz="2600" dirty="0" err="1">
                <a:latin typeface="Cambria" panose="02040503050406030204" pitchFamily="18" charset="0"/>
              </a:rPr>
              <a:t>ar</a:t>
            </a:r>
            <a:r>
              <a:rPr lang="en-US" sz="2600" dirty="0">
                <a:latin typeface="Cambria" panose="02040503050406030204" pitchFamily="18" charset="0"/>
              </a:rPr>
              <a:t> y </a:t>
            </a:r>
            <a:r>
              <a:rPr lang="en-US" sz="2600" dirty="0" err="1">
                <a:latin typeface="Cambria" panose="02040503050406030204" pitchFamily="18" charset="0"/>
              </a:rPr>
              <a:t>bwrdd</a:t>
            </a:r>
            <a:r>
              <a:rPr lang="en-US" sz="2600" dirty="0">
                <a:latin typeface="Cambria" panose="02040503050406030204" pitchFamily="18" charset="0"/>
              </a:rPr>
              <a:t>.</a:t>
            </a:r>
          </a:p>
          <a:p>
            <a:pPr>
              <a:lnSpc>
                <a:spcPct val="100000"/>
              </a:lnSpc>
              <a:spcBef>
                <a:spcPts val="400"/>
              </a:spcBef>
            </a:pPr>
            <a:r>
              <a:rPr lang="en-US" sz="2600" dirty="0" err="1">
                <a:latin typeface="Cambria" panose="02040503050406030204" pitchFamily="18" charset="0"/>
              </a:rPr>
              <a:t>Ceisiwch</a:t>
            </a:r>
            <a:r>
              <a:rPr lang="en-US" sz="2600" dirty="0">
                <a:latin typeface="Cambria" panose="02040503050406030204" pitchFamily="18" charset="0"/>
              </a:rPr>
              <a:t> </a:t>
            </a:r>
            <a:r>
              <a:rPr lang="en-US" sz="2600" dirty="0" err="1">
                <a:latin typeface="Cambria" panose="02040503050406030204" pitchFamily="18" charset="0"/>
              </a:rPr>
              <a:t>gyfeirio</a:t>
            </a:r>
            <a:r>
              <a:rPr lang="en-US" sz="2600" dirty="0">
                <a:latin typeface="Cambria" panose="02040503050406030204" pitchFamily="18" charset="0"/>
              </a:rPr>
              <a:t> at </a:t>
            </a:r>
            <a:r>
              <a:rPr lang="en-US" sz="2600" dirty="0" err="1">
                <a:latin typeface="Cambria" panose="02040503050406030204" pitchFamily="18" charset="0"/>
              </a:rPr>
              <a:t>elfennau</a:t>
            </a:r>
            <a:r>
              <a:rPr lang="en-US" sz="2600" dirty="0">
                <a:latin typeface="Cambria" panose="02040503050406030204" pitchFamily="18" charset="0"/>
              </a:rPr>
              <a:t> </a:t>
            </a:r>
            <a:r>
              <a:rPr lang="en-US" sz="2600" dirty="0" err="1">
                <a:latin typeface="Cambria" panose="02040503050406030204" pitchFamily="18" charset="0"/>
              </a:rPr>
              <a:t>yn</a:t>
            </a:r>
            <a:r>
              <a:rPr lang="en-US" sz="2600" dirty="0">
                <a:latin typeface="Cambria" panose="02040503050406030204" pitchFamily="18" charset="0"/>
              </a:rPr>
              <a:t> </a:t>
            </a:r>
            <a:r>
              <a:rPr lang="en-US" sz="2600" dirty="0" err="1">
                <a:latin typeface="Cambria" panose="02040503050406030204" pitchFamily="18" charset="0"/>
              </a:rPr>
              <a:t>eich</a:t>
            </a:r>
            <a:r>
              <a:rPr lang="en-US" sz="2600" dirty="0">
                <a:latin typeface="Cambria" panose="02040503050406030204" pitchFamily="18" charset="0"/>
              </a:rPr>
              <a:t> </a:t>
            </a:r>
            <a:r>
              <a:rPr lang="en-US" sz="2600" dirty="0" err="1">
                <a:latin typeface="Cambria" panose="02040503050406030204" pitchFamily="18" charset="0"/>
              </a:rPr>
              <a:t>gwaith</a:t>
            </a:r>
            <a:r>
              <a:rPr lang="en-US" sz="2600" dirty="0">
                <a:latin typeface="Cambria" panose="02040503050406030204" pitchFamily="18" charset="0"/>
              </a:rPr>
              <a:t> </a:t>
            </a:r>
            <a:r>
              <a:rPr lang="en-US" sz="2600" dirty="0" err="1">
                <a:latin typeface="Cambria" panose="02040503050406030204" pitchFamily="18" charset="0"/>
              </a:rPr>
              <a:t>fel</a:t>
            </a:r>
            <a:r>
              <a:rPr lang="en-US" sz="2600" dirty="0">
                <a:latin typeface="Cambria" panose="02040503050406030204" pitchFamily="18" charset="0"/>
              </a:rPr>
              <a:t> </a:t>
            </a:r>
            <a:r>
              <a:rPr lang="en-US" sz="2600" dirty="0" err="1">
                <a:latin typeface="Cambria" panose="02040503050406030204" pitchFamily="18" charset="0"/>
              </a:rPr>
              <a:t>tôn</a:t>
            </a:r>
            <a:r>
              <a:rPr lang="en-US" sz="2600" dirty="0">
                <a:latin typeface="Cambria" panose="02040503050406030204" pitchFamily="18" charset="0"/>
              </a:rPr>
              <a:t>, </a:t>
            </a:r>
            <a:r>
              <a:rPr lang="en-US" sz="2600" dirty="0" err="1">
                <a:latin typeface="Cambria" panose="02040503050406030204" pitchFamily="18" charset="0"/>
              </a:rPr>
              <a:t>cyfuno</a:t>
            </a:r>
            <a:r>
              <a:rPr lang="en-US" sz="2600" dirty="0">
                <a:latin typeface="Cambria" panose="02040503050406030204" pitchFamily="18" charset="0"/>
              </a:rPr>
              <a:t>, </a:t>
            </a:r>
            <a:r>
              <a:rPr lang="en-US" sz="2600" dirty="0" err="1">
                <a:latin typeface="Cambria" panose="02040503050406030204" pitchFamily="18" charset="0"/>
              </a:rPr>
              <a:t>siâp</a:t>
            </a:r>
            <a:r>
              <a:rPr lang="en-US" sz="2600" dirty="0">
                <a:latin typeface="Cambria" panose="02040503050406030204" pitchFamily="18" charset="0"/>
              </a:rPr>
              <a:t> a </a:t>
            </a:r>
            <a:r>
              <a:rPr lang="en-US" sz="2600" dirty="0" err="1">
                <a:latin typeface="Cambria" panose="02040503050406030204" pitchFamily="18" charset="0"/>
              </a:rPr>
              <a:t>chyfansoddiad</a:t>
            </a:r>
            <a:endParaRPr lang="en-US" sz="2600" dirty="0">
              <a:latin typeface="Cambria" panose="02040503050406030204" pitchFamily="18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042CD37-C859-44CD-853E-5A3427DDB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BDCB622-507B-4D43-8A7B-32AD057E9167}"/>
              </a:ext>
            </a:extLst>
          </p:cNvPr>
          <p:cNvSpPr txBox="1">
            <a:spLocks/>
          </p:cNvSpPr>
          <p:nvPr/>
        </p:nvSpPr>
        <p:spPr>
          <a:xfrm>
            <a:off x="4246464" y="-446399"/>
            <a:ext cx="5635032" cy="22643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4000" u="sng" dirty="0">
              <a:solidFill>
                <a:schemeClr val="bg1"/>
              </a:solidFill>
              <a:latin typeface="Cambria" panose="02040503050406030204" pitchFamily="18" charset="0"/>
              <a:cs typeface="Castellar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0617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0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060CD7-37ED-0640-8E0E-441F7D2639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764"/>
          <a:stretch/>
        </p:blipFill>
        <p:spPr>
          <a:xfrm>
            <a:off x="4555236" y="6"/>
            <a:ext cx="7636763" cy="2762724"/>
          </a:xfrm>
          <a:prstGeom prst="rect">
            <a:avLst/>
          </a:prstGeom>
        </p:spPr>
      </p:pic>
      <p:sp>
        <p:nvSpPr>
          <p:cNvPr id="18" name="Rectangle 12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30E9E26-FAED-0048-B8C7-DDEA7601F876}"/>
              </a:ext>
            </a:extLst>
          </p:cNvPr>
          <p:cNvSpPr/>
          <p:nvPr/>
        </p:nvSpPr>
        <p:spPr>
          <a:xfrm>
            <a:off x="-10544" y="-12697"/>
            <a:ext cx="4629788" cy="2807429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842FF2-A98F-744E-BE43-4C659878B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009" y="502400"/>
            <a:ext cx="3367171" cy="1818064"/>
          </a:xfrm>
        </p:spPr>
        <p:txBody>
          <a:bodyPr>
            <a:normAutofit/>
          </a:bodyPr>
          <a:lstStyle/>
          <a:p>
            <a:pPr algn="ctr"/>
            <a:r>
              <a:rPr lang="en-US" sz="3200" dirty="0" err="1">
                <a:solidFill>
                  <a:srgbClr val="F0EAB3"/>
                </a:solidFill>
                <a:latin typeface="Cambria" panose="02040503050406030204" pitchFamily="18" charset="0"/>
              </a:rPr>
              <a:t>Meini</a:t>
            </a:r>
            <a:r>
              <a:rPr lang="en-US" sz="3200" dirty="0">
                <a:solidFill>
                  <a:srgbClr val="F0EAB3"/>
                </a:solidFill>
                <a:latin typeface="Cambria" panose="02040503050406030204" pitchFamily="18" charset="0"/>
              </a:rPr>
              <a:t> </a:t>
            </a:r>
            <a:r>
              <a:rPr lang="en-US" sz="3200" dirty="0" err="1">
                <a:solidFill>
                  <a:srgbClr val="F0EAB3"/>
                </a:solidFill>
                <a:latin typeface="Cambria" panose="02040503050406030204" pitchFamily="18" charset="0"/>
              </a:rPr>
              <a:t>Prawf</a:t>
            </a:r>
            <a:r>
              <a:rPr lang="en-US" sz="3200" dirty="0">
                <a:solidFill>
                  <a:srgbClr val="F0EAB3"/>
                </a:solidFill>
                <a:latin typeface="Cambria" panose="02040503050406030204" pitchFamily="18" charset="0"/>
              </a:rPr>
              <a:t> </a:t>
            </a:r>
            <a:r>
              <a:rPr lang="en-US" sz="3200" dirty="0" err="1">
                <a:solidFill>
                  <a:srgbClr val="F0EAB3"/>
                </a:solidFill>
                <a:latin typeface="Cambria" panose="02040503050406030204" pitchFamily="18" charset="0"/>
              </a:rPr>
              <a:t>Llwyddiant</a:t>
            </a:r>
            <a:endParaRPr lang="en-US" sz="3200" dirty="0">
              <a:solidFill>
                <a:srgbClr val="F0EAB3"/>
              </a:solidFill>
              <a:latin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C6522C0-54A6-D240-81BA-1EFA09B59E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937" r="6687" b="2"/>
          <a:stretch/>
        </p:blipFill>
        <p:spPr>
          <a:xfrm>
            <a:off x="-1" y="2826737"/>
            <a:ext cx="4565779" cy="40312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98F95-2A67-4041-987D-7CEFA7EF38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9244" y="3087427"/>
            <a:ext cx="7572755" cy="3774803"/>
          </a:xfrm>
        </p:spPr>
        <p:txBody>
          <a:bodyPr anchor="ctr">
            <a:noAutofit/>
          </a:bodyPr>
          <a:lstStyle/>
          <a:p>
            <a:r>
              <a:rPr lang="cy-GB" sz="2280" dirty="0">
                <a:latin typeface="Cambria" panose="02040503050406030204" pitchFamily="18" charset="0"/>
              </a:rPr>
              <a:t>Dangoswch eich dealltwriaeth o derminoleg celf yng nghyd-destun ehangach stori Mabinogi Branwen a Bendigeidfran</a:t>
            </a:r>
          </a:p>
          <a:p>
            <a:r>
              <a:rPr lang="cy-GB" sz="2280" dirty="0">
                <a:effectLst/>
                <a:latin typeface="Cambria" panose="02040503050406030204" pitchFamily="18" charset="0"/>
              </a:rPr>
              <a:t>Esboniwch eich rhesymau dros ymgorffori'r geiriau o'ch dewis yn eich paragraff </a:t>
            </a:r>
            <a:r>
              <a:rPr lang="cy-GB" sz="2280" dirty="0">
                <a:latin typeface="Cambria" panose="02040503050406030204" pitchFamily="18" charset="0"/>
              </a:rPr>
              <a:t>yn ogystal â gallu egluro eu hystyr</a:t>
            </a:r>
            <a:endParaRPr lang="cy-GB" sz="2280" dirty="0">
              <a:effectLst/>
              <a:latin typeface="Cambria" panose="02040503050406030204" pitchFamily="18" charset="0"/>
            </a:endParaRPr>
          </a:p>
          <a:p>
            <a:r>
              <a:rPr lang="cy-GB" sz="2280" dirty="0">
                <a:latin typeface="Cambria" panose="02040503050406030204" pitchFamily="18" charset="0"/>
              </a:rPr>
              <a:t>Cyflawni gwell dealltwriaeth o lythrennedd Cymraeg yng nghyd-destun gwers gelf</a:t>
            </a:r>
          </a:p>
          <a:p>
            <a:r>
              <a:rPr lang="cy-GB" sz="2280" dirty="0">
                <a:latin typeface="Cambria" panose="02040503050406030204" pitchFamily="18" charset="0"/>
              </a:rPr>
              <a:t>Cyflawni gwell dealltwriaeth o ddiwylliant Cymru a gallu defnyddio'r gwerthoedd hyn yn drawsgwricwlaidd o fewn fframwaith gwersi hanes a Chymraeg</a:t>
            </a:r>
            <a:br>
              <a:rPr lang="cy-GB" sz="2280" dirty="0">
                <a:latin typeface="Cambria" panose="02040503050406030204" pitchFamily="18" charset="0"/>
              </a:rPr>
            </a:br>
            <a:endParaRPr lang="en-US" sz="2280" dirty="0">
              <a:latin typeface="Cambria" panose="02040503050406030204" pitchFamily="18" charset="0"/>
            </a:endParaRPr>
          </a:p>
        </p:txBody>
      </p:sp>
      <p:sp>
        <p:nvSpPr>
          <p:cNvPr id="19" name="Rectangle 14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533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32F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6FCC9F5-0151-AF4D-9C68-8CC6A33FE4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881" r="-1" b="19782"/>
          <a:stretch/>
        </p:blipFill>
        <p:spPr>
          <a:xfrm>
            <a:off x="4888355" y="-1"/>
            <a:ext cx="7303644" cy="39227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57593BC-917E-4E46-9C36-7F52130AEE0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060" b="16850"/>
          <a:stretch/>
        </p:blipFill>
        <p:spPr>
          <a:xfrm>
            <a:off x="6686820" y="3922775"/>
            <a:ext cx="5505179" cy="2935225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7A9A6A7-E39F-4FDE-84E7-DF614CAD5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8"/>
            <a:ext cx="8896786" cy="6858478"/>
          </a:xfrm>
          <a:custGeom>
            <a:avLst/>
            <a:gdLst>
              <a:gd name="connsiteX0" fmla="*/ 1472231 w 8896786"/>
              <a:gd name="connsiteY0" fmla="*/ 6858478 h 6858478"/>
              <a:gd name="connsiteX1" fmla="*/ 8896786 w 8896786"/>
              <a:gd name="connsiteY1" fmla="*/ 6858478 h 6858478"/>
              <a:gd name="connsiteX2" fmla="*/ 5720411 w 8896786"/>
              <a:gd name="connsiteY2" fmla="*/ 0 h 6858478"/>
              <a:gd name="connsiteX3" fmla="*/ 5714834 w 8896786"/>
              <a:gd name="connsiteY3" fmla="*/ 0 h 6858478"/>
              <a:gd name="connsiteX4" fmla="*/ 4648606 w 8896786"/>
              <a:gd name="connsiteY4" fmla="*/ 0 h 6858478"/>
              <a:gd name="connsiteX5" fmla="*/ 0 w 8896786"/>
              <a:gd name="connsiteY5" fmla="*/ 0 h 6858478"/>
              <a:gd name="connsiteX6" fmla="*/ 0 w 8896786"/>
              <a:gd name="connsiteY6" fmla="*/ 6857915 h 6858478"/>
              <a:gd name="connsiteX7" fmla="*/ 1472491 w 8896786"/>
              <a:gd name="connsiteY7" fmla="*/ 6857915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896786" h="6858478">
                <a:moveTo>
                  <a:pt x="1472231" y="6858478"/>
                </a:moveTo>
                <a:lnTo>
                  <a:pt x="8896786" y="6858478"/>
                </a:lnTo>
                <a:lnTo>
                  <a:pt x="5720411" y="0"/>
                </a:lnTo>
                <a:lnTo>
                  <a:pt x="5714834" y="0"/>
                </a:lnTo>
                <a:lnTo>
                  <a:pt x="4648606" y="0"/>
                </a:lnTo>
                <a:lnTo>
                  <a:pt x="0" y="0"/>
                </a:lnTo>
                <a:lnTo>
                  <a:pt x="0" y="6857915"/>
                </a:lnTo>
                <a:lnTo>
                  <a:pt x="1472491" y="685791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EFB6BDD-6CEB-4245-A31D-D56E4BEB0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9"/>
            <a:ext cx="8096249" cy="6858479"/>
          </a:xfrm>
          <a:custGeom>
            <a:avLst/>
            <a:gdLst>
              <a:gd name="connsiteX0" fmla="*/ 0 w 8096249"/>
              <a:gd name="connsiteY0" fmla="*/ 6858479 h 6858479"/>
              <a:gd name="connsiteX1" fmla="*/ 2130297 w 8096249"/>
              <a:gd name="connsiteY1" fmla="*/ 6858479 h 6858479"/>
              <a:gd name="connsiteX2" fmla="*/ 2130297 w 8096249"/>
              <a:gd name="connsiteY2" fmla="*/ 6858478 h 6858479"/>
              <a:gd name="connsiteX3" fmla="*/ 8096249 w 8096249"/>
              <a:gd name="connsiteY3" fmla="*/ 6858478 h 6858479"/>
              <a:gd name="connsiteX4" fmla="*/ 4919874 w 8096249"/>
              <a:gd name="connsiteY4" fmla="*/ 0 h 6858479"/>
              <a:gd name="connsiteX5" fmla="*/ 4914297 w 8096249"/>
              <a:gd name="connsiteY5" fmla="*/ 0 h 6858479"/>
              <a:gd name="connsiteX6" fmla="*/ 3848069 w 8096249"/>
              <a:gd name="connsiteY6" fmla="*/ 0 h 6858479"/>
              <a:gd name="connsiteX7" fmla="*/ 18197 w 8096249"/>
              <a:gd name="connsiteY7" fmla="*/ 0 h 6858479"/>
              <a:gd name="connsiteX8" fmla="*/ 18197 w 8096249"/>
              <a:gd name="connsiteY8" fmla="*/ 479 h 6858479"/>
              <a:gd name="connsiteX9" fmla="*/ 0 w 8096249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96249" h="6858479">
                <a:moveTo>
                  <a:pt x="0" y="6858479"/>
                </a:moveTo>
                <a:lnTo>
                  <a:pt x="2130297" y="6858479"/>
                </a:lnTo>
                <a:lnTo>
                  <a:pt x="2130297" y="6858478"/>
                </a:lnTo>
                <a:lnTo>
                  <a:pt x="8096249" y="6858478"/>
                </a:lnTo>
                <a:lnTo>
                  <a:pt x="4919874" y="0"/>
                </a:lnTo>
                <a:lnTo>
                  <a:pt x="4914297" y="0"/>
                </a:lnTo>
                <a:lnTo>
                  <a:pt x="3848069" y="0"/>
                </a:lnTo>
                <a:lnTo>
                  <a:pt x="18197" y="0"/>
                </a:lnTo>
                <a:lnTo>
                  <a:pt x="18197" y="479"/>
                </a:lnTo>
                <a:lnTo>
                  <a:pt x="0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4B3F-C781-6B46-9A85-F6DCE6B0E5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444" y="-1563328"/>
            <a:ext cx="6710517" cy="760968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cy-GB" b="1" spc="600" noProof="1">
                <a:latin typeface="Cambria" panose="02040503050406030204" pitchFamily="18" charset="0"/>
              </a:rPr>
              <a:t>Diddorol Tywyll  Golau          Ffurf  Siâp Cyfansoddi Graddliwio Lliw Arsylwi          Tôn Cyfuno Gwead Cyferbyniol Trawiadol Llifeiriog Esthetig Arallfydol Etheraidd Celtaidd Chwedlonol Bywiog Realistig Effeithiol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DB61D5-5F50-B74E-AD75-D607D287E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268" y="5390387"/>
            <a:ext cx="8096249" cy="929149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  <a:t>Fe </a:t>
            </a:r>
            <a:r>
              <a:rPr lang="en-US" sz="2800" dirty="0" err="1">
                <a:solidFill>
                  <a:srgbClr val="F0EAB3"/>
                </a:solidFill>
                <a:latin typeface="Cambria" panose="02040503050406030204" pitchFamily="18" charset="0"/>
              </a:rPr>
              <a:t>allech</a:t>
            </a:r>
            <a: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  <a:t> chi </a:t>
            </a:r>
            <a:r>
              <a:rPr lang="en-US" sz="2800" dirty="0" err="1">
                <a:solidFill>
                  <a:srgbClr val="F0EAB3"/>
                </a:solidFill>
                <a:latin typeface="Cambria" panose="02040503050406030204" pitchFamily="18" charset="0"/>
              </a:rPr>
              <a:t>ddefnyddio'r</a:t>
            </a:r>
            <a: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  <a:t> </a:t>
            </a:r>
            <a:r>
              <a:rPr lang="en-US" sz="2800" dirty="0" err="1">
                <a:solidFill>
                  <a:srgbClr val="F0EAB3"/>
                </a:solidFill>
                <a:latin typeface="Cambria" panose="02040503050406030204" pitchFamily="18" charset="0"/>
              </a:rPr>
              <a:t>enghreifftiau</a:t>
            </a:r>
            <a: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  <a:t> o </a:t>
            </a:r>
            <a:r>
              <a:rPr lang="en-US" sz="2800" dirty="0" err="1">
                <a:solidFill>
                  <a:srgbClr val="F0EAB3"/>
                </a:solidFill>
                <a:latin typeface="Cambria" panose="02040503050406030204" pitchFamily="18" charset="0"/>
              </a:rPr>
              <a:t>frawddegau</a:t>
            </a:r>
            <a: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  <a:t> </a:t>
            </a:r>
            <a:r>
              <a:rPr lang="en-US" sz="2800" dirty="0" err="1">
                <a:solidFill>
                  <a:srgbClr val="F0EAB3"/>
                </a:solidFill>
                <a:latin typeface="Cambria" panose="02040503050406030204" pitchFamily="18" charset="0"/>
              </a:rPr>
              <a:t>cychwynnol</a:t>
            </a:r>
            <a: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  <a:t> </a:t>
            </a:r>
            <a:r>
              <a:rPr lang="en-US" sz="2800" dirty="0" err="1">
                <a:solidFill>
                  <a:srgbClr val="F0EAB3"/>
                </a:solidFill>
                <a:latin typeface="Cambria" panose="02040503050406030204" pitchFamily="18" charset="0"/>
              </a:rPr>
              <a:t>isod</a:t>
            </a:r>
            <a: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  <a:t> </a:t>
            </a:r>
            <a:r>
              <a:rPr lang="en-US" sz="2800" dirty="0" err="1">
                <a:solidFill>
                  <a:srgbClr val="F0EAB3"/>
                </a:solidFill>
                <a:latin typeface="Cambria" panose="02040503050406030204" pitchFamily="18" charset="0"/>
              </a:rPr>
              <a:t>i'ch</a:t>
            </a:r>
            <a: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  <a:t> </a:t>
            </a:r>
            <a:r>
              <a:rPr lang="en-US" sz="2800" dirty="0" err="1">
                <a:solidFill>
                  <a:srgbClr val="F0EAB3"/>
                </a:solidFill>
                <a:latin typeface="Cambria" panose="02040503050406030204" pitchFamily="18" charset="0"/>
              </a:rPr>
              <a:t>helpu</a:t>
            </a:r>
            <a: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  <a:t> chi:</a:t>
            </a:r>
            <a:b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</a:br>
            <a: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  <a:t>Mae </a:t>
            </a:r>
            <a:r>
              <a:rPr lang="en-US" sz="2800" dirty="0" err="1">
                <a:solidFill>
                  <a:srgbClr val="F0EAB3"/>
                </a:solidFill>
                <a:latin typeface="Cambria" panose="02040503050406030204" pitchFamily="18" charset="0"/>
              </a:rPr>
              <a:t>fy</a:t>
            </a:r>
            <a: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  <a:t> </a:t>
            </a:r>
            <a:r>
              <a:rPr lang="en-US" sz="2800" dirty="0" err="1">
                <a:solidFill>
                  <a:srgbClr val="F0EAB3"/>
                </a:solidFill>
                <a:latin typeface="Cambria" panose="02040503050406030204" pitchFamily="18" charset="0"/>
              </a:rPr>
              <a:t>nghwaith</a:t>
            </a:r>
            <a: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  <a:t> </a:t>
            </a:r>
            <a:r>
              <a:rPr lang="en-US" sz="2800" dirty="0" err="1">
                <a:solidFill>
                  <a:srgbClr val="F0EAB3"/>
                </a:solidFill>
                <a:latin typeface="Cambria" panose="02040503050406030204" pitchFamily="18" charset="0"/>
              </a:rPr>
              <a:t>yn</a:t>
            </a:r>
            <a: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  <a:t> . . .</a:t>
            </a:r>
            <a:b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</a:br>
            <a:r>
              <a:rPr lang="en-US" sz="2800" dirty="0" err="1">
                <a:solidFill>
                  <a:srgbClr val="F0EAB3"/>
                </a:solidFill>
                <a:latin typeface="Cambria" panose="02040503050406030204" pitchFamily="18" charset="0"/>
              </a:rPr>
              <a:t>Defnyddiais</a:t>
            </a:r>
            <a: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  <a:t> . . .</a:t>
            </a:r>
            <a:b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</a:br>
            <a:r>
              <a:rPr lang="en-US" sz="2800" dirty="0" err="1">
                <a:solidFill>
                  <a:srgbClr val="F0EAB3"/>
                </a:solidFill>
                <a:latin typeface="Cambria" panose="02040503050406030204" pitchFamily="18" charset="0"/>
              </a:rPr>
              <a:t>Credaf</a:t>
            </a:r>
            <a: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  <a:t> </a:t>
            </a:r>
            <a:r>
              <a:rPr lang="en-US" sz="2800" dirty="0" err="1">
                <a:solidFill>
                  <a:srgbClr val="F0EAB3"/>
                </a:solidFill>
                <a:latin typeface="Cambria" panose="02040503050406030204" pitchFamily="18" charset="0"/>
              </a:rPr>
              <a:t>fod</a:t>
            </a:r>
            <a: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  <a:t> </a:t>
            </a:r>
            <a:r>
              <a:rPr lang="en-US" sz="2800" dirty="0" err="1">
                <a:solidFill>
                  <a:srgbClr val="F0EAB3"/>
                </a:solidFill>
                <a:latin typeface="Cambria" panose="02040503050406030204" pitchFamily="18" charset="0"/>
              </a:rPr>
              <a:t>fy</a:t>
            </a:r>
            <a: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  <a:t> </a:t>
            </a:r>
            <a:r>
              <a:rPr lang="en-US" sz="2800" dirty="0" err="1">
                <a:solidFill>
                  <a:srgbClr val="F0EAB3"/>
                </a:solidFill>
                <a:latin typeface="Cambria" panose="02040503050406030204" pitchFamily="18" charset="0"/>
              </a:rPr>
              <a:t>ngwaith</a:t>
            </a:r>
            <a: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  <a:t> </a:t>
            </a:r>
            <a:r>
              <a:rPr lang="en-US" sz="2800" dirty="0" err="1">
                <a:solidFill>
                  <a:srgbClr val="F0EAB3"/>
                </a:solidFill>
                <a:latin typeface="Cambria" panose="02040503050406030204" pitchFamily="18" charset="0"/>
              </a:rPr>
              <a:t>yn</a:t>
            </a:r>
            <a: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  <a:t> </a:t>
            </a:r>
            <a:r>
              <a:rPr lang="en-US" sz="2800" dirty="0" err="1">
                <a:solidFill>
                  <a:srgbClr val="F0EAB3"/>
                </a:solidFill>
                <a:latin typeface="Cambria" panose="02040503050406030204" pitchFamily="18" charset="0"/>
              </a:rPr>
              <a:t>adlewyrchu</a:t>
            </a:r>
            <a:r>
              <a:rPr lang="en-US" sz="2800" dirty="0">
                <a:solidFill>
                  <a:srgbClr val="F0EAB3"/>
                </a:solidFill>
                <a:latin typeface="Cambria" panose="02040503050406030204" pitchFamily="18" charset="0"/>
              </a:rPr>
              <a:t> . . .</a:t>
            </a:r>
            <a:br>
              <a:rPr lang="en-US" sz="3200" dirty="0">
                <a:solidFill>
                  <a:srgbClr val="F0EAB3"/>
                </a:solidFill>
                <a:latin typeface="Cambria" panose="02040503050406030204" pitchFamily="18" charset="0"/>
              </a:rPr>
            </a:br>
            <a:br>
              <a:rPr lang="en-US" sz="2800" dirty="0">
                <a:latin typeface="Cambria" panose="02040503050406030204" pitchFamily="18" charset="0"/>
              </a:rPr>
            </a:br>
            <a:r>
              <a:rPr lang="en-US" sz="2800" dirty="0">
                <a:latin typeface="Cambria" panose="020405030504060302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53504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657</TotalTime>
  <Words>174</Words>
  <Application>Microsoft Macintosh PowerPoint</Application>
  <PresentationFormat>Widescreen</PresentationFormat>
  <Paragraphs>14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Cambria</vt:lpstr>
      <vt:lpstr>Office Theme</vt:lpstr>
      <vt:lpstr>Celf a Chwedlau:  Y Mabinogion</vt:lpstr>
      <vt:lpstr>PowerPoint Presentation</vt:lpstr>
      <vt:lpstr>Meini Prawf Llwyddiant</vt:lpstr>
      <vt:lpstr>Fe allech chi ddefnyddio'r enghreifftiau o frawddegau cychwynnol isod i'ch helpu chi: Mae fy nghwaith yn . . . Defnyddiais . . . Credaf fod fy ngwaith yn adlewyrchu . . .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Celf a Chwedlau:  Y Mabinogion</dc:title>
  <dc:creator>Rhys Page (P149374)</dc:creator>
  <cp:lastModifiedBy>Rhys Page (P149374)</cp:lastModifiedBy>
  <cp:revision>2</cp:revision>
  <dcterms:created xsi:type="dcterms:W3CDTF">2020-02-25T05:01:05Z</dcterms:created>
  <dcterms:modified xsi:type="dcterms:W3CDTF">2020-03-11T09:21:30Z</dcterms:modified>
</cp:coreProperties>
</file>