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vml" ContentType="application/vnd.openxmlformats-officedocument.vmlDrawi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omments/comment1.xml" ContentType="application/vnd.openxmlformats-officedocument.presentationml.comment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omments/comment2.xml" ContentType="application/vnd.openxmlformats-officedocument.presentationml.comments+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256" r:id="rId2"/>
    <p:sldId id="282" r:id="rId3"/>
    <p:sldId id="364" r:id="rId4"/>
    <p:sldId id="365" r:id="rId5"/>
    <p:sldId id="388" r:id="rId6"/>
    <p:sldId id="366" r:id="rId7"/>
    <p:sldId id="376" r:id="rId8"/>
    <p:sldId id="389" r:id="rId9"/>
    <p:sldId id="390" r:id="rId10"/>
    <p:sldId id="391" r:id="rId11"/>
    <p:sldId id="392" r:id="rId12"/>
    <p:sldId id="393" r:id="rId13"/>
    <p:sldId id="368" r:id="rId14"/>
    <p:sldId id="369" r:id="rId15"/>
    <p:sldId id="370" r:id="rId16"/>
    <p:sldId id="359" r:id="rId17"/>
    <p:sldId id="384" r:id="rId18"/>
    <p:sldId id="394" r:id="rId19"/>
    <p:sldId id="395" r:id="rId20"/>
    <p:sldId id="363" r:id="rId21"/>
    <p:sldId id="305" r:id="rId22"/>
    <p:sldId id="373"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yne Morgan" initials="JEM" lastIdx="11" clrIdx="0">
    <p:extLst>
      <p:ext uri="{19B8F6BF-5375-455C-9EA6-DF929625EA0E}">
        <p15:presenceInfo xmlns:p15="http://schemas.microsoft.com/office/powerpoint/2012/main" userId="Jayne Morga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CEDEE"/>
    <a:srgbClr val="FAF6F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13" autoAdjust="0"/>
    <p:restoredTop sz="60746" autoAdjust="0"/>
  </p:normalViewPr>
  <p:slideViewPr>
    <p:cSldViewPr snapToGrid="0">
      <p:cViewPr varScale="1">
        <p:scale>
          <a:sx n="55" d="100"/>
          <a:sy n="55" d="100"/>
        </p:scale>
        <p:origin x="1206" y="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8-07-11T12:50:46.927" idx="10">
    <p:pos x="10" y="10"/>
    <p:text>Find a good example</p:text>
    <p:extLst>
      <p:ext uri="{C676402C-5697-4E1C-873F-D02D1690AC5C}">
        <p15:threadingInfo xmlns:p15="http://schemas.microsoft.com/office/powerpoint/2012/main" timeZoneBias="-6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18-07-11T13:05:58.559" idx="11">
    <p:pos x="10" y="10"/>
    <p:text/>
    <p:extLst mod="1">
      <p:ext uri="{C676402C-5697-4E1C-873F-D02D1690AC5C}">
        <p15:threadingInfo xmlns:p15="http://schemas.microsoft.com/office/powerpoint/2012/main" timeZoneBias="-60"/>
      </p:ext>
    </p:extLst>
  </p:cm>
</p:cmLst>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B45132A-A496-4D08-B4AF-B6E60FF76DA9}"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GB"/>
        </a:p>
      </dgm:t>
    </dgm:pt>
    <dgm:pt modelId="{23BD0ED8-63F6-461B-8EED-B131DA0B1FDC}">
      <dgm:prSet phldrT="[Text]"/>
      <dgm:spPr>
        <a:solidFill>
          <a:srgbClr val="32C4C8">
            <a:alpha val="90000"/>
          </a:srgbClr>
        </a:solidFill>
      </dgm:spPr>
      <dgm:t>
        <a:bodyPr/>
        <a:lstStyle/>
        <a:p>
          <a:r>
            <a:rPr lang="en-GB" dirty="0"/>
            <a:t>Reading</a:t>
          </a:r>
        </a:p>
      </dgm:t>
    </dgm:pt>
    <dgm:pt modelId="{2DD2D1E0-3BE5-4544-A1A8-F2FB557A3885}" type="parTrans" cxnId="{87F60C87-8A47-4F29-91E5-4AD262C54638}">
      <dgm:prSet/>
      <dgm:spPr/>
      <dgm:t>
        <a:bodyPr/>
        <a:lstStyle/>
        <a:p>
          <a:endParaRPr lang="en-GB"/>
        </a:p>
      </dgm:t>
    </dgm:pt>
    <dgm:pt modelId="{F6CD536F-2368-48B8-B94C-C1EE321F96B9}" type="sibTrans" cxnId="{87F60C87-8A47-4F29-91E5-4AD262C54638}">
      <dgm:prSet/>
      <dgm:spPr/>
      <dgm:t>
        <a:bodyPr/>
        <a:lstStyle/>
        <a:p>
          <a:endParaRPr lang="en-GB"/>
        </a:p>
      </dgm:t>
    </dgm:pt>
    <dgm:pt modelId="{378D8E83-A027-48DB-9228-154A82C0B21E}">
      <dgm:prSet phldrT="[Text]"/>
      <dgm:spPr>
        <a:solidFill>
          <a:srgbClr val="32C4C8">
            <a:alpha val="90000"/>
          </a:srgbClr>
        </a:solidFill>
      </dgm:spPr>
      <dgm:t>
        <a:bodyPr/>
        <a:lstStyle/>
        <a:p>
          <a:r>
            <a:rPr lang="en-GB" dirty="0"/>
            <a:t>Decoding</a:t>
          </a:r>
        </a:p>
      </dgm:t>
    </dgm:pt>
    <dgm:pt modelId="{58068A9C-7605-4648-8582-E6791D4A0E62}" type="parTrans" cxnId="{158E5A8C-2E6B-4A05-A45C-4C6838A44B0B}">
      <dgm:prSet/>
      <dgm:spPr/>
      <dgm:t>
        <a:bodyPr/>
        <a:lstStyle/>
        <a:p>
          <a:endParaRPr lang="en-GB"/>
        </a:p>
      </dgm:t>
    </dgm:pt>
    <dgm:pt modelId="{AFDE712F-5462-4E48-988E-8EA8D2486E9C}" type="sibTrans" cxnId="{158E5A8C-2E6B-4A05-A45C-4C6838A44B0B}">
      <dgm:prSet/>
      <dgm:spPr/>
      <dgm:t>
        <a:bodyPr/>
        <a:lstStyle/>
        <a:p>
          <a:endParaRPr lang="en-GB"/>
        </a:p>
      </dgm:t>
    </dgm:pt>
    <dgm:pt modelId="{FC413D0E-395A-4B65-901C-7BCD37377BEB}">
      <dgm:prSet phldrT="[Text]"/>
      <dgm:spPr>
        <a:solidFill>
          <a:srgbClr val="32C4C8">
            <a:alpha val="90000"/>
          </a:srgbClr>
        </a:solidFill>
        <a:ln>
          <a:solidFill>
            <a:srgbClr val="7093D2"/>
          </a:solidFill>
        </a:ln>
      </dgm:spPr>
      <dgm:t>
        <a:bodyPr/>
        <a:lstStyle/>
        <a:p>
          <a:r>
            <a:rPr lang="en-GB" dirty="0"/>
            <a:t>Comprehension</a:t>
          </a:r>
        </a:p>
      </dgm:t>
    </dgm:pt>
    <dgm:pt modelId="{CB796BBD-66F8-468C-AA5B-2E11E581CC23}" type="parTrans" cxnId="{DC20EAAC-AC03-47E0-89C8-54C26047CC14}">
      <dgm:prSet/>
      <dgm:spPr/>
      <dgm:t>
        <a:bodyPr/>
        <a:lstStyle/>
        <a:p>
          <a:endParaRPr lang="en-GB"/>
        </a:p>
      </dgm:t>
    </dgm:pt>
    <dgm:pt modelId="{301971CA-AE1D-48BE-9CD7-9A8FEF32790A}" type="sibTrans" cxnId="{DC20EAAC-AC03-47E0-89C8-54C26047CC14}">
      <dgm:prSet/>
      <dgm:spPr/>
      <dgm:t>
        <a:bodyPr/>
        <a:lstStyle/>
        <a:p>
          <a:endParaRPr lang="en-GB"/>
        </a:p>
      </dgm:t>
    </dgm:pt>
    <dgm:pt modelId="{32D4A155-DB4E-4FF9-95BE-9C47F2FBDB84}" type="pres">
      <dgm:prSet presAssocID="{2B45132A-A496-4D08-B4AF-B6E60FF76DA9}" presName="hierChild1" presStyleCnt="0">
        <dgm:presLayoutVars>
          <dgm:chPref val="1"/>
          <dgm:dir/>
          <dgm:animOne val="branch"/>
          <dgm:animLvl val="lvl"/>
          <dgm:resizeHandles/>
        </dgm:presLayoutVars>
      </dgm:prSet>
      <dgm:spPr/>
    </dgm:pt>
    <dgm:pt modelId="{1099699C-D72D-400D-812E-D3B245E45221}" type="pres">
      <dgm:prSet presAssocID="{23BD0ED8-63F6-461B-8EED-B131DA0B1FDC}" presName="hierRoot1" presStyleCnt="0"/>
      <dgm:spPr/>
    </dgm:pt>
    <dgm:pt modelId="{C663336C-D62E-466D-84DB-9CBB364C886C}" type="pres">
      <dgm:prSet presAssocID="{23BD0ED8-63F6-461B-8EED-B131DA0B1FDC}" presName="composite" presStyleCnt="0"/>
      <dgm:spPr/>
    </dgm:pt>
    <dgm:pt modelId="{A5148D51-2137-407A-B292-CD164A2C6C93}" type="pres">
      <dgm:prSet presAssocID="{23BD0ED8-63F6-461B-8EED-B131DA0B1FDC}" presName="background" presStyleLbl="node0" presStyleIdx="0" presStyleCnt="1"/>
      <dgm:spPr>
        <a:ln>
          <a:solidFill>
            <a:srgbClr val="32C4C8"/>
          </a:solidFill>
        </a:ln>
      </dgm:spPr>
    </dgm:pt>
    <dgm:pt modelId="{A1832AFC-4D47-44AD-B369-F9D8241197AD}" type="pres">
      <dgm:prSet presAssocID="{23BD0ED8-63F6-461B-8EED-B131DA0B1FDC}" presName="text" presStyleLbl="fgAcc0" presStyleIdx="0" presStyleCnt="1">
        <dgm:presLayoutVars>
          <dgm:chPref val="3"/>
        </dgm:presLayoutVars>
      </dgm:prSet>
      <dgm:spPr/>
    </dgm:pt>
    <dgm:pt modelId="{7F495CE0-E64B-474C-BD04-BDCF6CC0E3E9}" type="pres">
      <dgm:prSet presAssocID="{23BD0ED8-63F6-461B-8EED-B131DA0B1FDC}" presName="hierChild2" presStyleCnt="0"/>
      <dgm:spPr/>
    </dgm:pt>
    <dgm:pt modelId="{2829C038-A631-4C4A-B2A5-D1A0991F8A7C}" type="pres">
      <dgm:prSet presAssocID="{58068A9C-7605-4648-8582-E6791D4A0E62}" presName="Name10" presStyleLbl="parChTrans1D2" presStyleIdx="0" presStyleCnt="2"/>
      <dgm:spPr/>
    </dgm:pt>
    <dgm:pt modelId="{056F372E-6D13-4B83-8A9A-A2F879667B8E}" type="pres">
      <dgm:prSet presAssocID="{378D8E83-A027-48DB-9228-154A82C0B21E}" presName="hierRoot2" presStyleCnt="0"/>
      <dgm:spPr/>
    </dgm:pt>
    <dgm:pt modelId="{A6FCB212-55D1-45A0-80FE-DF3603E67937}" type="pres">
      <dgm:prSet presAssocID="{378D8E83-A027-48DB-9228-154A82C0B21E}" presName="composite2" presStyleCnt="0"/>
      <dgm:spPr/>
    </dgm:pt>
    <dgm:pt modelId="{6D0508FF-02D8-42A3-8932-685A0C88DC69}" type="pres">
      <dgm:prSet presAssocID="{378D8E83-A027-48DB-9228-154A82C0B21E}" presName="background2" presStyleLbl="node2" presStyleIdx="0" presStyleCnt="2"/>
      <dgm:spPr/>
    </dgm:pt>
    <dgm:pt modelId="{A6680F1C-32E6-4069-B28C-D19638367BD5}" type="pres">
      <dgm:prSet presAssocID="{378D8E83-A027-48DB-9228-154A82C0B21E}" presName="text2" presStyleLbl="fgAcc2" presStyleIdx="0" presStyleCnt="2">
        <dgm:presLayoutVars>
          <dgm:chPref val="3"/>
        </dgm:presLayoutVars>
      </dgm:prSet>
      <dgm:spPr/>
    </dgm:pt>
    <dgm:pt modelId="{BA63E04B-564A-4FB7-BE2B-6A4C8210671A}" type="pres">
      <dgm:prSet presAssocID="{378D8E83-A027-48DB-9228-154A82C0B21E}" presName="hierChild3" presStyleCnt="0"/>
      <dgm:spPr/>
    </dgm:pt>
    <dgm:pt modelId="{D995C4C1-69E5-4FD5-85E4-137D4233B363}" type="pres">
      <dgm:prSet presAssocID="{CB796BBD-66F8-468C-AA5B-2E11E581CC23}" presName="Name10" presStyleLbl="parChTrans1D2" presStyleIdx="1" presStyleCnt="2"/>
      <dgm:spPr/>
    </dgm:pt>
    <dgm:pt modelId="{18F17B30-0E61-432E-B403-FD81D2B85F66}" type="pres">
      <dgm:prSet presAssocID="{FC413D0E-395A-4B65-901C-7BCD37377BEB}" presName="hierRoot2" presStyleCnt="0"/>
      <dgm:spPr/>
    </dgm:pt>
    <dgm:pt modelId="{B848BE81-9E97-4DB3-A47F-EE7ABC1CD841}" type="pres">
      <dgm:prSet presAssocID="{FC413D0E-395A-4B65-901C-7BCD37377BEB}" presName="composite2" presStyleCnt="0"/>
      <dgm:spPr/>
    </dgm:pt>
    <dgm:pt modelId="{CCC29F57-783D-48B0-A356-EC7BD2193C7C}" type="pres">
      <dgm:prSet presAssocID="{FC413D0E-395A-4B65-901C-7BCD37377BEB}" presName="background2" presStyleLbl="node2" presStyleIdx="1" presStyleCnt="2"/>
      <dgm:spPr/>
    </dgm:pt>
    <dgm:pt modelId="{F7601B16-0753-48C2-91C2-CE4982EB5891}" type="pres">
      <dgm:prSet presAssocID="{FC413D0E-395A-4B65-901C-7BCD37377BEB}" presName="text2" presStyleLbl="fgAcc2" presStyleIdx="1" presStyleCnt="2">
        <dgm:presLayoutVars>
          <dgm:chPref val="3"/>
        </dgm:presLayoutVars>
      </dgm:prSet>
      <dgm:spPr/>
    </dgm:pt>
    <dgm:pt modelId="{A49A5E13-3C3F-4FB6-BD77-91FA08710199}" type="pres">
      <dgm:prSet presAssocID="{FC413D0E-395A-4B65-901C-7BCD37377BEB}" presName="hierChild3" presStyleCnt="0"/>
      <dgm:spPr/>
    </dgm:pt>
  </dgm:ptLst>
  <dgm:cxnLst>
    <dgm:cxn modelId="{84FF6E40-8AF9-4FCC-B3AC-C9B8F00C0E86}" type="presOf" srcId="{378D8E83-A027-48DB-9228-154A82C0B21E}" destId="{A6680F1C-32E6-4069-B28C-D19638367BD5}" srcOrd="0" destOrd="0" presId="urn:microsoft.com/office/officeart/2005/8/layout/hierarchy1"/>
    <dgm:cxn modelId="{3D3E0260-7D70-45A7-95FB-62D5088D56B7}" type="presOf" srcId="{2B45132A-A496-4D08-B4AF-B6E60FF76DA9}" destId="{32D4A155-DB4E-4FF9-95BE-9C47F2FBDB84}" srcOrd="0" destOrd="0" presId="urn:microsoft.com/office/officeart/2005/8/layout/hierarchy1"/>
    <dgm:cxn modelId="{3F171273-13A8-4031-9FDC-4357F99325E0}" type="presOf" srcId="{CB796BBD-66F8-468C-AA5B-2E11E581CC23}" destId="{D995C4C1-69E5-4FD5-85E4-137D4233B363}" srcOrd="0" destOrd="0" presId="urn:microsoft.com/office/officeart/2005/8/layout/hierarchy1"/>
    <dgm:cxn modelId="{87F60C87-8A47-4F29-91E5-4AD262C54638}" srcId="{2B45132A-A496-4D08-B4AF-B6E60FF76DA9}" destId="{23BD0ED8-63F6-461B-8EED-B131DA0B1FDC}" srcOrd="0" destOrd="0" parTransId="{2DD2D1E0-3BE5-4544-A1A8-F2FB557A3885}" sibTransId="{F6CD536F-2368-48B8-B94C-C1EE321F96B9}"/>
    <dgm:cxn modelId="{E1256088-7991-4887-BBCF-1E5402D081ED}" type="presOf" srcId="{FC413D0E-395A-4B65-901C-7BCD37377BEB}" destId="{F7601B16-0753-48C2-91C2-CE4982EB5891}" srcOrd="0" destOrd="0" presId="urn:microsoft.com/office/officeart/2005/8/layout/hierarchy1"/>
    <dgm:cxn modelId="{158E5A8C-2E6B-4A05-A45C-4C6838A44B0B}" srcId="{23BD0ED8-63F6-461B-8EED-B131DA0B1FDC}" destId="{378D8E83-A027-48DB-9228-154A82C0B21E}" srcOrd="0" destOrd="0" parTransId="{58068A9C-7605-4648-8582-E6791D4A0E62}" sibTransId="{AFDE712F-5462-4E48-988E-8EA8D2486E9C}"/>
    <dgm:cxn modelId="{8F7CA797-FBE3-48D7-8817-443272618781}" type="presOf" srcId="{23BD0ED8-63F6-461B-8EED-B131DA0B1FDC}" destId="{A1832AFC-4D47-44AD-B369-F9D8241197AD}" srcOrd="0" destOrd="0" presId="urn:microsoft.com/office/officeart/2005/8/layout/hierarchy1"/>
    <dgm:cxn modelId="{DC20EAAC-AC03-47E0-89C8-54C26047CC14}" srcId="{23BD0ED8-63F6-461B-8EED-B131DA0B1FDC}" destId="{FC413D0E-395A-4B65-901C-7BCD37377BEB}" srcOrd="1" destOrd="0" parTransId="{CB796BBD-66F8-468C-AA5B-2E11E581CC23}" sibTransId="{301971CA-AE1D-48BE-9CD7-9A8FEF32790A}"/>
    <dgm:cxn modelId="{F6072AAF-2B6F-4BB8-9D37-8F088C09402B}" type="presOf" srcId="{58068A9C-7605-4648-8582-E6791D4A0E62}" destId="{2829C038-A631-4C4A-B2A5-D1A0991F8A7C}" srcOrd="0" destOrd="0" presId="urn:microsoft.com/office/officeart/2005/8/layout/hierarchy1"/>
    <dgm:cxn modelId="{39596C74-31AC-420B-86D2-57B5A2747696}" type="presParOf" srcId="{32D4A155-DB4E-4FF9-95BE-9C47F2FBDB84}" destId="{1099699C-D72D-400D-812E-D3B245E45221}" srcOrd="0" destOrd="0" presId="urn:microsoft.com/office/officeart/2005/8/layout/hierarchy1"/>
    <dgm:cxn modelId="{0AC812BA-4428-4856-9472-0B9978870AAF}" type="presParOf" srcId="{1099699C-D72D-400D-812E-D3B245E45221}" destId="{C663336C-D62E-466D-84DB-9CBB364C886C}" srcOrd="0" destOrd="0" presId="urn:microsoft.com/office/officeart/2005/8/layout/hierarchy1"/>
    <dgm:cxn modelId="{B58C37C0-E069-4A92-A178-BE620C313D03}" type="presParOf" srcId="{C663336C-D62E-466D-84DB-9CBB364C886C}" destId="{A5148D51-2137-407A-B292-CD164A2C6C93}" srcOrd="0" destOrd="0" presId="urn:microsoft.com/office/officeart/2005/8/layout/hierarchy1"/>
    <dgm:cxn modelId="{FFA79D05-8AD9-45CE-B380-00E7DFC272C3}" type="presParOf" srcId="{C663336C-D62E-466D-84DB-9CBB364C886C}" destId="{A1832AFC-4D47-44AD-B369-F9D8241197AD}" srcOrd="1" destOrd="0" presId="urn:microsoft.com/office/officeart/2005/8/layout/hierarchy1"/>
    <dgm:cxn modelId="{2899ABB0-2E3E-4BCD-A791-F3D51D4DF41C}" type="presParOf" srcId="{1099699C-D72D-400D-812E-D3B245E45221}" destId="{7F495CE0-E64B-474C-BD04-BDCF6CC0E3E9}" srcOrd="1" destOrd="0" presId="urn:microsoft.com/office/officeart/2005/8/layout/hierarchy1"/>
    <dgm:cxn modelId="{6F12E42B-E9F0-41F4-BFF0-DFC2B1E1AE31}" type="presParOf" srcId="{7F495CE0-E64B-474C-BD04-BDCF6CC0E3E9}" destId="{2829C038-A631-4C4A-B2A5-D1A0991F8A7C}" srcOrd="0" destOrd="0" presId="urn:microsoft.com/office/officeart/2005/8/layout/hierarchy1"/>
    <dgm:cxn modelId="{A89E7C4D-3F91-474D-BD0A-951E09E11106}" type="presParOf" srcId="{7F495CE0-E64B-474C-BD04-BDCF6CC0E3E9}" destId="{056F372E-6D13-4B83-8A9A-A2F879667B8E}" srcOrd="1" destOrd="0" presId="urn:microsoft.com/office/officeart/2005/8/layout/hierarchy1"/>
    <dgm:cxn modelId="{7662AB8C-8272-45C4-A527-4DC1D56F746A}" type="presParOf" srcId="{056F372E-6D13-4B83-8A9A-A2F879667B8E}" destId="{A6FCB212-55D1-45A0-80FE-DF3603E67937}" srcOrd="0" destOrd="0" presId="urn:microsoft.com/office/officeart/2005/8/layout/hierarchy1"/>
    <dgm:cxn modelId="{83313AC8-AFCD-48D7-808F-B473A825844A}" type="presParOf" srcId="{A6FCB212-55D1-45A0-80FE-DF3603E67937}" destId="{6D0508FF-02D8-42A3-8932-685A0C88DC69}" srcOrd="0" destOrd="0" presId="urn:microsoft.com/office/officeart/2005/8/layout/hierarchy1"/>
    <dgm:cxn modelId="{00D91F9F-4E2C-44E1-88D0-D4DF7705A65A}" type="presParOf" srcId="{A6FCB212-55D1-45A0-80FE-DF3603E67937}" destId="{A6680F1C-32E6-4069-B28C-D19638367BD5}" srcOrd="1" destOrd="0" presId="urn:microsoft.com/office/officeart/2005/8/layout/hierarchy1"/>
    <dgm:cxn modelId="{F9ABDF3F-38AE-49E1-9428-27EA4FC9E806}" type="presParOf" srcId="{056F372E-6D13-4B83-8A9A-A2F879667B8E}" destId="{BA63E04B-564A-4FB7-BE2B-6A4C8210671A}" srcOrd="1" destOrd="0" presId="urn:microsoft.com/office/officeart/2005/8/layout/hierarchy1"/>
    <dgm:cxn modelId="{2A3A3F60-1A4D-4796-89C1-F40BFABA70CE}" type="presParOf" srcId="{7F495CE0-E64B-474C-BD04-BDCF6CC0E3E9}" destId="{D995C4C1-69E5-4FD5-85E4-137D4233B363}" srcOrd="2" destOrd="0" presId="urn:microsoft.com/office/officeart/2005/8/layout/hierarchy1"/>
    <dgm:cxn modelId="{4A4296E8-D5B8-48AD-95A3-9E5C6EEB059A}" type="presParOf" srcId="{7F495CE0-E64B-474C-BD04-BDCF6CC0E3E9}" destId="{18F17B30-0E61-432E-B403-FD81D2B85F66}" srcOrd="3" destOrd="0" presId="urn:microsoft.com/office/officeart/2005/8/layout/hierarchy1"/>
    <dgm:cxn modelId="{FD026023-EE69-474A-892C-DA7D598ABDCD}" type="presParOf" srcId="{18F17B30-0E61-432E-B403-FD81D2B85F66}" destId="{B848BE81-9E97-4DB3-A47F-EE7ABC1CD841}" srcOrd="0" destOrd="0" presId="urn:microsoft.com/office/officeart/2005/8/layout/hierarchy1"/>
    <dgm:cxn modelId="{2AFCC0A3-A4F3-4783-9B60-C9C9A25480D2}" type="presParOf" srcId="{B848BE81-9E97-4DB3-A47F-EE7ABC1CD841}" destId="{CCC29F57-783D-48B0-A356-EC7BD2193C7C}" srcOrd="0" destOrd="0" presId="urn:microsoft.com/office/officeart/2005/8/layout/hierarchy1"/>
    <dgm:cxn modelId="{8808AF2F-A09F-4DE9-9767-D5A752093DFA}" type="presParOf" srcId="{B848BE81-9E97-4DB3-A47F-EE7ABC1CD841}" destId="{F7601B16-0753-48C2-91C2-CE4982EB5891}" srcOrd="1" destOrd="0" presId="urn:microsoft.com/office/officeart/2005/8/layout/hierarchy1"/>
    <dgm:cxn modelId="{7D6141D7-EFF4-44BD-833F-27FC30EDC66E}" type="presParOf" srcId="{18F17B30-0E61-432E-B403-FD81D2B85F66}" destId="{A49A5E13-3C3F-4FB6-BD77-91FA08710199}" srcOrd="1" destOrd="0" presId="urn:microsoft.com/office/officeart/2005/8/layout/hierarchy1"/>
  </dgm:cxnLst>
  <dgm:bg>
    <a:solidFill>
      <a:srgbClr val="B0D0FA"/>
    </a:solidFill>
  </dgm:bg>
  <dgm:whole>
    <a:ln w="38100">
      <a:solidFill>
        <a:srgbClr val="7093D2"/>
      </a:solidFill>
    </a:ln>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95C4C1-69E5-4FD5-85E4-137D4233B363}">
      <dsp:nvSpPr>
        <dsp:cNvPr id="0" name=""/>
        <dsp:cNvSpPr/>
      </dsp:nvSpPr>
      <dsp:spPr>
        <a:xfrm>
          <a:off x="1744152" y="1661057"/>
          <a:ext cx="959038" cy="456414"/>
        </a:xfrm>
        <a:custGeom>
          <a:avLst/>
          <a:gdLst/>
          <a:ahLst/>
          <a:cxnLst/>
          <a:rect l="0" t="0" r="0" b="0"/>
          <a:pathLst>
            <a:path>
              <a:moveTo>
                <a:pt x="0" y="0"/>
              </a:moveTo>
              <a:lnTo>
                <a:pt x="0" y="311033"/>
              </a:lnTo>
              <a:lnTo>
                <a:pt x="959038" y="311033"/>
              </a:lnTo>
              <a:lnTo>
                <a:pt x="959038" y="45641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829C038-A631-4C4A-B2A5-D1A0991F8A7C}">
      <dsp:nvSpPr>
        <dsp:cNvPr id="0" name=""/>
        <dsp:cNvSpPr/>
      </dsp:nvSpPr>
      <dsp:spPr>
        <a:xfrm>
          <a:off x="785114" y="1661057"/>
          <a:ext cx="959038" cy="456414"/>
        </a:xfrm>
        <a:custGeom>
          <a:avLst/>
          <a:gdLst/>
          <a:ahLst/>
          <a:cxnLst/>
          <a:rect l="0" t="0" r="0" b="0"/>
          <a:pathLst>
            <a:path>
              <a:moveTo>
                <a:pt x="959038" y="0"/>
              </a:moveTo>
              <a:lnTo>
                <a:pt x="959038" y="311033"/>
              </a:lnTo>
              <a:lnTo>
                <a:pt x="0" y="311033"/>
              </a:lnTo>
              <a:lnTo>
                <a:pt x="0" y="45641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5148D51-2137-407A-B292-CD164A2C6C93}">
      <dsp:nvSpPr>
        <dsp:cNvPr id="0" name=""/>
        <dsp:cNvSpPr/>
      </dsp:nvSpPr>
      <dsp:spPr>
        <a:xfrm>
          <a:off x="959485" y="664529"/>
          <a:ext cx="1569335" cy="996527"/>
        </a:xfrm>
        <a:prstGeom prst="roundRect">
          <a:avLst>
            <a:gd name="adj" fmla="val 10000"/>
          </a:avLst>
        </a:prstGeom>
        <a:solidFill>
          <a:schemeClr val="accent1">
            <a:hueOff val="0"/>
            <a:satOff val="0"/>
            <a:lumOff val="0"/>
            <a:alphaOff val="0"/>
          </a:schemeClr>
        </a:solidFill>
        <a:ln w="12700" cap="flat" cmpd="sng" algn="ctr">
          <a:solidFill>
            <a:srgbClr val="32C4C8"/>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832AFC-4D47-44AD-B369-F9D8241197AD}">
      <dsp:nvSpPr>
        <dsp:cNvPr id="0" name=""/>
        <dsp:cNvSpPr/>
      </dsp:nvSpPr>
      <dsp:spPr>
        <a:xfrm>
          <a:off x="1133855" y="830181"/>
          <a:ext cx="1569335" cy="996527"/>
        </a:xfrm>
        <a:prstGeom prst="roundRect">
          <a:avLst>
            <a:gd name="adj" fmla="val 10000"/>
          </a:avLst>
        </a:prstGeom>
        <a:solidFill>
          <a:srgbClr val="32C4C8">
            <a:alpha val="90000"/>
          </a:srgb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Reading</a:t>
          </a:r>
        </a:p>
      </dsp:txBody>
      <dsp:txXfrm>
        <a:off x="1163042" y="859368"/>
        <a:ext cx="1510961" cy="938153"/>
      </dsp:txXfrm>
    </dsp:sp>
    <dsp:sp modelId="{6D0508FF-02D8-42A3-8932-685A0C88DC69}">
      <dsp:nvSpPr>
        <dsp:cNvPr id="0" name=""/>
        <dsp:cNvSpPr/>
      </dsp:nvSpPr>
      <dsp:spPr>
        <a:xfrm>
          <a:off x="447" y="2117472"/>
          <a:ext cx="1569335" cy="9965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680F1C-32E6-4069-B28C-D19638367BD5}">
      <dsp:nvSpPr>
        <dsp:cNvPr id="0" name=""/>
        <dsp:cNvSpPr/>
      </dsp:nvSpPr>
      <dsp:spPr>
        <a:xfrm>
          <a:off x="174817" y="2283124"/>
          <a:ext cx="1569335" cy="996527"/>
        </a:xfrm>
        <a:prstGeom prst="roundRect">
          <a:avLst>
            <a:gd name="adj" fmla="val 10000"/>
          </a:avLst>
        </a:prstGeom>
        <a:solidFill>
          <a:srgbClr val="32C4C8">
            <a:alpha val="90000"/>
          </a:srgb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Decoding</a:t>
          </a:r>
        </a:p>
      </dsp:txBody>
      <dsp:txXfrm>
        <a:off x="204004" y="2312311"/>
        <a:ext cx="1510961" cy="938153"/>
      </dsp:txXfrm>
    </dsp:sp>
    <dsp:sp modelId="{CCC29F57-783D-48B0-A356-EC7BD2193C7C}">
      <dsp:nvSpPr>
        <dsp:cNvPr id="0" name=""/>
        <dsp:cNvSpPr/>
      </dsp:nvSpPr>
      <dsp:spPr>
        <a:xfrm>
          <a:off x="1918523" y="2117472"/>
          <a:ext cx="1569335" cy="9965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601B16-0753-48C2-91C2-CE4982EB5891}">
      <dsp:nvSpPr>
        <dsp:cNvPr id="0" name=""/>
        <dsp:cNvSpPr/>
      </dsp:nvSpPr>
      <dsp:spPr>
        <a:xfrm>
          <a:off x="2092893" y="2283124"/>
          <a:ext cx="1569335" cy="996527"/>
        </a:xfrm>
        <a:prstGeom prst="roundRect">
          <a:avLst>
            <a:gd name="adj" fmla="val 10000"/>
          </a:avLst>
        </a:prstGeom>
        <a:solidFill>
          <a:srgbClr val="32C4C8">
            <a:alpha val="90000"/>
          </a:srgbClr>
        </a:solidFill>
        <a:ln w="12700" cap="flat" cmpd="sng" algn="ctr">
          <a:solidFill>
            <a:srgbClr val="7093D2"/>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Comprehension</a:t>
          </a:r>
        </a:p>
      </dsp:txBody>
      <dsp:txXfrm>
        <a:off x="2122080" y="2312311"/>
        <a:ext cx="1510961" cy="938153"/>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7.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92EECA-495C-4DF4-8DA4-EF6E1A079448}" type="datetimeFigureOut">
              <a:rPr lang="en-GB" smtClean="0"/>
              <a:t>16/10/2018</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80931F-DD2E-4749-8625-BBDB359BF6BD}" type="slidenum">
              <a:rPr lang="en-GB" smtClean="0"/>
              <a:t>‹#›</a:t>
            </a:fld>
            <a:endParaRPr lang="en-GB" dirty="0"/>
          </a:p>
        </p:txBody>
      </p:sp>
    </p:spTree>
    <p:extLst>
      <p:ext uri="{BB962C8B-B14F-4D97-AF65-F5344CB8AC3E}">
        <p14:creationId xmlns:p14="http://schemas.microsoft.com/office/powerpoint/2010/main" val="3784479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Complete register</a:t>
            </a:r>
          </a:p>
          <a:p>
            <a:endParaRPr lang="en-GB" dirty="0"/>
          </a:p>
          <a:p>
            <a:r>
              <a:rPr lang="en-GB" sz="1200" kern="1200">
                <a:solidFill>
                  <a:schemeClr val="tx1"/>
                </a:solidFill>
                <a:effectLst/>
                <a:latin typeface="+mn-lt"/>
                <a:ea typeface="+mn-ea"/>
                <a:cs typeface="+mn-cs"/>
              </a:rPr>
              <a:t>Written Assignment (equivalent to 5000 words) A critical analysis of the relationship between teacher subject knowledge and effective learning and teaching in the primary school</a:t>
            </a:r>
            <a:endParaRPr lang="en-GB" dirty="0"/>
          </a:p>
        </p:txBody>
      </p:sp>
      <p:sp>
        <p:nvSpPr>
          <p:cNvPr id="4" name="Slide Number Placeholder 3"/>
          <p:cNvSpPr>
            <a:spLocks noGrp="1"/>
          </p:cNvSpPr>
          <p:nvPr>
            <p:ph type="sldNum" sz="quarter" idx="10"/>
          </p:nvPr>
        </p:nvSpPr>
        <p:spPr/>
        <p:txBody>
          <a:bodyPr/>
          <a:lstStyle/>
          <a:p>
            <a:fld id="{A980931F-DD2E-4749-8625-BBDB359BF6BD}" type="slidenum">
              <a:rPr lang="en-GB" smtClean="0"/>
              <a:t>1</a:t>
            </a:fld>
            <a:endParaRPr lang="en-GB" dirty="0"/>
          </a:p>
        </p:txBody>
      </p:sp>
    </p:spTree>
    <p:extLst>
      <p:ext uri="{BB962C8B-B14F-4D97-AF65-F5344CB8AC3E}">
        <p14:creationId xmlns:p14="http://schemas.microsoft.com/office/powerpoint/2010/main" val="31793028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80931F-DD2E-4749-8625-BBDB359BF6BD}" type="slidenum">
              <a:rPr lang="en-GB" smtClean="0"/>
              <a:t>2</a:t>
            </a:fld>
            <a:endParaRPr lang="en-GB" dirty="0"/>
          </a:p>
        </p:txBody>
      </p:sp>
    </p:spTree>
    <p:extLst>
      <p:ext uri="{BB962C8B-B14F-4D97-AF65-F5344CB8AC3E}">
        <p14:creationId xmlns:p14="http://schemas.microsoft.com/office/powerpoint/2010/main" val="31794826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t>3</a:t>
            </a:fld>
            <a:endParaRPr lang="en-GB" dirty="0"/>
          </a:p>
        </p:txBody>
      </p:sp>
    </p:spTree>
    <p:extLst>
      <p:ext uri="{BB962C8B-B14F-4D97-AF65-F5344CB8AC3E}">
        <p14:creationId xmlns:p14="http://schemas.microsoft.com/office/powerpoint/2010/main" val="41033274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t>4</a:t>
            </a:fld>
            <a:endParaRPr lang="en-GB" dirty="0"/>
          </a:p>
        </p:txBody>
      </p:sp>
    </p:spTree>
    <p:extLst>
      <p:ext uri="{BB962C8B-B14F-4D97-AF65-F5344CB8AC3E}">
        <p14:creationId xmlns:p14="http://schemas.microsoft.com/office/powerpoint/2010/main" val="3962288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Initially</a:t>
            </a:r>
            <a:r>
              <a:rPr lang="en-GB" baseline="0" dirty="0"/>
              <a:t> we teach the aspects of reading as two distinct processes, but as the ability to decode increases, the focus moves to teaching language comprehension.</a:t>
            </a:r>
          </a:p>
          <a:p>
            <a:endParaRPr lang="en-GB" baseline="0" dirty="0"/>
          </a:p>
          <a:p>
            <a:r>
              <a:rPr lang="en-GB" baseline="0" dirty="0"/>
              <a:t>The model we have show you so far is very simplistic; other theorists might draw the relationship between the processes differently, for example, Scarborough’s model.</a:t>
            </a:r>
          </a:p>
          <a:p>
            <a:r>
              <a:rPr lang="en-GB" baseline="0" dirty="0"/>
              <a:t>Give students time to look at Scarborough’s model and spot the processes we have not discussed so far:</a:t>
            </a:r>
          </a:p>
          <a:p>
            <a:pPr marL="171450" indent="-171450">
              <a:buFont typeface="Arial" panose="020B0604020202020204" pitchFamily="34" charset="0"/>
              <a:buChar char="•"/>
            </a:pPr>
            <a:r>
              <a:rPr lang="en-GB" baseline="0" dirty="0"/>
              <a:t>Background knowledge</a:t>
            </a:r>
          </a:p>
          <a:p>
            <a:pPr marL="171450" indent="-171450">
              <a:buFont typeface="Arial" panose="020B0604020202020204" pitchFamily="34" charset="0"/>
              <a:buChar char="•"/>
            </a:pPr>
            <a:r>
              <a:rPr lang="en-GB" baseline="0" dirty="0"/>
              <a:t>Vocabulary</a:t>
            </a:r>
          </a:p>
          <a:p>
            <a:pPr marL="171450" indent="-171450">
              <a:buFont typeface="Arial" panose="020B0604020202020204" pitchFamily="34" charset="0"/>
              <a:buChar char="•"/>
            </a:pPr>
            <a:r>
              <a:rPr lang="en-GB" baseline="0" dirty="0"/>
              <a:t>Verbal reasoning</a:t>
            </a:r>
          </a:p>
          <a:p>
            <a:pPr marL="171450" indent="-171450">
              <a:buFont typeface="Arial" panose="020B0604020202020204" pitchFamily="34" charset="0"/>
              <a:buChar char="•"/>
            </a:pPr>
            <a:endParaRPr lang="en-GB" baseline="0" dirty="0"/>
          </a:p>
          <a:p>
            <a:pPr marL="0" indent="0">
              <a:buFont typeface="Arial" panose="020B0604020202020204" pitchFamily="34" charset="0"/>
              <a:buNone/>
            </a:pPr>
            <a:r>
              <a:rPr lang="en-GB" baseline="0" dirty="0"/>
              <a:t>Talk about how children’s prior knowledge, life-experiences, capacity to think, and vocabulary impact on their ability to understand what they are reading. This means that books have to be carefully chosen. </a:t>
            </a:r>
            <a:r>
              <a:rPr lang="en-GB" b="1" baseline="0" dirty="0"/>
              <a:t>However</a:t>
            </a:r>
            <a:r>
              <a:rPr lang="en-GB" baseline="0" dirty="0"/>
              <a:t>, there is a flipside to this: books can also give children a window on a different world. Refer back to the lecture about children’s literature and the book by </a:t>
            </a:r>
            <a:r>
              <a:rPr lang="en-GB" baseline="0" dirty="0">
                <a:highlight>
                  <a:srgbClr val="FFFF00"/>
                </a:highlight>
              </a:rPr>
              <a:t>Spulford</a:t>
            </a:r>
          </a:p>
          <a:p>
            <a:endParaRPr lang="en-GB" baseline="0" dirty="0"/>
          </a:p>
          <a:p>
            <a:r>
              <a:rPr lang="en-GB" sz="1200" b="1" i="0" u="none" strike="noStrike" kern="1200" dirty="0">
                <a:solidFill>
                  <a:schemeClr val="tx1"/>
                </a:solidFill>
                <a:effectLst/>
                <a:latin typeface="+mn-lt"/>
                <a:ea typeface="+mn-ea"/>
                <a:cs typeface="+mn-cs"/>
              </a:rPr>
              <a:t>Could also include </a:t>
            </a:r>
            <a:r>
              <a:rPr lang="en-GB" sz="1200" b="0" i="0" u="none" strike="noStrike" kern="1200" dirty="0">
                <a:solidFill>
                  <a:schemeClr val="tx1"/>
                </a:solidFill>
                <a:effectLst/>
                <a:latin typeface="+mn-lt"/>
                <a:ea typeface="+mn-ea"/>
                <a:cs typeface="+mn-cs"/>
              </a:rPr>
              <a:t>- A </a:t>
            </a:r>
            <a:r>
              <a:rPr lang="en-GB" sz="1200" b="1" i="0" u="none" strike="noStrike" kern="1200" dirty="0">
                <a:solidFill>
                  <a:schemeClr val="tx1"/>
                </a:solidFill>
                <a:effectLst/>
                <a:latin typeface="+mn-lt"/>
                <a:ea typeface="+mn-ea"/>
                <a:cs typeface="+mn-cs"/>
              </a:rPr>
              <a:t>mental model</a:t>
            </a:r>
            <a:r>
              <a:rPr lang="en-GB" sz="1200" b="0" i="0" u="none" strike="noStrike" kern="1200" dirty="0">
                <a:solidFill>
                  <a:schemeClr val="tx1"/>
                </a:solidFill>
                <a:effectLst/>
                <a:latin typeface="+mn-lt"/>
                <a:ea typeface="+mn-ea"/>
                <a:cs typeface="+mn-cs"/>
              </a:rPr>
              <a:t> is an explanation of someone's thought process about how something works in the real world. It is a representation of the surrounding world, the relationships between its various parts and a person's intuitive perception about his or her own acts and their consequences.</a:t>
            </a:r>
          </a:p>
          <a:p>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Emphasize that when we are developing higher order reading skills, we are getting children to read “strategically”, as Scarborough points out.</a:t>
            </a:r>
          </a:p>
          <a:p>
            <a:endParaRPr lang="en-GB" dirty="0"/>
          </a:p>
        </p:txBody>
      </p:sp>
      <p:sp>
        <p:nvSpPr>
          <p:cNvPr id="4" name="Slide Number Placeholder 3"/>
          <p:cNvSpPr>
            <a:spLocks noGrp="1"/>
          </p:cNvSpPr>
          <p:nvPr>
            <p:ph type="sldNum" sz="quarter" idx="10"/>
          </p:nvPr>
        </p:nvSpPr>
        <p:spPr/>
        <p:txBody>
          <a:bodyPr/>
          <a:lstStyle/>
          <a:p>
            <a:fld id="{885D7509-218B-49E0-9E61-34F130A3D980}" type="slidenum">
              <a:rPr lang="en-GB" smtClean="0"/>
              <a:t>5</a:t>
            </a:fld>
            <a:endParaRPr lang="en-GB" dirty="0"/>
          </a:p>
        </p:txBody>
      </p:sp>
    </p:spTree>
    <p:extLst>
      <p:ext uri="{BB962C8B-B14F-4D97-AF65-F5344CB8AC3E}">
        <p14:creationId xmlns:p14="http://schemas.microsoft.com/office/powerpoint/2010/main" val="29994281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a:t>
            </a:r>
            <a:r>
              <a:rPr lang="en-GB" baseline="0" dirty="0"/>
              <a:t> the conceptual model that underpins the teaching of reading.</a:t>
            </a:r>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t>6</a:t>
            </a:fld>
            <a:endParaRPr lang="en-GB"/>
          </a:p>
        </p:txBody>
      </p:sp>
    </p:spTree>
    <p:extLst>
      <p:ext uri="{BB962C8B-B14F-4D97-AF65-F5344CB8AC3E}">
        <p14:creationId xmlns:p14="http://schemas.microsoft.com/office/powerpoint/2010/main" val="20811527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If</a:t>
            </a:r>
            <a:r>
              <a:rPr lang="en-GB" baseline="0" dirty="0"/>
              <a:t> you know something about boat sails then you can infer something about the properties of ‘Kelvar’. It need to be light, strong, weatherproof.</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indent="0">
              <a:buNone/>
            </a:pPr>
            <a:r>
              <a:rPr lang="en-GB" dirty="0"/>
              <a:t>Obviously, decoding the words is needed but you need to know the meaning of </a:t>
            </a:r>
            <a:r>
              <a:rPr lang="en-GB" b="1" dirty="0"/>
              <a:t>most</a:t>
            </a:r>
            <a:r>
              <a:rPr lang="en-GB" dirty="0"/>
              <a:t> words in the text for good language comprehension.</a:t>
            </a:r>
          </a:p>
          <a:p>
            <a:pPr marL="0" indent="0">
              <a:buNone/>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fld id="{337121CE-4CAA-484E-ABBB-FFE98201C510}" type="slidenum">
              <a:rPr lang="en-GB" smtClean="0"/>
              <a:t>7</a:t>
            </a:fld>
            <a:endParaRPr lang="en-GB" dirty="0"/>
          </a:p>
        </p:txBody>
      </p:sp>
    </p:spTree>
    <p:extLst>
      <p:ext uri="{BB962C8B-B14F-4D97-AF65-F5344CB8AC3E}">
        <p14:creationId xmlns:p14="http://schemas.microsoft.com/office/powerpoint/2010/main" val="17676569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a:t>
            </a:r>
            <a:r>
              <a:rPr lang="en-GB" baseline="0" dirty="0"/>
              <a:t> order to achieve good comprehension we need to understand the differences in meaning between sentences. Ask them to work together and explain the differences between the sentences. Make sure their explanations are clear. The way that the sentences are connected gives a different meaning.</a:t>
            </a:r>
            <a:endParaRPr lang="en-GB" dirty="0"/>
          </a:p>
          <a:p>
            <a:endParaRPr lang="en-GB" dirty="0"/>
          </a:p>
        </p:txBody>
      </p:sp>
      <p:sp>
        <p:nvSpPr>
          <p:cNvPr id="4" name="Slide Number Placeholder 3"/>
          <p:cNvSpPr>
            <a:spLocks noGrp="1"/>
          </p:cNvSpPr>
          <p:nvPr>
            <p:ph type="sldNum" sz="quarter" idx="10"/>
          </p:nvPr>
        </p:nvSpPr>
        <p:spPr/>
        <p:txBody>
          <a:bodyPr/>
          <a:lstStyle/>
          <a:p>
            <a:fld id="{337121CE-4CAA-484E-ABBB-FFE98201C510}" type="slidenum">
              <a:rPr lang="en-GB" smtClean="0"/>
              <a:t>8</a:t>
            </a:fld>
            <a:endParaRPr lang="en-GB" dirty="0"/>
          </a:p>
        </p:txBody>
      </p:sp>
    </p:spTree>
    <p:extLst>
      <p:ext uri="{BB962C8B-B14F-4D97-AF65-F5344CB8AC3E}">
        <p14:creationId xmlns:p14="http://schemas.microsoft.com/office/powerpoint/2010/main" val="33014094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Ask them to read this twice and then go to the next slide.</a:t>
            </a:r>
          </a:p>
          <a:p>
            <a:endParaRPr lang="en-GB" dirty="0"/>
          </a:p>
        </p:txBody>
      </p:sp>
      <p:sp>
        <p:nvSpPr>
          <p:cNvPr id="4" name="Slide Number Placeholder 3"/>
          <p:cNvSpPr>
            <a:spLocks noGrp="1"/>
          </p:cNvSpPr>
          <p:nvPr>
            <p:ph type="sldNum" sz="quarter" idx="10"/>
          </p:nvPr>
        </p:nvSpPr>
        <p:spPr/>
        <p:txBody>
          <a:bodyPr/>
          <a:lstStyle/>
          <a:p>
            <a:fld id="{337121CE-4CAA-484E-ABBB-FFE98201C510}" type="slidenum">
              <a:rPr lang="en-GB" smtClean="0"/>
              <a:t>10</a:t>
            </a:fld>
            <a:endParaRPr lang="en-GB" dirty="0"/>
          </a:p>
        </p:txBody>
      </p:sp>
    </p:spTree>
    <p:extLst>
      <p:ext uri="{BB962C8B-B14F-4D97-AF65-F5344CB8AC3E}">
        <p14:creationId xmlns:p14="http://schemas.microsoft.com/office/powerpoint/2010/main" val="12480839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Number 5 is the only verbatim sentence. Explore why.</a:t>
            </a:r>
            <a:r>
              <a:rPr lang="en-GB" baseline="0" dirty="0"/>
              <a:t> They have used skilled inference to construct meaning from the sentence.</a:t>
            </a:r>
            <a:endParaRPr lang="en-GB" dirty="0"/>
          </a:p>
          <a:p>
            <a:endParaRPr lang="en-GB" dirty="0"/>
          </a:p>
        </p:txBody>
      </p:sp>
      <p:sp>
        <p:nvSpPr>
          <p:cNvPr id="4" name="Slide Number Placeholder 3"/>
          <p:cNvSpPr>
            <a:spLocks noGrp="1"/>
          </p:cNvSpPr>
          <p:nvPr>
            <p:ph type="sldNum" sz="quarter" idx="10"/>
          </p:nvPr>
        </p:nvSpPr>
        <p:spPr/>
        <p:txBody>
          <a:bodyPr/>
          <a:lstStyle/>
          <a:p>
            <a:fld id="{337121CE-4CAA-484E-ABBB-FFE98201C510}" type="slidenum">
              <a:rPr lang="en-GB" smtClean="0"/>
              <a:t>11</a:t>
            </a:fld>
            <a:endParaRPr lang="en-GB" dirty="0"/>
          </a:p>
        </p:txBody>
      </p:sp>
    </p:spTree>
    <p:extLst>
      <p:ext uri="{BB962C8B-B14F-4D97-AF65-F5344CB8AC3E}">
        <p14:creationId xmlns:p14="http://schemas.microsoft.com/office/powerpoint/2010/main" val="12299836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They</a:t>
            </a:r>
            <a:r>
              <a:rPr lang="en-GB" baseline="0" dirty="0"/>
              <a:t> have a mental model of the text. They know about the conventions of a birthday party. That the piggy bank is usually made of china and that a child would usually have coins. That ‘wondering’ about the present means ‘intending’ to buy one. They understand the pronouns ( it, he, she). Some children would find all of this very difficult.</a:t>
            </a:r>
            <a:endParaRPr lang="en-GB" dirty="0"/>
          </a:p>
        </p:txBody>
      </p:sp>
      <p:sp>
        <p:nvSpPr>
          <p:cNvPr id="4" name="Slide Number Placeholder 3"/>
          <p:cNvSpPr>
            <a:spLocks noGrp="1"/>
          </p:cNvSpPr>
          <p:nvPr>
            <p:ph type="sldNum" sz="quarter" idx="10"/>
          </p:nvPr>
        </p:nvSpPr>
        <p:spPr/>
        <p:txBody>
          <a:bodyPr/>
          <a:lstStyle/>
          <a:p>
            <a:fld id="{885D7509-218B-49E0-9E61-34F130A3D980}" type="slidenum">
              <a:rPr lang="en-GB" smtClean="0"/>
              <a:t>12</a:t>
            </a:fld>
            <a:endParaRPr lang="en-GB" dirty="0"/>
          </a:p>
        </p:txBody>
      </p:sp>
    </p:spTree>
    <p:extLst>
      <p:ext uri="{BB962C8B-B14F-4D97-AF65-F5344CB8AC3E}">
        <p14:creationId xmlns:p14="http://schemas.microsoft.com/office/powerpoint/2010/main" val="4189106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out</a:t>
            </a:r>
            <a:r>
              <a:rPr lang="en-GB" baseline="0" dirty="0"/>
              <a:t> the text for Activity 1. Give them thinking time BUT no talking. If they have an idea of what the text is about then they can note it down</a:t>
            </a:r>
            <a:endParaRPr lang="en-GB" dirty="0"/>
          </a:p>
        </p:txBody>
      </p:sp>
      <p:sp>
        <p:nvSpPr>
          <p:cNvPr id="4" name="Slide Number Placeholder 3"/>
          <p:cNvSpPr>
            <a:spLocks noGrp="1"/>
          </p:cNvSpPr>
          <p:nvPr>
            <p:ph type="sldNum" sz="quarter" idx="10"/>
          </p:nvPr>
        </p:nvSpPr>
        <p:spPr/>
        <p:txBody>
          <a:bodyPr/>
          <a:lstStyle/>
          <a:p>
            <a:fld id="{885D7509-218B-49E0-9E61-34F130A3D980}" type="slidenum">
              <a:rPr lang="en-GB" smtClean="0"/>
              <a:t>13</a:t>
            </a:fld>
            <a:endParaRPr lang="en-GB"/>
          </a:p>
        </p:txBody>
      </p:sp>
    </p:spTree>
    <p:extLst>
      <p:ext uri="{BB962C8B-B14F-4D97-AF65-F5344CB8AC3E}">
        <p14:creationId xmlns:p14="http://schemas.microsoft.com/office/powerpoint/2010/main" val="11222184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a:t>
            </a:r>
            <a:r>
              <a:rPr lang="en-GB" baseline="0" dirty="0"/>
              <a:t>: what clues were they using what connections and what previous knowledge was being used.</a:t>
            </a:r>
            <a:endParaRPr lang="en-GB" dirty="0"/>
          </a:p>
        </p:txBody>
      </p:sp>
      <p:sp>
        <p:nvSpPr>
          <p:cNvPr id="4" name="Slide Number Placeholder 3"/>
          <p:cNvSpPr>
            <a:spLocks noGrp="1"/>
          </p:cNvSpPr>
          <p:nvPr>
            <p:ph type="sldNum" sz="quarter" idx="10"/>
          </p:nvPr>
        </p:nvSpPr>
        <p:spPr/>
        <p:txBody>
          <a:bodyPr/>
          <a:lstStyle/>
          <a:p>
            <a:fld id="{885D7509-218B-49E0-9E61-34F130A3D980}" type="slidenum">
              <a:rPr lang="en-GB" smtClean="0"/>
              <a:t>14</a:t>
            </a:fld>
            <a:endParaRPr lang="en-GB"/>
          </a:p>
        </p:txBody>
      </p:sp>
    </p:spTree>
    <p:extLst>
      <p:ext uri="{BB962C8B-B14F-4D97-AF65-F5344CB8AC3E}">
        <p14:creationId xmlns:p14="http://schemas.microsoft.com/office/powerpoint/2010/main" val="27718595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Need to know ‘where</a:t>
            </a:r>
            <a:r>
              <a:rPr lang="en-GB" baseline="0" dirty="0"/>
              <a:t> the children are’. There is a risk of talking over the heads of some children unless the language clicks into their experience. This is why dialogic book talk is important.</a:t>
            </a:r>
            <a:endParaRPr lang="en-GB" dirty="0"/>
          </a:p>
        </p:txBody>
      </p:sp>
      <p:sp>
        <p:nvSpPr>
          <p:cNvPr id="4" name="Slide Number Placeholder 3"/>
          <p:cNvSpPr>
            <a:spLocks noGrp="1"/>
          </p:cNvSpPr>
          <p:nvPr>
            <p:ph type="sldNum" sz="quarter" idx="10"/>
          </p:nvPr>
        </p:nvSpPr>
        <p:spPr/>
        <p:txBody>
          <a:bodyPr/>
          <a:lstStyle/>
          <a:p>
            <a:fld id="{885D7509-218B-49E0-9E61-34F130A3D980}" type="slidenum">
              <a:rPr lang="en-GB" smtClean="0"/>
              <a:t>15</a:t>
            </a:fld>
            <a:endParaRPr lang="en-GB"/>
          </a:p>
        </p:txBody>
      </p:sp>
    </p:spTree>
    <p:extLst>
      <p:ext uri="{BB962C8B-B14F-4D97-AF65-F5344CB8AC3E}">
        <p14:creationId xmlns:p14="http://schemas.microsoft.com/office/powerpoint/2010/main" val="10216455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80931F-DD2E-4749-8625-BBDB359BF6BD}" type="slidenum">
              <a:rPr lang="en-GB" smtClean="0"/>
              <a:t>17</a:t>
            </a:fld>
            <a:endParaRPr lang="en-GB" dirty="0"/>
          </a:p>
        </p:txBody>
      </p:sp>
    </p:spTree>
    <p:extLst>
      <p:ext uri="{BB962C8B-B14F-4D97-AF65-F5344CB8AC3E}">
        <p14:creationId xmlns:p14="http://schemas.microsoft.com/office/powerpoint/2010/main" val="21616757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baseline="0" dirty="0"/>
              <a:t>Activity</a:t>
            </a:r>
            <a:r>
              <a:rPr lang="en-GB" baseline="0" dirty="0"/>
              <a:t>: students to T-P-S their experience of Guided Reading</a:t>
            </a:r>
          </a:p>
        </p:txBody>
      </p:sp>
      <p:sp>
        <p:nvSpPr>
          <p:cNvPr id="4" name="Slide Number Placeholder 3"/>
          <p:cNvSpPr>
            <a:spLocks noGrp="1"/>
          </p:cNvSpPr>
          <p:nvPr>
            <p:ph type="sldNum" sz="quarter" idx="10"/>
          </p:nvPr>
        </p:nvSpPr>
        <p:spPr/>
        <p:txBody>
          <a:bodyPr/>
          <a:lstStyle/>
          <a:p>
            <a:fld id="{34363F00-7F05-4888-870A-A771EB1772FD}" type="slidenum">
              <a:rPr lang="en-GB" smtClean="0"/>
              <a:t>18</a:t>
            </a:fld>
            <a:endParaRPr lang="en-GB" dirty="0"/>
          </a:p>
        </p:txBody>
      </p:sp>
    </p:spTree>
    <p:extLst>
      <p:ext uri="{BB962C8B-B14F-4D97-AF65-F5344CB8AC3E}">
        <p14:creationId xmlns:p14="http://schemas.microsoft.com/office/powerpoint/2010/main" val="10761438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Things to talk about:</a:t>
            </a:r>
          </a:p>
          <a:p>
            <a:endParaRPr lang="en-GB" dirty="0"/>
          </a:p>
          <a:p>
            <a:pPr marL="171536" indent="-171536">
              <a:buFont typeface="Arial" panose="020B0604020202020204" pitchFamily="34" charset="0"/>
              <a:buChar char="•"/>
            </a:pPr>
            <a:r>
              <a:rPr lang="en-GB" dirty="0"/>
              <a:t>Teachers need to know the reading level of the children first; </a:t>
            </a:r>
          </a:p>
          <a:p>
            <a:pPr marL="171536" indent="-171536">
              <a:buFont typeface="Arial" panose="020B0604020202020204" pitchFamily="34" charset="0"/>
              <a:buChar char="•"/>
            </a:pPr>
            <a:endParaRPr lang="en-GB" dirty="0"/>
          </a:p>
          <a:p>
            <a:pPr marL="171536" indent="-171536">
              <a:buFont typeface="Arial" panose="020B0604020202020204" pitchFamily="34" charset="0"/>
              <a:buChar char="•"/>
            </a:pPr>
            <a:r>
              <a:rPr lang="en-GB" dirty="0"/>
              <a:t>Revise: reading age /reading level / interest level;</a:t>
            </a:r>
          </a:p>
          <a:p>
            <a:pPr marL="171536" indent="-171536">
              <a:buFont typeface="Arial" panose="020B0604020202020204" pitchFamily="34" charset="0"/>
              <a:buChar char="•"/>
            </a:pPr>
            <a:endParaRPr lang="en-GB" dirty="0"/>
          </a:p>
          <a:p>
            <a:pPr marL="171536" indent="-171536">
              <a:buFont typeface="Arial" panose="020B0604020202020204" pitchFamily="34" charset="0"/>
              <a:buChar char="•"/>
            </a:pPr>
            <a:r>
              <a:rPr lang="en-GB" dirty="0"/>
              <a:t>What will the other children do when you are GR with a group?</a:t>
            </a:r>
          </a:p>
          <a:p>
            <a:endParaRPr lang="en-GB" dirty="0"/>
          </a:p>
          <a:p>
            <a:r>
              <a:rPr lang="en-GB" b="1" i="0" dirty="0"/>
              <a:t>Activity</a:t>
            </a:r>
            <a:r>
              <a:rPr lang="en-GB" i="1" dirty="0"/>
              <a:t>: </a:t>
            </a:r>
            <a:r>
              <a:rPr lang="en-GB" dirty="0"/>
              <a:t>brainstorm ideas for what the other children could be doing</a:t>
            </a:r>
          </a:p>
        </p:txBody>
      </p:sp>
      <p:sp>
        <p:nvSpPr>
          <p:cNvPr id="4" name="Slide Number Placeholder 3"/>
          <p:cNvSpPr>
            <a:spLocks noGrp="1"/>
          </p:cNvSpPr>
          <p:nvPr>
            <p:ph type="sldNum" sz="quarter" idx="10"/>
          </p:nvPr>
        </p:nvSpPr>
        <p:spPr/>
        <p:txBody>
          <a:bodyPr/>
          <a:lstStyle/>
          <a:p>
            <a:fld id="{34363F00-7F05-4888-870A-A771EB1772FD}" type="slidenum">
              <a:rPr lang="en-GB" smtClean="0"/>
              <a:t>19</a:t>
            </a:fld>
            <a:endParaRPr lang="en-GB" dirty="0"/>
          </a:p>
        </p:txBody>
      </p:sp>
    </p:spTree>
    <p:extLst>
      <p:ext uri="{BB962C8B-B14F-4D97-AF65-F5344CB8AC3E}">
        <p14:creationId xmlns:p14="http://schemas.microsoft.com/office/powerpoint/2010/main" val="344821787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Main activity:</a:t>
            </a:r>
          </a:p>
          <a:p>
            <a:endParaRPr lang="en-GB" dirty="0"/>
          </a:p>
          <a:p>
            <a:r>
              <a:rPr lang="en-GB" dirty="0"/>
              <a:t>Work in groups with different texts to make a list of questions and activities.</a:t>
            </a:r>
          </a:p>
          <a:p>
            <a:endParaRPr lang="en-GB" dirty="0"/>
          </a:p>
          <a:p>
            <a:r>
              <a:rPr lang="en-GB" dirty="0"/>
              <a:t>Share with the rest of the group</a:t>
            </a:r>
          </a:p>
          <a:p>
            <a:endParaRPr lang="en-GB" dirty="0"/>
          </a:p>
          <a:p>
            <a:r>
              <a:rPr lang="en-GB" dirty="0"/>
              <a:t>Students to use:</a:t>
            </a:r>
          </a:p>
          <a:p>
            <a:endParaRPr lang="en-GB" dirty="0"/>
          </a:p>
          <a:p>
            <a:pPr marL="171536" indent="-171536">
              <a:buFont typeface="Arial" panose="020B0604020202020204" pitchFamily="34" charset="0"/>
              <a:buChar char="•"/>
            </a:pPr>
            <a:r>
              <a:rPr lang="en-GB" dirty="0"/>
              <a:t>Copy of text (different text for each group)</a:t>
            </a:r>
          </a:p>
          <a:p>
            <a:pPr marL="171536" indent="-171536">
              <a:buFont typeface="Arial" panose="020B0604020202020204" pitchFamily="34" charset="0"/>
              <a:buChar char="•"/>
            </a:pPr>
            <a:r>
              <a:rPr lang="en-GB" dirty="0"/>
              <a:t>Barrett’s Taxonomy</a:t>
            </a:r>
          </a:p>
          <a:p>
            <a:pPr marL="171536" indent="-171536">
              <a:buFont typeface="Arial" panose="020B0604020202020204" pitchFamily="34" charset="0"/>
              <a:buChar char="•"/>
            </a:pPr>
            <a:r>
              <a:rPr lang="en-GB" dirty="0"/>
              <a:t>Reading Activities booklet</a:t>
            </a:r>
          </a:p>
          <a:p>
            <a:pPr marL="171536" indent="-171536">
              <a:buFont typeface="Arial" panose="020B0604020202020204" pitchFamily="34" charset="0"/>
              <a:buChar char="•"/>
            </a:pPr>
            <a:r>
              <a:rPr lang="en-GB" dirty="0"/>
              <a:t>FPF &amp; KS2 PoS – available on Moodle as PPP</a:t>
            </a:r>
          </a:p>
          <a:p>
            <a:pPr marL="171536" indent="-171536">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10"/>
          </p:nvPr>
        </p:nvSpPr>
        <p:spPr/>
        <p:txBody>
          <a:bodyPr/>
          <a:lstStyle/>
          <a:p>
            <a:fld id="{885D7509-218B-49E0-9E61-34F130A3D980}" type="slidenum">
              <a:rPr lang="en-GB" smtClean="0"/>
              <a:t>20</a:t>
            </a:fld>
            <a:endParaRPr lang="en-GB" dirty="0"/>
          </a:p>
        </p:txBody>
      </p:sp>
    </p:spTree>
    <p:extLst>
      <p:ext uri="{BB962C8B-B14F-4D97-AF65-F5344CB8AC3E}">
        <p14:creationId xmlns:p14="http://schemas.microsoft.com/office/powerpoint/2010/main" val="96694937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80931F-DD2E-4749-8625-BBDB359BF6BD}" type="slidenum">
              <a:rPr lang="en-GB" smtClean="0"/>
              <a:t>22</a:t>
            </a:fld>
            <a:endParaRPr lang="en-GB" dirty="0"/>
          </a:p>
        </p:txBody>
      </p:sp>
    </p:spTree>
    <p:extLst>
      <p:ext uri="{BB962C8B-B14F-4D97-AF65-F5344CB8AC3E}">
        <p14:creationId xmlns:p14="http://schemas.microsoft.com/office/powerpoint/2010/main" val="164329631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After the theory,</a:t>
            </a:r>
            <a:r>
              <a:rPr lang="en-GB" baseline="0" dirty="0"/>
              <a:t> then we will have a circus of activities which give an example of each pedagogy. Need to prepare a resource pack for this with examples.</a:t>
            </a:r>
            <a:endParaRPr lang="en-GB" dirty="0"/>
          </a:p>
        </p:txBody>
      </p:sp>
      <p:sp>
        <p:nvSpPr>
          <p:cNvPr id="4" name="Slide Number Placeholder 3"/>
          <p:cNvSpPr>
            <a:spLocks noGrp="1"/>
          </p:cNvSpPr>
          <p:nvPr>
            <p:ph type="sldNum" sz="quarter" idx="10"/>
          </p:nvPr>
        </p:nvSpPr>
        <p:spPr/>
        <p:txBody>
          <a:bodyPr/>
          <a:lstStyle/>
          <a:p>
            <a:fld id="{885D7509-218B-49E0-9E61-34F130A3D980}" type="slidenum">
              <a:rPr lang="en-GB" smtClean="0"/>
              <a:t>25</a:t>
            </a:fld>
            <a:endParaRPr lang="en-GB"/>
          </a:p>
        </p:txBody>
      </p:sp>
    </p:spTree>
    <p:extLst>
      <p:ext uri="{BB962C8B-B14F-4D97-AF65-F5344CB8AC3E}">
        <p14:creationId xmlns:p14="http://schemas.microsoft.com/office/powerpoint/2010/main" val="8839911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C6001-AABB-4974-8ED1-670C0A49CFF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90513F8-D4B7-469E-B0A1-AA5AFDCC242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A532268-9B09-492E-8C4B-1C55B7F15CE0}"/>
              </a:ext>
            </a:extLst>
          </p:cNvPr>
          <p:cNvSpPr>
            <a:spLocks noGrp="1"/>
          </p:cNvSpPr>
          <p:nvPr>
            <p:ph type="dt" sz="half" idx="10"/>
          </p:nvPr>
        </p:nvSpPr>
        <p:spPr/>
        <p:txBody>
          <a:bodyPr/>
          <a:lstStyle/>
          <a:p>
            <a:fld id="{A9277FB7-DF6D-402F-9607-DC62A9FBF168}" type="datetimeFigureOut">
              <a:rPr lang="en-GB" smtClean="0"/>
              <a:t>16/10/2018</a:t>
            </a:fld>
            <a:endParaRPr lang="en-GB" dirty="0"/>
          </a:p>
        </p:txBody>
      </p:sp>
      <p:sp>
        <p:nvSpPr>
          <p:cNvPr id="5" name="Footer Placeholder 4">
            <a:extLst>
              <a:ext uri="{FF2B5EF4-FFF2-40B4-BE49-F238E27FC236}">
                <a16:creationId xmlns:a16="http://schemas.microsoft.com/office/drawing/2014/main" id="{7BA4C71B-DA53-4F2A-B25B-8BA564280D0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87A455A-9E5B-4979-ADC1-E1671050CD82}"/>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27426787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B3B7E-8BFC-488F-B97F-FEDB2451603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621AC28-94CC-4B46-802E-1F6E1F33065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AFC93A-B373-4369-B38B-101C0625FE95}"/>
              </a:ext>
            </a:extLst>
          </p:cNvPr>
          <p:cNvSpPr>
            <a:spLocks noGrp="1"/>
          </p:cNvSpPr>
          <p:nvPr>
            <p:ph type="dt" sz="half" idx="10"/>
          </p:nvPr>
        </p:nvSpPr>
        <p:spPr/>
        <p:txBody>
          <a:bodyPr/>
          <a:lstStyle/>
          <a:p>
            <a:fld id="{A9277FB7-DF6D-402F-9607-DC62A9FBF168}" type="datetimeFigureOut">
              <a:rPr lang="en-GB" smtClean="0"/>
              <a:t>16/10/2018</a:t>
            </a:fld>
            <a:endParaRPr lang="en-GB" dirty="0"/>
          </a:p>
        </p:txBody>
      </p:sp>
      <p:sp>
        <p:nvSpPr>
          <p:cNvPr id="5" name="Footer Placeholder 4">
            <a:extLst>
              <a:ext uri="{FF2B5EF4-FFF2-40B4-BE49-F238E27FC236}">
                <a16:creationId xmlns:a16="http://schemas.microsoft.com/office/drawing/2014/main" id="{51CBC91E-CC16-42A2-9798-139323267A6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EEEBD80-1EAE-48AE-A5A9-D87C4C8C8FDA}"/>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0025861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75702-CF2F-4FAC-9199-E5E633A8576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30C063E-31D7-403A-8220-28D1F4214C9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7B5FCEB9-9E1E-47C0-9B18-4881CBEB3F2F}"/>
              </a:ext>
            </a:extLst>
          </p:cNvPr>
          <p:cNvSpPr>
            <a:spLocks noGrp="1"/>
          </p:cNvSpPr>
          <p:nvPr>
            <p:ph type="dt" sz="half" idx="10"/>
          </p:nvPr>
        </p:nvSpPr>
        <p:spPr/>
        <p:txBody>
          <a:bodyPr/>
          <a:lstStyle/>
          <a:p>
            <a:fld id="{A9277FB7-DF6D-402F-9607-DC62A9FBF168}" type="datetimeFigureOut">
              <a:rPr lang="en-GB" smtClean="0"/>
              <a:t>16/10/2018</a:t>
            </a:fld>
            <a:endParaRPr lang="en-GB" dirty="0"/>
          </a:p>
        </p:txBody>
      </p:sp>
      <p:sp>
        <p:nvSpPr>
          <p:cNvPr id="5" name="Footer Placeholder 4">
            <a:extLst>
              <a:ext uri="{FF2B5EF4-FFF2-40B4-BE49-F238E27FC236}">
                <a16:creationId xmlns:a16="http://schemas.microsoft.com/office/drawing/2014/main" id="{E7DFCBD0-D4B9-400D-A83C-63ACFAB43BE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F23DA7E-270D-498A-9739-403F1688989F}"/>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28765260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1E22C-0680-41EE-A949-1270449017E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84A69DF-DFE2-4C30-AF34-C09A8C2A359A}"/>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EA3B41D-6DA7-45E5-BC6A-D35402790376}"/>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F9956BF-8C93-47D5-B421-B3937C914116}"/>
              </a:ext>
            </a:extLst>
          </p:cNvPr>
          <p:cNvSpPr>
            <a:spLocks noGrp="1"/>
          </p:cNvSpPr>
          <p:nvPr>
            <p:ph type="dt" sz="half" idx="10"/>
          </p:nvPr>
        </p:nvSpPr>
        <p:spPr/>
        <p:txBody>
          <a:bodyPr/>
          <a:lstStyle/>
          <a:p>
            <a:fld id="{A9277FB7-DF6D-402F-9607-DC62A9FBF168}" type="datetimeFigureOut">
              <a:rPr lang="en-GB" smtClean="0"/>
              <a:t>16/10/2018</a:t>
            </a:fld>
            <a:endParaRPr lang="en-GB" dirty="0"/>
          </a:p>
        </p:txBody>
      </p:sp>
      <p:sp>
        <p:nvSpPr>
          <p:cNvPr id="6" name="Footer Placeholder 5">
            <a:extLst>
              <a:ext uri="{FF2B5EF4-FFF2-40B4-BE49-F238E27FC236}">
                <a16:creationId xmlns:a16="http://schemas.microsoft.com/office/drawing/2014/main" id="{F6FAFD12-3F4D-4304-A5F8-B264101F1CC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58FD1817-0B32-4407-9DEC-446594D4ED1B}"/>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5361779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A1F4B-02CE-4115-92AD-FF7E3DBF6A7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921F1E3-7310-4F7C-B346-D733542AA49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A3DFE0BF-D4CC-4B85-AECC-A0945F970327}"/>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00D28C3-D83E-4308-A5D6-47DCD7D8A40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3A42313-37D8-4BC0-8D1B-A292C5373DB6}"/>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84ABE6A-0D18-46BC-A1BB-3430B63AA08A}"/>
              </a:ext>
            </a:extLst>
          </p:cNvPr>
          <p:cNvSpPr>
            <a:spLocks noGrp="1"/>
          </p:cNvSpPr>
          <p:nvPr>
            <p:ph type="dt" sz="half" idx="10"/>
          </p:nvPr>
        </p:nvSpPr>
        <p:spPr/>
        <p:txBody>
          <a:bodyPr/>
          <a:lstStyle/>
          <a:p>
            <a:fld id="{A9277FB7-DF6D-402F-9607-DC62A9FBF168}" type="datetimeFigureOut">
              <a:rPr lang="en-GB" smtClean="0"/>
              <a:t>16/10/2018</a:t>
            </a:fld>
            <a:endParaRPr lang="en-GB" dirty="0"/>
          </a:p>
        </p:txBody>
      </p:sp>
      <p:sp>
        <p:nvSpPr>
          <p:cNvPr id="8" name="Footer Placeholder 7">
            <a:extLst>
              <a:ext uri="{FF2B5EF4-FFF2-40B4-BE49-F238E27FC236}">
                <a16:creationId xmlns:a16="http://schemas.microsoft.com/office/drawing/2014/main" id="{2F896BD2-F434-456A-9434-C9079DDFD9E2}"/>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52C52A11-87FE-4D52-90CD-4C9FD6D3F201}"/>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20777228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E4812-B1F9-4EE2-8EE7-2F866E7CA0A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9F440C0-61DC-4C43-8528-92ED25BDA122}"/>
              </a:ext>
            </a:extLst>
          </p:cNvPr>
          <p:cNvSpPr>
            <a:spLocks noGrp="1"/>
          </p:cNvSpPr>
          <p:nvPr>
            <p:ph type="dt" sz="half" idx="10"/>
          </p:nvPr>
        </p:nvSpPr>
        <p:spPr/>
        <p:txBody>
          <a:bodyPr/>
          <a:lstStyle/>
          <a:p>
            <a:fld id="{A9277FB7-DF6D-402F-9607-DC62A9FBF168}" type="datetimeFigureOut">
              <a:rPr lang="en-GB" smtClean="0"/>
              <a:t>16/10/2018</a:t>
            </a:fld>
            <a:endParaRPr lang="en-GB" dirty="0"/>
          </a:p>
        </p:txBody>
      </p:sp>
      <p:sp>
        <p:nvSpPr>
          <p:cNvPr id="4" name="Footer Placeholder 3">
            <a:extLst>
              <a:ext uri="{FF2B5EF4-FFF2-40B4-BE49-F238E27FC236}">
                <a16:creationId xmlns:a16="http://schemas.microsoft.com/office/drawing/2014/main" id="{42C93CE9-CCDE-48E9-99B2-23E4937995C9}"/>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DE468172-D79D-4F66-8959-6C58A1089201}"/>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1307000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3DC9F54-4042-443F-9279-470B297D074B}"/>
              </a:ext>
            </a:extLst>
          </p:cNvPr>
          <p:cNvSpPr>
            <a:spLocks noGrp="1"/>
          </p:cNvSpPr>
          <p:nvPr>
            <p:ph type="dt" sz="half" idx="10"/>
          </p:nvPr>
        </p:nvSpPr>
        <p:spPr/>
        <p:txBody>
          <a:bodyPr/>
          <a:lstStyle/>
          <a:p>
            <a:fld id="{A9277FB7-DF6D-402F-9607-DC62A9FBF168}" type="datetimeFigureOut">
              <a:rPr lang="en-GB" smtClean="0"/>
              <a:t>16/10/2018</a:t>
            </a:fld>
            <a:endParaRPr lang="en-GB" dirty="0"/>
          </a:p>
        </p:txBody>
      </p:sp>
      <p:sp>
        <p:nvSpPr>
          <p:cNvPr id="3" name="Footer Placeholder 2">
            <a:extLst>
              <a:ext uri="{FF2B5EF4-FFF2-40B4-BE49-F238E27FC236}">
                <a16:creationId xmlns:a16="http://schemas.microsoft.com/office/drawing/2014/main" id="{9EFA91FD-CF73-4EE3-8073-1AEFD971C8E9}"/>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BC1ABDF8-4DF1-4905-9E6A-A424B057039F}"/>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1401260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706BE-2D20-4066-8452-F5A230F1D49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E2C8B76-BBBC-456B-913C-D33C45BA846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B4388EE-5CD2-4EA0-B336-27FA77BACF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3D46B56-3C35-4C77-A939-8C1D3447A656}"/>
              </a:ext>
            </a:extLst>
          </p:cNvPr>
          <p:cNvSpPr>
            <a:spLocks noGrp="1"/>
          </p:cNvSpPr>
          <p:nvPr>
            <p:ph type="dt" sz="half" idx="10"/>
          </p:nvPr>
        </p:nvSpPr>
        <p:spPr/>
        <p:txBody>
          <a:bodyPr/>
          <a:lstStyle/>
          <a:p>
            <a:fld id="{A9277FB7-DF6D-402F-9607-DC62A9FBF168}" type="datetimeFigureOut">
              <a:rPr lang="en-GB" smtClean="0"/>
              <a:t>16/10/2018</a:t>
            </a:fld>
            <a:endParaRPr lang="en-GB" dirty="0"/>
          </a:p>
        </p:txBody>
      </p:sp>
      <p:sp>
        <p:nvSpPr>
          <p:cNvPr id="6" name="Footer Placeholder 5">
            <a:extLst>
              <a:ext uri="{FF2B5EF4-FFF2-40B4-BE49-F238E27FC236}">
                <a16:creationId xmlns:a16="http://schemas.microsoft.com/office/drawing/2014/main" id="{20365442-AD04-4664-86BF-B93F1BE205BB}"/>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636122C-74FA-48DE-8A12-54FC8939570F}"/>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5893531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E4239-AC73-48FF-9CA5-3B72ED54DC6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FB4EB9C-2117-478C-9ADD-362A9515C81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48F679E4-18A0-4C54-9961-127742A285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1214AA5-A5B7-4963-8957-1F6FDAD0386F}"/>
              </a:ext>
            </a:extLst>
          </p:cNvPr>
          <p:cNvSpPr>
            <a:spLocks noGrp="1"/>
          </p:cNvSpPr>
          <p:nvPr>
            <p:ph type="dt" sz="half" idx="10"/>
          </p:nvPr>
        </p:nvSpPr>
        <p:spPr/>
        <p:txBody>
          <a:bodyPr/>
          <a:lstStyle/>
          <a:p>
            <a:fld id="{A9277FB7-DF6D-402F-9607-DC62A9FBF168}" type="datetimeFigureOut">
              <a:rPr lang="en-GB" smtClean="0"/>
              <a:t>16/10/2018</a:t>
            </a:fld>
            <a:endParaRPr lang="en-GB" dirty="0"/>
          </a:p>
        </p:txBody>
      </p:sp>
      <p:sp>
        <p:nvSpPr>
          <p:cNvPr id="6" name="Footer Placeholder 5">
            <a:extLst>
              <a:ext uri="{FF2B5EF4-FFF2-40B4-BE49-F238E27FC236}">
                <a16:creationId xmlns:a16="http://schemas.microsoft.com/office/drawing/2014/main" id="{4A9A528F-2478-4D09-BC7F-3FABB39DF1E5}"/>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673E3EEF-DE66-42F3-9071-1805E5A1C471}"/>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19363825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79510-746F-4179-8C57-B1F4AE85AB1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32AC064-88D2-4F30-8F71-1F9A09F8F97D}"/>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98BBE9-B153-493D-A3F2-7825A5C63E39}"/>
              </a:ext>
            </a:extLst>
          </p:cNvPr>
          <p:cNvSpPr>
            <a:spLocks noGrp="1"/>
          </p:cNvSpPr>
          <p:nvPr>
            <p:ph type="dt" sz="half" idx="10"/>
          </p:nvPr>
        </p:nvSpPr>
        <p:spPr/>
        <p:txBody>
          <a:bodyPr/>
          <a:lstStyle/>
          <a:p>
            <a:fld id="{A9277FB7-DF6D-402F-9607-DC62A9FBF168}" type="datetimeFigureOut">
              <a:rPr lang="en-GB" smtClean="0"/>
              <a:t>16/10/2018</a:t>
            </a:fld>
            <a:endParaRPr lang="en-GB" dirty="0"/>
          </a:p>
        </p:txBody>
      </p:sp>
      <p:sp>
        <p:nvSpPr>
          <p:cNvPr id="5" name="Footer Placeholder 4">
            <a:extLst>
              <a:ext uri="{FF2B5EF4-FFF2-40B4-BE49-F238E27FC236}">
                <a16:creationId xmlns:a16="http://schemas.microsoft.com/office/drawing/2014/main" id="{D2518D2E-63DB-4097-A4D6-B72EC222361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9D83F14-30C5-4F80-AD6D-8278E33B01CF}"/>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22806732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03BF374-81D7-40D6-82BB-817CFCE37DA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16FC710-9F40-4DE9-948B-927439F79F87}"/>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D3D774-7BCA-476C-A32F-55BB070F39E0}"/>
              </a:ext>
            </a:extLst>
          </p:cNvPr>
          <p:cNvSpPr>
            <a:spLocks noGrp="1"/>
          </p:cNvSpPr>
          <p:nvPr>
            <p:ph type="dt" sz="half" idx="10"/>
          </p:nvPr>
        </p:nvSpPr>
        <p:spPr/>
        <p:txBody>
          <a:bodyPr/>
          <a:lstStyle/>
          <a:p>
            <a:fld id="{A9277FB7-DF6D-402F-9607-DC62A9FBF168}" type="datetimeFigureOut">
              <a:rPr lang="en-GB" smtClean="0"/>
              <a:t>16/10/2018</a:t>
            </a:fld>
            <a:endParaRPr lang="en-GB" dirty="0"/>
          </a:p>
        </p:txBody>
      </p:sp>
      <p:sp>
        <p:nvSpPr>
          <p:cNvPr id="5" name="Footer Placeholder 4">
            <a:extLst>
              <a:ext uri="{FF2B5EF4-FFF2-40B4-BE49-F238E27FC236}">
                <a16:creationId xmlns:a16="http://schemas.microsoft.com/office/drawing/2014/main" id="{F52F540B-5C37-41CA-AAC7-6D68D9927A8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B479970-CF01-4EDC-9736-7763597D3FFC}"/>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0626005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F03F085-C15E-4D38-91C5-74DEF7B72D0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2D98955-F949-43F7-9679-022DDCCD833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EF1912-C65E-4B83-B199-7C4CC178F5A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9277FB7-DF6D-402F-9607-DC62A9FBF168}" type="datetimeFigureOut">
              <a:rPr lang="en-GB" smtClean="0"/>
              <a:t>16/10/2018</a:t>
            </a:fld>
            <a:endParaRPr lang="en-GB" dirty="0"/>
          </a:p>
        </p:txBody>
      </p:sp>
      <p:sp>
        <p:nvSpPr>
          <p:cNvPr id="5" name="Footer Placeholder 4">
            <a:extLst>
              <a:ext uri="{FF2B5EF4-FFF2-40B4-BE49-F238E27FC236}">
                <a16:creationId xmlns:a16="http://schemas.microsoft.com/office/drawing/2014/main" id="{0C13456E-8C51-4AD4-BE46-D068EF73462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442816A-78BF-49CE-A62F-032F63F2699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F0F4975-EB68-4BE1-86C9-7A1B80FE1EDB}" type="slidenum">
              <a:rPr lang="en-GB" smtClean="0"/>
              <a:t>‹#›</a:t>
            </a:fld>
            <a:endParaRPr lang="en-GB" dirty="0"/>
          </a:p>
        </p:txBody>
      </p:sp>
    </p:spTree>
    <p:extLst>
      <p:ext uri="{BB962C8B-B14F-4D97-AF65-F5344CB8AC3E}">
        <p14:creationId xmlns:p14="http://schemas.microsoft.com/office/powerpoint/2010/main" val="398772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5.png"/><Relationship Id="rId7" Type="http://schemas.openxmlformats.org/officeDocument/2006/relationships/diagramQuickStyle" Target="../diagrams/quickStyle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Layout" Target="../diagrams/layout1.xml"/><Relationship Id="rId11" Type="http://schemas.openxmlformats.org/officeDocument/2006/relationships/hyperlink" Target="https://workonict.wikispaces.com/animals" TargetMode="External"/><Relationship Id="rId5" Type="http://schemas.openxmlformats.org/officeDocument/2006/relationships/diagramData" Target="../diagrams/data1.xml"/><Relationship Id="rId10" Type="http://schemas.openxmlformats.org/officeDocument/2006/relationships/image" Target="../media/image6.jpg"/><Relationship Id="rId4" Type="http://schemas.openxmlformats.org/officeDocument/2006/relationships/image" Target="../media/image1.jpg"/><Relationship Id="rId9" Type="http://schemas.microsoft.com/office/2007/relationships/diagramDrawing" Target="../diagrams/drawing1.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image" Target="../media/image1.jpg"/><Relationship Id="rId5" Type="http://schemas.openxmlformats.org/officeDocument/2006/relationships/image" Target="../media/image7.emf"/><Relationship Id="rId4" Type="http://schemas.openxmlformats.org/officeDocument/2006/relationships/oleObject" Target="../embeddings/oleObject1.bin"/></Relationships>
</file>

<file path=ppt/slides/_rels/slide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reddit.com/" TargetMode="External"/><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comments" Target="../comments/comment1.xml"/></Relationships>
</file>

<file path=ppt/slides/_rels/slide1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5.xml"/><Relationship Id="rId5" Type="http://schemas.openxmlformats.org/officeDocument/2006/relationships/image" Target="../media/image1.jpg"/><Relationship Id="rId4" Type="http://schemas.openxmlformats.org/officeDocument/2006/relationships/image" Target="../media/image10.jpg"/></Relationships>
</file>

<file path=ppt/slides/_rels/slide1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7.xml.rels><?xml version="1.0" encoding="UTF-8" standalone="yes"?>
<Relationships xmlns="http://schemas.openxmlformats.org/package/2006/relationships"><Relationship Id="rId3" Type="http://schemas.openxmlformats.org/officeDocument/2006/relationships/image" Target="../media/image12.jpeg"/><Relationship Id="rId7" Type="http://schemas.openxmlformats.org/officeDocument/2006/relationships/image" Target="../media/image1.jp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hyperlink" Target="https://creativecommons.org/licenses/by-nc-sa/3.0/" TargetMode="External"/><Relationship Id="rId5" Type="http://schemas.openxmlformats.org/officeDocument/2006/relationships/hyperlink" Target="http://www.upcyclededucation.com/2012/01/think-pair-share-oldie-but-goodie.html" TargetMode="External"/><Relationship Id="rId4" Type="http://schemas.openxmlformats.org/officeDocument/2006/relationships/image" Target="../media/image13.jpeg"/></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hyperlink" Target="http://creativecommons.org.nz/2014/10/editorial-board/"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7" Type="http://schemas.openxmlformats.org/officeDocument/2006/relationships/comments" Target="../comments/comment2.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18.jpeg"/><Relationship Id="rId5" Type="http://schemas.openxmlformats.org/officeDocument/2006/relationships/image" Target="../media/image17.jpg"/><Relationship Id="rId4" Type="http://schemas.openxmlformats.org/officeDocument/2006/relationships/image" Target="../media/image16.jpg"/></Relationships>
</file>

<file path=ppt/slides/_rels/slide20.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C29C3FB-2ACA-4990-BE55-815547A4B3D2}"/>
              </a:ext>
            </a:extLst>
          </p:cNvPr>
          <p:cNvSpPr>
            <a:spLocks noGrp="1"/>
          </p:cNvSpPr>
          <p:nvPr>
            <p:ph type="subTitle" idx="1"/>
          </p:nvPr>
        </p:nvSpPr>
        <p:spPr>
          <a:xfrm>
            <a:off x="7906901" y="5016687"/>
            <a:ext cx="3985846" cy="1673882"/>
          </a:xfrm>
          <a:solidFill>
            <a:srgbClr val="BCEDEE"/>
          </a:solidFill>
          <a:ln w="38100">
            <a:solidFill>
              <a:srgbClr val="0070C0"/>
            </a:solidFill>
          </a:ln>
        </p:spPr>
        <p:txBody>
          <a:bodyPr>
            <a:normAutofit fontScale="32500" lnSpcReduction="20000"/>
          </a:bodyPr>
          <a:lstStyle/>
          <a:p>
            <a:endParaRPr lang="en-GB" dirty="0"/>
          </a:p>
          <a:p>
            <a:endParaRPr lang="en-GB" dirty="0">
              <a:solidFill>
                <a:srgbClr val="00B0F0"/>
              </a:solidFill>
            </a:endParaRPr>
          </a:p>
          <a:p>
            <a:r>
              <a:rPr lang="en-GB" dirty="0">
                <a:solidFill>
                  <a:srgbClr val="00B0F0"/>
                </a:solidFill>
              </a:rPr>
              <a:t> </a:t>
            </a:r>
            <a:r>
              <a:rPr lang="en-GB" sz="5000" dirty="0">
                <a:solidFill>
                  <a:srgbClr val="00B0F0"/>
                </a:solidFill>
              </a:rPr>
              <a:t>Teaching Language &amp; Mathematics</a:t>
            </a:r>
          </a:p>
          <a:p>
            <a:r>
              <a:rPr lang="en-GB" sz="5000" dirty="0">
                <a:solidFill>
                  <a:srgbClr val="00B0F0"/>
                </a:solidFill>
              </a:rPr>
              <a:t> (ECAD5005C)</a:t>
            </a:r>
          </a:p>
          <a:p>
            <a:r>
              <a:rPr lang="en-GB" sz="5000" dirty="0">
                <a:solidFill>
                  <a:srgbClr val="00B0F0"/>
                </a:solidFill>
              </a:rPr>
              <a:t>Session 2</a:t>
            </a:r>
          </a:p>
          <a:p>
            <a:r>
              <a:rPr lang="en-GB" sz="5000" dirty="0">
                <a:solidFill>
                  <a:srgbClr val="00B0F0"/>
                </a:solidFill>
              </a:rPr>
              <a:t>2018-2019</a:t>
            </a:r>
          </a:p>
        </p:txBody>
      </p:sp>
      <p:sp>
        <p:nvSpPr>
          <p:cNvPr id="2" name="Title 1">
            <a:extLst>
              <a:ext uri="{FF2B5EF4-FFF2-40B4-BE49-F238E27FC236}">
                <a16:creationId xmlns:a16="http://schemas.microsoft.com/office/drawing/2014/main" id="{0EF69A03-9FDD-4CE0-B6BD-741406841A27}"/>
              </a:ext>
            </a:extLst>
          </p:cNvPr>
          <p:cNvSpPr>
            <a:spLocks noGrp="1"/>
          </p:cNvSpPr>
          <p:nvPr>
            <p:ph type="ctrTitle"/>
          </p:nvPr>
        </p:nvSpPr>
        <p:spPr>
          <a:xfrm>
            <a:off x="1602154" y="2454030"/>
            <a:ext cx="9175261" cy="2352154"/>
          </a:xfrm>
          <a:ln w="38100">
            <a:solidFill>
              <a:schemeClr val="accent1"/>
            </a:solidFill>
          </a:ln>
        </p:spPr>
        <p:txBody>
          <a:bodyPr>
            <a:normAutofit/>
          </a:bodyPr>
          <a:lstStyle/>
          <a:p>
            <a:r>
              <a:rPr lang="en-GB" sz="7200" b="1" dirty="0"/>
              <a:t>Developing Higher-order Reading Skills</a:t>
            </a:r>
          </a:p>
        </p:txBody>
      </p:sp>
      <p:pic>
        <p:nvPicPr>
          <p:cNvPr id="5" name="Picture 4">
            <a:extLst>
              <a:ext uri="{FF2B5EF4-FFF2-40B4-BE49-F238E27FC236}">
                <a16:creationId xmlns:a16="http://schemas.microsoft.com/office/drawing/2014/main" id="{6F6AAAE5-37CF-455B-BE94-CDF739E416E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a:ln w="38100">
            <a:noFill/>
          </a:ln>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07499" y="322263"/>
            <a:ext cx="3890963" cy="1921264"/>
          </a:xfrm>
          <a:prstGeom prst="rect">
            <a:avLst/>
          </a:prstGeom>
          <a:ln w="28575">
            <a:solidFill>
              <a:schemeClr val="accent1"/>
            </a:solidFill>
          </a:ln>
        </p:spPr>
      </p:pic>
    </p:spTree>
    <p:extLst>
      <p:ext uri="{BB962C8B-B14F-4D97-AF65-F5344CB8AC3E}">
        <p14:creationId xmlns:p14="http://schemas.microsoft.com/office/powerpoint/2010/main" val="9679748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5E1C7-D2BE-4A1B-BBDD-2D5858B42755}"/>
              </a:ext>
            </a:extLst>
          </p:cNvPr>
          <p:cNvSpPr>
            <a:spLocks noGrp="1"/>
          </p:cNvSpPr>
          <p:nvPr>
            <p:ph type="title"/>
          </p:nvPr>
        </p:nvSpPr>
        <p:spPr>
          <a:xfrm>
            <a:off x="3601570" y="500062"/>
            <a:ext cx="4988859" cy="1325563"/>
          </a:xfrm>
        </p:spPr>
        <p:txBody>
          <a:bodyPr/>
          <a:lstStyle/>
          <a:p>
            <a:r>
              <a:rPr lang="en-GB" dirty="0"/>
              <a:t>Aims of this lecture</a:t>
            </a:r>
          </a:p>
        </p:txBody>
      </p:sp>
      <p:pic>
        <p:nvPicPr>
          <p:cNvPr id="4" name="Picture 3">
            <a:extLst>
              <a:ext uri="{FF2B5EF4-FFF2-40B4-BE49-F238E27FC236}">
                <a16:creationId xmlns:a16="http://schemas.microsoft.com/office/drawing/2014/main" id="{0F0FED93-0568-4CB3-981C-81BA6AC40F6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graphicFrame>
        <p:nvGraphicFramePr>
          <p:cNvPr id="12" name="Table 11">
            <a:extLst>
              <a:ext uri="{FF2B5EF4-FFF2-40B4-BE49-F238E27FC236}">
                <a16:creationId xmlns:a16="http://schemas.microsoft.com/office/drawing/2014/main" id="{BF53571A-D73A-4AA4-A0F2-C09A611F7E90}"/>
              </a:ext>
            </a:extLst>
          </p:cNvPr>
          <p:cNvGraphicFramePr>
            <a:graphicFrameLocks noGrp="1"/>
          </p:cNvGraphicFramePr>
          <p:nvPr>
            <p:extLst>
              <p:ext uri="{D42A27DB-BD31-4B8C-83A1-F6EECF244321}">
                <p14:modId xmlns:p14="http://schemas.microsoft.com/office/powerpoint/2010/main" val="1588009244"/>
              </p:ext>
            </p:extLst>
          </p:nvPr>
        </p:nvGraphicFramePr>
        <p:xfrm>
          <a:off x="1357311" y="2174356"/>
          <a:ext cx="9477375" cy="3941191"/>
        </p:xfrm>
        <a:graphic>
          <a:graphicData uri="http://schemas.openxmlformats.org/drawingml/2006/table">
            <a:tbl>
              <a:tblPr firstRow="1" bandRow="1">
                <a:tableStyleId>{5C22544A-7EE6-4342-B048-85BDC9FD1C3A}</a:tableStyleId>
              </a:tblPr>
              <a:tblGrid>
                <a:gridCol w="1895475">
                  <a:extLst>
                    <a:ext uri="{9D8B030D-6E8A-4147-A177-3AD203B41FA5}">
                      <a16:colId xmlns:a16="http://schemas.microsoft.com/office/drawing/2014/main" val="3204257821"/>
                    </a:ext>
                  </a:extLst>
                </a:gridCol>
                <a:gridCol w="1895475">
                  <a:extLst>
                    <a:ext uri="{9D8B030D-6E8A-4147-A177-3AD203B41FA5}">
                      <a16:colId xmlns:a16="http://schemas.microsoft.com/office/drawing/2014/main" val="587471818"/>
                    </a:ext>
                  </a:extLst>
                </a:gridCol>
                <a:gridCol w="1895475">
                  <a:extLst>
                    <a:ext uri="{9D8B030D-6E8A-4147-A177-3AD203B41FA5}">
                      <a16:colId xmlns:a16="http://schemas.microsoft.com/office/drawing/2014/main" val="2005819564"/>
                    </a:ext>
                  </a:extLst>
                </a:gridCol>
                <a:gridCol w="1895475">
                  <a:extLst>
                    <a:ext uri="{9D8B030D-6E8A-4147-A177-3AD203B41FA5}">
                      <a16:colId xmlns:a16="http://schemas.microsoft.com/office/drawing/2014/main" val="4049717560"/>
                    </a:ext>
                  </a:extLst>
                </a:gridCol>
                <a:gridCol w="1895475">
                  <a:extLst>
                    <a:ext uri="{9D8B030D-6E8A-4147-A177-3AD203B41FA5}">
                      <a16:colId xmlns:a16="http://schemas.microsoft.com/office/drawing/2014/main" val="2191331387"/>
                    </a:ext>
                  </a:extLst>
                </a:gridCol>
              </a:tblGrid>
              <a:tr h="395861">
                <a:tc>
                  <a:txBody>
                    <a:bodyPr/>
                    <a:lstStyle/>
                    <a:p>
                      <a:pPr algn="ctr"/>
                      <a:r>
                        <a:rPr lang="en-GB" sz="2800" dirty="0"/>
                        <a:t>1</a:t>
                      </a:r>
                    </a:p>
                  </a:txBody>
                  <a:tcPr anchor="ctr"/>
                </a:tc>
                <a:tc>
                  <a:txBody>
                    <a:bodyPr/>
                    <a:lstStyle/>
                    <a:p>
                      <a:pPr algn="ctr"/>
                      <a:r>
                        <a:rPr lang="en-GB" sz="2800" dirty="0"/>
                        <a:t>2</a:t>
                      </a:r>
                    </a:p>
                  </a:txBody>
                  <a:tcPr anchor="ctr"/>
                </a:tc>
                <a:tc>
                  <a:txBody>
                    <a:bodyPr/>
                    <a:lstStyle/>
                    <a:p>
                      <a:pPr algn="ctr"/>
                      <a:r>
                        <a:rPr lang="en-GB" sz="2800" dirty="0"/>
                        <a:t>3</a:t>
                      </a:r>
                    </a:p>
                  </a:txBody>
                  <a:tcPr anchor="ctr"/>
                </a:tc>
                <a:tc>
                  <a:txBody>
                    <a:bodyPr/>
                    <a:lstStyle/>
                    <a:p>
                      <a:pPr algn="ctr"/>
                      <a:r>
                        <a:rPr lang="en-GB" sz="2800" dirty="0"/>
                        <a:t>4</a:t>
                      </a:r>
                    </a:p>
                  </a:txBody>
                  <a:tcPr anchor="ctr"/>
                </a:tc>
                <a:tc>
                  <a:txBody>
                    <a:bodyPr/>
                    <a:lstStyle/>
                    <a:p>
                      <a:pPr algn="ctr"/>
                      <a:r>
                        <a:rPr lang="en-GB" sz="2800" dirty="0"/>
                        <a:t>5</a:t>
                      </a:r>
                    </a:p>
                  </a:txBody>
                  <a:tcPr anchor="ctr"/>
                </a:tc>
                <a:extLst>
                  <a:ext uri="{0D108BD9-81ED-4DB2-BD59-A6C34878D82A}">
                    <a16:rowId xmlns:a16="http://schemas.microsoft.com/office/drawing/2014/main" val="3976596134"/>
                  </a:ext>
                </a:extLst>
              </a:tr>
              <a:tr h="3423031">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Remind</a:t>
                      </a:r>
                      <a:r>
                        <a:rPr lang="en-GB" sz="2400" baseline="0" dirty="0"/>
                        <a:t> ourselves of what it says in the </a:t>
                      </a:r>
                      <a:r>
                        <a:rPr lang="en-GB" sz="2400" dirty="0"/>
                        <a:t>curriculum documents</a:t>
                      </a:r>
                    </a:p>
                    <a:p>
                      <a:pPr algn="ctr"/>
                      <a:endParaRPr lang="en-GB" sz="2400"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Consider a</a:t>
                      </a:r>
                      <a:r>
                        <a:rPr lang="en-GB" sz="2400" baseline="0" dirty="0"/>
                        <a:t> theoretical framework underpinning reading process</a:t>
                      </a:r>
                      <a:endParaRPr lang="en-GB" sz="2400"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Learn about the different aspects of  comprehension</a:t>
                      </a:r>
                    </a:p>
                    <a:p>
                      <a:pPr algn="ctr"/>
                      <a:endParaRPr lang="en-GB" sz="2400" dirty="0"/>
                    </a:p>
                  </a:txBody>
                  <a:tcPr/>
                </a:tc>
                <a:tc>
                  <a:txBody>
                    <a:bodyPr/>
                    <a:lstStyle/>
                    <a:p>
                      <a:pPr algn="ctr"/>
                      <a:r>
                        <a:rPr lang="en-GB" sz="2400" dirty="0"/>
                        <a:t>Look</a:t>
                      </a:r>
                      <a:r>
                        <a:rPr lang="en-GB" sz="2400" baseline="0" dirty="0"/>
                        <a:t> at Guided Reading specifically</a:t>
                      </a:r>
                      <a:endParaRPr lang="en-GB" sz="2400"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Try</a:t>
                      </a:r>
                      <a:r>
                        <a:rPr lang="en-GB" sz="2400" baseline="0" dirty="0"/>
                        <a:t> out some activities to develop reading skills</a:t>
                      </a:r>
                      <a:endParaRPr lang="en-GB" sz="2400" dirty="0"/>
                    </a:p>
                    <a:p>
                      <a:pPr algn="ctr"/>
                      <a:endParaRPr lang="en-GB" sz="2400" dirty="0"/>
                    </a:p>
                  </a:txBody>
                  <a:tcPr/>
                </a:tc>
                <a:extLst>
                  <a:ext uri="{0D108BD9-81ED-4DB2-BD59-A6C34878D82A}">
                    <a16:rowId xmlns:a16="http://schemas.microsoft.com/office/drawing/2014/main" val="2214605868"/>
                  </a:ext>
                </a:extLst>
              </a:tr>
            </a:tbl>
          </a:graphicData>
        </a:graphic>
      </p:graphicFrame>
    </p:spTree>
    <p:extLst>
      <p:ext uri="{BB962C8B-B14F-4D97-AF65-F5344CB8AC3E}">
        <p14:creationId xmlns:p14="http://schemas.microsoft.com/office/powerpoint/2010/main" val="29729319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8722" y="159360"/>
            <a:ext cx="10515600" cy="1325563"/>
          </a:xfrm>
          <a:noFill/>
        </p:spPr>
        <p:txBody>
          <a:bodyPr>
            <a:normAutofit/>
          </a:bodyPr>
          <a:lstStyle/>
          <a:p>
            <a:r>
              <a:rPr lang="en-GB" dirty="0"/>
              <a:t>What the curriculum documents say……</a:t>
            </a:r>
          </a:p>
        </p:txBody>
      </p:sp>
      <p:pic>
        <p:nvPicPr>
          <p:cNvPr id="4" name="Content Placeholder 3"/>
          <p:cNvPicPr>
            <a:picLocks noGrp="1"/>
          </p:cNvPicPr>
          <p:nvPr>
            <p:ph idx="1"/>
          </p:nvPr>
        </p:nvPicPr>
        <p:blipFill rotWithShape="1">
          <a:blip r:embed="rId3"/>
          <a:srcRect l="11085" t="23759" r="22185" b="12871"/>
          <a:stretch/>
        </p:blipFill>
        <p:spPr bwMode="auto">
          <a:xfrm>
            <a:off x="1641230" y="1484923"/>
            <a:ext cx="8909539" cy="5373077"/>
          </a:xfrm>
          <a:prstGeom prst="rect">
            <a:avLst/>
          </a:prstGeom>
          <a:ln>
            <a:noFill/>
          </a:ln>
          <a:extLst>
            <a:ext uri="{53640926-AAD7-44D8-BBD7-CCE9431645EC}">
              <a14:shadowObscured xmlns:a14="http://schemas.microsoft.com/office/drawing/2010/main"/>
            </a:ext>
          </a:extLst>
        </p:spPr>
      </p:pic>
      <p:pic>
        <p:nvPicPr>
          <p:cNvPr id="5" name="Picture 4">
            <a:extLst>
              <a:ext uri="{FF2B5EF4-FFF2-40B4-BE49-F238E27FC236}">
                <a16:creationId xmlns:a16="http://schemas.microsoft.com/office/drawing/2014/main" id="{40EBF43D-EFD3-4D02-BB49-76CC39DBACB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Tree>
    <p:extLst>
      <p:ext uri="{BB962C8B-B14F-4D97-AF65-F5344CB8AC3E}">
        <p14:creationId xmlns:p14="http://schemas.microsoft.com/office/powerpoint/2010/main" val="35620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8735" y="98851"/>
            <a:ext cx="10515600" cy="1325563"/>
          </a:xfrm>
          <a:noFill/>
          <a:ln>
            <a:noFill/>
          </a:ln>
        </p:spPr>
        <p:txBody>
          <a:bodyPr>
            <a:normAutofit/>
          </a:bodyPr>
          <a:lstStyle/>
          <a:p>
            <a:r>
              <a:rPr lang="en-GB" dirty="0"/>
              <a:t>What the curriculum documents say……</a:t>
            </a:r>
          </a:p>
        </p:txBody>
      </p:sp>
      <p:pic>
        <p:nvPicPr>
          <p:cNvPr id="7" name="Content Placeholder 6"/>
          <p:cNvPicPr>
            <a:picLocks noGrp="1"/>
          </p:cNvPicPr>
          <p:nvPr>
            <p:ph idx="1"/>
          </p:nvPr>
        </p:nvPicPr>
        <p:blipFill rotWithShape="1">
          <a:blip r:embed="rId3"/>
          <a:srcRect l="11188" t="11051" r="21667" b="14711"/>
          <a:stretch/>
        </p:blipFill>
        <p:spPr bwMode="auto">
          <a:xfrm>
            <a:off x="1642229" y="1469293"/>
            <a:ext cx="9041402" cy="5266471"/>
          </a:xfrm>
          <a:prstGeom prst="rect">
            <a:avLst/>
          </a:prstGeom>
          <a:ln>
            <a:noFill/>
          </a:ln>
          <a:extLst>
            <a:ext uri="{53640926-AAD7-44D8-BBD7-CCE9431645EC}">
              <a14:shadowObscured xmlns:a14="http://schemas.microsoft.com/office/drawing/2010/main"/>
            </a:ext>
          </a:extLst>
        </p:spPr>
      </p:pic>
      <p:pic>
        <p:nvPicPr>
          <p:cNvPr id="4" name="Picture 3">
            <a:extLst>
              <a:ext uri="{FF2B5EF4-FFF2-40B4-BE49-F238E27FC236}">
                <a16:creationId xmlns:a16="http://schemas.microsoft.com/office/drawing/2014/main" id="{40EBF43D-EFD3-4D02-BB49-76CC39DBACB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Tree>
    <p:extLst>
      <p:ext uri="{BB962C8B-B14F-4D97-AF65-F5344CB8AC3E}">
        <p14:creationId xmlns:p14="http://schemas.microsoft.com/office/powerpoint/2010/main" val="29089665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806440" y="2154971"/>
            <a:ext cx="5999338" cy="3961103"/>
          </a:xfrm>
          <a:ln w="38100">
            <a:solidFill>
              <a:schemeClr val="accent1"/>
            </a:solidFill>
          </a:ln>
        </p:spPr>
      </p:pic>
      <p:pic>
        <p:nvPicPr>
          <p:cNvPr id="5" name="Picture 4">
            <a:extLst>
              <a:ext uri="{FF2B5EF4-FFF2-40B4-BE49-F238E27FC236}">
                <a16:creationId xmlns:a16="http://schemas.microsoft.com/office/drawing/2014/main" id="{88A4CF2E-5A96-421E-8908-1E686090B6F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graphicFrame>
        <p:nvGraphicFramePr>
          <p:cNvPr id="6" name="Diagram 5">
            <a:extLst>
              <a:ext uri="{FF2B5EF4-FFF2-40B4-BE49-F238E27FC236}">
                <a16:creationId xmlns:a16="http://schemas.microsoft.com/office/drawing/2014/main" id="{43A7847A-6F37-4836-8767-CA75A727F571}"/>
              </a:ext>
            </a:extLst>
          </p:cNvPr>
          <p:cNvGraphicFramePr/>
          <p:nvPr>
            <p:extLst/>
          </p:nvPr>
        </p:nvGraphicFramePr>
        <p:xfrm>
          <a:off x="660991" y="2154971"/>
          <a:ext cx="3662676" cy="394418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7" name="Title 1">
            <a:extLst>
              <a:ext uri="{FF2B5EF4-FFF2-40B4-BE49-F238E27FC236}">
                <a16:creationId xmlns:a16="http://schemas.microsoft.com/office/drawing/2014/main" id="{BEB01939-5700-445C-97F3-262826A6F375}"/>
              </a:ext>
            </a:extLst>
          </p:cNvPr>
          <p:cNvSpPr txBox="1">
            <a:spLocks/>
          </p:cNvSpPr>
          <p:nvPr/>
        </p:nvSpPr>
        <p:spPr>
          <a:xfrm>
            <a:off x="2304368" y="525434"/>
            <a:ext cx="6750427" cy="131476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a:solidFill>
                  <a:srgbClr val="7093D2"/>
                </a:solidFill>
              </a:rPr>
              <a:t>Is comprehension just good decoding?</a:t>
            </a:r>
            <a:endParaRPr lang="en-GB" dirty="0"/>
          </a:p>
        </p:txBody>
      </p:sp>
      <p:pic>
        <p:nvPicPr>
          <p:cNvPr id="9" name="Picture 8">
            <a:extLst>
              <a:ext uri="{FF2B5EF4-FFF2-40B4-BE49-F238E27FC236}">
                <a16:creationId xmlns:a16="http://schemas.microsoft.com/office/drawing/2014/main" id="{22ECB5CB-C5FD-4A95-83C1-4C6B1B602A65}"/>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660991" y="377444"/>
            <a:ext cx="1416686" cy="1305687"/>
          </a:xfrm>
          <a:prstGeom prst="rect">
            <a:avLst/>
          </a:prstGeom>
          <a:ln>
            <a:solidFill>
              <a:schemeClr val="accent1"/>
            </a:solidFill>
          </a:ln>
        </p:spPr>
      </p:pic>
    </p:spTree>
    <p:extLst>
      <p:ext uri="{BB962C8B-B14F-4D97-AF65-F5344CB8AC3E}">
        <p14:creationId xmlns:p14="http://schemas.microsoft.com/office/powerpoint/2010/main" val="3732612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Simple View of Reading </a:t>
            </a:r>
            <a:br>
              <a:rPr lang="en-GB" dirty="0"/>
            </a:br>
            <a:r>
              <a:rPr lang="en-GB" dirty="0"/>
              <a:t>(Gough 1980)</a:t>
            </a:r>
          </a:p>
        </p:txBody>
      </p:sp>
      <p:graphicFrame>
        <p:nvGraphicFramePr>
          <p:cNvPr id="4" name="Content Placeholder 3"/>
          <p:cNvGraphicFramePr>
            <a:graphicFrameLocks noGrp="1" noChangeAspect="1"/>
          </p:cNvGraphicFramePr>
          <p:nvPr>
            <p:ph idx="1"/>
            <p:extLst/>
          </p:nvPr>
        </p:nvGraphicFramePr>
        <p:xfrm>
          <a:off x="3503712" y="1628800"/>
          <a:ext cx="5040560" cy="3781372"/>
        </p:xfrm>
        <a:graphic>
          <a:graphicData uri="http://schemas.openxmlformats.org/presentationml/2006/ole">
            <mc:AlternateContent xmlns:mc="http://schemas.openxmlformats.org/markup-compatibility/2006">
              <mc:Choice xmlns:v="urn:schemas-microsoft-com:vml" Requires="v">
                <p:oleObj spid="_x0000_s1059" name="Slide" r:id="rId4" imgW="4200294" imgH="3151780" progId="PowerPoint.Slide.8">
                  <p:embed/>
                </p:oleObj>
              </mc:Choice>
              <mc:Fallback>
                <p:oleObj name="Slide" r:id="rId4" imgW="4200294" imgH="3151780" progId="PowerPoint.Slide.8">
                  <p:embed/>
                  <p:pic>
                    <p:nvPicPr>
                      <p:cNvPr id="4" name="Content Placeholder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503712" y="1628800"/>
                        <a:ext cx="5040560" cy="3781372"/>
                      </a:xfrm>
                      <a:prstGeom prst="rect">
                        <a:avLst/>
                      </a:prstGeom>
                      <a:noFill/>
                      <a:ln>
                        <a:noFill/>
                      </a:ln>
                      <a:effectLst/>
                    </p:spPr>
                  </p:pic>
                </p:oleObj>
              </mc:Fallback>
            </mc:AlternateContent>
          </a:graphicData>
        </a:graphic>
      </p:graphicFrame>
      <p:pic>
        <p:nvPicPr>
          <p:cNvPr id="5" name="Picture 4">
            <a:extLst>
              <a:ext uri="{FF2B5EF4-FFF2-40B4-BE49-F238E27FC236}">
                <a16:creationId xmlns:a16="http://schemas.microsoft.com/office/drawing/2014/main" id="{40EBF43D-EFD3-4D02-BB49-76CC39DBACB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Tree>
    <p:extLst>
      <p:ext uri="{BB962C8B-B14F-4D97-AF65-F5344CB8AC3E}">
        <p14:creationId xmlns:p14="http://schemas.microsoft.com/office/powerpoint/2010/main" val="42569484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5E1C7-D2BE-4A1B-BBDD-2D5858B42755}"/>
              </a:ext>
            </a:extLst>
          </p:cNvPr>
          <p:cNvSpPr>
            <a:spLocks noGrp="1"/>
          </p:cNvSpPr>
          <p:nvPr>
            <p:ph type="title"/>
          </p:nvPr>
        </p:nvSpPr>
        <p:spPr>
          <a:xfrm>
            <a:off x="838200" y="365125"/>
            <a:ext cx="8772144" cy="1325563"/>
          </a:xfrm>
        </p:spPr>
        <p:txBody>
          <a:bodyPr>
            <a:normAutofit/>
          </a:bodyPr>
          <a:lstStyle/>
          <a:p>
            <a:pPr algn="ctr"/>
            <a:r>
              <a:rPr lang="en-GB" sz="4800" b="1" dirty="0"/>
              <a:t>Fun</a:t>
            </a:r>
            <a:r>
              <a:rPr lang="en-GB" sz="4800" dirty="0"/>
              <a:t>damentals of comprehension</a:t>
            </a:r>
          </a:p>
        </p:txBody>
      </p:sp>
      <p:pic>
        <p:nvPicPr>
          <p:cNvPr id="4" name="Picture 3">
            <a:extLst>
              <a:ext uri="{FF2B5EF4-FFF2-40B4-BE49-F238E27FC236}">
                <a16:creationId xmlns:a16="http://schemas.microsoft.com/office/drawing/2014/main" id="{0F0FED93-0568-4CB3-981C-81BA6AC40F6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99240" y="230188"/>
            <a:ext cx="2081784" cy="795528"/>
          </a:xfrm>
          <a:prstGeom prst="rect">
            <a:avLst/>
          </a:prstGeom>
        </p:spPr>
      </p:pic>
      <p:sp>
        <p:nvSpPr>
          <p:cNvPr id="5" name="Title 1">
            <a:extLst>
              <a:ext uri="{FF2B5EF4-FFF2-40B4-BE49-F238E27FC236}">
                <a16:creationId xmlns:a16="http://schemas.microsoft.com/office/drawing/2014/main" id="{A23856F6-BAA9-41D2-BC34-10A4C6BBD17C}"/>
              </a:ext>
            </a:extLst>
          </p:cNvPr>
          <p:cNvSpPr txBox="1">
            <a:spLocks/>
          </p:cNvSpPr>
          <p:nvPr/>
        </p:nvSpPr>
        <p:spPr>
          <a:xfrm>
            <a:off x="1127760" y="2107850"/>
            <a:ext cx="4968240" cy="3543142"/>
          </a:xfrm>
          <a:prstGeom prst="rect">
            <a:avLst/>
          </a:prstGeom>
          <a:ln w="38100">
            <a:solidFill>
              <a:schemeClr val="accent1"/>
            </a:solidFill>
          </a:ln>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5400" dirty="0">
                <a:solidFill>
                  <a:srgbClr val="7093D2"/>
                </a:solidFill>
              </a:rPr>
              <a:t>1Activating word meaning - explicit and inferred</a:t>
            </a:r>
          </a:p>
        </p:txBody>
      </p:sp>
      <p:sp>
        <p:nvSpPr>
          <p:cNvPr id="6" name="Content Placeholder 2">
            <a:extLst>
              <a:ext uri="{FF2B5EF4-FFF2-40B4-BE49-F238E27FC236}">
                <a16:creationId xmlns:a16="http://schemas.microsoft.com/office/drawing/2014/main" id="{0098B0A3-7DD4-444C-B881-176AD5D9121A}"/>
              </a:ext>
            </a:extLst>
          </p:cNvPr>
          <p:cNvSpPr>
            <a:spLocks noGrp="1"/>
          </p:cNvSpPr>
          <p:nvPr>
            <p:ph idx="1"/>
          </p:nvPr>
        </p:nvSpPr>
        <p:spPr>
          <a:xfrm>
            <a:off x="6894576" y="1825625"/>
            <a:ext cx="4459224" cy="4351338"/>
          </a:xfrm>
        </p:spPr>
        <p:txBody>
          <a:bodyPr/>
          <a:lstStyle/>
          <a:p>
            <a:pPr marL="0" indent="0">
              <a:buNone/>
            </a:pPr>
            <a:endParaRPr lang="en-GB" dirty="0">
              <a:solidFill>
                <a:srgbClr val="0070C0"/>
              </a:solidFill>
            </a:endParaRPr>
          </a:p>
          <a:p>
            <a:pPr marL="0" indent="0">
              <a:buNone/>
            </a:pPr>
            <a:r>
              <a:rPr lang="en-GB" dirty="0">
                <a:solidFill>
                  <a:srgbClr val="0070C0"/>
                </a:solidFill>
              </a:rPr>
              <a:t>Kelvar is an ideal material for making sails.</a:t>
            </a:r>
          </a:p>
          <a:p>
            <a:pPr marL="0" indent="0">
              <a:buNone/>
            </a:pPr>
            <a:endParaRPr lang="en-GB" dirty="0"/>
          </a:p>
          <a:p>
            <a:pPr marL="0" indent="0">
              <a:buNone/>
            </a:pPr>
            <a:r>
              <a:rPr lang="en-GB" dirty="0"/>
              <a:t>What can you infer about the material ‘kelvar’?</a:t>
            </a:r>
          </a:p>
        </p:txBody>
      </p:sp>
    </p:spTree>
    <p:extLst>
      <p:ext uri="{BB962C8B-B14F-4D97-AF65-F5344CB8AC3E}">
        <p14:creationId xmlns:p14="http://schemas.microsoft.com/office/powerpoint/2010/main" val="23753336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F0FED93-0568-4CB3-981C-81BA6AC40F6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99240" y="230188"/>
            <a:ext cx="2081784" cy="795528"/>
          </a:xfrm>
          <a:prstGeom prst="rect">
            <a:avLst/>
          </a:prstGeom>
        </p:spPr>
      </p:pic>
      <p:sp>
        <p:nvSpPr>
          <p:cNvPr id="5" name="Title 1">
            <a:extLst>
              <a:ext uri="{FF2B5EF4-FFF2-40B4-BE49-F238E27FC236}">
                <a16:creationId xmlns:a16="http://schemas.microsoft.com/office/drawing/2014/main" id="{17BB0613-2949-4689-8DCD-69DB98193B51}"/>
              </a:ext>
            </a:extLst>
          </p:cNvPr>
          <p:cNvSpPr txBox="1">
            <a:spLocks/>
          </p:cNvSpPr>
          <p:nvPr/>
        </p:nvSpPr>
        <p:spPr>
          <a:xfrm>
            <a:off x="5760720" y="2281586"/>
            <a:ext cx="5699760" cy="3543142"/>
          </a:xfrm>
          <a:prstGeom prst="rect">
            <a:avLst/>
          </a:prstGeom>
          <a:ln w="38100">
            <a:solidFill>
              <a:schemeClr val="accent1"/>
            </a:solidFill>
          </a:ln>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6600" dirty="0">
                <a:solidFill>
                  <a:srgbClr val="7093D2"/>
                </a:solidFill>
              </a:rPr>
              <a:t>2Understanding and linking sentences</a:t>
            </a:r>
          </a:p>
          <a:p>
            <a:pPr algn="ctr"/>
            <a:endParaRPr lang="en-GB" sz="5400" dirty="0">
              <a:solidFill>
                <a:srgbClr val="7093D2"/>
              </a:solidFill>
            </a:endParaRPr>
          </a:p>
        </p:txBody>
      </p:sp>
      <p:sp>
        <p:nvSpPr>
          <p:cNvPr id="6" name="Content Placeholder 2">
            <a:extLst>
              <a:ext uri="{FF2B5EF4-FFF2-40B4-BE49-F238E27FC236}">
                <a16:creationId xmlns:a16="http://schemas.microsoft.com/office/drawing/2014/main" id="{0FEB8408-4B59-4053-9B6C-F8171FC0B1F7}"/>
              </a:ext>
            </a:extLst>
          </p:cNvPr>
          <p:cNvSpPr>
            <a:spLocks noGrp="1"/>
          </p:cNvSpPr>
          <p:nvPr>
            <p:ph idx="1"/>
          </p:nvPr>
        </p:nvSpPr>
        <p:spPr>
          <a:xfrm>
            <a:off x="618744" y="2141537"/>
            <a:ext cx="4511040" cy="4351338"/>
          </a:xfrm>
          <a:ln>
            <a:solidFill>
              <a:schemeClr val="accent1"/>
            </a:solidFill>
          </a:ln>
        </p:spPr>
        <p:txBody>
          <a:bodyPr/>
          <a:lstStyle/>
          <a:p>
            <a:r>
              <a:rPr lang="en-GB" dirty="0"/>
              <a:t>Dan was very late. He got the bus.</a:t>
            </a:r>
          </a:p>
          <a:p>
            <a:r>
              <a:rPr lang="en-GB" dirty="0"/>
              <a:t>Dan was very late because he got the bus.</a:t>
            </a:r>
          </a:p>
          <a:p>
            <a:r>
              <a:rPr lang="en-GB" dirty="0"/>
              <a:t>Dan was very late although he got the bus.</a:t>
            </a:r>
          </a:p>
          <a:p>
            <a:r>
              <a:rPr lang="en-GB" dirty="0"/>
              <a:t>Dan was very late so he got the bus.</a:t>
            </a:r>
          </a:p>
        </p:txBody>
      </p:sp>
      <p:sp>
        <p:nvSpPr>
          <p:cNvPr id="7" name="Title 1">
            <a:extLst>
              <a:ext uri="{FF2B5EF4-FFF2-40B4-BE49-F238E27FC236}">
                <a16:creationId xmlns:a16="http://schemas.microsoft.com/office/drawing/2014/main" id="{7C62F0C0-881E-4FD7-A075-34C4AF03FA83}"/>
              </a:ext>
            </a:extLst>
          </p:cNvPr>
          <p:cNvSpPr txBox="1">
            <a:spLocks/>
          </p:cNvSpPr>
          <p:nvPr/>
        </p:nvSpPr>
        <p:spPr>
          <a:xfrm>
            <a:off x="618744" y="403289"/>
            <a:ext cx="8772144"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800" dirty="0"/>
              <a:t>Fundamentals of comprehension</a:t>
            </a:r>
          </a:p>
        </p:txBody>
      </p:sp>
    </p:spTree>
    <p:extLst>
      <p:ext uri="{BB962C8B-B14F-4D97-AF65-F5344CB8AC3E}">
        <p14:creationId xmlns:p14="http://schemas.microsoft.com/office/powerpoint/2010/main" val="7564251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F0FED93-0568-4CB3-981C-81BA6AC40F6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99240" y="230188"/>
            <a:ext cx="2081784" cy="795528"/>
          </a:xfrm>
          <a:prstGeom prst="rect">
            <a:avLst/>
          </a:prstGeom>
        </p:spPr>
      </p:pic>
      <p:sp>
        <p:nvSpPr>
          <p:cNvPr id="5" name="Title 1">
            <a:extLst>
              <a:ext uri="{FF2B5EF4-FFF2-40B4-BE49-F238E27FC236}">
                <a16:creationId xmlns:a16="http://schemas.microsoft.com/office/drawing/2014/main" id="{17BB0613-2949-4689-8DCD-69DB98193B51}"/>
              </a:ext>
            </a:extLst>
          </p:cNvPr>
          <p:cNvSpPr txBox="1">
            <a:spLocks/>
          </p:cNvSpPr>
          <p:nvPr/>
        </p:nvSpPr>
        <p:spPr>
          <a:xfrm>
            <a:off x="569976" y="1979859"/>
            <a:ext cx="4968240" cy="3543142"/>
          </a:xfrm>
          <a:prstGeom prst="rect">
            <a:avLst/>
          </a:prstGeom>
          <a:ln w="38100">
            <a:solidFill>
              <a:schemeClr val="accent1"/>
            </a:solidFill>
          </a:ln>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9600" dirty="0">
                <a:solidFill>
                  <a:srgbClr val="7093D2"/>
                </a:solidFill>
              </a:rPr>
              <a:t>3Making inferences</a:t>
            </a:r>
          </a:p>
          <a:p>
            <a:pPr algn="ctr"/>
            <a:endParaRPr lang="en-GB" sz="5400" dirty="0">
              <a:solidFill>
                <a:srgbClr val="7093D2"/>
              </a:solidFill>
            </a:endParaRPr>
          </a:p>
        </p:txBody>
      </p:sp>
      <p:sp>
        <p:nvSpPr>
          <p:cNvPr id="6" name="Title 1">
            <a:extLst>
              <a:ext uri="{FF2B5EF4-FFF2-40B4-BE49-F238E27FC236}">
                <a16:creationId xmlns:a16="http://schemas.microsoft.com/office/drawing/2014/main" id="{709D1938-2AE5-46CA-86C9-8FC0BE9D5507}"/>
              </a:ext>
            </a:extLst>
          </p:cNvPr>
          <p:cNvSpPr txBox="1">
            <a:spLocks/>
          </p:cNvSpPr>
          <p:nvPr/>
        </p:nvSpPr>
        <p:spPr>
          <a:xfrm>
            <a:off x="990600" y="517525"/>
            <a:ext cx="8772144"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800" dirty="0"/>
              <a:t>Fundamentals of comprehension</a:t>
            </a:r>
          </a:p>
        </p:txBody>
      </p:sp>
      <p:sp>
        <p:nvSpPr>
          <p:cNvPr id="7" name="Content Placeholder 2">
            <a:extLst>
              <a:ext uri="{FF2B5EF4-FFF2-40B4-BE49-F238E27FC236}">
                <a16:creationId xmlns:a16="http://schemas.microsoft.com/office/drawing/2014/main" id="{385D22ED-A2FA-4B3F-916B-031165D46EED}"/>
              </a:ext>
            </a:extLst>
          </p:cNvPr>
          <p:cNvSpPr>
            <a:spLocks noGrp="1"/>
          </p:cNvSpPr>
          <p:nvPr>
            <p:ph idx="1"/>
          </p:nvPr>
        </p:nvSpPr>
        <p:spPr>
          <a:xfrm>
            <a:off x="5861304" y="1979859"/>
            <a:ext cx="5760720" cy="4466661"/>
          </a:xfrm>
          <a:ln>
            <a:solidFill>
              <a:schemeClr val="accent1"/>
            </a:solidFill>
          </a:ln>
        </p:spPr>
        <p:txBody>
          <a:bodyPr>
            <a:normAutofit fontScale="47500" lnSpcReduction="20000"/>
          </a:bodyPr>
          <a:lstStyle/>
          <a:p>
            <a:r>
              <a:rPr lang="en-GB" sz="3400" dirty="0"/>
              <a:t>A deduction is where you take several statements or facts and say,</a:t>
            </a:r>
          </a:p>
          <a:p>
            <a:endParaRPr lang="en-GB" sz="3400" dirty="0"/>
          </a:p>
          <a:p>
            <a:pPr marL="457200" lvl="1" indent="0">
              <a:buNone/>
            </a:pPr>
            <a:r>
              <a:rPr lang="en-GB" sz="2900" i="1" dirty="0"/>
              <a:t> "You said you went to medical school, work in a hospital, and you saw a person you referred to as a 'patient'. I deduce that you are a doctor." </a:t>
            </a:r>
          </a:p>
          <a:p>
            <a:pPr marL="457200" lvl="1" indent="0">
              <a:buNone/>
            </a:pPr>
            <a:endParaRPr lang="en-GB" sz="2900" dirty="0"/>
          </a:p>
          <a:p>
            <a:pPr marL="0" indent="0">
              <a:buNone/>
            </a:pPr>
            <a:r>
              <a:rPr lang="en-GB" sz="3400" dirty="0"/>
              <a:t>It is an educated guess, that is probably correct.</a:t>
            </a:r>
          </a:p>
          <a:p>
            <a:pPr marL="0" indent="0">
              <a:buNone/>
            </a:pPr>
            <a:endParaRPr lang="en-GB" sz="3400" dirty="0"/>
          </a:p>
          <a:p>
            <a:r>
              <a:rPr lang="en-GB" sz="3400" dirty="0"/>
              <a:t>An inference is less concrete.</a:t>
            </a:r>
          </a:p>
          <a:p>
            <a:endParaRPr lang="en-GB" sz="3400" dirty="0"/>
          </a:p>
          <a:p>
            <a:pPr marL="457200" lvl="1" indent="0">
              <a:buNone/>
            </a:pPr>
            <a:r>
              <a:rPr lang="en-GB" sz="2900" dirty="0"/>
              <a:t> </a:t>
            </a:r>
            <a:r>
              <a:rPr lang="en-GB" sz="2900" i="1" dirty="0"/>
              <a:t>"You said you were a doctor, from that I infer that you are intelligent, care about people, and work in a hospital.“</a:t>
            </a:r>
          </a:p>
          <a:p>
            <a:endParaRPr lang="en-GB" sz="3400" i="1" dirty="0"/>
          </a:p>
          <a:p>
            <a:pPr marL="0" indent="0" algn="just">
              <a:buNone/>
            </a:pPr>
            <a:r>
              <a:rPr lang="en-GB" sz="3400" dirty="0"/>
              <a:t>Think of a deduction as taking a lot of information, and distilling it down to one fact, an inference is the opposite, take one fact, and extrapolate it out into several inferences.</a:t>
            </a:r>
          </a:p>
          <a:p>
            <a:pPr marL="0" indent="0">
              <a:buNone/>
            </a:pPr>
            <a:endParaRPr lang="en-GB" dirty="0"/>
          </a:p>
          <a:p>
            <a:pPr marL="0" indent="0">
              <a:buNone/>
            </a:pPr>
            <a:r>
              <a:rPr lang="en-GB" sz="1800" dirty="0">
                <a:hlinkClick r:id="rId3"/>
              </a:rPr>
              <a:t>https://www.reddit.com</a:t>
            </a:r>
            <a:r>
              <a:rPr lang="en-GB" sz="1800" dirty="0"/>
              <a:t> – Accessed 24.10.16</a:t>
            </a:r>
          </a:p>
        </p:txBody>
      </p:sp>
    </p:spTree>
    <p:extLst>
      <p:ext uri="{BB962C8B-B14F-4D97-AF65-F5344CB8AC3E}">
        <p14:creationId xmlns:p14="http://schemas.microsoft.com/office/powerpoint/2010/main" val="19438837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5E1C7-D2BE-4A1B-BBDD-2D5858B42755}"/>
              </a:ext>
            </a:extLst>
          </p:cNvPr>
          <p:cNvSpPr>
            <a:spLocks noGrp="1"/>
          </p:cNvSpPr>
          <p:nvPr>
            <p:ph type="title"/>
          </p:nvPr>
        </p:nvSpPr>
        <p:spPr>
          <a:xfrm>
            <a:off x="838200" y="365125"/>
            <a:ext cx="8772144" cy="1325563"/>
          </a:xfrm>
        </p:spPr>
        <p:txBody>
          <a:bodyPr>
            <a:normAutofit/>
          </a:bodyPr>
          <a:lstStyle/>
          <a:p>
            <a:r>
              <a:rPr lang="en-GB" sz="4000" dirty="0"/>
              <a:t>Fundamentals of comprehension</a:t>
            </a:r>
            <a:br>
              <a:rPr lang="en-GB" sz="2800" dirty="0"/>
            </a:br>
            <a:endParaRPr lang="en-GB" sz="2800" dirty="0"/>
          </a:p>
        </p:txBody>
      </p:sp>
      <p:pic>
        <p:nvPicPr>
          <p:cNvPr id="4" name="Picture 3">
            <a:extLst>
              <a:ext uri="{FF2B5EF4-FFF2-40B4-BE49-F238E27FC236}">
                <a16:creationId xmlns:a16="http://schemas.microsoft.com/office/drawing/2014/main" id="{0F0FED93-0568-4CB3-981C-81BA6AC40F6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99240" y="230188"/>
            <a:ext cx="2081784" cy="795528"/>
          </a:xfrm>
          <a:prstGeom prst="rect">
            <a:avLst/>
          </a:prstGeom>
        </p:spPr>
      </p:pic>
      <p:sp>
        <p:nvSpPr>
          <p:cNvPr id="5" name="Title 1">
            <a:extLst>
              <a:ext uri="{FF2B5EF4-FFF2-40B4-BE49-F238E27FC236}">
                <a16:creationId xmlns:a16="http://schemas.microsoft.com/office/drawing/2014/main" id="{17BB0613-2949-4689-8DCD-69DB98193B51}"/>
              </a:ext>
            </a:extLst>
          </p:cNvPr>
          <p:cNvSpPr txBox="1">
            <a:spLocks/>
          </p:cNvSpPr>
          <p:nvPr/>
        </p:nvSpPr>
        <p:spPr>
          <a:xfrm>
            <a:off x="571500" y="2465990"/>
            <a:ext cx="5693664" cy="3543142"/>
          </a:xfrm>
          <a:prstGeom prst="rect">
            <a:avLst/>
          </a:prstGeom>
          <a:ln w="38100">
            <a:solidFill>
              <a:schemeClr val="accent1"/>
            </a:solidFill>
          </a:ln>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6600" dirty="0">
                <a:solidFill>
                  <a:srgbClr val="7093D2"/>
                </a:solidFill>
              </a:rPr>
              <a:t>4Understanding context and of text structure</a:t>
            </a:r>
          </a:p>
          <a:p>
            <a:pPr algn="ctr"/>
            <a:endParaRPr lang="en-GB" sz="5400" dirty="0">
              <a:solidFill>
                <a:srgbClr val="7093D2"/>
              </a:solidFill>
            </a:endParaRPr>
          </a:p>
        </p:txBody>
      </p:sp>
      <p:sp>
        <p:nvSpPr>
          <p:cNvPr id="6" name="Content Placeholder 2"/>
          <p:cNvSpPr>
            <a:spLocks noGrp="1"/>
          </p:cNvSpPr>
          <p:nvPr>
            <p:ph idx="1"/>
          </p:nvPr>
        </p:nvSpPr>
        <p:spPr>
          <a:xfrm>
            <a:off x="6659880" y="2772139"/>
            <a:ext cx="4770120" cy="2687003"/>
          </a:xfrm>
        </p:spPr>
        <p:txBody>
          <a:bodyPr>
            <a:normAutofit fontScale="92500" lnSpcReduction="20000"/>
          </a:bodyPr>
          <a:lstStyle/>
          <a:p>
            <a:pPr marL="0" indent="0">
              <a:buNone/>
            </a:pPr>
            <a:r>
              <a:rPr lang="en-GB" dirty="0"/>
              <a:t>Read this text:</a:t>
            </a:r>
          </a:p>
          <a:p>
            <a:pPr marL="0" indent="0">
              <a:buNone/>
            </a:pPr>
            <a:endParaRPr lang="en-GB" dirty="0"/>
          </a:p>
          <a:p>
            <a:pPr marL="0" indent="0">
              <a:buNone/>
            </a:pPr>
            <a:r>
              <a:rPr lang="en-GB" dirty="0"/>
              <a:t>Jane was invited to Jack’s birthday party. She wondered if he would like a kite. She went to her room and shook her piggy bank. It made no sound.</a:t>
            </a:r>
          </a:p>
          <a:p>
            <a:pPr marL="0" indent="0">
              <a:buNone/>
            </a:pPr>
            <a:r>
              <a:rPr lang="en-GB" sz="1600" i="1" dirty="0"/>
              <a:t>(Charniak 1972)</a:t>
            </a:r>
          </a:p>
        </p:txBody>
      </p:sp>
    </p:spTree>
    <p:extLst>
      <p:ext uri="{BB962C8B-B14F-4D97-AF65-F5344CB8AC3E}">
        <p14:creationId xmlns:p14="http://schemas.microsoft.com/office/powerpoint/2010/main" val="19441600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F0FED93-0568-4CB3-981C-81BA6AC40F6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
        <p:nvSpPr>
          <p:cNvPr id="5" name="Content Placeholder 2">
            <a:extLst>
              <a:ext uri="{FF2B5EF4-FFF2-40B4-BE49-F238E27FC236}">
                <a16:creationId xmlns:a16="http://schemas.microsoft.com/office/drawing/2014/main" id="{41CB9059-9D82-4D23-9EE3-25A4405DB41D}"/>
              </a:ext>
            </a:extLst>
          </p:cNvPr>
          <p:cNvSpPr txBox="1">
            <a:spLocks noGrp="1"/>
          </p:cNvSpPr>
          <p:nvPr>
            <p:ph idx="1"/>
          </p:nvPr>
        </p:nvSpPr>
        <p:spPr>
          <a:xfrm>
            <a:off x="637032" y="1944497"/>
            <a:ext cx="7848600" cy="4351338"/>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t>Are these true?</a:t>
            </a:r>
          </a:p>
          <a:p>
            <a:pPr marL="0" indent="0">
              <a:buNone/>
            </a:pPr>
            <a:endParaRPr lang="en-GB" dirty="0"/>
          </a:p>
          <a:p>
            <a:r>
              <a:rPr lang="en-GB" dirty="0"/>
              <a:t>Jane wondered what to give Jack for his birthday.</a:t>
            </a:r>
          </a:p>
          <a:p>
            <a:r>
              <a:rPr lang="en-GB" dirty="0"/>
              <a:t>Jane wondered if Jack would like a kite.</a:t>
            </a:r>
          </a:p>
          <a:p>
            <a:r>
              <a:rPr lang="en-GB" dirty="0"/>
              <a:t>Jane was going to buy Jack a kite for his birthday.</a:t>
            </a:r>
          </a:p>
          <a:p>
            <a:r>
              <a:rPr lang="en-GB" dirty="0"/>
              <a:t>She wondered if she had any money.</a:t>
            </a:r>
          </a:p>
          <a:p>
            <a:r>
              <a:rPr lang="en-GB" dirty="0"/>
              <a:t>She went to her room and shook her piggy bank.</a:t>
            </a:r>
          </a:p>
          <a:p>
            <a:r>
              <a:rPr lang="en-GB" dirty="0"/>
              <a:t>The piggy bank made no sound.</a:t>
            </a:r>
          </a:p>
          <a:p>
            <a:r>
              <a:rPr lang="en-GB" dirty="0"/>
              <a:t>The piggy was empty.</a:t>
            </a:r>
          </a:p>
          <a:p>
            <a:endParaRPr lang="en-GB" dirty="0"/>
          </a:p>
        </p:txBody>
      </p:sp>
      <p:sp>
        <p:nvSpPr>
          <p:cNvPr id="6" name="Title 1">
            <a:extLst>
              <a:ext uri="{FF2B5EF4-FFF2-40B4-BE49-F238E27FC236}">
                <a16:creationId xmlns:a16="http://schemas.microsoft.com/office/drawing/2014/main" id="{E4A4D3DC-5FB2-43E8-901C-95FE46C7D4C2}"/>
              </a:ext>
            </a:extLst>
          </p:cNvPr>
          <p:cNvSpPr txBox="1">
            <a:spLocks/>
          </p:cNvSpPr>
          <p:nvPr/>
        </p:nvSpPr>
        <p:spPr>
          <a:xfrm>
            <a:off x="509016" y="234760"/>
            <a:ext cx="5681472"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solidFill>
                  <a:srgbClr val="0070C0"/>
                </a:solidFill>
              </a:rPr>
              <a:t>What good readers do</a:t>
            </a:r>
          </a:p>
        </p:txBody>
      </p:sp>
    </p:spTree>
    <p:extLst>
      <p:ext uri="{BB962C8B-B14F-4D97-AF65-F5344CB8AC3E}">
        <p14:creationId xmlns:p14="http://schemas.microsoft.com/office/powerpoint/2010/main" val="33903950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buNone/>
            </a:pPr>
            <a:r>
              <a:rPr lang="en-GB" sz="3600" dirty="0"/>
              <a:t>How did you know:</a:t>
            </a:r>
          </a:p>
          <a:p>
            <a:endParaRPr lang="en-GB" sz="3600" dirty="0"/>
          </a:p>
          <a:p>
            <a:r>
              <a:rPr lang="en-GB" sz="3600" dirty="0"/>
              <a:t>that Jane was going to buy Jack a present?</a:t>
            </a:r>
          </a:p>
          <a:p>
            <a:r>
              <a:rPr lang="en-GB" sz="3600" dirty="0"/>
              <a:t>that the piggy bank was empty?</a:t>
            </a:r>
          </a:p>
          <a:p>
            <a:r>
              <a:rPr lang="en-GB" sz="3600" dirty="0"/>
              <a:t>that it is usual to take a present to a birthday party?</a:t>
            </a:r>
          </a:p>
        </p:txBody>
      </p:sp>
      <p:sp>
        <p:nvSpPr>
          <p:cNvPr id="4" name="Title 1">
            <a:extLst>
              <a:ext uri="{FF2B5EF4-FFF2-40B4-BE49-F238E27FC236}">
                <a16:creationId xmlns:a16="http://schemas.microsoft.com/office/drawing/2014/main" id="{6224BF87-BC7C-459E-B20C-C22D654F15A2}"/>
              </a:ext>
            </a:extLst>
          </p:cNvPr>
          <p:cNvSpPr txBox="1">
            <a:spLocks/>
          </p:cNvSpPr>
          <p:nvPr/>
        </p:nvSpPr>
        <p:spPr>
          <a:xfrm>
            <a:off x="957072" y="289624"/>
            <a:ext cx="5681472"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solidFill>
                  <a:srgbClr val="0070C0"/>
                </a:solidFill>
              </a:rPr>
              <a:t>What good readers do</a:t>
            </a:r>
          </a:p>
        </p:txBody>
      </p:sp>
      <p:pic>
        <p:nvPicPr>
          <p:cNvPr id="5" name="Picture 4">
            <a:extLst>
              <a:ext uri="{FF2B5EF4-FFF2-40B4-BE49-F238E27FC236}">
                <a16:creationId xmlns:a16="http://schemas.microsoft.com/office/drawing/2014/main" id="{40EBF43D-EFD3-4D02-BB49-76CC39DBACB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Tree>
    <p:extLst>
      <p:ext uri="{BB962C8B-B14F-4D97-AF65-F5344CB8AC3E}">
        <p14:creationId xmlns:p14="http://schemas.microsoft.com/office/powerpoint/2010/main" val="12550896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Mental Models</a:t>
            </a:r>
          </a:p>
        </p:txBody>
      </p:sp>
      <p:sp>
        <p:nvSpPr>
          <p:cNvPr id="3" name="Content Placeholder 2"/>
          <p:cNvSpPr>
            <a:spLocks noGrp="1"/>
          </p:cNvSpPr>
          <p:nvPr>
            <p:ph idx="1"/>
          </p:nvPr>
        </p:nvSpPr>
        <p:spPr/>
        <p:txBody>
          <a:bodyPr/>
          <a:lstStyle/>
          <a:p>
            <a:pPr marL="0" indent="0">
              <a:buNone/>
            </a:pPr>
            <a:endParaRPr lang="en-GB" dirty="0"/>
          </a:p>
          <a:p>
            <a:pPr marL="0" indent="0">
              <a:buNone/>
            </a:pPr>
            <a:r>
              <a:rPr lang="en-GB" dirty="0"/>
              <a:t>                    Listen to the text</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4911869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How were you trying to make sense of the text?</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007769" y="2132856"/>
            <a:ext cx="3720413" cy="223224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0320643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9788" y="365125"/>
            <a:ext cx="8546489" cy="1325563"/>
          </a:xfrm>
        </p:spPr>
        <p:txBody>
          <a:bodyPr>
            <a:normAutofit/>
          </a:bodyPr>
          <a:lstStyle/>
          <a:p>
            <a:r>
              <a:rPr lang="en-GB" dirty="0"/>
              <a:t>Why is it important for teachers to know about mental models?</a:t>
            </a:r>
          </a:p>
        </p:txBody>
      </p:sp>
      <p:sp>
        <p:nvSpPr>
          <p:cNvPr id="4" name="Text Placeholder 3"/>
          <p:cNvSpPr>
            <a:spLocks noGrp="1"/>
          </p:cNvSpPr>
          <p:nvPr>
            <p:ph type="body" idx="1"/>
          </p:nvPr>
        </p:nvSpPr>
        <p:spPr>
          <a:xfrm>
            <a:off x="6456040" y="4509120"/>
            <a:ext cx="3888432" cy="639762"/>
          </a:xfrm>
        </p:spPr>
        <p:txBody>
          <a:bodyPr>
            <a:normAutofit/>
          </a:bodyPr>
          <a:lstStyle/>
          <a:p>
            <a:r>
              <a:rPr lang="en-GB" dirty="0"/>
              <a:t>Clues to construct meaning</a:t>
            </a:r>
          </a:p>
        </p:txBody>
      </p:sp>
      <p:pic>
        <p:nvPicPr>
          <p:cNvPr id="2" name="Content Placeholder 1"/>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392145" y="1988841"/>
            <a:ext cx="2143125" cy="2143125"/>
          </a:xfrm>
        </p:spPr>
      </p:pic>
      <p:sp>
        <p:nvSpPr>
          <p:cNvPr id="6" name="Text Placeholder 5"/>
          <p:cNvSpPr>
            <a:spLocks noGrp="1"/>
          </p:cNvSpPr>
          <p:nvPr>
            <p:ph type="body" sz="quarter" idx="3"/>
          </p:nvPr>
        </p:nvSpPr>
        <p:spPr>
          <a:xfrm>
            <a:off x="2063553" y="4581128"/>
            <a:ext cx="4041775" cy="639762"/>
          </a:xfrm>
        </p:spPr>
        <p:txBody>
          <a:bodyPr>
            <a:normAutofit fontScale="92500" lnSpcReduction="10000"/>
          </a:bodyPr>
          <a:lstStyle/>
          <a:p>
            <a:r>
              <a:rPr lang="en-GB" dirty="0"/>
              <a:t>Based on knowledge of  language and of the world.</a:t>
            </a:r>
          </a:p>
        </p:txBody>
      </p:sp>
      <p:pic>
        <p:nvPicPr>
          <p:cNvPr id="8" name="Content Placeholder 7"/>
          <p:cNvPicPr>
            <a:picLocks noGrp="1" noChangeAspect="1"/>
          </p:cNvPicPr>
          <p:nvPr>
            <p:ph sz="quarter" idx="4"/>
          </p:nvPr>
        </p:nvPicPr>
        <p:blipFill>
          <a:blip r:embed="rId4">
            <a:extLst>
              <a:ext uri="{28A0092B-C50C-407E-A947-70E740481C1C}">
                <a14:useLocalDpi xmlns:a14="http://schemas.microsoft.com/office/drawing/2010/main" val="0"/>
              </a:ext>
            </a:extLst>
          </a:blip>
          <a:stretch>
            <a:fillRect/>
          </a:stretch>
        </p:blipFill>
        <p:spPr>
          <a:xfrm>
            <a:off x="2279577" y="2276872"/>
            <a:ext cx="2654911" cy="1938186"/>
          </a:xfrm>
        </p:spPr>
      </p:pic>
      <p:pic>
        <p:nvPicPr>
          <p:cNvPr id="7" name="Picture 6">
            <a:extLst>
              <a:ext uri="{FF2B5EF4-FFF2-40B4-BE49-F238E27FC236}">
                <a16:creationId xmlns:a16="http://schemas.microsoft.com/office/drawing/2014/main" id="{40EBF43D-EFD3-4D02-BB49-76CC39DBACB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Tree>
    <p:extLst>
      <p:ext uri="{BB962C8B-B14F-4D97-AF65-F5344CB8AC3E}">
        <p14:creationId xmlns:p14="http://schemas.microsoft.com/office/powerpoint/2010/main" val="42641903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5E1C7-D2BE-4A1B-BBDD-2D5858B42755}"/>
              </a:ext>
            </a:extLst>
          </p:cNvPr>
          <p:cNvSpPr>
            <a:spLocks noGrp="1"/>
          </p:cNvSpPr>
          <p:nvPr>
            <p:ph type="title"/>
          </p:nvPr>
        </p:nvSpPr>
        <p:spPr>
          <a:xfrm>
            <a:off x="3601570" y="500062"/>
            <a:ext cx="4988859" cy="1325563"/>
          </a:xfrm>
        </p:spPr>
        <p:txBody>
          <a:bodyPr/>
          <a:lstStyle/>
          <a:p>
            <a:r>
              <a:rPr lang="en-GB" dirty="0"/>
              <a:t>Video</a:t>
            </a:r>
          </a:p>
        </p:txBody>
      </p:sp>
      <p:pic>
        <p:nvPicPr>
          <p:cNvPr id="4" name="Picture 3">
            <a:extLst>
              <a:ext uri="{FF2B5EF4-FFF2-40B4-BE49-F238E27FC236}">
                <a16:creationId xmlns:a16="http://schemas.microsoft.com/office/drawing/2014/main" id="{0F0FED93-0568-4CB3-981C-81BA6AC40F6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
        <p:nvSpPr>
          <p:cNvPr id="5" name="TextBox 4"/>
          <p:cNvSpPr txBox="1"/>
          <p:nvPr/>
        </p:nvSpPr>
        <p:spPr>
          <a:xfrm>
            <a:off x="991732" y="5987259"/>
            <a:ext cx="9948984" cy="369332"/>
          </a:xfrm>
          <a:prstGeom prst="rect">
            <a:avLst/>
          </a:prstGeom>
          <a:noFill/>
        </p:spPr>
        <p:txBody>
          <a:bodyPr wrap="square" rtlCol="0">
            <a:spAutoFit/>
          </a:bodyPr>
          <a:lstStyle/>
          <a:p>
            <a:r>
              <a:rPr lang="en-GB" dirty="0"/>
              <a:t>http://archive.teachfind.com/ttv/www.teachers.tv/videos/guided-reading-fiction-and-non-fiction.html</a:t>
            </a:r>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27478" y="2039815"/>
            <a:ext cx="5287718" cy="3356708"/>
          </a:xfrm>
          <a:prstGeom prst="rect">
            <a:avLst/>
          </a:prstGeom>
          <a:ln w="38100">
            <a:solidFill>
              <a:schemeClr val="accent1"/>
            </a:solidFill>
          </a:ln>
        </p:spPr>
      </p:pic>
    </p:spTree>
    <p:extLst>
      <p:ext uri="{BB962C8B-B14F-4D97-AF65-F5344CB8AC3E}">
        <p14:creationId xmlns:p14="http://schemas.microsoft.com/office/powerpoint/2010/main" val="35027756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459698" y="498742"/>
            <a:ext cx="3601176" cy="1244370"/>
          </a:xfrm>
          <a:noFill/>
        </p:spPr>
        <p:txBody>
          <a:bodyPr>
            <a:normAutofit fontScale="90000"/>
          </a:bodyPr>
          <a:lstStyle/>
          <a:p>
            <a:pPr algn="ctr"/>
            <a:r>
              <a:rPr lang="en-GB" altLang="en-US" dirty="0"/>
              <a:t>What is Guided Reading?</a:t>
            </a:r>
          </a:p>
        </p:txBody>
      </p:sp>
      <p:sp>
        <p:nvSpPr>
          <p:cNvPr id="5123" name="Rectangle 3"/>
          <p:cNvSpPr>
            <a:spLocks noGrp="1" noChangeArrowheads="1"/>
          </p:cNvSpPr>
          <p:nvPr>
            <p:ph type="body" idx="1"/>
          </p:nvPr>
        </p:nvSpPr>
        <p:spPr>
          <a:xfrm>
            <a:off x="372529" y="4280613"/>
            <a:ext cx="5315039" cy="1979025"/>
          </a:xfrm>
          <a:ln>
            <a:solidFill>
              <a:schemeClr val="accent1"/>
            </a:solidFill>
          </a:ln>
        </p:spPr>
        <p:txBody>
          <a:bodyPr>
            <a:normAutofit/>
          </a:bodyPr>
          <a:lstStyle/>
          <a:p>
            <a:pPr marL="609600" indent="-609600"/>
            <a:r>
              <a:rPr lang="en-US" altLang="en-US" sz="1800" dirty="0"/>
              <a:t>It is a context in which a teacher supports each reader’s development of effective strategies for processing text at increasing levels of difficulty;</a:t>
            </a:r>
          </a:p>
          <a:p>
            <a:pPr marL="609600" indent="-609600"/>
            <a:r>
              <a:rPr lang="en-US" altLang="en-US" sz="1800" dirty="0"/>
              <a:t>The goal of Guided Reading is for pupils to become fluent readers who can problem solve strategically and read independently and silently. </a:t>
            </a:r>
            <a:endParaRPr lang="en-GB" altLang="en-US" sz="1800" dirty="0"/>
          </a:p>
          <a:p>
            <a:pPr marL="609600" indent="-609600">
              <a:buNone/>
            </a:pPr>
            <a:endParaRPr lang="en-GB" altLang="en-US" sz="1200" dirty="0">
              <a:latin typeface="Comic Sans MS" panose="030F0702030302020204" pitchFamily="66" charset="0"/>
            </a:endParaRPr>
          </a:p>
        </p:txBody>
      </p:sp>
      <p:pic>
        <p:nvPicPr>
          <p:cNvPr id="7" name="Picture 8" descr="http://www.haven.k12.pa.us/title1/guidedreading.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55077" y="5270126"/>
            <a:ext cx="1511424" cy="1313235"/>
          </a:xfrm>
          <a:prstGeom prst="rect">
            <a:avLst/>
          </a:prstGeom>
          <a:noFill/>
          <a:ln w="9525">
            <a:solidFill>
              <a:schemeClr val="accent1"/>
            </a:solidFill>
            <a:miter lim="800000"/>
            <a:headEnd/>
            <a:tailEnd/>
          </a:ln>
          <a:extLst>
            <a:ext uri="{909E8E84-426E-40DD-AFC4-6F175D3DCCD1}">
              <a14:hiddenFill xmlns:a14="http://schemas.microsoft.com/office/drawing/2010/main">
                <a:solidFill>
                  <a:srgbClr val="FFFFFF"/>
                </a:solidFill>
              </a14:hiddenFill>
            </a:ext>
          </a:extLst>
        </p:spPr>
      </p:pic>
      <p:sp>
        <p:nvSpPr>
          <p:cNvPr id="9" name="Rectangle 2"/>
          <p:cNvSpPr txBox="1">
            <a:spLocks noChangeArrowheads="1"/>
          </p:cNvSpPr>
          <p:nvPr/>
        </p:nvSpPr>
        <p:spPr>
          <a:xfrm>
            <a:off x="5778936" y="435353"/>
            <a:ext cx="3988320" cy="1480798"/>
          </a:xfrm>
          <a:prstGeom prst="rect">
            <a:avLst/>
          </a:prstGeom>
          <a:noFill/>
        </p:spPr>
        <p:txBody>
          <a:bodyPr vert="horz" lIns="91440" tIns="45720" rIns="91440" bIns="45720" rtlCol="0" anchor="ctr">
            <a:normAutofit fontScale="900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sz="5400" dirty="0"/>
              <a:t>Why is it important</a:t>
            </a:r>
            <a:r>
              <a:rPr lang="en-GB" altLang="en-US" sz="3200" dirty="0"/>
              <a:t>?</a:t>
            </a:r>
          </a:p>
        </p:txBody>
      </p:sp>
      <p:sp>
        <p:nvSpPr>
          <p:cNvPr id="2" name="TextBox 1"/>
          <p:cNvSpPr txBox="1"/>
          <p:nvPr/>
        </p:nvSpPr>
        <p:spPr>
          <a:xfrm>
            <a:off x="6096000" y="2260039"/>
            <a:ext cx="5556045" cy="3360920"/>
          </a:xfrm>
          <a:prstGeom prst="rect">
            <a:avLst/>
          </a:prstGeom>
          <a:noFill/>
          <a:ln>
            <a:solidFill>
              <a:schemeClr val="accent1"/>
            </a:solidFill>
          </a:ln>
        </p:spPr>
        <p:txBody>
          <a:bodyPr wrap="square" rtlCol="0">
            <a:spAutoFit/>
          </a:bodyPr>
          <a:lstStyle/>
          <a:p>
            <a:pPr marL="285750" indent="-285750">
              <a:lnSpc>
                <a:spcPct val="90000"/>
              </a:lnSpc>
              <a:buFont typeface="Arial" panose="020B0604020202020204" pitchFamily="34" charset="0"/>
              <a:buChar char="•"/>
            </a:pPr>
            <a:r>
              <a:rPr lang="en-GB" altLang="en-US" sz="2400" dirty="0"/>
              <a:t>It is the most effective way of teaching reading skills to pupils because it enables you to focus on the learning needs of a small group of children;</a:t>
            </a:r>
          </a:p>
          <a:p>
            <a:pPr marL="285750" indent="-285750">
              <a:lnSpc>
                <a:spcPct val="90000"/>
              </a:lnSpc>
              <a:buFont typeface="Arial" panose="020B0604020202020204" pitchFamily="34" charset="0"/>
              <a:buChar char="•"/>
            </a:pPr>
            <a:r>
              <a:rPr lang="en-GB" altLang="en-US" sz="2400" dirty="0"/>
              <a:t>In a small group, you are able to give each child a lot of attention but the pupils can also discuss the texts and the reading process and learn from each other.</a:t>
            </a:r>
          </a:p>
          <a:p>
            <a:endParaRPr lang="en-GB" dirty="0"/>
          </a:p>
        </p:txBody>
      </p:sp>
      <p:pic>
        <p:nvPicPr>
          <p:cNvPr id="12" name="Picture 11">
            <a:extLst>
              <a:ext uri="{FF2B5EF4-FFF2-40B4-BE49-F238E27FC236}">
                <a16:creationId xmlns:a16="http://schemas.microsoft.com/office/drawing/2014/main" id="{67B2B962-9FDB-49C5-A81D-2EC8FDC89BBD}"/>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612521" y="2079212"/>
            <a:ext cx="1952021" cy="1529200"/>
          </a:xfrm>
          <a:prstGeom prst="rect">
            <a:avLst/>
          </a:prstGeom>
          <a:ln>
            <a:solidFill>
              <a:schemeClr val="accent1"/>
            </a:solidFill>
          </a:ln>
        </p:spPr>
      </p:pic>
      <p:sp>
        <p:nvSpPr>
          <p:cNvPr id="13" name="TextBox 12">
            <a:extLst>
              <a:ext uri="{FF2B5EF4-FFF2-40B4-BE49-F238E27FC236}">
                <a16:creationId xmlns:a16="http://schemas.microsoft.com/office/drawing/2014/main" id="{1555815A-3295-4BA9-98F1-3077ED301D1D}"/>
              </a:ext>
            </a:extLst>
          </p:cNvPr>
          <p:cNvSpPr txBox="1"/>
          <p:nvPr/>
        </p:nvSpPr>
        <p:spPr>
          <a:xfrm>
            <a:off x="8551589" y="8352030"/>
            <a:ext cx="2576911" cy="369332"/>
          </a:xfrm>
          <a:prstGeom prst="rect">
            <a:avLst/>
          </a:prstGeom>
          <a:noFill/>
        </p:spPr>
        <p:txBody>
          <a:bodyPr wrap="square" rtlCol="0">
            <a:spAutoFit/>
          </a:bodyPr>
          <a:lstStyle/>
          <a:p>
            <a:r>
              <a:rPr lang="en-GB" sz="900" dirty="0">
                <a:hlinkClick r:id="rId5" tooltip="http://www.upcyclededucation.com/2012/01/think-pair-share-oldie-but-goodie.html"/>
              </a:rPr>
              <a:t>This Photo</a:t>
            </a:r>
            <a:r>
              <a:rPr lang="en-GB" sz="900" dirty="0"/>
              <a:t> by Unknown Author is licensed under </a:t>
            </a:r>
            <a:r>
              <a:rPr lang="en-GB" sz="900" dirty="0">
                <a:hlinkClick r:id="rId6" tooltip="https://creativecommons.org/licenses/by-nc-sa/3.0/"/>
              </a:rPr>
              <a:t>CC BY-NC-SA</a:t>
            </a:r>
            <a:endParaRPr lang="en-GB" sz="900" dirty="0"/>
          </a:p>
        </p:txBody>
      </p:sp>
      <p:pic>
        <p:nvPicPr>
          <p:cNvPr id="10" name="Picture 9">
            <a:extLst>
              <a:ext uri="{FF2B5EF4-FFF2-40B4-BE49-F238E27FC236}">
                <a16:creationId xmlns:a16="http://schemas.microsoft.com/office/drawing/2014/main" id="{40EBF43D-EFD3-4D02-BB49-76CC39DBACB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Tree>
    <p:extLst>
      <p:ext uri="{BB962C8B-B14F-4D97-AF65-F5344CB8AC3E}">
        <p14:creationId xmlns:p14="http://schemas.microsoft.com/office/powerpoint/2010/main" val="1271715670"/>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ppt_x"/>
                                          </p:val>
                                        </p:tav>
                                        <p:tav tm="100000">
                                          <p:val>
                                            <p:strVal val="#ppt_x"/>
                                          </p:val>
                                        </p:tav>
                                      </p:tavLst>
                                    </p:anim>
                                    <p:anim calcmode="lin" valueType="num">
                                      <p:cBhvr additive="base">
                                        <p:cTn id="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123">
                                            <p:txEl>
                                              <p:pRg st="0" end="0"/>
                                            </p:txEl>
                                          </p:spTgt>
                                        </p:tgtEl>
                                        <p:attrNameLst>
                                          <p:attrName>style.visibility</p:attrName>
                                        </p:attrNameLst>
                                      </p:cBhvr>
                                      <p:to>
                                        <p:strVal val="visible"/>
                                      </p:to>
                                    </p:set>
                                    <p:anim calcmode="lin" valueType="num">
                                      <p:cBhvr additive="base">
                                        <p:cTn id="13" dur="500" fill="hold"/>
                                        <p:tgtEl>
                                          <p:spTgt spid="512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12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123">
                                            <p:txEl>
                                              <p:pRg st="1" end="1"/>
                                            </p:txEl>
                                          </p:spTgt>
                                        </p:tgtEl>
                                        <p:attrNameLst>
                                          <p:attrName>style.visibility</p:attrName>
                                        </p:attrNameLst>
                                      </p:cBhvr>
                                      <p:to>
                                        <p:strVal val="visible"/>
                                      </p:to>
                                    </p:set>
                                    <p:anim calcmode="lin" valueType="num">
                                      <p:cBhvr additive="base">
                                        <p:cTn id="19" dur="500" fill="hold"/>
                                        <p:tgtEl>
                                          <p:spTgt spid="512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12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0" end="0"/>
                                            </p:txEl>
                                          </p:spTgt>
                                        </p:tgtEl>
                                        <p:attrNameLst>
                                          <p:attrName>style.visibility</p:attrName>
                                        </p:attrNameLst>
                                      </p:cBhvr>
                                      <p:to>
                                        <p:strVal val="visible"/>
                                      </p:to>
                                    </p:set>
                                    <p:anim calcmode="lin" valueType="num">
                                      <p:cBhvr additive="base">
                                        <p:cTn id="25"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1" end="1"/>
                                            </p:txEl>
                                          </p:spTgt>
                                        </p:tgtEl>
                                        <p:attrNameLst>
                                          <p:attrName>style.visibility</p:attrName>
                                        </p:attrNameLst>
                                      </p:cBhvr>
                                      <p:to>
                                        <p:strVal val="visible"/>
                                      </p:to>
                                    </p:set>
                                    <p:anim calcmode="lin" valueType="num">
                                      <p:cBhvr additive="base">
                                        <p:cTn id="31"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a:xfrm>
            <a:off x="1981200" y="274638"/>
            <a:ext cx="8229600" cy="711026"/>
          </a:xfrm>
          <a:noFill/>
          <a:ln w="19050">
            <a:solidFill>
              <a:srgbClr val="7093D2"/>
            </a:solidFill>
          </a:ln>
        </p:spPr>
        <p:txBody>
          <a:bodyPr>
            <a:normAutofit/>
          </a:bodyPr>
          <a:lstStyle/>
          <a:p>
            <a:r>
              <a:rPr lang="en-US" altLang="en-US" sz="4000" dirty="0"/>
              <a:t>What Estyn says about Guided Reading</a:t>
            </a:r>
            <a:endParaRPr lang="en-GB" altLang="en-US" sz="4000" dirty="0"/>
          </a:p>
        </p:txBody>
      </p:sp>
      <p:sp>
        <p:nvSpPr>
          <p:cNvPr id="6" name="TextBox 5">
            <a:extLst>
              <a:ext uri="{FF2B5EF4-FFF2-40B4-BE49-F238E27FC236}">
                <a16:creationId xmlns:a16="http://schemas.microsoft.com/office/drawing/2014/main" id="{AD562FE6-DA0D-4314-BD90-34D92F8F27CE}"/>
              </a:ext>
            </a:extLst>
          </p:cNvPr>
          <p:cNvSpPr txBox="1"/>
          <p:nvPr/>
        </p:nvSpPr>
        <p:spPr>
          <a:xfrm>
            <a:off x="1981117" y="2348429"/>
            <a:ext cx="8147248" cy="553998"/>
          </a:xfrm>
          <a:prstGeom prst="rect">
            <a:avLst/>
          </a:prstGeom>
          <a:noFill/>
          <a:ln>
            <a:solidFill>
              <a:schemeClr val="accent1"/>
            </a:solidFill>
          </a:ln>
        </p:spPr>
        <p:txBody>
          <a:bodyPr wrap="square" rtlCol="0">
            <a:spAutoFit/>
          </a:bodyPr>
          <a:lstStyle/>
          <a:p>
            <a:r>
              <a:rPr lang="en-GB" sz="1200" dirty="0"/>
              <a:t>Individual pupils read the text to themselves and out loud to the teacher and the group using strategies they know. The teacher reinforces and extends these strategies, helping pupils to understand the text fully. </a:t>
            </a:r>
            <a:r>
              <a:rPr lang="en-GB" dirty="0"/>
              <a:t>	</a:t>
            </a:r>
          </a:p>
        </p:txBody>
      </p:sp>
      <p:sp>
        <p:nvSpPr>
          <p:cNvPr id="9" name="TextBox 8">
            <a:extLst>
              <a:ext uri="{FF2B5EF4-FFF2-40B4-BE49-F238E27FC236}">
                <a16:creationId xmlns:a16="http://schemas.microsoft.com/office/drawing/2014/main" id="{1D44058E-9E54-41C0-96BD-1E6B9175E797}"/>
              </a:ext>
            </a:extLst>
          </p:cNvPr>
          <p:cNvSpPr txBox="1"/>
          <p:nvPr/>
        </p:nvSpPr>
        <p:spPr>
          <a:xfrm>
            <a:off x="1981117" y="3153205"/>
            <a:ext cx="8147248" cy="461665"/>
          </a:xfrm>
          <a:prstGeom prst="rect">
            <a:avLst/>
          </a:prstGeom>
          <a:noFill/>
          <a:ln>
            <a:solidFill>
              <a:schemeClr val="accent1"/>
            </a:solidFill>
          </a:ln>
        </p:spPr>
        <p:txBody>
          <a:bodyPr wrap="square" rtlCol="0">
            <a:spAutoFit/>
          </a:bodyPr>
          <a:lstStyle/>
          <a:p>
            <a:r>
              <a:rPr lang="en-GB" sz="1200" dirty="0"/>
              <a:t>The focus is on developing and practising strategies to cope with unfamiliar text. Teaching will be tailored to the specific needs of the group members. </a:t>
            </a:r>
          </a:p>
        </p:txBody>
      </p:sp>
      <p:sp>
        <p:nvSpPr>
          <p:cNvPr id="10" name="TextBox 9">
            <a:extLst>
              <a:ext uri="{FF2B5EF4-FFF2-40B4-BE49-F238E27FC236}">
                <a16:creationId xmlns:a16="http://schemas.microsoft.com/office/drawing/2014/main" id="{711200EE-7C16-476F-A0C0-F5BACDC99D57}"/>
              </a:ext>
            </a:extLst>
          </p:cNvPr>
          <p:cNvSpPr txBox="1"/>
          <p:nvPr/>
        </p:nvSpPr>
        <p:spPr>
          <a:xfrm>
            <a:off x="2080198" y="5508851"/>
            <a:ext cx="5403387" cy="646331"/>
          </a:xfrm>
          <a:prstGeom prst="rect">
            <a:avLst/>
          </a:prstGeom>
          <a:noFill/>
          <a:ln>
            <a:solidFill>
              <a:schemeClr val="accent1"/>
            </a:solidFill>
          </a:ln>
        </p:spPr>
        <p:txBody>
          <a:bodyPr wrap="square" rtlCol="0">
            <a:spAutoFit/>
          </a:bodyPr>
          <a:lstStyle/>
          <a:p>
            <a:r>
              <a:rPr lang="en-GB" sz="1200" dirty="0"/>
              <a:t>Will generally focus on new, unseen text. Pupils will test their reading strategies on unfamiliar text, make predictions, check them, and either confirm or reject them. Guided reading of familiar texts should have different purposes. </a:t>
            </a:r>
            <a:endParaRPr lang="en-GB" dirty="0"/>
          </a:p>
        </p:txBody>
      </p:sp>
      <p:sp>
        <p:nvSpPr>
          <p:cNvPr id="11" name="TextBox 10">
            <a:extLst>
              <a:ext uri="{FF2B5EF4-FFF2-40B4-BE49-F238E27FC236}">
                <a16:creationId xmlns:a16="http://schemas.microsoft.com/office/drawing/2014/main" id="{C92AB426-1F63-42D1-95C1-177FF2F85E88}"/>
              </a:ext>
            </a:extLst>
          </p:cNvPr>
          <p:cNvSpPr txBox="1"/>
          <p:nvPr/>
        </p:nvSpPr>
        <p:spPr>
          <a:xfrm>
            <a:off x="2080198" y="4839746"/>
            <a:ext cx="5403387" cy="276999"/>
          </a:xfrm>
          <a:prstGeom prst="rect">
            <a:avLst/>
          </a:prstGeom>
          <a:noFill/>
          <a:ln>
            <a:solidFill>
              <a:schemeClr val="accent1"/>
            </a:solidFill>
          </a:ln>
        </p:spPr>
        <p:txBody>
          <a:bodyPr wrap="square" rtlCol="0">
            <a:spAutoFit/>
          </a:bodyPr>
          <a:lstStyle/>
          <a:p>
            <a:r>
              <a:rPr lang="en-GB" sz="1200" dirty="0"/>
              <a:t>Pupils will do most of the reading, supported by the teacher as above. </a:t>
            </a:r>
            <a:endParaRPr lang="en-GB" dirty="0"/>
          </a:p>
        </p:txBody>
      </p:sp>
      <p:sp>
        <p:nvSpPr>
          <p:cNvPr id="12" name="TextBox 11">
            <a:extLst>
              <a:ext uri="{FF2B5EF4-FFF2-40B4-BE49-F238E27FC236}">
                <a16:creationId xmlns:a16="http://schemas.microsoft.com/office/drawing/2014/main" id="{435F9CED-5343-44D5-8160-2AB461FEFFD9}"/>
              </a:ext>
            </a:extLst>
          </p:cNvPr>
          <p:cNvSpPr txBox="1"/>
          <p:nvPr/>
        </p:nvSpPr>
        <p:spPr>
          <a:xfrm>
            <a:off x="1981117" y="1568515"/>
            <a:ext cx="8147248" cy="553998"/>
          </a:xfrm>
          <a:prstGeom prst="rect">
            <a:avLst/>
          </a:prstGeom>
          <a:noFill/>
          <a:ln>
            <a:solidFill>
              <a:schemeClr val="accent1"/>
            </a:solidFill>
          </a:ln>
        </p:spPr>
        <p:txBody>
          <a:bodyPr wrap="square" rtlCol="0">
            <a:spAutoFit/>
          </a:bodyPr>
          <a:lstStyle/>
          <a:p>
            <a:r>
              <a:rPr lang="en-GB" sz="1200" dirty="0"/>
              <a:t>Will usually involve a group of pupils with similar ability/needs. Each pupil is helped to read and understand the text independently, though the rest of the group will be involved. The rest of the class work on other tasks. </a:t>
            </a:r>
            <a:r>
              <a:rPr lang="en-GB" dirty="0"/>
              <a:t>	</a:t>
            </a:r>
          </a:p>
        </p:txBody>
      </p:sp>
      <p:sp>
        <p:nvSpPr>
          <p:cNvPr id="13" name="TextBox 12">
            <a:extLst>
              <a:ext uri="{FF2B5EF4-FFF2-40B4-BE49-F238E27FC236}">
                <a16:creationId xmlns:a16="http://schemas.microsoft.com/office/drawing/2014/main" id="{64C999E7-6979-47D9-8BB4-6AAB579E335C}"/>
              </a:ext>
            </a:extLst>
          </p:cNvPr>
          <p:cNvSpPr txBox="1"/>
          <p:nvPr/>
        </p:nvSpPr>
        <p:spPr>
          <a:xfrm>
            <a:off x="2022376" y="4041755"/>
            <a:ext cx="8147248" cy="461665"/>
          </a:xfrm>
          <a:prstGeom prst="rect">
            <a:avLst/>
          </a:prstGeom>
          <a:noFill/>
          <a:ln>
            <a:solidFill>
              <a:schemeClr val="accent1"/>
            </a:solidFill>
          </a:ln>
        </p:spPr>
        <p:txBody>
          <a:bodyPr wrap="square" rtlCol="0">
            <a:spAutoFit/>
          </a:bodyPr>
          <a:lstStyle/>
          <a:p>
            <a:r>
              <a:rPr lang="en-GB" sz="1200" dirty="0"/>
              <a:t>Some of the reading is silent as pupils tackle a text for themselves then attempt to read it aloud, supported by the teacher and their peers who give them strategies to cope. 	</a:t>
            </a:r>
          </a:p>
        </p:txBody>
      </p:sp>
      <p:pic>
        <p:nvPicPr>
          <p:cNvPr id="3" name="Picture 2">
            <a:extLst>
              <a:ext uri="{FF2B5EF4-FFF2-40B4-BE49-F238E27FC236}">
                <a16:creationId xmlns:a16="http://schemas.microsoft.com/office/drawing/2014/main" id="{8C959932-F30B-4F4E-90C8-544D4B33BB6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843631" y="5054532"/>
            <a:ext cx="1284734" cy="1284734"/>
          </a:xfrm>
          <a:prstGeom prst="rect">
            <a:avLst/>
          </a:prstGeom>
          <a:ln>
            <a:solidFill>
              <a:schemeClr val="tx2">
                <a:lumMod val="60000"/>
                <a:lumOff val="40000"/>
              </a:schemeClr>
            </a:solidFill>
          </a:ln>
        </p:spPr>
      </p:pic>
    </p:spTree>
    <p:extLst>
      <p:ext uri="{BB962C8B-B14F-4D97-AF65-F5344CB8AC3E}">
        <p14:creationId xmlns:p14="http://schemas.microsoft.com/office/powerpoint/2010/main" val="71459513"/>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9" grpId="0" animBg="1"/>
      <p:bldP spid="10" grpId="0" animBg="1"/>
      <p:bldP spid="11" grpId="0" animBg="1"/>
      <p:bldP spid="12" grpId="0" animBg="1"/>
      <p:bldP spid="13"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1680" y="629267"/>
            <a:ext cx="5410944" cy="1143000"/>
          </a:xfrm>
          <a:noFill/>
          <a:ln>
            <a:solidFill>
              <a:schemeClr val="accent1"/>
            </a:solidFill>
          </a:ln>
        </p:spPr>
        <p:txBody>
          <a:bodyPr>
            <a:normAutofit fontScale="90000"/>
          </a:bodyPr>
          <a:lstStyle/>
          <a:p>
            <a:pPr algn="ctr"/>
            <a:r>
              <a:rPr lang="en-GB" dirty="0"/>
              <a:t>Activities that develop reading skills</a:t>
            </a:r>
          </a:p>
        </p:txBody>
      </p:sp>
      <p:sp>
        <p:nvSpPr>
          <p:cNvPr id="3" name="Content Placeholder 2"/>
          <p:cNvSpPr>
            <a:spLocks noGrp="1"/>
          </p:cNvSpPr>
          <p:nvPr>
            <p:ph idx="1"/>
          </p:nvPr>
        </p:nvSpPr>
        <p:spPr>
          <a:xfrm>
            <a:off x="8315744" y="2322600"/>
            <a:ext cx="3298226" cy="2793800"/>
          </a:xfrm>
        </p:spPr>
        <p:txBody>
          <a:bodyPr>
            <a:noAutofit/>
          </a:bodyPr>
          <a:lstStyle/>
          <a:p>
            <a:r>
              <a:rPr lang="en-GB" sz="2000" dirty="0"/>
              <a:t>Predicting</a:t>
            </a:r>
          </a:p>
          <a:p>
            <a:r>
              <a:rPr lang="en-GB" sz="2000" dirty="0"/>
              <a:t>Connecting</a:t>
            </a:r>
          </a:p>
          <a:p>
            <a:r>
              <a:rPr lang="en-GB" sz="2000" dirty="0"/>
              <a:t>Comparing</a:t>
            </a:r>
          </a:p>
          <a:p>
            <a:r>
              <a:rPr lang="en-GB" sz="2000" dirty="0"/>
              <a:t>Inferring</a:t>
            </a:r>
          </a:p>
          <a:p>
            <a:r>
              <a:rPr lang="en-GB" sz="2000" dirty="0"/>
              <a:t>Synthesizing</a:t>
            </a:r>
          </a:p>
          <a:p>
            <a:r>
              <a:rPr lang="en-GB" sz="2000" dirty="0"/>
              <a:t>Creating images</a:t>
            </a:r>
          </a:p>
          <a:p>
            <a:r>
              <a:rPr lang="en-GB" sz="2000" dirty="0"/>
              <a:t>Self-questioning</a:t>
            </a:r>
          </a:p>
          <a:p>
            <a:r>
              <a:rPr lang="en-GB" sz="2000" dirty="0"/>
              <a:t>Skimming</a:t>
            </a:r>
          </a:p>
          <a:p>
            <a:r>
              <a:rPr lang="en-GB" sz="2000" dirty="0"/>
              <a:t>Scanning</a:t>
            </a:r>
          </a:p>
          <a:p>
            <a:r>
              <a:rPr lang="en-GB" sz="2000" dirty="0"/>
              <a:t>Summarizing &amp; paraphrasing</a:t>
            </a:r>
          </a:p>
        </p:txBody>
      </p:sp>
      <p:pic>
        <p:nvPicPr>
          <p:cNvPr id="6" name="Picture 5">
            <a:extLst>
              <a:ext uri="{FF2B5EF4-FFF2-40B4-BE49-F238E27FC236}">
                <a16:creationId xmlns:a16="http://schemas.microsoft.com/office/drawing/2014/main" id="{7DD3685E-4D7C-45FE-975C-9C48F6F722A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09104" y="2824083"/>
            <a:ext cx="3373792" cy="2823751"/>
          </a:xfrm>
          <a:prstGeom prst="rect">
            <a:avLst/>
          </a:prstGeom>
        </p:spPr>
      </p:pic>
      <p:sp>
        <p:nvSpPr>
          <p:cNvPr id="10" name="Content Placeholder 2">
            <a:extLst>
              <a:ext uri="{FF2B5EF4-FFF2-40B4-BE49-F238E27FC236}">
                <a16:creationId xmlns:a16="http://schemas.microsoft.com/office/drawing/2014/main" id="{9B1AA37A-6CC0-443E-8DC4-CC1EE34CFAD9}"/>
              </a:ext>
            </a:extLst>
          </p:cNvPr>
          <p:cNvSpPr txBox="1">
            <a:spLocks/>
          </p:cNvSpPr>
          <p:nvPr/>
        </p:nvSpPr>
        <p:spPr>
          <a:xfrm>
            <a:off x="682295" y="2824083"/>
            <a:ext cx="3960440" cy="3651612"/>
          </a:xfrm>
          <a:prstGeom prst="rect">
            <a:avLst/>
          </a:prstGeom>
        </p:spPr>
        <p:txBody>
          <a:bodyPr vert="horz" lIns="91440" tIns="45720" rIns="91440" bIns="45720" rtlCol="0">
            <a:normAutofit fontScale="70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a:t>Decoding new words</a:t>
            </a:r>
          </a:p>
          <a:p>
            <a:r>
              <a:rPr lang="en-GB" dirty="0"/>
              <a:t>Using illustrations to support prediction</a:t>
            </a:r>
          </a:p>
          <a:p>
            <a:r>
              <a:rPr lang="en-GB" dirty="0"/>
              <a:t>Character development</a:t>
            </a:r>
          </a:p>
          <a:p>
            <a:r>
              <a:rPr lang="en-GB" dirty="0"/>
              <a:t>Predicting outcomes</a:t>
            </a:r>
          </a:p>
          <a:p>
            <a:r>
              <a:rPr lang="en-GB" dirty="0"/>
              <a:t>Understanding the contents</a:t>
            </a:r>
          </a:p>
          <a:p>
            <a:r>
              <a:rPr lang="en-GB" dirty="0"/>
              <a:t>Interpreting punctuation</a:t>
            </a:r>
          </a:p>
          <a:p>
            <a:r>
              <a:rPr lang="en-GB" dirty="0"/>
              <a:t>Introducing a new text form</a:t>
            </a:r>
          </a:p>
          <a:p>
            <a:r>
              <a:rPr lang="en-GB" dirty="0"/>
              <a:t>Inferring from dialogue</a:t>
            </a:r>
          </a:p>
          <a:p>
            <a:endParaRPr lang="en-GB" dirty="0"/>
          </a:p>
        </p:txBody>
      </p:sp>
      <p:pic>
        <p:nvPicPr>
          <p:cNvPr id="9" name="Picture 8">
            <a:extLst>
              <a:ext uri="{FF2B5EF4-FFF2-40B4-BE49-F238E27FC236}">
                <a16:creationId xmlns:a16="http://schemas.microsoft.com/office/drawing/2014/main" id="{6B96E66A-1F71-4A96-AF76-9C0A95A8E8B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13098">
            <a:off x="6857634" y="471692"/>
            <a:ext cx="1109821" cy="1476948"/>
          </a:xfrm>
          <a:prstGeom prst="rect">
            <a:avLst/>
          </a:prstGeom>
        </p:spPr>
      </p:pic>
      <p:pic>
        <p:nvPicPr>
          <p:cNvPr id="12" name="Picture 11">
            <a:extLst>
              <a:ext uri="{FF2B5EF4-FFF2-40B4-BE49-F238E27FC236}">
                <a16:creationId xmlns:a16="http://schemas.microsoft.com/office/drawing/2014/main" id="{9F5C084C-5D33-49FD-B0DD-1064A70D5E8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748519">
            <a:off x="10339001" y="766030"/>
            <a:ext cx="1539055" cy="1113483"/>
          </a:xfrm>
          <a:prstGeom prst="rect">
            <a:avLst/>
          </a:prstGeom>
        </p:spPr>
      </p:pic>
      <p:pic>
        <p:nvPicPr>
          <p:cNvPr id="13" name="Picture 2" descr="http://welove1stgrade.wikispaces.com/file/view/Guided-Reading-Beach-Balls-N303_XL.jpg/239025885/218x218/Guided-Reading-Beach-Balls-N303_XL.jpg">
            <a:extLst>
              <a:ext uri="{FF2B5EF4-FFF2-40B4-BE49-F238E27FC236}">
                <a16:creationId xmlns:a16="http://schemas.microsoft.com/office/drawing/2014/main" id="{C8B63290-3D2A-43FE-A854-B2EDD19B989F}"/>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rot="21046535">
            <a:off x="8618077" y="618810"/>
            <a:ext cx="1407925" cy="14079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1827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0">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0">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nodeType="clickEffect">
                                  <p:stCondLst>
                                    <p:cond delay="0"/>
                                  </p:stCondLst>
                                  <p:childTnLst>
                                    <p:set>
                                      <p:cBhvr>
                                        <p:cTn id="7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nodeType="clickEffect">
                                  <p:stCondLst>
                                    <p:cond delay="0"/>
                                  </p:stCondLst>
                                  <p:childTnLst>
                                    <p:set>
                                      <p:cBhvr>
                                        <p:cTn id="7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5E1C7-D2BE-4A1B-BBDD-2D5858B42755}"/>
              </a:ext>
            </a:extLst>
          </p:cNvPr>
          <p:cNvSpPr>
            <a:spLocks noGrp="1"/>
          </p:cNvSpPr>
          <p:nvPr>
            <p:ph type="title"/>
          </p:nvPr>
        </p:nvSpPr>
        <p:spPr>
          <a:xfrm>
            <a:off x="952155" y="546955"/>
            <a:ext cx="4988859" cy="1325563"/>
          </a:xfrm>
        </p:spPr>
        <p:txBody>
          <a:bodyPr/>
          <a:lstStyle/>
          <a:p>
            <a:pPr algn="ctr"/>
            <a:r>
              <a:rPr lang="en-GB" dirty="0"/>
              <a:t>Directed Study</a:t>
            </a:r>
          </a:p>
        </p:txBody>
      </p:sp>
      <p:pic>
        <p:nvPicPr>
          <p:cNvPr id="4" name="Picture 3">
            <a:extLst>
              <a:ext uri="{FF2B5EF4-FFF2-40B4-BE49-F238E27FC236}">
                <a16:creationId xmlns:a16="http://schemas.microsoft.com/office/drawing/2014/main" id="{0F0FED93-0568-4CB3-981C-81BA6AC40F6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Tree>
    <p:extLst>
      <p:ext uri="{BB962C8B-B14F-4D97-AF65-F5344CB8AC3E}">
        <p14:creationId xmlns:p14="http://schemas.microsoft.com/office/powerpoint/2010/main" val="27554049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5E1C7-D2BE-4A1B-BBDD-2D5858B42755}"/>
              </a:ext>
            </a:extLst>
          </p:cNvPr>
          <p:cNvSpPr>
            <a:spLocks noGrp="1"/>
          </p:cNvSpPr>
          <p:nvPr>
            <p:ph type="title"/>
          </p:nvPr>
        </p:nvSpPr>
        <p:spPr>
          <a:xfrm>
            <a:off x="3657599" y="367507"/>
            <a:ext cx="4477871" cy="908844"/>
          </a:xfrm>
        </p:spPr>
        <p:txBody>
          <a:bodyPr/>
          <a:lstStyle/>
          <a:p>
            <a:pPr algn="ctr"/>
            <a:r>
              <a:rPr lang="en-GB" dirty="0"/>
              <a:t>References</a:t>
            </a:r>
          </a:p>
        </p:txBody>
      </p:sp>
      <p:pic>
        <p:nvPicPr>
          <p:cNvPr id="4" name="Picture 3">
            <a:extLst>
              <a:ext uri="{FF2B5EF4-FFF2-40B4-BE49-F238E27FC236}">
                <a16:creationId xmlns:a16="http://schemas.microsoft.com/office/drawing/2014/main" id="{0F0FED93-0568-4CB3-981C-81BA6AC40F6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
        <p:nvSpPr>
          <p:cNvPr id="5" name="Content Placeholder 4">
            <a:extLst>
              <a:ext uri="{FF2B5EF4-FFF2-40B4-BE49-F238E27FC236}">
                <a16:creationId xmlns:a16="http://schemas.microsoft.com/office/drawing/2014/main" id="{6A8A9E0A-7596-4053-9F7C-B333CA1EF104}"/>
              </a:ext>
            </a:extLst>
          </p:cNvPr>
          <p:cNvSpPr txBox="1">
            <a:spLocks noGrp="1"/>
          </p:cNvSpPr>
          <p:nvPr>
            <p:ph idx="1"/>
          </p:nvPr>
        </p:nvSpPr>
        <p:spPr>
          <a:xfrm>
            <a:off x="790575" y="1400175"/>
            <a:ext cx="10153650" cy="6347379"/>
          </a:xfrm>
          <a:prstGeom prst="rect">
            <a:avLst/>
          </a:prstGeom>
          <a:noFill/>
        </p:spPr>
        <p:txBody>
          <a:bodyPr wrap="square" rtlCol="0">
            <a:spAutoFit/>
          </a:bodyPr>
          <a:lstStyle/>
          <a:p>
            <a:r>
              <a:rPr lang="en-GB" sz="1800" dirty="0" err="1"/>
              <a:t>Biddulph</a:t>
            </a:r>
            <a:r>
              <a:rPr lang="en-GB" sz="1800" dirty="0"/>
              <a:t>, J. (2002) </a:t>
            </a:r>
            <a:r>
              <a:rPr lang="en-GB" sz="1800" i="1" dirty="0"/>
              <a:t>Theory &amp; Research: Guided Reading </a:t>
            </a:r>
            <a:r>
              <a:rPr lang="en-GB" sz="1800" dirty="0"/>
              <a:t>Learning Media Limited New Zealand</a:t>
            </a:r>
          </a:p>
          <a:p>
            <a:r>
              <a:rPr lang="en-GB" sz="1800" dirty="0"/>
              <a:t>Department of Education WA (2013) </a:t>
            </a:r>
            <a:r>
              <a:rPr lang="en-GB" sz="1800" i="1" dirty="0"/>
              <a:t>First Steps: Reading Resource Book </a:t>
            </a:r>
            <a:r>
              <a:rPr lang="en-GB" sz="1800" dirty="0"/>
              <a:t>Perth: Government of Western Australia</a:t>
            </a:r>
          </a:p>
          <a:p>
            <a:r>
              <a:rPr lang="en-GB" sz="1800" dirty="0"/>
              <a:t>Department of Education WA (2013) </a:t>
            </a:r>
            <a:r>
              <a:rPr lang="en-GB" sz="1800" i="1" dirty="0"/>
              <a:t>First Steps: Reading Map </a:t>
            </a:r>
            <a:r>
              <a:rPr lang="en-GB" sz="1800" dirty="0"/>
              <a:t>Perth: Government of Western Australia</a:t>
            </a:r>
          </a:p>
          <a:p>
            <a:r>
              <a:rPr lang="en-GB" sz="1800" dirty="0">
                <a:cs typeface="Calibri Light" panose="020F0302020204030204" pitchFamily="34" charset="0"/>
              </a:rPr>
              <a:t>Medwell, J.A., Wray, D. and Minns, H. (2014) </a:t>
            </a:r>
            <a:r>
              <a:rPr lang="en-GB" sz="1800" i="1" dirty="0">
                <a:cs typeface="Calibri Light" panose="020F0302020204030204" pitchFamily="34" charset="0"/>
              </a:rPr>
              <a:t>Primary English: Teaching theory and practice</a:t>
            </a:r>
            <a:r>
              <a:rPr lang="en-GB" sz="1800" dirty="0">
                <a:cs typeface="Calibri Light" panose="020F0302020204030204" pitchFamily="34" charset="0"/>
              </a:rPr>
              <a:t>. United Kingdom: SAGE Publications.</a:t>
            </a:r>
            <a:endParaRPr lang="en-GB" sz="1800" dirty="0"/>
          </a:p>
          <a:p>
            <a:r>
              <a:rPr lang="en-GB" sz="1800" dirty="0" err="1"/>
              <a:t>Pinnell</a:t>
            </a:r>
            <a:r>
              <a:rPr lang="en-GB" sz="1800" dirty="0"/>
              <a:t>, G.S. &amp; </a:t>
            </a:r>
            <a:r>
              <a:rPr lang="en-GB" sz="1800" dirty="0" err="1"/>
              <a:t>Fountas</a:t>
            </a:r>
            <a:r>
              <a:rPr lang="en-GB" sz="1800" dirty="0"/>
              <a:t>, I.C. . (2010)  </a:t>
            </a:r>
            <a:r>
              <a:rPr lang="en-GB" sz="1800" i="1" dirty="0"/>
              <a:t>Research Base for Guided Reading as an Instructional Approach </a:t>
            </a:r>
            <a:r>
              <a:rPr lang="en-GB" sz="1800" dirty="0"/>
              <a:t>Scholastic</a:t>
            </a:r>
          </a:p>
          <a:p>
            <a:r>
              <a:rPr lang="en-GB" sz="1800" dirty="0"/>
              <a:t>Welsh Assembly Government (2008) English Guidance for Key Stages 2 and 3 Cardiff: Welsh Assembly Government</a:t>
            </a:r>
          </a:p>
          <a:p>
            <a:r>
              <a:rPr lang="en-US" sz="1800" dirty="0"/>
              <a:t>Welsh Government, (2015). </a:t>
            </a:r>
            <a:r>
              <a:rPr lang="en-US" sz="1800" i="1" dirty="0"/>
              <a:t>Curriculum for Wales </a:t>
            </a:r>
            <a:r>
              <a:rPr lang="en-US" sz="1800" i="1" dirty="0" err="1"/>
              <a:t>Programme</a:t>
            </a:r>
            <a:r>
              <a:rPr lang="en-US" sz="1800" i="1" dirty="0"/>
              <a:t> of Study for English Key Stages</a:t>
            </a:r>
            <a:r>
              <a:rPr lang="en-US" sz="1800" dirty="0"/>
              <a:t>. Cardiff: Welsh Government.</a:t>
            </a:r>
          </a:p>
          <a:p>
            <a:r>
              <a:rPr lang="en-US" sz="1800" dirty="0"/>
              <a:t>Welsh Government, (2015). </a:t>
            </a:r>
            <a:r>
              <a:rPr lang="en-US" sz="1800" i="1" dirty="0"/>
              <a:t>Foundation Phase Framework</a:t>
            </a:r>
            <a:r>
              <a:rPr lang="en-US" sz="1800" dirty="0"/>
              <a:t>. Cardiff: Welsh Government.</a:t>
            </a:r>
          </a:p>
          <a:p>
            <a:r>
              <a:rPr lang="en-US" sz="1800" dirty="0"/>
              <a:t>Welsh Assembly Government (2010) </a:t>
            </a:r>
            <a:r>
              <a:rPr lang="en-US" sz="1800" i="1" dirty="0"/>
              <a:t>How to develop thinking and assessment for learning in the classroom </a:t>
            </a:r>
            <a:r>
              <a:rPr lang="en-US" sz="1800" dirty="0"/>
              <a:t>Cardiff: Welsh Government.</a:t>
            </a:r>
          </a:p>
          <a:p>
            <a:endParaRPr lang="en-GB" sz="800" dirty="0"/>
          </a:p>
          <a:p>
            <a:endParaRPr lang="en-GB" sz="800" dirty="0"/>
          </a:p>
          <a:p>
            <a:endParaRPr lang="en-US" sz="800" dirty="0"/>
          </a:p>
          <a:p>
            <a:endParaRPr lang="en-GB" sz="800" dirty="0"/>
          </a:p>
          <a:p>
            <a:pPr marL="0" indent="0">
              <a:buNone/>
            </a:pPr>
            <a:endParaRPr lang="en-GB" sz="800" dirty="0">
              <a:highlight>
                <a:srgbClr val="FFFF00"/>
              </a:highlight>
              <a:latin typeface="+mj-lt"/>
              <a:cs typeface="Calibri Light" panose="020F0302020204030204" pitchFamily="34" charset="0"/>
            </a:endParaRPr>
          </a:p>
          <a:p>
            <a:pPr marL="0" indent="0">
              <a:buNone/>
            </a:pPr>
            <a:endParaRPr lang="en-GB" sz="1200" dirty="0">
              <a:latin typeface="Calibri Light" panose="020F0302020204030204" pitchFamily="34" charset="0"/>
              <a:cs typeface="Calibri Light" panose="020F0302020204030204" pitchFamily="34"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347802" y="5244186"/>
            <a:ext cx="1397355" cy="1272485"/>
          </a:xfrm>
          <a:prstGeom prst="rect">
            <a:avLst/>
          </a:prstGeom>
        </p:spPr>
      </p:pic>
    </p:spTree>
    <p:extLst>
      <p:ext uri="{BB962C8B-B14F-4D97-AF65-F5344CB8AC3E}">
        <p14:creationId xmlns:p14="http://schemas.microsoft.com/office/powerpoint/2010/main" val="20872844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0000"/>
                </a:solidFill>
              </a:rPr>
              <a:t>Some Pedagogies</a:t>
            </a:r>
          </a:p>
        </p:txBody>
      </p:sp>
      <p:sp>
        <p:nvSpPr>
          <p:cNvPr id="3" name="Content Placeholder 2"/>
          <p:cNvSpPr>
            <a:spLocks noGrp="1"/>
          </p:cNvSpPr>
          <p:nvPr>
            <p:ph idx="1"/>
          </p:nvPr>
        </p:nvSpPr>
        <p:spPr/>
        <p:txBody>
          <a:bodyPr>
            <a:normAutofit/>
          </a:bodyPr>
          <a:lstStyle/>
          <a:p>
            <a:r>
              <a:rPr lang="en-GB" dirty="0"/>
              <a:t>Visualising</a:t>
            </a:r>
          </a:p>
          <a:p>
            <a:r>
              <a:rPr lang="en-GB" dirty="0"/>
              <a:t>Connecting</a:t>
            </a:r>
          </a:p>
          <a:p>
            <a:r>
              <a:rPr lang="en-GB" dirty="0"/>
              <a:t>Summarising</a:t>
            </a:r>
          </a:p>
          <a:p>
            <a:r>
              <a:rPr lang="en-GB" dirty="0"/>
              <a:t>Inferring</a:t>
            </a:r>
          </a:p>
          <a:p>
            <a:r>
              <a:rPr lang="en-GB" dirty="0"/>
              <a:t>Predicting</a:t>
            </a:r>
          </a:p>
          <a:p>
            <a:r>
              <a:rPr lang="en-GB" dirty="0"/>
              <a:t>Questioning</a:t>
            </a:r>
          </a:p>
        </p:txBody>
      </p:sp>
    </p:spTree>
    <p:extLst>
      <p:ext uri="{BB962C8B-B14F-4D97-AF65-F5344CB8AC3E}">
        <p14:creationId xmlns:p14="http://schemas.microsoft.com/office/powerpoint/2010/main" val="40193105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700</TotalTime>
  <Words>1869</Words>
  <Application>Microsoft Office PowerPoint</Application>
  <PresentationFormat>Widescreen</PresentationFormat>
  <Paragraphs>220</Paragraphs>
  <Slides>22</Slides>
  <Notes>20</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Office Theme</vt:lpstr>
      <vt:lpstr>Developing Higher-order Reading Skills</vt:lpstr>
      <vt:lpstr>Aims of this lecture</vt:lpstr>
      <vt:lpstr>What the curriculum documents say……</vt:lpstr>
      <vt:lpstr>What the curriculum documents say……</vt:lpstr>
      <vt:lpstr>PowerPoint Presentation</vt:lpstr>
      <vt:lpstr>Simple View of Reading  (Gough 1980)</vt:lpstr>
      <vt:lpstr>Fundamentals of comprehension</vt:lpstr>
      <vt:lpstr>PowerPoint Presentation</vt:lpstr>
      <vt:lpstr>PowerPoint Presentation</vt:lpstr>
      <vt:lpstr>Fundamentals of comprehension </vt:lpstr>
      <vt:lpstr>PowerPoint Presentation</vt:lpstr>
      <vt:lpstr>PowerPoint Presentation</vt:lpstr>
      <vt:lpstr>Mental Models</vt:lpstr>
      <vt:lpstr>How were you trying to make sense of the text?</vt:lpstr>
      <vt:lpstr>Why is it important for teachers to know about mental models?</vt:lpstr>
      <vt:lpstr>Video</vt:lpstr>
      <vt:lpstr>What is Guided Reading?</vt:lpstr>
      <vt:lpstr>What Estyn says about Guided Reading</vt:lpstr>
      <vt:lpstr>Activities that develop reading skills</vt:lpstr>
      <vt:lpstr>Directed Study</vt:lpstr>
      <vt:lpstr>References</vt:lpstr>
      <vt:lpstr>Some Pedagogies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Jayne Morgan</dc:creator>
  <cp:lastModifiedBy>Jayne Morgan</cp:lastModifiedBy>
  <cp:revision>204</cp:revision>
  <dcterms:created xsi:type="dcterms:W3CDTF">2018-06-19T15:42:58Z</dcterms:created>
  <dcterms:modified xsi:type="dcterms:W3CDTF">2018-10-16T12:59:25Z</dcterms:modified>
</cp:coreProperties>
</file>