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A68A8-886F-4C23-BB81-4BEDC5027F23}" v="12" dt="2026-07-16T10:32:17.9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6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Faisal" userId="e7643572b1b10b9d" providerId="LiveId" clId="{8D5C4268-3F2A-4432-81FA-447FE6596512}"/>
    <pc:docChg chg="custSel addSld modSld sldOrd">
      <pc:chgData name="Mohammed Faisal" userId="e7643572b1b10b9d" providerId="LiveId" clId="{8D5C4268-3F2A-4432-81FA-447FE6596512}" dt="2026-07-16T10:33:54.930" v="128" actId="26606"/>
      <pc:docMkLst>
        <pc:docMk/>
      </pc:docMkLst>
      <pc:sldChg chg="modSp mod">
        <pc:chgData name="Mohammed Faisal" userId="e7643572b1b10b9d" providerId="LiveId" clId="{8D5C4268-3F2A-4432-81FA-447FE6596512}" dt="2026-07-16T10:27:06.499" v="80" actId="20577"/>
        <pc:sldMkLst>
          <pc:docMk/>
          <pc:sldMk cId="2443369712" sldId="257"/>
        </pc:sldMkLst>
        <pc:spChg chg="mod">
          <ac:chgData name="Mohammed Faisal" userId="e7643572b1b10b9d" providerId="LiveId" clId="{8D5C4268-3F2A-4432-81FA-447FE6596512}" dt="2026-07-16T10:27:06.499" v="80" actId="20577"/>
          <ac:spMkLst>
            <pc:docMk/>
            <pc:sldMk cId="2443369712" sldId="257"/>
            <ac:spMk id="3" creationId="{66340277-3350-79B4-E482-B6CA834010E7}"/>
          </ac:spMkLst>
        </pc:spChg>
        <pc:cxnChg chg="mod">
          <ac:chgData name="Mohammed Faisal" userId="e7643572b1b10b9d" providerId="LiveId" clId="{8D5C4268-3F2A-4432-81FA-447FE6596512}" dt="2026-07-16T10:26:50.173" v="39" actId="1076"/>
          <ac:cxnSpMkLst>
            <pc:docMk/>
            <pc:sldMk cId="2443369712" sldId="257"/>
            <ac:cxnSpMk id="16" creationId="{89A525D2-A5B1-D717-B4A3-B76086776118}"/>
          </ac:cxnSpMkLst>
        </pc:cxnChg>
      </pc:sldChg>
      <pc:sldChg chg="modSp mod">
        <pc:chgData name="Mohammed Faisal" userId="e7643572b1b10b9d" providerId="LiveId" clId="{8D5C4268-3F2A-4432-81FA-447FE6596512}" dt="2026-07-16T10:27:53.704" v="86" actId="27636"/>
        <pc:sldMkLst>
          <pc:docMk/>
          <pc:sldMk cId="3219283121" sldId="258"/>
        </pc:sldMkLst>
        <pc:spChg chg="mod">
          <ac:chgData name="Mohammed Faisal" userId="e7643572b1b10b9d" providerId="LiveId" clId="{8D5C4268-3F2A-4432-81FA-447FE6596512}" dt="2026-07-16T10:27:53.704" v="86" actId="27636"/>
          <ac:spMkLst>
            <pc:docMk/>
            <pc:sldMk cId="3219283121" sldId="258"/>
            <ac:spMk id="3" creationId="{C17FEF92-3B65-C24A-C9A8-0B825AB6BBED}"/>
          </ac:spMkLst>
        </pc:spChg>
      </pc:sldChg>
      <pc:sldChg chg="modSp">
        <pc:chgData name="Mohammed Faisal" userId="e7643572b1b10b9d" providerId="LiveId" clId="{8D5C4268-3F2A-4432-81FA-447FE6596512}" dt="2026-07-16T10:28:40.532" v="87"/>
        <pc:sldMkLst>
          <pc:docMk/>
          <pc:sldMk cId="274023719" sldId="259"/>
        </pc:sldMkLst>
        <pc:spChg chg="mod">
          <ac:chgData name="Mohammed Faisal" userId="e7643572b1b10b9d" providerId="LiveId" clId="{8D5C4268-3F2A-4432-81FA-447FE6596512}" dt="2026-07-16T10:28:40.532" v="87"/>
          <ac:spMkLst>
            <pc:docMk/>
            <pc:sldMk cId="274023719" sldId="259"/>
            <ac:spMk id="3" creationId="{EB332AED-A0A6-3A4A-C4A2-083EBC917670}"/>
          </ac:spMkLst>
        </pc:spChg>
      </pc:sldChg>
      <pc:sldChg chg="modSp mod">
        <pc:chgData name="Mohammed Faisal" userId="e7643572b1b10b9d" providerId="LiveId" clId="{8D5C4268-3F2A-4432-81FA-447FE6596512}" dt="2026-07-16T10:29:38.288" v="92" actId="27636"/>
        <pc:sldMkLst>
          <pc:docMk/>
          <pc:sldMk cId="4270243773" sldId="260"/>
        </pc:sldMkLst>
        <pc:spChg chg="mod">
          <ac:chgData name="Mohammed Faisal" userId="e7643572b1b10b9d" providerId="LiveId" clId="{8D5C4268-3F2A-4432-81FA-447FE6596512}" dt="2026-07-16T10:29:38.288" v="92" actId="27636"/>
          <ac:spMkLst>
            <pc:docMk/>
            <pc:sldMk cId="4270243773" sldId="260"/>
            <ac:spMk id="3" creationId="{3563A851-4B24-B6DE-9934-E4CA6FF9096A}"/>
          </ac:spMkLst>
        </pc:spChg>
      </pc:sldChg>
      <pc:sldChg chg="modSp mod">
        <pc:chgData name="Mohammed Faisal" userId="e7643572b1b10b9d" providerId="LiveId" clId="{8D5C4268-3F2A-4432-81FA-447FE6596512}" dt="2026-07-16T10:30:08.092" v="98" actId="27636"/>
        <pc:sldMkLst>
          <pc:docMk/>
          <pc:sldMk cId="1841779898" sldId="261"/>
        </pc:sldMkLst>
        <pc:spChg chg="mod">
          <ac:chgData name="Mohammed Faisal" userId="e7643572b1b10b9d" providerId="LiveId" clId="{8D5C4268-3F2A-4432-81FA-447FE6596512}" dt="2026-07-16T10:30:08.092" v="98" actId="27636"/>
          <ac:spMkLst>
            <pc:docMk/>
            <pc:sldMk cId="1841779898" sldId="261"/>
            <ac:spMk id="3" creationId="{F18785BE-A281-05D2-C5BA-3A15C8984908}"/>
          </ac:spMkLst>
        </pc:spChg>
      </pc:sldChg>
      <pc:sldChg chg="modSp mod">
        <pc:chgData name="Mohammed Faisal" userId="e7643572b1b10b9d" providerId="LiveId" clId="{8D5C4268-3F2A-4432-81FA-447FE6596512}" dt="2026-07-16T10:30:47.510" v="105" actId="27636"/>
        <pc:sldMkLst>
          <pc:docMk/>
          <pc:sldMk cId="1942335846" sldId="262"/>
        </pc:sldMkLst>
        <pc:spChg chg="mod">
          <ac:chgData name="Mohammed Faisal" userId="e7643572b1b10b9d" providerId="LiveId" clId="{8D5C4268-3F2A-4432-81FA-447FE6596512}" dt="2026-07-16T10:30:47.510" v="105" actId="27636"/>
          <ac:spMkLst>
            <pc:docMk/>
            <pc:sldMk cId="1942335846" sldId="262"/>
            <ac:spMk id="3" creationId="{E8A03B8E-8D73-4663-B6C8-8B51A1BB8B99}"/>
          </ac:spMkLst>
        </pc:spChg>
      </pc:sldChg>
      <pc:sldChg chg="addSp delSp modSp new mod ord setBg">
        <pc:chgData name="Mohammed Faisal" userId="e7643572b1b10b9d" providerId="LiveId" clId="{8D5C4268-3F2A-4432-81FA-447FE6596512}" dt="2026-07-16T10:33:54.930" v="128" actId="26606"/>
        <pc:sldMkLst>
          <pc:docMk/>
          <pc:sldMk cId="3090877720" sldId="265"/>
        </pc:sldMkLst>
        <pc:spChg chg="mod">
          <ac:chgData name="Mohammed Faisal" userId="e7643572b1b10b9d" providerId="LiveId" clId="{8D5C4268-3F2A-4432-81FA-447FE6596512}" dt="2026-07-16T10:33:54.930" v="128" actId="26606"/>
          <ac:spMkLst>
            <pc:docMk/>
            <pc:sldMk cId="3090877720" sldId="265"/>
            <ac:spMk id="2" creationId="{A53F4399-07E0-61BB-3B6E-9C592316CE65}"/>
          </ac:spMkLst>
        </pc:spChg>
        <pc:spChg chg="del mod">
          <ac:chgData name="Mohammed Faisal" userId="e7643572b1b10b9d" providerId="LiveId" clId="{8D5C4268-3F2A-4432-81FA-447FE6596512}" dt="2026-07-16T10:31:50.115" v="110" actId="478"/>
          <ac:spMkLst>
            <pc:docMk/>
            <pc:sldMk cId="3090877720" sldId="265"/>
            <ac:spMk id="3" creationId="{F5E2FB99-A55E-94E6-DAEA-7BAF56286A7C}"/>
          </ac:spMkLst>
        </pc:spChg>
        <pc:spChg chg="add mod">
          <ac:chgData name="Mohammed Faisal" userId="e7643572b1b10b9d" providerId="LiveId" clId="{8D5C4268-3F2A-4432-81FA-447FE6596512}" dt="2026-07-16T10:33:54.930" v="128" actId="26606"/>
          <ac:spMkLst>
            <pc:docMk/>
            <pc:sldMk cId="3090877720" sldId="265"/>
            <ac:spMk id="5" creationId="{833AA7BF-6C0E-86C1-534F-4EF0BCC7838C}"/>
          </ac:spMkLst>
        </pc:spChg>
        <pc:spChg chg="add">
          <ac:chgData name="Mohammed Faisal" userId="e7643572b1b10b9d" providerId="LiveId" clId="{8D5C4268-3F2A-4432-81FA-447FE6596512}" dt="2026-07-16T10:33:54.930" v="128" actId="26606"/>
          <ac:spMkLst>
            <pc:docMk/>
            <pc:sldMk cId="3090877720" sldId="265"/>
            <ac:spMk id="10" creationId="{907EF6B7-1338-4443-8C46-6A318D952DFD}"/>
          </ac:spMkLst>
        </pc:spChg>
        <pc:spChg chg="add">
          <ac:chgData name="Mohammed Faisal" userId="e7643572b1b10b9d" providerId="LiveId" clId="{8D5C4268-3F2A-4432-81FA-447FE6596512}" dt="2026-07-16T10:33:54.930" v="128" actId="26606"/>
          <ac:spMkLst>
            <pc:docMk/>
            <pc:sldMk cId="3090877720" sldId="265"/>
            <ac:spMk id="12" creationId="{DAAE4CDD-124C-4DCF-9584-B6033B545DD5}"/>
          </ac:spMkLst>
        </pc:spChg>
        <pc:spChg chg="add">
          <ac:chgData name="Mohammed Faisal" userId="e7643572b1b10b9d" providerId="LiveId" clId="{8D5C4268-3F2A-4432-81FA-447FE6596512}" dt="2026-07-16T10:33:54.930" v="128" actId="26606"/>
          <ac:spMkLst>
            <pc:docMk/>
            <pc:sldMk cId="3090877720" sldId="265"/>
            <ac:spMk id="14" creationId="{081E4A58-353D-44AE-B2FC-2A74E2E400F7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Funding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70B-461C-BB37-E021DED9CCC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270B-461C-BB37-E021DED9CCC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270B-461C-BB37-E021DED9CCC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270B-461C-BB37-E021DED9CCCB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Founder</c:v>
                </c:pt>
                <c:pt idx="1">
                  <c:v>Angle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D4-4D01-8F7A-2D80CAF322DE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84247774053598412"/>
          <c:y val="0.41591247141811355"/>
          <c:w val="0.14369120668130606"/>
          <c:h val="0.11646181362091157"/>
        </c:manualLayout>
      </c:layout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D985BF-BEC4-4428-A8AF-3B3E5E9D6764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22D92F-D4CF-43EC-993D-12E6DA03E2A3}">
      <dgm:prSet/>
      <dgm:spPr/>
      <dgm:t>
        <a:bodyPr/>
        <a:lstStyle/>
        <a:p>
          <a:r>
            <a:rPr lang="en-GB"/>
            <a:t>Managing Director (Founder)</a:t>
          </a:r>
          <a:endParaRPr lang="en-US"/>
        </a:p>
      </dgm:t>
    </dgm:pt>
    <dgm:pt modelId="{4A966FAD-AB69-4BDC-897F-18E9BC96CCA0}" type="parTrans" cxnId="{0E27C2FD-BE7C-442D-A4C2-A1537D6DE6A5}">
      <dgm:prSet/>
      <dgm:spPr/>
      <dgm:t>
        <a:bodyPr/>
        <a:lstStyle/>
        <a:p>
          <a:endParaRPr lang="en-US"/>
        </a:p>
      </dgm:t>
    </dgm:pt>
    <dgm:pt modelId="{E4A557CD-B6D0-4643-9A17-9CA93BFE24F3}" type="sibTrans" cxnId="{0E27C2FD-BE7C-442D-A4C2-A1537D6DE6A5}">
      <dgm:prSet/>
      <dgm:spPr/>
      <dgm:t>
        <a:bodyPr/>
        <a:lstStyle/>
        <a:p>
          <a:endParaRPr lang="en-US"/>
        </a:p>
      </dgm:t>
    </dgm:pt>
    <dgm:pt modelId="{F51122BB-0910-4978-A66E-FBAF65C2F610}">
      <dgm:prSet/>
      <dgm:spPr/>
      <dgm:t>
        <a:bodyPr/>
        <a:lstStyle/>
        <a:p>
          <a:r>
            <a:rPr lang="en-GB" dirty="0"/>
            <a:t>Marketing Manager</a:t>
          </a:r>
          <a:endParaRPr lang="en-US" dirty="0"/>
        </a:p>
      </dgm:t>
    </dgm:pt>
    <dgm:pt modelId="{8CB5BB5D-1774-42F2-8C98-0782E35931CC}" type="parTrans" cxnId="{310D8713-0A0C-4045-ACF4-F4183728AFE7}">
      <dgm:prSet/>
      <dgm:spPr/>
      <dgm:t>
        <a:bodyPr/>
        <a:lstStyle/>
        <a:p>
          <a:endParaRPr lang="en-US"/>
        </a:p>
      </dgm:t>
    </dgm:pt>
    <dgm:pt modelId="{8BEF2C3A-10E3-4199-886B-2707EB5CDFBD}" type="sibTrans" cxnId="{310D8713-0A0C-4045-ACF4-F4183728AFE7}">
      <dgm:prSet/>
      <dgm:spPr/>
      <dgm:t>
        <a:bodyPr/>
        <a:lstStyle/>
        <a:p>
          <a:endParaRPr lang="en-US"/>
        </a:p>
      </dgm:t>
    </dgm:pt>
    <dgm:pt modelId="{E22B055A-4717-4341-80D6-8D851C1C2BDB}">
      <dgm:prSet/>
      <dgm:spPr/>
      <dgm:t>
        <a:bodyPr/>
        <a:lstStyle/>
        <a:p>
          <a:r>
            <a:rPr lang="en-GB" dirty="0"/>
            <a:t>Operations Manager</a:t>
          </a:r>
          <a:endParaRPr lang="en-US" dirty="0"/>
        </a:p>
      </dgm:t>
    </dgm:pt>
    <dgm:pt modelId="{73EFE6C0-4BD6-400B-B25E-4A9976C69FC2}" type="parTrans" cxnId="{AD148EAC-0EC3-49A8-9F8E-E08B936B5E2B}">
      <dgm:prSet/>
      <dgm:spPr/>
      <dgm:t>
        <a:bodyPr/>
        <a:lstStyle/>
        <a:p>
          <a:endParaRPr lang="en-US"/>
        </a:p>
      </dgm:t>
    </dgm:pt>
    <dgm:pt modelId="{0FB68084-17DF-4652-92D2-88662E0F1AC8}" type="sibTrans" cxnId="{AD148EAC-0EC3-49A8-9F8E-E08B936B5E2B}">
      <dgm:prSet/>
      <dgm:spPr/>
      <dgm:t>
        <a:bodyPr/>
        <a:lstStyle/>
        <a:p>
          <a:endParaRPr lang="en-US"/>
        </a:p>
      </dgm:t>
    </dgm:pt>
    <dgm:pt modelId="{604BBE7B-6F99-47DE-9FC6-0E044796E8DB}">
      <dgm:prSet/>
      <dgm:spPr/>
      <dgm:t>
        <a:bodyPr/>
        <a:lstStyle/>
        <a:p>
          <a:r>
            <a:rPr lang="en-GB"/>
            <a:t>Freelance Application Developer</a:t>
          </a:r>
          <a:endParaRPr lang="en-US" dirty="0"/>
        </a:p>
      </dgm:t>
    </dgm:pt>
    <dgm:pt modelId="{4F1B104A-FF57-4130-9C1F-682178A29452}" type="parTrans" cxnId="{02D43809-ECCB-4BBD-B2C7-384CEC85F056}">
      <dgm:prSet/>
      <dgm:spPr/>
      <dgm:t>
        <a:bodyPr/>
        <a:lstStyle/>
        <a:p>
          <a:endParaRPr lang="en-US"/>
        </a:p>
      </dgm:t>
    </dgm:pt>
    <dgm:pt modelId="{D250B967-6676-4A2D-9305-9C164FF19346}" type="sibTrans" cxnId="{02D43809-ECCB-4BBD-B2C7-384CEC85F056}">
      <dgm:prSet/>
      <dgm:spPr/>
      <dgm:t>
        <a:bodyPr/>
        <a:lstStyle/>
        <a:p>
          <a:endParaRPr lang="en-US"/>
        </a:p>
      </dgm:t>
    </dgm:pt>
    <dgm:pt modelId="{B328CB95-11D3-4017-996D-D4859271CE7C}" type="pres">
      <dgm:prSet presAssocID="{B8D985BF-BEC4-4428-A8AF-3B3E5E9D6764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FC6A07A0-BC99-45A5-907B-01A0EF5EE1FC}" type="pres">
      <dgm:prSet presAssocID="{604BBE7B-6F99-47DE-9FC6-0E044796E8DB}" presName="Accent4" presStyleCnt="0"/>
      <dgm:spPr/>
    </dgm:pt>
    <dgm:pt modelId="{68D75CCA-B978-44F6-B8AC-16CCB10038D8}" type="pres">
      <dgm:prSet presAssocID="{604BBE7B-6F99-47DE-9FC6-0E044796E8DB}" presName="Accent" presStyleLbl="node1" presStyleIdx="0" presStyleCnt="8"/>
      <dgm:spPr/>
    </dgm:pt>
    <dgm:pt modelId="{CE04A4F0-E763-415E-9AF7-DF2FA16252D2}" type="pres">
      <dgm:prSet presAssocID="{604BBE7B-6F99-47DE-9FC6-0E044796E8DB}" presName="ParentBackground4" presStyleCnt="0"/>
      <dgm:spPr/>
    </dgm:pt>
    <dgm:pt modelId="{5658449B-9185-484A-A796-7B122FD92B40}" type="pres">
      <dgm:prSet presAssocID="{604BBE7B-6F99-47DE-9FC6-0E044796E8DB}" presName="ParentBackground" presStyleLbl="node1" presStyleIdx="1" presStyleCnt="8"/>
      <dgm:spPr/>
    </dgm:pt>
    <dgm:pt modelId="{ED61190E-C9A5-43CA-B3E3-629889258684}" type="pres">
      <dgm:prSet presAssocID="{604BBE7B-6F99-47DE-9FC6-0E044796E8DB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79576615-C437-4FA5-BB59-8B265CAFE4FD}" type="pres">
      <dgm:prSet presAssocID="{E22B055A-4717-4341-80D6-8D851C1C2BDB}" presName="Accent3" presStyleCnt="0"/>
      <dgm:spPr/>
    </dgm:pt>
    <dgm:pt modelId="{9F001B02-AE18-470D-8FB6-A7DF9887DC55}" type="pres">
      <dgm:prSet presAssocID="{E22B055A-4717-4341-80D6-8D851C1C2BDB}" presName="Accent" presStyleLbl="node1" presStyleIdx="2" presStyleCnt="8"/>
      <dgm:spPr/>
    </dgm:pt>
    <dgm:pt modelId="{E29A353B-A748-4EFA-A8F8-C23EE22EF1A0}" type="pres">
      <dgm:prSet presAssocID="{E22B055A-4717-4341-80D6-8D851C1C2BDB}" presName="ParentBackground3" presStyleCnt="0"/>
      <dgm:spPr/>
    </dgm:pt>
    <dgm:pt modelId="{5DE8C819-83AA-46AF-8E23-47FDE27A07C1}" type="pres">
      <dgm:prSet presAssocID="{E22B055A-4717-4341-80D6-8D851C1C2BDB}" presName="ParentBackground" presStyleLbl="node1" presStyleIdx="3" presStyleCnt="8"/>
      <dgm:spPr/>
    </dgm:pt>
    <dgm:pt modelId="{C2FE8AD2-8EC7-40A6-ADD8-2C7138A7FF0A}" type="pres">
      <dgm:prSet presAssocID="{E22B055A-4717-4341-80D6-8D851C1C2BDB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424B030C-0318-41DF-B22A-B88CFE32325B}" type="pres">
      <dgm:prSet presAssocID="{F51122BB-0910-4978-A66E-FBAF65C2F610}" presName="Accent2" presStyleCnt="0"/>
      <dgm:spPr/>
    </dgm:pt>
    <dgm:pt modelId="{0728E8FF-A048-40D5-9ECA-61CF73AD09F1}" type="pres">
      <dgm:prSet presAssocID="{F51122BB-0910-4978-A66E-FBAF65C2F610}" presName="Accent" presStyleLbl="node1" presStyleIdx="4" presStyleCnt="8"/>
      <dgm:spPr/>
    </dgm:pt>
    <dgm:pt modelId="{CC7AF51C-2472-4881-90D9-FCE148A23B8F}" type="pres">
      <dgm:prSet presAssocID="{F51122BB-0910-4978-A66E-FBAF65C2F610}" presName="ParentBackground2" presStyleCnt="0"/>
      <dgm:spPr/>
    </dgm:pt>
    <dgm:pt modelId="{940BF491-89EF-467F-9CC5-2AA9B5A3BD5A}" type="pres">
      <dgm:prSet presAssocID="{F51122BB-0910-4978-A66E-FBAF65C2F610}" presName="ParentBackground" presStyleLbl="node1" presStyleIdx="5" presStyleCnt="8"/>
      <dgm:spPr/>
    </dgm:pt>
    <dgm:pt modelId="{86EA3FA5-AA4D-4034-B1C4-EC82FED12FA3}" type="pres">
      <dgm:prSet presAssocID="{F51122BB-0910-4978-A66E-FBAF65C2F610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34AC3012-5805-421A-8D77-7274A5AFA234}" type="pres">
      <dgm:prSet presAssocID="{4422D92F-D4CF-43EC-993D-12E6DA03E2A3}" presName="Accent1" presStyleCnt="0"/>
      <dgm:spPr/>
    </dgm:pt>
    <dgm:pt modelId="{CDA6B205-B6E4-457A-84C2-9C4E39F38058}" type="pres">
      <dgm:prSet presAssocID="{4422D92F-D4CF-43EC-993D-12E6DA03E2A3}" presName="Accent" presStyleLbl="node1" presStyleIdx="6" presStyleCnt="8"/>
      <dgm:spPr/>
    </dgm:pt>
    <dgm:pt modelId="{A3C91EA2-6C11-47BB-A161-455193F0B762}" type="pres">
      <dgm:prSet presAssocID="{4422D92F-D4CF-43EC-993D-12E6DA03E2A3}" presName="ParentBackground1" presStyleCnt="0"/>
      <dgm:spPr/>
    </dgm:pt>
    <dgm:pt modelId="{BBC1052B-B885-438C-9CDB-4F2C5878D1DC}" type="pres">
      <dgm:prSet presAssocID="{4422D92F-D4CF-43EC-993D-12E6DA03E2A3}" presName="ParentBackground" presStyleLbl="node1" presStyleIdx="7" presStyleCnt="8"/>
      <dgm:spPr/>
    </dgm:pt>
    <dgm:pt modelId="{1762351E-0A09-4084-B76C-CE3DCB510EE5}" type="pres">
      <dgm:prSet presAssocID="{4422D92F-D4CF-43EC-993D-12E6DA03E2A3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4849A05-0C85-4F83-8720-E657026BDB06}" type="presOf" srcId="{4422D92F-D4CF-43EC-993D-12E6DA03E2A3}" destId="{BBC1052B-B885-438C-9CDB-4F2C5878D1DC}" srcOrd="0" destOrd="0" presId="urn:microsoft.com/office/officeart/2018/layout/CircleProcess"/>
    <dgm:cxn modelId="{02D43809-ECCB-4BBD-B2C7-384CEC85F056}" srcId="{B8D985BF-BEC4-4428-A8AF-3B3E5E9D6764}" destId="{604BBE7B-6F99-47DE-9FC6-0E044796E8DB}" srcOrd="3" destOrd="0" parTransId="{4F1B104A-FF57-4130-9C1F-682178A29452}" sibTransId="{D250B967-6676-4A2D-9305-9C164FF19346}"/>
    <dgm:cxn modelId="{CF9EBB0B-3D26-4AE4-9C5B-AA7A8593E3F5}" type="presOf" srcId="{604BBE7B-6F99-47DE-9FC6-0E044796E8DB}" destId="{ED61190E-C9A5-43CA-B3E3-629889258684}" srcOrd="1" destOrd="0" presId="urn:microsoft.com/office/officeart/2018/layout/CircleProcess"/>
    <dgm:cxn modelId="{310D8713-0A0C-4045-ACF4-F4183728AFE7}" srcId="{B8D985BF-BEC4-4428-A8AF-3B3E5E9D6764}" destId="{F51122BB-0910-4978-A66E-FBAF65C2F610}" srcOrd="1" destOrd="0" parTransId="{8CB5BB5D-1774-42F2-8C98-0782E35931CC}" sibTransId="{8BEF2C3A-10E3-4199-886B-2707EB5CDFBD}"/>
    <dgm:cxn modelId="{D27A963D-50DF-4A39-8A60-BC2E150256F0}" type="presOf" srcId="{F51122BB-0910-4978-A66E-FBAF65C2F610}" destId="{86EA3FA5-AA4D-4034-B1C4-EC82FED12FA3}" srcOrd="1" destOrd="0" presId="urn:microsoft.com/office/officeart/2018/layout/CircleProcess"/>
    <dgm:cxn modelId="{F2F13368-2B8D-454C-8AD4-0EE7CD24B2DA}" type="presOf" srcId="{4422D92F-D4CF-43EC-993D-12E6DA03E2A3}" destId="{1762351E-0A09-4084-B76C-CE3DCB510EE5}" srcOrd="1" destOrd="0" presId="urn:microsoft.com/office/officeart/2018/layout/CircleProcess"/>
    <dgm:cxn modelId="{BF42694C-ABEC-4D25-8399-9D494DDC0AC4}" type="presOf" srcId="{E22B055A-4717-4341-80D6-8D851C1C2BDB}" destId="{C2FE8AD2-8EC7-40A6-ADD8-2C7138A7FF0A}" srcOrd="1" destOrd="0" presId="urn:microsoft.com/office/officeart/2018/layout/CircleProcess"/>
    <dgm:cxn modelId="{6D2CAD72-A99E-4B9E-A388-A3AD2B5481B9}" type="presOf" srcId="{F51122BB-0910-4978-A66E-FBAF65C2F610}" destId="{940BF491-89EF-467F-9CC5-2AA9B5A3BD5A}" srcOrd="0" destOrd="0" presId="urn:microsoft.com/office/officeart/2018/layout/CircleProcess"/>
    <dgm:cxn modelId="{D115AC95-D9A0-4754-938F-473D35C1A980}" type="presOf" srcId="{B8D985BF-BEC4-4428-A8AF-3B3E5E9D6764}" destId="{B328CB95-11D3-4017-996D-D4859271CE7C}" srcOrd="0" destOrd="0" presId="urn:microsoft.com/office/officeart/2018/layout/CircleProcess"/>
    <dgm:cxn modelId="{A80BC59D-22B5-469B-858A-C22006F4EE52}" type="presOf" srcId="{E22B055A-4717-4341-80D6-8D851C1C2BDB}" destId="{5DE8C819-83AA-46AF-8E23-47FDE27A07C1}" srcOrd="0" destOrd="0" presId="urn:microsoft.com/office/officeart/2018/layout/CircleProcess"/>
    <dgm:cxn modelId="{A1653EA3-A04B-4F2E-993E-1690492A4799}" type="presOf" srcId="{604BBE7B-6F99-47DE-9FC6-0E044796E8DB}" destId="{5658449B-9185-484A-A796-7B122FD92B40}" srcOrd="0" destOrd="0" presId="urn:microsoft.com/office/officeart/2018/layout/CircleProcess"/>
    <dgm:cxn modelId="{AD148EAC-0EC3-49A8-9F8E-E08B936B5E2B}" srcId="{B8D985BF-BEC4-4428-A8AF-3B3E5E9D6764}" destId="{E22B055A-4717-4341-80D6-8D851C1C2BDB}" srcOrd="2" destOrd="0" parTransId="{73EFE6C0-4BD6-400B-B25E-4A9976C69FC2}" sibTransId="{0FB68084-17DF-4652-92D2-88662E0F1AC8}"/>
    <dgm:cxn modelId="{0E27C2FD-BE7C-442D-A4C2-A1537D6DE6A5}" srcId="{B8D985BF-BEC4-4428-A8AF-3B3E5E9D6764}" destId="{4422D92F-D4CF-43EC-993D-12E6DA03E2A3}" srcOrd="0" destOrd="0" parTransId="{4A966FAD-AB69-4BDC-897F-18E9BC96CCA0}" sibTransId="{E4A557CD-B6D0-4643-9A17-9CA93BFE24F3}"/>
    <dgm:cxn modelId="{A069D63D-B6B2-4607-AD1F-8B8F621472A1}" type="presParOf" srcId="{B328CB95-11D3-4017-996D-D4859271CE7C}" destId="{FC6A07A0-BC99-45A5-907B-01A0EF5EE1FC}" srcOrd="0" destOrd="0" presId="urn:microsoft.com/office/officeart/2018/layout/CircleProcess"/>
    <dgm:cxn modelId="{A54224AA-E90E-4DCE-99DC-99A44394F5CB}" type="presParOf" srcId="{FC6A07A0-BC99-45A5-907B-01A0EF5EE1FC}" destId="{68D75CCA-B978-44F6-B8AC-16CCB10038D8}" srcOrd="0" destOrd="0" presId="urn:microsoft.com/office/officeart/2018/layout/CircleProcess"/>
    <dgm:cxn modelId="{2699DE06-C44B-4D1C-A0C1-B221A628E9F4}" type="presParOf" srcId="{B328CB95-11D3-4017-996D-D4859271CE7C}" destId="{CE04A4F0-E763-415E-9AF7-DF2FA16252D2}" srcOrd="1" destOrd="0" presId="urn:microsoft.com/office/officeart/2018/layout/CircleProcess"/>
    <dgm:cxn modelId="{F3856FAF-D6B0-461E-8025-E0EC54B494EA}" type="presParOf" srcId="{CE04A4F0-E763-415E-9AF7-DF2FA16252D2}" destId="{5658449B-9185-484A-A796-7B122FD92B40}" srcOrd="0" destOrd="0" presId="urn:microsoft.com/office/officeart/2018/layout/CircleProcess"/>
    <dgm:cxn modelId="{B58015AF-36E1-4CE9-BC6C-CA42500124F7}" type="presParOf" srcId="{B328CB95-11D3-4017-996D-D4859271CE7C}" destId="{ED61190E-C9A5-43CA-B3E3-629889258684}" srcOrd="2" destOrd="0" presId="urn:microsoft.com/office/officeart/2018/layout/CircleProcess"/>
    <dgm:cxn modelId="{CDFB4E58-FB46-4073-9B58-25E99BB31785}" type="presParOf" srcId="{B328CB95-11D3-4017-996D-D4859271CE7C}" destId="{79576615-C437-4FA5-BB59-8B265CAFE4FD}" srcOrd="3" destOrd="0" presId="urn:microsoft.com/office/officeart/2018/layout/CircleProcess"/>
    <dgm:cxn modelId="{021C4B80-7630-4F20-8117-CD8A015DBC71}" type="presParOf" srcId="{79576615-C437-4FA5-BB59-8B265CAFE4FD}" destId="{9F001B02-AE18-470D-8FB6-A7DF9887DC55}" srcOrd="0" destOrd="0" presId="urn:microsoft.com/office/officeart/2018/layout/CircleProcess"/>
    <dgm:cxn modelId="{448C88CB-8C00-41E1-870B-01214BF24789}" type="presParOf" srcId="{B328CB95-11D3-4017-996D-D4859271CE7C}" destId="{E29A353B-A748-4EFA-A8F8-C23EE22EF1A0}" srcOrd="4" destOrd="0" presId="urn:microsoft.com/office/officeart/2018/layout/CircleProcess"/>
    <dgm:cxn modelId="{2B8AB1EA-A5C3-49F5-BB9D-FBD47FD7DAE5}" type="presParOf" srcId="{E29A353B-A748-4EFA-A8F8-C23EE22EF1A0}" destId="{5DE8C819-83AA-46AF-8E23-47FDE27A07C1}" srcOrd="0" destOrd="0" presId="urn:microsoft.com/office/officeart/2018/layout/CircleProcess"/>
    <dgm:cxn modelId="{70AA5725-3F65-49BD-96F5-9809711DB358}" type="presParOf" srcId="{B328CB95-11D3-4017-996D-D4859271CE7C}" destId="{C2FE8AD2-8EC7-40A6-ADD8-2C7138A7FF0A}" srcOrd="5" destOrd="0" presId="urn:microsoft.com/office/officeart/2018/layout/CircleProcess"/>
    <dgm:cxn modelId="{B4F07E70-AFB3-4E81-93D6-7C865D1A968B}" type="presParOf" srcId="{B328CB95-11D3-4017-996D-D4859271CE7C}" destId="{424B030C-0318-41DF-B22A-B88CFE32325B}" srcOrd="6" destOrd="0" presId="urn:microsoft.com/office/officeart/2018/layout/CircleProcess"/>
    <dgm:cxn modelId="{D89F61EE-1D89-4810-8C3E-552E8CEA7E6B}" type="presParOf" srcId="{424B030C-0318-41DF-B22A-B88CFE32325B}" destId="{0728E8FF-A048-40D5-9ECA-61CF73AD09F1}" srcOrd="0" destOrd="0" presId="urn:microsoft.com/office/officeart/2018/layout/CircleProcess"/>
    <dgm:cxn modelId="{B546F2FC-910D-4039-B20A-CEA04106E3FE}" type="presParOf" srcId="{B328CB95-11D3-4017-996D-D4859271CE7C}" destId="{CC7AF51C-2472-4881-90D9-FCE148A23B8F}" srcOrd="7" destOrd="0" presId="urn:microsoft.com/office/officeart/2018/layout/CircleProcess"/>
    <dgm:cxn modelId="{D4A49E53-015A-4EA4-A852-37B2435BD0A9}" type="presParOf" srcId="{CC7AF51C-2472-4881-90D9-FCE148A23B8F}" destId="{940BF491-89EF-467F-9CC5-2AA9B5A3BD5A}" srcOrd="0" destOrd="0" presId="urn:microsoft.com/office/officeart/2018/layout/CircleProcess"/>
    <dgm:cxn modelId="{F5B05873-DBC9-4EAD-A34F-629CD9606652}" type="presParOf" srcId="{B328CB95-11D3-4017-996D-D4859271CE7C}" destId="{86EA3FA5-AA4D-4034-B1C4-EC82FED12FA3}" srcOrd="8" destOrd="0" presId="urn:microsoft.com/office/officeart/2018/layout/CircleProcess"/>
    <dgm:cxn modelId="{69109EC2-BF7A-4586-927F-B1110274C561}" type="presParOf" srcId="{B328CB95-11D3-4017-996D-D4859271CE7C}" destId="{34AC3012-5805-421A-8D77-7274A5AFA234}" srcOrd="9" destOrd="0" presId="urn:microsoft.com/office/officeart/2018/layout/CircleProcess"/>
    <dgm:cxn modelId="{BE52C3BB-5C82-4122-9DB3-F4DB382300AA}" type="presParOf" srcId="{34AC3012-5805-421A-8D77-7274A5AFA234}" destId="{CDA6B205-B6E4-457A-84C2-9C4E39F38058}" srcOrd="0" destOrd="0" presId="urn:microsoft.com/office/officeart/2018/layout/CircleProcess"/>
    <dgm:cxn modelId="{2B49CC22-B9F6-4EF2-8E0A-CFD130AABA29}" type="presParOf" srcId="{B328CB95-11D3-4017-996D-D4859271CE7C}" destId="{A3C91EA2-6C11-47BB-A161-455193F0B762}" srcOrd="10" destOrd="0" presId="urn:microsoft.com/office/officeart/2018/layout/CircleProcess"/>
    <dgm:cxn modelId="{6C8A0D9C-FD7E-4AD6-A667-8D5FE3A75335}" type="presParOf" srcId="{A3C91EA2-6C11-47BB-A161-455193F0B762}" destId="{BBC1052B-B885-438C-9CDB-4F2C5878D1DC}" srcOrd="0" destOrd="0" presId="urn:microsoft.com/office/officeart/2018/layout/CircleProcess"/>
    <dgm:cxn modelId="{426CB41D-32AB-4BD7-A2B4-9C57B9B3AC2C}" type="presParOf" srcId="{B328CB95-11D3-4017-996D-D4859271CE7C}" destId="{1762351E-0A09-4084-B76C-CE3DCB510EE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75CCA-B978-44F6-B8AC-16CCB10038D8}">
      <dsp:nvSpPr>
        <dsp:cNvPr id="0" name=""/>
        <dsp:cNvSpPr/>
      </dsp:nvSpPr>
      <dsp:spPr>
        <a:xfrm>
          <a:off x="4280656" y="462898"/>
          <a:ext cx="1226370" cy="12264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8449B-9185-484A-A796-7B122FD92B40}">
      <dsp:nvSpPr>
        <dsp:cNvPr id="0" name=""/>
        <dsp:cNvSpPr/>
      </dsp:nvSpPr>
      <dsp:spPr>
        <a:xfrm>
          <a:off x="4321675" y="503786"/>
          <a:ext cx="1144857" cy="11446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Freelance Application Developer</a:t>
          </a:r>
          <a:endParaRPr lang="en-US" sz="1200" kern="1200" dirty="0"/>
        </a:p>
      </dsp:txBody>
      <dsp:txXfrm>
        <a:off x="4485226" y="667339"/>
        <a:ext cx="817755" cy="817550"/>
      </dsp:txXfrm>
    </dsp:sp>
    <dsp:sp modelId="{9F001B02-AE18-470D-8FB6-A7DF9887DC55}">
      <dsp:nvSpPr>
        <dsp:cNvPr id="0" name=""/>
        <dsp:cNvSpPr/>
      </dsp:nvSpPr>
      <dsp:spPr>
        <a:xfrm rot="2700000">
          <a:off x="3007997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8C819-83AA-46AF-8E23-47FDE27A07C1}">
      <dsp:nvSpPr>
        <dsp:cNvPr id="0" name=""/>
        <dsp:cNvSpPr/>
      </dsp:nvSpPr>
      <dsp:spPr>
        <a:xfrm>
          <a:off x="3054285" y="503786"/>
          <a:ext cx="1144857" cy="11446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Operations Manager</a:t>
          </a:r>
          <a:endParaRPr lang="en-US" sz="1200" kern="1200" dirty="0"/>
        </a:p>
      </dsp:txBody>
      <dsp:txXfrm>
        <a:off x="3217836" y="667339"/>
        <a:ext cx="817755" cy="817550"/>
      </dsp:txXfrm>
    </dsp:sp>
    <dsp:sp modelId="{0728E8FF-A048-40D5-9ECA-61CF73AD09F1}">
      <dsp:nvSpPr>
        <dsp:cNvPr id="0" name=""/>
        <dsp:cNvSpPr/>
      </dsp:nvSpPr>
      <dsp:spPr>
        <a:xfrm rot="2700000">
          <a:off x="1745866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BF491-89EF-467F-9CC5-2AA9B5A3BD5A}">
      <dsp:nvSpPr>
        <dsp:cNvPr id="0" name=""/>
        <dsp:cNvSpPr/>
      </dsp:nvSpPr>
      <dsp:spPr>
        <a:xfrm>
          <a:off x="1786895" y="503786"/>
          <a:ext cx="1144857" cy="11446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Marketing Manager</a:t>
          </a:r>
          <a:endParaRPr lang="en-US" sz="1200" kern="1200" dirty="0"/>
        </a:p>
      </dsp:txBody>
      <dsp:txXfrm>
        <a:off x="1950447" y="667339"/>
        <a:ext cx="817755" cy="817550"/>
      </dsp:txXfrm>
    </dsp:sp>
    <dsp:sp modelId="{CDA6B205-B6E4-457A-84C2-9C4E39F38058}">
      <dsp:nvSpPr>
        <dsp:cNvPr id="0" name=""/>
        <dsp:cNvSpPr/>
      </dsp:nvSpPr>
      <dsp:spPr>
        <a:xfrm rot="2700000">
          <a:off x="478476" y="462812"/>
          <a:ext cx="1226390" cy="1226390"/>
        </a:xfrm>
        <a:prstGeom prst="teardrop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1052B-B885-438C-9CDB-4F2C5878D1DC}">
      <dsp:nvSpPr>
        <dsp:cNvPr id="0" name=""/>
        <dsp:cNvSpPr/>
      </dsp:nvSpPr>
      <dsp:spPr>
        <a:xfrm>
          <a:off x="519506" y="503786"/>
          <a:ext cx="1144857" cy="11446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Managing Director (Founder)</a:t>
          </a:r>
          <a:endParaRPr lang="en-US" sz="1200" kern="1200"/>
        </a:p>
      </dsp:txBody>
      <dsp:txXfrm>
        <a:off x="683057" y="667339"/>
        <a:ext cx="817755" cy="817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51EAB2-3853-443D-8F64-C199FD9AF4CB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FDB9E5-66D1-4BCE-A9FC-81FF366E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342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9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22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FDB9E5-66D1-4BCE-A9FC-81FF366E95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75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7605E-3FCA-733F-B005-029C0DF620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2ED8E-50DE-7CE9-B918-4BEDAEEAB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63BAD-B0C2-9E8E-6485-819B76828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B1F9E-530A-7EBC-D430-0DC9B18F6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0040F-8E13-903F-BA8F-B7677193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37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D995C-CFB0-2D9A-4B11-52256ACB6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31507-0828-788E-1C2C-0010D5DF8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A0775-5262-1DF3-3BA6-279ABBF44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BF076-9F6C-6723-B336-D8B5CBB3A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5156F-B0F6-7695-0511-9A141B12E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2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0CB8D-A156-2BE1-C50E-CA528433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BF426-A586-F2B9-8D54-15E09F25D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8BACC-1BCE-195B-7FD2-C507AE6D6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E4203-B5BC-F5ED-724B-2F8B98592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FE6E5-6583-E51E-6417-481AB2789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5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767E5-0A1F-2202-7E1F-9D77C60AB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866DE-2698-6F5A-6BBA-4685ED3083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8BBE3-9A24-37D7-7142-275EC3657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034CF-ACDA-59DA-B411-F88FEB53A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B539B-838B-24FC-7155-0C51A00C9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C7501E-3BB8-B385-26BA-621CE0563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60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8FAB-34AE-8730-2373-C8D58B71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F8008-8B7F-40D6-0C31-20214E4C8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C63A1-29EA-4192-AE2F-E6E3923DB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D151C7-C6D5-2CFE-5134-E40152DA5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71E5C8-EA9F-6FF2-69F2-3D8DF8DD4A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362222-D019-350A-0A27-9E3630041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60CB36-7B40-4467-CE4D-17FC026B3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1C065B-F380-6EC2-D928-CDE6C78F6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40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BD33-82D0-DD4C-CC2B-F8A01F864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73BE53-1418-9793-AF83-61D243FB7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7ECBF-5626-8477-F486-057BA0D40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EA3CC4-D4A0-AA37-F90C-583ED845B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77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7FE906-8A5C-E64D-6679-EBCE56676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C8CE3A-490C-B7BB-7EA2-2CF412006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B662D-4C3D-C237-6190-6B63DAD61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C89CA-963B-136F-FECB-C00AADE8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1A9D8-F03A-57E9-9E39-AD412547D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40C66C-C41C-AC9C-46A9-4E9BC88CE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B8327-C521-A0B0-9F59-03845DEEB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851BD-6B6A-3003-E8E9-022E0D050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FCDAF8-4E90-B030-E54F-F381FD969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0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75EC1-122C-884B-C7E6-A090F6D0F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116B6F-63A8-CD8E-F105-03EC57EEF4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6ABD9-67F9-6736-C724-D10309E69C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2EF03-775D-5734-2F72-CA744C9E0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570BE-DDE8-FA93-7FD5-5E0547019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4CC13-57A9-2480-B27E-4D511B41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11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0A2D3-6853-9271-2E32-C51E61C5D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86300-5C23-AF87-B482-1A5B3FED88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3B0FC-19F9-6085-0EA0-B7EBBEC3D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C27E1-6023-5FB2-26B1-DEF3A7AC4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949B9-4B9B-C2E7-C633-B8036D4AA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80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4E6369-C5DB-38DA-7ACC-C3568F1D47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1BA3F4-8E3B-5AD8-D1A8-76B3F7DEF1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82B73-C5BA-B7EC-359F-C4AB4A4AF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5E4CD-E12A-094D-5638-6817E2B2C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677E6-1504-14CF-41BE-3B26D342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86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6FA85B-FB89-7B22-1F14-078D650E6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93EDC2-1BE1-E193-5D6D-1645B4D93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E06E1-67E6-E538-C4B5-0D3941CFF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60E75B-3587-4467-8334-CBC92369EEAF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BBEF8-A46F-60D5-09A7-3637D9E468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8A49F-D1EE-EB42-BFB4-43C40D7C6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9B3D39-0B93-40AF-8CCC-61681F2C1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82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187BC-A653-5AD0-FB48-2D029073A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br>
              <a:rPr lang="en-GB" sz="2600" b="1"/>
            </a:br>
            <a:r>
              <a:rPr lang="en-GB" sz="2600"/>
              <a:t>University of Wales Trinity Saint David </a:t>
            </a:r>
            <a:br>
              <a:rPr lang="en-GB" sz="2600"/>
            </a:br>
            <a:r>
              <a:rPr lang="en-GB" sz="2600"/>
              <a:t>LCLM4006 Enterprise &amp; Entrepreneurship </a:t>
            </a:r>
            <a:br>
              <a:rPr lang="en-GB" sz="2600"/>
            </a:br>
            <a:r>
              <a:rPr lang="en-GB" sz="2600"/>
              <a:t>Assessment Component 2 </a:t>
            </a:r>
            <a:br>
              <a:rPr lang="en-GB" sz="2600"/>
            </a:br>
            <a:r>
              <a:rPr lang="en-GB" sz="2600" b="1"/>
              <a:t>SaveBite: A Sustainable Mobile Application for Reducing Food Waste</a:t>
            </a:r>
            <a:r>
              <a:rPr lang="en-GB" sz="2600"/>
              <a:t> </a:t>
            </a:r>
            <a:br>
              <a:rPr lang="en-GB" sz="2600"/>
            </a:br>
            <a:r>
              <a:rPr lang="en-GB" sz="2600"/>
              <a:t>Mohammed Faisal </a:t>
            </a:r>
            <a:br>
              <a:rPr lang="en-GB" sz="2600"/>
            </a:br>
            <a:r>
              <a:rPr lang="en-GB" sz="2600"/>
              <a:t>Student ID: 2437880 </a:t>
            </a:r>
            <a:br>
              <a:rPr lang="en-GB" sz="2600"/>
            </a:br>
            <a:r>
              <a:rPr lang="en-GB" sz="2600"/>
              <a:t>Lecturer: Ejike Udeogu</a:t>
            </a:r>
            <a:br>
              <a:rPr lang="en-GB" sz="2600"/>
            </a:br>
            <a:endParaRPr lang="en-GB" sz="2600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42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32F-1F3B-B283-684A-69E282152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95" y="817281"/>
            <a:ext cx="6125964" cy="82340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Business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40277-3350-79B4-E482-B6CA83401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099" y="2105508"/>
            <a:ext cx="4388079" cy="393521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000" dirty="0"/>
              <a:t>Entrepreneurship involves identifying opportunities and creating value through innovation </a:t>
            </a:r>
            <a:r>
              <a:rPr lang="en-GB" sz="2000" b="1" dirty="0"/>
              <a:t>(Hisrich, Peters and Shepherd, 2023).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SaveBite is a mobile application. </a:t>
            </a:r>
          </a:p>
          <a:p>
            <a:r>
              <a:rPr lang="en-GB" sz="2000" dirty="0"/>
              <a:t>Connects restaurants, cafés, bakeries and supermarkets with customers. </a:t>
            </a:r>
          </a:p>
          <a:p>
            <a:r>
              <a:rPr lang="en-GB" sz="2000" dirty="0"/>
              <a:t>Reduces food waste. </a:t>
            </a:r>
          </a:p>
          <a:p>
            <a:r>
              <a:rPr lang="en-GB" sz="2000" dirty="0"/>
              <a:t>Provides discounted meals. </a:t>
            </a:r>
          </a:p>
          <a:p>
            <a:r>
              <a:rPr lang="en-GB" sz="2000" dirty="0"/>
              <a:t>Supports local charities through food donations. </a:t>
            </a:r>
          </a:p>
          <a:p>
            <a:pPr marL="0" indent="0">
              <a:buNone/>
            </a:pPr>
            <a:r>
              <a:rPr lang="en-GB" sz="2000" dirty="0"/>
              <a:t>Restaurant – SaveBite app – Customer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Charity</a:t>
            </a:r>
          </a:p>
          <a:p>
            <a:pPr marL="0" indent="0">
              <a:buNone/>
            </a:pPr>
            <a:r>
              <a:rPr lang="en-GB" sz="2000" dirty="0"/>
              <a:t>Around 10.7 million tonnes of food are wasted annually in the UK </a:t>
            </a:r>
            <a:r>
              <a:rPr lang="en-GB" sz="2000" b="1" dirty="0"/>
              <a:t>(WRAP, 2024).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DAC682-FD99-852A-EF73-E25406E77D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" r="2" b="15187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4" name="Picture 13" descr="Mobile App Animation Stock Video Footage for Free Download">
            <a:extLst>
              <a:ext uri="{FF2B5EF4-FFF2-40B4-BE49-F238E27FC236}">
                <a16:creationId xmlns:a16="http://schemas.microsoft.com/office/drawing/2014/main" id="{F5663518-9AD6-1905-FF95-667B91CA05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034" r="23005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3" name="Picture 12" descr="People shopping at the supermarket with their shopping carts bags and ...">
            <a:extLst>
              <a:ext uri="{FF2B5EF4-FFF2-40B4-BE49-F238E27FC236}">
                <a16:creationId xmlns:a16="http://schemas.microsoft.com/office/drawing/2014/main" id="{605F0133-4229-A05E-39D9-2875A1B016D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601" r="3" b="1518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9A525D2-A5B1-D717-B4A3-B76086776118}"/>
              </a:ext>
            </a:extLst>
          </p:cNvPr>
          <p:cNvCxnSpPr/>
          <p:nvPr/>
        </p:nvCxnSpPr>
        <p:spPr>
          <a:xfrm>
            <a:off x="2045109" y="4739148"/>
            <a:ext cx="0" cy="3244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3369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C7F76-B6AE-6030-300E-D62CB48FF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440365"/>
            <a:ext cx="4245864" cy="1722691"/>
          </a:xfrm>
        </p:spPr>
        <p:txBody>
          <a:bodyPr anchor="ctr">
            <a:normAutofit/>
          </a:bodyPr>
          <a:lstStyle/>
          <a:p>
            <a:r>
              <a:rPr lang="en-GB" sz="4200"/>
              <a:t>Problem &amp; Unique Selling Proposition</a:t>
            </a:r>
          </a:p>
        </p:txBody>
      </p:sp>
      <p:pic>
        <p:nvPicPr>
          <p:cNvPr id="5" name="Picture 4" descr="Household Food Waste In The UK | HelloFresh">
            <a:extLst>
              <a:ext uri="{FF2B5EF4-FFF2-40B4-BE49-F238E27FC236}">
                <a16:creationId xmlns:a16="http://schemas.microsoft.com/office/drawing/2014/main" id="{70BD3EBD-FEC5-AFE2-DDC5-FA37B0597C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360" y="320040"/>
            <a:ext cx="3927031" cy="3927031"/>
          </a:xfrm>
          <a:prstGeom prst="rect">
            <a:avLst/>
          </a:pr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7304" y="529256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EF92-3B65-C24A-C9A8-0B825AB6B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9" y="4440365"/>
            <a:ext cx="6214871" cy="1722691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dirty="0"/>
              <a:t>The UK wastes millions of tonnes of food each year. The solution is an app like </a:t>
            </a:r>
            <a:r>
              <a:rPr lang="en-GB" sz="2200" dirty="0" err="1"/>
              <a:t>savebite</a:t>
            </a:r>
            <a:r>
              <a:rPr lang="en-GB" sz="2200" dirty="0"/>
              <a:t> that sells surplus food. </a:t>
            </a:r>
          </a:p>
          <a:p>
            <a:pPr marL="0" indent="0">
              <a:buNone/>
            </a:pPr>
            <a:r>
              <a:rPr lang="en-GB" sz="2200" dirty="0"/>
              <a:t>Food waste has significant environmental and economic impacts </a:t>
            </a:r>
            <a:r>
              <a:rPr lang="en-GB" sz="2200" b="1" dirty="0"/>
              <a:t>(Richter and </a:t>
            </a:r>
            <a:r>
              <a:rPr lang="en-GB" sz="2200" b="1" dirty="0" err="1"/>
              <a:t>Bokelmann</a:t>
            </a:r>
            <a:r>
              <a:rPr lang="en-GB" sz="2200" b="1" dirty="0"/>
              <a:t>, 2018).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B88F18-01B6-1A46-26EC-2A9C51A739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478644"/>
              </p:ext>
            </p:extLst>
          </p:nvPr>
        </p:nvGraphicFramePr>
        <p:xfrm>
          <a:off x="6254496" y="731957"/>
          <a:ext cx="5471161" cy="3103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10228">
                  <a:extLst>
                    <a:ext uri="{9D8B030D-6E8A-4147-A177-3AD203B41FA5}">
                      <a16:colId xmlns:a16="http://schemas.microsoft.com/office/drawing/2014/main" val="1333609921"/>
                    </a:ext>
                  </a:extLst>
                </a:gridCol>
                <a:gridCol w="2760933">
                  <a:extLst>
                    <a:ext uri="{9D8B030D-6E8A-4147-A177-3AD203B41FA5}">
                      <a16:colId xmlns:a16="http://schemas.microsoft.com/office/drawing/2014/main" val="811455974"/>
                    </a:ext>
                  </a:extLst>
                </a:gridCol>
              </a:tblGrid>
              <a:tr h="401591">
                <a:tc>
                  <a:txBody>
                    <a:bodyPr/>
                    <a:lstStyle/>
                    <a:p>
                      <a:r>
                        <a:rPr lang="en-GB" sz="1800"/>
                        <a:t>PROBLEM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SOLUTION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1632717480"/>
                  </a:ext>
                </a:extLst>
              </a:tr>
              <a:tr h="949214">
                <a:tc>
                  <a:txBody>
                    <a:bodyPr/>
                    <a:lstStyle/>
                    <a:p>
                      <a:r>
                        <a:rPr lang="en-GB" sz="1800"/>
                        <a:t>10.7 million tonnes of food wasted annually in the UK.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Discounted surplus food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660120959"/>
                  </a:ext>
                </a:extLst>
              </a:tr>
              <a:tr h="401591">
                <a:tc>
                  <a:txBody>
                    <a:bodyPr/>
                    <a:lstStyle/>
                    <a:p>
                      <a:r>
                        <a:rPr lang="en-GB" sz="1800"/>
                        <a:t>Rising cost of living.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Community donations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764088588"/>
                  </a:ext>
                </a:extLst>
              </a:tr>
              <a:tr h="675402">
                <a:tc>
                  <a:txBody>
                    <a:bodyPr/>
                    <a:lstStyle/>
                    <a:p>
                      <a:r>
                        <a:rPr lang="en-GB" sz="1800"/>
                        <a:t>Businesses lose money from unsold food.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Loyalty rewards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3049907310"/>
                  </a:ext>
                </a:extLst>
              </a:tr>
              <a:tr h="675402">
                <a:tc>
                  <a:txBody>
                    <a:bodyPr/>
                    <a:lstStyle/>
                    <a:p>
                      <a:r>
                        <a:rPr lang="en-GB" sz="1800"/>
                        <a:t>Food going out of use by date </a:t>
                      </a:r>
                    </a:p>
                  </a:txBody>
                  <a:tcPr marL="91271" marR="91271" marT="45635" marB="4563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15% commission</a:t>
                      </a:r>
                    </a:p>
                  </a:txBody>
                  <a:tcPr marL="91271" marR="91271" marT="45635" marB="45635"/>
                </a:tc>
                <a:extLst>
                  <a:ext uri="{0D108BD9-81ED-4DB2-BD59-A6C34878D82A}">
                    <a16:rowId xmlns:a16="http://schemas.microsoft.com/office/drawing/2014/main" val="25973065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928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55720-35C5-151D-83B8-6C7F3ECA1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Legal Format &amp;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2AED-A0A6-3A4A-C4A2-083EBC917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Private Limited Company provides limited liability and separate legal identity </a:t>
            </a:r>
            <a:r>
              <a:rPr lang="en-GB" b="1" dirty="0"/>
              <a:t>(Burns, 2022).</a:t>
            </a:r>
          </a:p>
          <a:p>
            <a:pPr marL="0" indent="0">
              <a:buNone/>
            </a:pPr>
            <a:r>
              <a:rPr lang="en-GB" dirty="0"/>
              <a:t>The company will run as a Private Limited Company (Ltd). The advantages of these are:</a:t>
            </a:r>
          </a:p>
          <a:p>
            <a:r>
              <a:rPr lang="en-GB" dirty="0"/>
              <a:t>Limited liability. </a:t>
            </a:r>
          </a:p>
          <a:p>
            <a:r>
              <a:rPr lang="en-GB" dirty="0"/>
              <a:t>Easier to attract investors. </a:t>
            </a:r>
          </a:p>
          <a:p>
            <a:r>
              <a:rPr lang="en-GB" dirty="0"/>
              <a:t>Professional image.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C5CCBE3-904A-F177-0F22-78A1616ED7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0972619"/>
              </p:ext>
            </p:extLst>
          </p:nvPr>
        </p:nvGraphicFramePr>
        <p:xfrm>
          <a:off x="4783742" y="4340860"/>
          <a:ext cx="5731510" cy="2152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023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F7000-2D86-6F46-275C-D2BC0CE3F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Three Pestel factors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3A851-4B24-B6DE-9934-E4CA6FF90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500" b="1" dirty="0"/>
              <a:t>Economic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Cost of living increases demand for cheaper food. </a:t>
            </a:r>
          </a:p>
          <a:p>
            <a:pPr marL="0" indent="0">
              <a:buNone/>
            </a:pPr>
            <a:r>
              <a:rPr lang="en-GB" sz="1600" dirty="0"/>
              <a:t>The UK continues to support business growth and entrepreneurship </a:t>
            </a:r>
            <a:r>
              <a:rPr lang="en-GB" sz="1600" b="1" dirty="0"/>
              <a:t>(Department for Business and Trade, 2024).</a:t>
            </a:r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Technological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Smartphone usage supports app-based businesses. </a:t>
            </a:r>
          </a:p>
          <a:p>
            <a:pPr marL="0" indent="0">
              <a:buNone/>
            </a:pPr>
            <a:r>
              <a:rPr lang="en-GB" sz="1500" b="1" dirty="0"/>
              <a:t>Environmental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Food waste creates environmental problems. </a:t>
            </a:r>
          </a:p>
          <a:p>
            <a:pPr marL="0" indent="0">
              <a:buNone/>
            </a:pPr>
            <a:r>
              <a:rPr lang="en-GB" sz="1500" dirty="0"/>
              <a:t>SaveBite reduces landfill waste. </a:t>
            </a:r>
          </a:p>
          <a:p>
            <a:pPr marL="0" indent="0">
              <a:buNone/>
            </a:pPr>
            <a:r>
              <a:rPr lang="en-GB" sz="1600" dirty="0"/>
              <a:t>(WRAP, 2024)</a:t>
            </a:r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7ADFEE56-DD9F-4FF3-1146-A646119C9C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423" r="362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0243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E8959-C4FA-480F-309A-8AE4AE28E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Marketing Strategies </a:t>
            </a:r>
          </a:p>
        </p:txBody>
      </p:sp>
      <p:pic>
        <p:nvPicPr>
          <p:cNvPr id="4" name="Picture 3" descr="30 Social Media Abbreviations Every User Should Know">
            <a:extLst>
              <a:ext uri="{FF2B5EF4-FFF2-40B4-BE49-F238E27FC236}">
                <a16:creationId xmlns:a16="http://schemas.microsoft.com/office/drawing/2014/main" id="{00D13000-E7DC-7C66-0123-0039D410C0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35" r="23942"/>
          <a:stretch>
            <a:fillRect/>
          </a:stretch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rtnership concept illustration 46422954 Vector Art at Vecteezy">
            <a:extLst>
              <a:ext uri="{FF2B5EF4-FFF2-40B4-BE49-F238E27FC236}">
                <a16:creationId xmlns:a16="http://schemas.microsoft.com/office/drawing/2014/main" id="{7B31E4FE-D073-CAF7-146C-082FB39A9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8" r="3" b="4170"/>
          <a:stretch>
            <a:fillRect/>
          </a:stretch>
        </p:blipFill>
        <p:spPr>
          <a:xfrm>
            <a:off x="1" y="4267200"/>
            <a:ext cx="4051081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785BE-A281-05D2-C5BA-3A15C8984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Social media is an effective marketing tool for reaching younger consumers </a:t>
            </a:r>
            <a:r>
              <a:rPr lang="en-GB" sz="1800" b="1" dirty="0"/>
              <a:t>(Kotler and Armstrong, 2023).</a:t>
            </a:r>
            <a:endParaRPr lang="en-GB" sz="1800" dirty="0"/>
          </a:p>
          <a:p>
            <a:pPr marL="0" indent="0">
              <a:buNone/>
            </a:pPr>
            <a:r>
              <a:rPr lang="en-GB" sz="1700" dirty="0"/>
              <a:t>Social Media The first major marketing strategies we will use is social medias platforms such as;</a:t>
            </a:r>
          </a:p>
          <a:p>
            <a:pPr marL="0" indent="0">
              <a:buNone/>
            </a:pPr>
            <a:r>
              <a:rPr lang="en-GB" sz="1700" dirty="0"/>
              <a:t>Instagram</a:t>
            </a:r>
            <a:br>
              <a:rPr lang="en-GB" sz="1700" dirty="0"/>
            </a:br>
            <a:r>
              <a:rPr lang="en-GB" sz="1700" dirty="0"/>
              <a:t>TikTok</a:t>
            </a:r>
            <a:br>
              <a:rPr lang="en-GB" sz="1700" dirty="0"/>
            </a:br>
            <a:r>
              <a:rPr lang="en-GB" sz="1700" dirty="0"/>
              <a:t>Facebook</a:t>
            </a:r>
          </a:p>
          <a:p>
            <a:pPr marL="0" indent="0">
              <a:buNone/>
            </a:pPr>
            <a:r>
              <a:rPr lang="en-GB" sz="1700" dirty="0"/>
              <a:t>By using these platforms, they are cost efficient because they are free platforms and it’s a quick way of getting at a larger audience, students widely use social media.</a:t>
            </a:r>
          </a:p>
          <a:p>
            <a:pPr marL="0" indent="0">
              <a:buNone/>
            </a:pPr>
            <a:r>
              <a:rPr lang="en-GB" sz="1700" dirty="0"/>
              <a:t>Partnerships</a:t>
            </a:r>
          </a:p>
          <a:p>
            <a:pPr marL="0" indent="0">
              <a:buNone/>
            </a:pPr>
            <a:r>
              <a:rPr lang="en-GB" sz="1700" dirty="0"/>
              <a:t>Another strategies is having partnerships with restaurants, universities, cafes, bakeries. It builds trust and relationships also increases business users.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41779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6E344-76B2-51E2-8AD4-EF7856F3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Funding 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03B8E-8D73-4663-B6C8-8B51A1BB8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fontScale="92500"/>
          </a:bodyPr>
          <a:lstStyle/>
          <a:p>
            <a:pPr marL="0" indent="0">
              <a:buNone/>
            </a:pPr>
            <a:r>
              <a:rPr lang="en-GB" sz="2200" dirty="0"/>
              <a:t>Funding Required -£20,000</a:t>
            </a:r>
          </a:p>
          <a:p>
            <a:pPr marL="0" indent="0">
              <a:buNone/>
            </a:pPr>
            <a:r>
              <a:rPr lang="en-GB" sz="2200" dirty="0"/>
              <a:t>Funding source - </a:t>
            </a:r>
          </a:p>
          <a:p>
            <a:pPr marL="0" indent="0">
              <a:buNone/>
            </a:pPr>
            <a:r>
              <a:rPr lang="en-GB" sz="2200" dirty="0"/>
              <a:t>Founder £10,000</a:t>
            </a:r>
          </a:p>
          <a:p>
            <a:pPr marL="0" indent="0">
              <a:buNone/>
            </a:pPr>
            <a:r>
              <a:rPr lang="en-GB" sz="2200" dirty="0"/>
              <a:t>Business Angel £10,000</a:t>
            </a:r>
          </a:p>
          <a:p>
            <a:pPr marL="0" indent="0">
              <a:buNone/>
            </a:pPr>
            <a:r>
              <a:rPr lang="en-GB" sz="2400" dirty="0"/>
              <a:t>Business angels provide finance together with business knowledge and mentoring </a:t>
            </a:r>
            <a:r>
              <a:rPr lang="en-GB" sz="2400" b="1" dirty="0"/>
              <a:t>(Hisrich, Peters and Shepherd, 2023).</a:t>
            </a:r>
            <a:endParaRPr lang="en-GB" sz="2200" dirty="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FCC695FD-B9B7-57D1-0EAE-0F9F607B1C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244085"/>
              </p:ext>
            </p:extLst>
          </p:nvPr>
        </p:nvGraphicFramePr>
        <p:xfrm>
          <a:off x="4654296" y="640080"/>
          <a:ext cx="6903720" cy="5577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42335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24540-B07C-9FCA-C4FA-311523F15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Startup Costs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3F602C-F84D-3937-813A-2C26096B9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358692"/>
              </p:ext>
            </p:extLst>
          </p:nvPr>
        </p:nvGraphicFramePr>
        <p:xfrm>
          <a:off x="1570895" y="2228087"/>
          <a:ext cx="9050211" cy="3948880"/>
        </p:xfrm>
        <a:graphic>
          <a:graphicData uri="http://schemas.openxmlformats.org/drawingml/2006/table">
            <a:tbl>
              <a:tblPr/>
              <a:tblGrid>
                <a:gridCol w="6068140">
                  <a:extLst>
                    <a:ext uri="{9D8B030D-6E8A-4147-A177-3AD203B41FA5}">
                      <a16:colId xmlns:a16="http://schemas.microsoft.com/office/drawing/2014/main" val="2637837980"/>
                    </a:ext>
                  </a:extLst>
                </a:gridCol>
                <a:gridCol w="2982071">
                  <a:extLst>
                    <a:ext uri="{9D8B030D-6E8A-4147-A177-3AD203B41FA5}">
                      <a16:colId xmlns:a16="http://schemas.microsoft.com/office/drawing/2014/main" val="1186242659"/>
                    </a:ext>
                  </a:extLst>
                </a:gridCol>
              </a:tblGrid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Expense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Cost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7598762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App Development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£8,000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1930063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Website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8771797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Marketing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dirty="0"/>
                        <a:t>£3,000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8020835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Legal Fees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£1,200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5554961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Insurance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£300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2941152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Equipment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£1,500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4911138"/>
                  </a:ext>
                </a:extLst>
              </a:tr>
              <a:tr h="493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Working Capital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/>
                        <a:t>£5,000</a:t>
                      </a:r>
                    </a:p>
                  </a:txBody>
                  <a:tcPr marL="112184" marR="112184" marT="56092" marB="5609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7585635"/>
                  </a:ext>
                </a:extLst>
              </a:tr>
            </a:tbl>
          </a:graphicData>
        </a:graphic>
      </p:graphicFrame>
      <p:pic>
        <p:nvPicPr>
          <p:cNvPr id="5" name="Picture 4" descr="Startup Costs Definition : What are Startup Costs? – EEKBV">
            <a:extLst>
              <a:ext uri="{FF2B5EF4-FFF2-40B4-BE49-F238E27FC236}">
                <a16:creationId xmlns:a16="http://schemas.microsoft.com/office/drawing/2014/main" id="{DD984CA8-3D72-51A7-B4D6-DFF7B4C11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781" y="315140"/>
            <a:ext cx="2751096" cy="137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585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31095-6136-514B-BF09-B8C7FBB98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Conclusion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0CFF4-E7E8-B4B4-70F0-634462766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b="1" dirty="0"/>
              <a:t>Why Invest in SaveBite?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r>
              <a:rPr lang="en-GB" sz="1200" dirty="0"/>
              <a:t>Solves food waste. </a:t>
            </a:r>
          </a:p>
          <a:p>
            <a:r>
              <a:rPr lang="en-GB" sz="1200" dirty="0"/>
              <a:t>Supports local communities. </a:t>
            </a:r>
          </a:p>
          <a:p>
            <a:r>
              <a:rPr lang="en-GB" sz="1200" dirty="0"/>
              <a:t>Affordable for consumers. </a:t>
            </a:r>
          </a:p>
          <a:p>
            <a:r>
              <a:rPr lang="en-GB" sz="1200" dirty="0"/>
              <a:t>Scalable digital business. </a:t>
            </a:r>
          </a:p>
          <a:p>
            <a:r>
              <a:rPr lang="en-GB" sz="1200" dirty="0"/>
              <a:t>Strong growth potential. </a:t>
            </a:r>
          </a:p>
          <a:p>
            <a:r>
              <a:rPr lang="en-GB" sz="1200" dirty="0"/>
              <a:t>Sustainable and socially responsible.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SaveBite combines sustainability, affordability and community support to reduce food waste while creating value for businesses and consumers.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dirty="0"/>
              <a:t>Thank you.</a:t>
            </a:r>
            <a:br>
              <a:rPr lang="en-GB" sz="1200" dirty="0"/>
            </a:br>
            <a:r>
              <a:rPr lang="en-GB" sz="1200" dirty="0"/>
              <a:t>Any questions?"</a:t>
            </a:r>
          </a:p>
          <a:p>
            <a:endParaRPr lang="en-GB" sz="1200" dirty="0"/>
          </a:p>
        </p:txBody>
      </p:sp>
      <p:pic>
        <p:nvPicPr>
          <p:cNvPr id="4" name="Picture 3" descr="Premium Photo | Small business, takeaway food, people and service ...">
            <a:extLst>
              <a:ext uri="{FF2B5EF4-FFF2-40B4-BE49-F238E27FC236}">
                <a16:creationId xmlns:a16="http://schemas.microsoft.com/office/drawing/2014/main" id="{9EF4824A-9E4A-EC11-2D0B-68EDE33CA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73" r="18449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00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F4399-07E0-61BB-3B6E-9C592316C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3AA7BF-6C0E-86C1-534F-4EF0BCC78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Burns, P. (2022) </a:t>
            </a:r>
            <a:r>
              <a:rPr lang="en-GB" sz="2000" i="1"/>
              <a:t>Entrepreneurship and Small Business: Start-up, Growth and Maturity</a:t>
            </a:r>
            <a:r>
              <a:rPr lang="en-GB" sz="2000"/>
              <a:t>. 7th </a:t>
            </a:r>
            <a:r>
              <a:rPr lang="en-GB" sz="2000" err="1"/>
              <a:t>edn</a:t>
            </a:r>
            <a:r>
              <a:rPr lang="en-GB" sz="2000"/>
              <a:t>. London: Bloomsbury. </a:t>
            </a:r>
          </a:p>
          <a:p>
            <a:pPr marL="0" indent="0">
              <a:buNone/>
            </a:pPr>
            <a:r>
              <a:rPr lang="en-GB" sz="2000"/>
              <a:t>Department for Business and Trade (2024) </a:t>
            </a:r>
            <a:r>
              <a:rPr lang="en-GB" sz="2000" i="1"/>
              <a:t>Business Population Estimates for the UK and Regions 2024</a:t>
            </a:r>
            <a:r>
              <a:rPr lang="en-GB" sz="2000"/>
              <a:t>.</a:t>
            </a:r>
          </a:p>
          <a:p>
            <a:pPr marL="0" indent="0">
              <a:buNone/>
            </a:pPr>
            <a:r>
              <a:rPr lang="en-GB" sz="2000"/>
              <a:t> Hisrich, R.D., Peters, M.P. and Shepherd, D.A. (2023) </a:t>
            </a:r>
            <a:r>
              <a:rPr lang="en-GB" sz="2000" i="1"/>
              <a:t>Entrepreneurship</a:t>
            </a:r>
            <a:r>
              <a:rPr lang="en-GB" sz="2000"/>
              <a:t>. 12th </a:t>
            </a:r>
            <a:r>
              <a:rPr lang="en-GB" sz="2000" err="1"/>
              <a:t>edn</a:t>
            </a:r>
            <a:r>
              <a:rPr lang="en-GB" sz="2000"/>
              <a:t>. </a:t>
            </a:r>
          </a:p>
          <a:p>
            <a:pPr marL="0" indent="0">
              <a:buNone/>
            </a:pPr>
            <a:r>
              <a:rPr lang="en-GB" sz="2000"/>
              <a:t>Kotler, P. and Armstrong, G. (2023) </a:t>
            </a:r>
            <a:r>
              <a:rPr lang="en-GB" sz="2000" i="1"/>
              <a:t>Principles of Marketing</a:t>
            </a:r>
            <a:r>
              <a:rPr lang="en-GB" sz="2000"/>
              <a:t>. 19th </a:t>
            </a:r>
            <a:r>
              <a:rPr lang="en-GB" sz="2000" err="1"/>
              <a:t>edn</a:t>
            </a:r>
            <a:r>
              <a:rPr lang="en-GB" sz="2000"/>
              <a:t>. </a:t>
            </a:r>
          </a:p>
          <a:p>
            <a:pPr marL="0" indent="0">
              <a:buNone/>
            </a:pPr>
            <a:r>
              <a:rPr lang="en-GB" sz="2000"/>
              <a:t>Olio (2026) </a:t>
            </a:r>
            <a:r>
              <a:rPr lang="en-GB" sz="2000" i="1"/>
              <a:t>Our Mission</a:t>
            </a:r>
            <a:r>
              <a:rPr lang="en-GB" sz="2000"/>
              <a:t>. </a:t>
            </a:r>
          </a:p>
          <a:p>
            <a:pPr marL="0" indent="0">
              <a:buNone/>
            </a:pPr>
            <a:r>
              <a:rPr lang="en-GB" sz="2000"/>
              <a:t>Richter, B. and </a:t>
            </a:r>
            <a:r>
              <a:rPr lang="en-GB" sz="2000" err="1"/>
              <a:t>Bokelmann</a:t>
            </a:r>
            <a:r>
              <a:rPr lang="en-GB" sz="2000"/>
              <a:t>, W. (2018) ‘The significance of avoiding household food waste’, </a:t>
            </a:r>
            <a:r>
              <a:rPr lang="en-GB" sz="2000" i="1"/>
              <a:t>Sustainability</a:t>
            </a:r>
            <a:r>
              <a:rPr lang="en-GB" sz="2000"/>
              <a:t>, 10(3).</a:t>
            </a:r>
          </a:p>
          <a:p>
            <a:pPr marL="0" indent="0">
              <a:buNone/>
            </a:pPr>
            <a:r>
              <a:rPr lang="en-GB" sz="2000"/>
              <a:t> Too Good To Go (2026) </a:t>
            </a:r>
            <a:r>
              <a:rPr lang="en-GB" sz="2000" i="1"/>
              <a:t>About Us</a:t>
            </a:r>
            <a:r>
              <a:rPr lang="en-GB" sz="2000"/>
              <a:t>. </a:t>
            </a:r>
          </a:p>
          <a:p>
            <a:pPr marL="0" indent="0">
              <a:buNone/>
            </a:pPr>
            <a:r>
              <a:rPr lang="en-GB" sz="2000"/>
              <a:t>UK Government (2024) </a:t>
            </a:r>
            <a:r>
              <a:rPr lang="en-GB" sz="2000" i="1"/>
              <a:t>United Kingdom Food Security Report 2024</a:t>
            </a:r>
            <a:r>
              <a:rPr lang="en-GB" sz="2000"/>
              <a:t>.</a:t>
            </a:r>
          </a:p>
          <a:p>
            <a:pPr marL="0" indent="0">
              <a:buNone/>
            </a:pPr>
            <a:r>
              <a:rPr lang="en-GB" sz="2000"/>
              <a:t> WRAP (2024) </a:t>
            </a:r>
            <a:r>
              <a:rPr lang="en-GB" sz="2000" i="1"/>
              <a:t>Food Waste in the UK</a:t>
            </a:r>
            <a:r>
              <a:rPr lang="en-GB" sz="20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0877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8971</TotalTime>
  <Words>699</Words>
  <Application>Microsoft Office PowerPoint</Application>
  <PresentationFormat>Widescreen</PresentationFormat>
  <Paragraphs>105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University of Wales Trinity Saint David  LCLM4006 Enterprise &amp; Entrepreneurship  Assessment Component 2  SaveBite: A Sustainable Mobile Application for Reducing Food Waste  Mohammed Faisal  Student ID: 2437880  Lecturer: Ejike Udeogu </vt:lpstr>
      <vt:lpstr>Business Overview </vt:lpstr>
      <vt:lpstr>Problem &amp; Unique Selling Proposition</vt:lpstr>
      <vt:lpstr>Legal Format &amp; Management </vt:lpstr>
      <vt:lpstr>Three Pestel factors</vt:lpstr>
      <vt:lpstr>Marketing Strategies </vt:lpstr>
      <vt:lpstr>Funding  </vt:lpstr>
      <vt:lpstr>Startup Costs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Faisal</dc:creator>
  <cp:lastModifiedBy>Mohammed Faisal</cp:lastModifiedBy>
  <cp:revision>1</cp:revision>
  <dcterms:created xsi:type="dcterms:W3CDTF">2026-07-09T12:34:52Z</dcterms:created>
  <dcterms:modified xsi:type="dcterms:W3CDTF">2026-07-16T10:34:01Z</dcterms:modified>
</cp:coreProperties>
</file>