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2"/>
  </p:notesMasterIdLst>
  <p:handoutMasterIdLst>
    <p:handoutMasterId r:id="rId33"/>
  </p:handoutMasterIdLst>
  <p:sldIdLst>
    <p:sldId id="302" r:id="rId2"/>
    <p:sldId id="303" r:id="rId3"/>
    <p:sldId id="319" r:id="rId4"/>
    <p:sldId id="334" r:id="rId5"/>
    <p:sldId id="339" r:id="rId6"/>
    <p:sldId id="333" r:id="rId7"/>
    <p:sldId id="311" r:id="rId8"/>
    <p:sldId id="362" r:id="rId9"/>
    <p:sldId id="309" r:id="rId10"/>
    <p:sldId id="317" r:id="rId11"/>
    <p:sldId id="314" r:id="rId12"/>
    <p:sldId id="322" r:id="rId13"/>
    <p:sldId id="323" r:id="rId14"/>
    <p:sldId id="324" r:id="rId15"/>
    <p:sldId id="320" r:id="rId16"/>
    <p:sldId id="335" r:id="rId17"/>
    <p:sldId id="336" r:id="rId18"/>
    <p:sldId id="337" r:id="rId19"/>
    <p:sldId id="321" r:id="rId20"/>
    <p:sldId id="352" r:id="rId21"/>
    <p:sldId id="316" r:id="rId22"/>
    <p:sldId id="357" r:id="rId23"/>
    <p:sldId id="358" r:id="rId24"/>
    <p:sldId id="359" r:id="rId25"/>
    <p:sldId id="361" r:id="rId26"/>
    <p:sldId id="363" r:id="rId27"/>
    <p:sldId id="364" r:id="rId28"/>
    <p:sldId id="365" r:id="rId29"/>
    <p:sldId id="366" r:id="rId30"/>
    <p:sldId id="353" r:id="rId31"/>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9" autoAdjust="0"/>
    <p:restoredTop sz="93214" autoAdjust="0"/>
  </p:normalViewPr>
  <p:slideViewPr>
    <p:cSldViewPr>
      <p:cViewPr>
        <p:scale>
          <a:sx n="66" d="100"/>
          <a:sy n="66" d="100"/>
        </p:scale>
        <p:origin x="-79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30" d="100"/>
        <a:sy n="30" d="100"/>
      </p:scale>
      <p:origin x="0" y="822"/>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GB"/>
          </a:p>
        </p:txBody>
      </p:sp>
      <p:sp>
        <p:nvSpPr>
          <p:cNvPr id="3" name="Date Placeholder 2"/>
          <p:cNvSpPr>
            <a:spLocks noGrp="1"/>
          </p:cNvSpPr>
          <p:nvPr>
            <p:ph type="dt" sz="quarter" idx="1"/>
          </p:nvPr>
        </p:nvSpPr>
        <p:spPr>
          <a:xfrm>
            <a:off x="4021294" y="0"/>
            <a:ext cx="3076363" cy="511731"/>
          </a:xfrm>
          <a:prstGeom prst="rect">
            <a:avLst/>
          </a:prstGeom>
        </p:spPr>
        <p:txBody>
          <a:bodyPr vert="horz" lIns="99048" tIns="49524" rIns="99048" bIns="49524" rtlCol="0"/>
          <a:lstStyle>
            <a:lvl1pPr algn="r">
              <a:defRPr sz="1300"/>
            </a:lvl1pPr>
          </a:lstStyle>
          <a:p>
            <a:fld id="{4392C4F0-D2C5-4F5E-A614-C181CCF4EDDA}" type="datetimeFigureOut">
              <a:rPr lang="en-GB" smtClean="0"/>
              <a:pPr/>
              <a:t>18/11/2012</a:t>
            </a:fld>
            <a:endParaRPr lang="en-GB"/>
          </a:p>
        </p:txBody>
      </p:sp>
      <p:sp>
        <p:nvSpPr>
          <p:cNvPr id="4" name="Footer Placeholder 3"/>
          <p:cNvSpPr>
            <a:spLocks noGrp="1"/>
          </p:cNvSpPr>
          <p:nvPr>
            <p:ph type="ftr" sz="quarter" idx="2"/>
          </p:nvPr>
        </p:nvSpPr>
        <p:spPr>
          <a:xfrm>
            <a:off x="0" y="9721106"/>
            <a:ext cx="3076363" cy="511731"/>
          </a:xfrm>
          <a:prstGeom prst="rect">
            <a:avLst/>
          </a:prstGeom>
        </p:spPr>
        <p:txBody>
          <a:bodyPr vert="horz" lIns="99048" tIns="49524" rIns="99048" bIns="49524" rtlCol="0" anchor="b"/>
          <a:lstStyle>
            <a:lvl1pPr algn="l">
              <a:defRPr sz="1300"/>
            </a:lvl1pPr>
          </a:lstStyle>
          <a:p>
            <a:endParaRPr lang="en-GB"/>
          </a:p>
        </p:txBody>
      </p:sp>
      <p:sp>
        <p:nvSpPr>
          <p:cNvPr id="5" name="Slide Number Placeholder 4"/>
          <p:cNvSpPr>
            <a:spLocks noGrp="1"/>
          </p:cNvSpPr>
          <p:nvPr>
            <p:ph type="sldNum" sz="quarter" idx="3"/>
          </p:nvPr>
        </p:nvSpPr>
        <p:spPr>
          <a:xfrm>
            <a:off x="4021294" y="9721106"/>
            <a:ext cx="3076363" cy="511731"/>
          </a:xfrm>
          <a:prstGeom prst="rect">
            <a:avLst/>
          </a:prstGeom>
        </p:spPr>
        <p:txBody>
          <a:bodyPr vert="horz" lIns="99048" tIns="49524" rIns="99048" bIns="49524" rtlCol="0" anchor="b"/>
          <a:lstStyle>
            <a:lvl1pPr algn="r">
              <a:defRPr sz="1300"/>
            </a:lvl1pPr>
          </a:lstStyle>
          <a:p>
            <a:fld id="{D342E8C8-A03A-4912-A7CF-52ABA2B47CD8}"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GB" dirty="0"/>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C8D4FC46-A908-4BD3-AA7E-443464B67C7A}" type="datetimeFigureOut">
              <a:rPr lang="en-GB" smtClean="0"/>
              <a:pPr/>
              <a:t>18/11/2012</a:t>
            </a:fld>
            <a:endParaRPr lang="en-GB" dirty="0"/>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GB" dirty="0"/>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GB" dirty="0"/>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9</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p:spPr>
        <p:txBody>
          <a:bodyPr/>
          <a:lstStyle/>
          <a:p>
            <a:pPr eaLnBrk="1" hangingPunct="1"/>
            <a:r>
              <a:rPr lang="en-GB" dirty="0" smtClean="0"/>
              <a:t>You’re going to need good research skills to deal with all sorts of questions and assignments</a:t>
            </a:r>
          </a:p>
          <a:p>
            <a:pPr eaLnBrk="1" hangingPunct="1"/>
            <a:endParaRPr lang="en-GB" dirty="0" smtClean="0"/>
          </a:p>
          <a:p>
            <a:pPr eaLnBrk="1" hangingPunct="1"/>
            <a:r>
              <a:rPr lang="en-GB" dirty="0" smtClean="0"/>
              <a:t>But what is Research</a:t>
            </a: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18/11/2012</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pic>
        <p:nvPicPr>
          <p:cNvPr id="13" name="Picture 2" descr="logoSMU"/>
          <p:cNvPicPr>
            <a:picLocks noChangeAspect="1" noChangeArrowheads="1"/>
          </p:cNvPicPr>
          <p:nvPr userDrawn="1"/>
        </p:nvPicPr>
        <p:blipFill>
          <a:blip r:embed="rId3"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18/11/2012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18/11/2012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60D6B34-A169-4C14-88DD-8F0439786FE0}" type="datetimeFigureOut">
              <a:rPr lang="en-GB" smtClean="0"/>
              <a:pPr/>
              <a:t>18/11/2012</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60D6B34-A169-4C14-88DD-8F0439786FE0}" type="datetimeFigureOut">
              <a:rPr lang="en-GB" smtClean="0"/>
              <a:pPr/>
              <a:t>18/11/2012</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60D6B34-A169-4C14-88DD-8F0439786FE0}" type="datetimeFigureOut">
              <a:rPr lang="en-GB" smtClean="0"/>
              <a:pPr/>
              <a:t>18/11/2012</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60D6B34-A169-4C14-88DD-8F0439786FE0}" type="datetimeFigureOut">
              <a:rPr lang="en-GB" smtClean="0"/>
              <a:pPr/>
              <a:t>18/11/2012</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60D6B34-A169-4C14-88DD-8F0439786FE0}" type="datetimeFigureOut">
              <a:rPr lang="en-GB" smtClean="0"/>
              <a:pPr/>
              <a:t>18/11/2012</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18/11/2012</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18/11/2012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18/11/2012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18/11/2012</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en.wikipedia.org/wiki/Plato"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en.wikipedia.org/wiki/Old_Academy"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2.xml"/><Relationship Id="rId4" Type="http://schemas.openxmlformats.org/officeDocument/2006/relationships/image" Target="../media/image10.wmf"/></Relationships>
</file>

<file path=ppt/slides/_rels/slide12.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image" Target="../media/image11.wmf"/><Relationship Id="rId1" Type="http://schemas.openxmlformats.org/officeDocument/2006/relationships/slideLayout" Target="../slideLayouts/slideLayout2.xml"/><Relationship Id="rId4" Type="http://schemas.openxmlformats.org/officeDocument/2006/relationships/image" Target="../media/image13.wm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en.wikipedia.org/wiki/Epistemology" TargetMode="External"/><Relationship Id="rId7" Type="http://schemas.openxmlformats.org/officeDocument/2006/relationships/hyperlink" Target="http://en.wikibooks.org/wiki/Introduction_to_Philosophy/The_Branches_of_Philosophy" TargetMode="External"/><Relationship Id="rId2" Type="http://schemas.openxmlformats.org/officeDocument/2006/relationships/hyperlink" Target="http://en.wikipedia.org/wiki/Metaphysics" TargetMode="External"/><Relationship Id="rId1" Type="http://schemas.openxmlformats.org/officeDocument/2006/relationships/slideLayout" Target="../slideLayouts/slideLayout2.xml"/><Relationship Id="rId6" Type="http://schemas.openxmlformats.org/officeDocument/2006/relationships/hyperlink" Target="http://en.wikipedia.org/wiki/Aesthetics" TargetMode="External"/><Relationship Id="rId5" Type="http://schemas.openxmlformats.org/officeDocument/2006/relationships/hyperlink" Target="http://en.wikipedia.org/wiki/Ethics" TargetMode="External"/><Relationship Id="rId4" Type="http://schemas.openxmlformats.org/officeDocument/2006/relationships/hyperlink" Target="http://en.wikipedia.org/wiki/Logic"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youtube.com/watch?v=zRNMZEDOBrM&amp;feature=fvwrel" TargetMode="External"/><Relationship Id="rId2" Type="http://schemas.openxmlformats.org/officeDocument/2006/relationships/hyperlink" Target="http://www.youtube.com/watch?v=q34MHpBu0Oo" TargetMode="External"/><Relationship Id="rId1" Type="http://schemas.openxmlformats.org/officeDocument/2006/relationships/slideLayout" Target="../slideLayouts/slideLayout2.xml"/><Relationship Id="rId5" Type="http://schemas.openxmlformats.org/officeDocument/2006/relationships/hyperlink" Target="http://www.youtube.com/watch?v=c1mEVA1QQFg" TargetMode="External"/><Relationship Id="rId4" Type="http://schemas.openxmlformats.org/officeDocument/2006/relationships/hyperlink" Target="http://www.youtube.com/watch?v=c6KVHMU3gb8&amp;feature=relate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22.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74240" y="3284984"/>
            <a:ext cx="8458200" cy="2756519"/>
          </a:xfrm>
          <a:prstGeom prst="rect">
            <a:avLst/>
          </a:prstGeom>
        </p:spPr>
        <p:txBody>
          <a:bodyPr vert="horz" rtlCol="0" anchor="ctr">
            <a:normAutofit/>
            <a:scene3d>
              <a:camera prst="orthographicFront"/>
              <a:lightRig rig="soft" dir="t"/>
            </a:scene3d>
            <a:sp3d prstMaterial="softEdge">
              <a:bevelT w="25400" h="25400"/>
            </a:sp3d>
          </a:bodyPr>
          <a:lstStyle/>
          <a:p>
            <a:pPr lvl="0">
              <a:spcBef>
                <a:spcPct val="0"/>
              </a:spcBef>
              <a:defRPr/>
            </a:pPr>
            <a:r>
              <a:rPr lang="en-GB" sz="4100" b="1" dirty="0" smtClean="0">
                <a:solidFill>
                  <a:schemeClr val="tx2"/>
                </a:solidFill>
                <a:effectLst>
                  <a:outerShdw blurRad="31750" dist="25400" dir="5400000" algn="tl" rotWithShape="0">
                    <a:srgbClr val="000000">
                      <a:alpha val="25000"/>
                    </a:srgbClr>
                  </a:outerShdw>
                </a:effectLst>
              </a:rPr>
              <a:t>Academia &amp;</a:t>
            </a:r>
            <a:r>
              <a:rPr kumimoji="0" lang="en-GB" sz="4100" b="1" i="0" u="none" strike="noStrike" kern="1200" cap="none" spc="0" normalizeH="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 </a:t>
            </a: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Higher Education</a:t>
            </a:r>
            <a:endParaRPr lang="en-GB" sz="4100" b="1" dirty="0" smtClean="0">
              <a:solidFill>
                <a:schemeClr val="tx2"/>
              </a:solidFill>
              <a:effectLst>
                <a:outerShdw blurRad="31750" dist="25400" dir="5400000" algn="tl" rotWithShape="0">
                  <a:srgbClr val="000000">
                    <a:alpha val="25000"/>
                  </a:srgbClr>
                </a:outerShdw>
              </a:effectLst>
              <a:latin typeface="+mj-lt"/>
              <a:ea typeface="+mj-ea"/>
              <a:cs typeface="+mj-cs"/>
            </a:endParaRPr>
          </a:p>
        </p:txBody>
      </p:sp>
      <p:pic>
        <p:nvPicPr>
          <p:cNvPr id="73730" name="Picture 2" descr="http://www.tnooz.com/wp-content/uploads/2012/03/academia-technology.jpg"/>
          <p:cNvPicPr>
            <a:picLocks noChangeAspect="1" noChangeArrowheads="1"/>
          </p:cNvPicPr>
          <p:nvPr/>
        </p:nvPicPr>
        <p:blipFill>
          <a:blip r:embed="rId2" cstate="print"/>
          <a:srcRect/>
          <a:stretch>
            <a:fillRect/>
          </a:stretch>
        </p:blipFill>
        <p:spPr bwMode="auto">
          <a:xfrm>
            <a:off x="1331640" y="0"/>
            <a:ext cx="5705249" cy="3320456"/>
          </a:xfrm>
          <a:prstGeom prst="rect">
            <a:avLst/>
          </a:prstGeom>
          <a:noFill/>
        </p:spPr>
      </p:pic>
      <p:pic>
        <p:nvPicPr>
          <p:cNvPr id="73732" name="Picture 4" descr="http://www.futuregov.asia/media/photologue/photos/cache/Academia_gallery_display.jpg"/>
          <p:cNvPicPr>
            <a:picLocks noChangeAspect="1" noChangeArrowheads="1"/>
          </p:cNvPicPr>
          <p:nvPr/>
        </p:nvPicPr>
        <p:blipFill>
          <a:blip r:embed="rId3" cstate="print"/>
          <a:srcRect/>
          <a:stretch>
            <a:fillRect/>
          </a:stretch>
        </p:blipFill>
        <p:spPr bwMode="auto">
          <a:xfrm>
            <a:off x="6020866" y="2366979"/>
            <a:ext cx="2727598" cy="199812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68760"/>
            <a:ext cx="9144000" cy="5112568"/>
          </a:xfrm>
        </p:spPr>
        <p:txBody>
          <a:bodyPr>
            <a:normAutofit fontScale="85000" lnSpcReduction="20000"/>
          </a:bodyPr>
          <a:lstStyle/>
          <a:p>
            <a:r>
              <a:rPr lang="en-GB" b="1" dirty="0" smtClean="0"/>
              <a:t>Higher Education </a:t>
            </a:r>
            <a:r>
              <a:rPr lang="en-GB" dirty="0" smtClean="0"/>
              <a:t>plays a very important role in the </a:t>
            </a:r>
            <a:r>
              <a:rPr lang="en-GB" b="1" dirty="0" smtClean="0"/>
              <a:t>Evolution of Society</a:t>
            </a:r>
            <a:r>
              <a:rPr lang="en-GB" dirty="0" smtClean="0"/>
              <a:t>.</a:t>
            </a:r>
          </a:p>
          <a:p>
            <a:r>
              <a:rPr lang="en-GB" dirty="0" smtClean="0"/>
              <a:t>In Higher Education we impartially look at Life &amp; Society, in whichever area we are interested in.</a:t>
            </a:r>
          </a:p>
          <a:p>
            <a:r>
              <a:rPr lang="en-GB" dirty="0" smtClean="0"/>
              <a:t>We identify where there are problems and we devise new innovative solutions to move everything forward.</a:t>
            </a:r>
          </a:p>
          <a:p>
            <a:r>
              <a:rPr lang="en-GB" dirty="0" smtClean="0"/>
              <a:t>We identify </a:t>
            </a:r>
            <a:r>
              <a:rPr lang="en-GB" b="1" dirty="0" smtClean="0"/>
              <a:t>Opportunities for enhancement and growth </a:t>
            </a:r>
            <a:r>
              <a:rPr lang="en-GB" dirty="0" smtClean="0"/>
              <a:t>and </a:t>
            </a:r>
            <a:r>
              <a:rPr lang="en-GB" b="1" dirty="0" smtClean="0"/>
              <a:t>communicate</a:t>
            </a:r>
            <a:r>
              <a:rPr lang="en-GB" dirty="0" smtClean="0"/>
              <a:t> how this can occur.</a:t>
            </a:r>
          </a:p>
          <a:p>
            <a:r>
              <a:rPr lang="en-GB" b="1" dirty="0" smtClean="0"/>
              <a:t>Academic Expression </a:t>
            </a:r>
            <a:r>
              <a:rPr lang="en-GB" dirty="0" smtClean="0"/>
              <a:t>is Unbiased towards any particular Political or Business/Organisation preferences.</a:t>
            </a:r>
          </a:p>
          <a:p>
            <a:r>
              <a:rPr lang="en-GB" dirty="0" smtClean="0"/>
              <a:t>This </a:t>
            </a:r>
            <a:r>
              <a:rPr lang="en-GB" b="1" dirty="0" smtClean="0"/>
              <a:t>dissemination</a:t>
            </a:r>
            <a:r>
              <a:rPr lang="en-GB" dirty="0" smtClean="0"/>
              <a:t> (sharing findings) traditionally occurs via academic Papers/Conferences and Journals. </a:t>
            </a:r>
          </a:p>
          <a:p>
            <a:r>
              <a:rPr lang="en-GB" dirty="0" smtClean="0"/>
              <a:t>However with the Internet and Web 2.0 Social Media new innovative and informal methods are emerging such as the use of Websites, Blogs &amp; Twitter etc...</a:t>
            </a:r>
          </a:p>
        </p:txBody>
      </p:sp>
      <p:sp>
        <p:nvSpPr>
          <p:cNvPr id="3" name="Title 2"/>
          <p:cNvSpPr>
            <a:spLocks noGrp="1"/>
          </p:cNvSpPr>
          <p:nvPr>
            <p:ph type="title"/>
          </p:nvPr>
        </p:nvSpPr>
        <p:spPr/>
        <p:txBody>
          <a:bodyPr/>
          <a:lstStyle/>
          <a:p>
            <a:r>
              <a:rPr lang="en-GB" dirty="0" smtClean="0"/>
              <a:t>Academia</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68760"/>
            <a:ext cx="9144000" cy="5112568"/>
          </a:xfrm>
        </p:spPr>
        <p:txBody>
          <a:bodyPr>
            <a:normAutofit/>
          </a:bodyPr>
          <a:lstStyle/>
          <a:p>
            <a:r>
              <a:rPr lang="en-GB" sz="2400" b="1" dirty="0" smtClean="0"/>
              <a:t>Academic freedom is the responsibility of academics to speak their mind and challenge conventional wisdom.</a:t>
            </a:r>
          </a:p>
          <a:p>
            <a:r>
              <a:rPr lang="en-GB" sz="2400" b="1" dirty="0" smtClean="0"/>
              <a:t>It defines the University’s role in Society and stands as a model for open debate about how Society is run and operates. </a:t>
            </a:r>
          </a:p>
          <a:p>
            <a:pPr fontAlgn="base"/>
            <a:r>
              <a:rPr lang="en-GB" sz="2400" dirty="0" smtClean="0"/>
              <a:t>Academics are encouraged to question conventional wisdom and ways of doing things.</a:t>
            </a:r>
          </a:p>
          <a:p>
            <a:r>
              <a:rPr lang="en-GB" sz="2400" dirty="0" smtClean="0"/>
              <a:t>Although teachers should be careful to teach subject matter related to the course, when they speak or write in public, they are free to express their opinions without fear of institutional censorship or discipline.</a:t>
            </a:r>
          </a:p>
          <a:p>
            <a:endParaRPr lang="en-GB" sz="2400" dirty="0"/>
          </a:p>
        </p:txBody>
      </p:sp>
      <p:sp>
        <p:nvSpPr>
          <p:cNvPr id="3" name="Title 2"/>
          <p:cNvSpPr>
            <a:spLocks noGrp="1"/>
          </p:cNvSpPr>
          <p:nvPr>
            <p:ph type="title"/>
          </p:nvPr>
        </p:nvSpPr>
        <p:spPr>
          <a:xfrm>
            <a:off x="179512" y="116632"/>
            <a:ext cx="8229600" cy="1143000"/>
          </a:xfrm>
        </p:spPr>
        <p:txBody>
          <a:bodyPr/>
          <a:lstStyle/>
          <a:p>
            <a:r>
              <a:rPr lang="en-GB" dirty="0" smtClean="0"/>
              <a:t>Academic freedom</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112568"/>
          </a:xfrm>
        </p:spPr>
        <p:txBody>
          <a:bodyPr>
            <a:normAutofit/>
          </a:bodyPr>
          <a:lstStyle/>
          <a:p>
            <a:r>
              <a:rPr lang="en-GB" sz="2400" dirty="0" smtClean="0"/>
              <a:t>The first documentary evidence of this comes from early in the life of the first university, The </a:t>
            </a:r>
            <a:r>
              <a:rPr lang="en-GB" sz="2400" b="1" dirty="0" smtClean="0"/>
              <a:t>University of Bologna</a:t>
            </a:r>
            <a:r>
              <a:rPr lang="en-GB" sz="2400" dirty="0" smtClean="0"/>
              <a:t> and it’s academic charter (Governance / Operations Manual), the </a:t>
            </a:r>
            <a:r>
              <a:rPr lang="en-GB" sz="2400" b="1" dirty="0" smtClean="0"/>
              <a:t>Constitutio </a:t>
            </a:r>
            <a:r>
              <a:rPr lang="en-GB" sz="2400" b="1" dirty="0" err="1" smtClean="0"/>
              <a:t>Habita</a:t>
            </a:r>
            <a:r>
              <a:rPr lang="en-GB" sz="2400" dirty="0" smtClean="0"/>
              <a:t>, in approx. 1155-1158. </a:t>
            </a:r>
          </a:p>
          <a:p>
            <a:r>
              <a:rPr lang="en-GB" sz="2400" dirty="0" smtClean="0"/>
              <a:t>Today this is claimed as the origin of "academic freedom".</a:t>
            </a:r>
            <a:r>
              <a:rPr lang="en-GB" sz="2400" baseline="30000" dirty="0" smtClean="0"/>
              <a:t> </a:t>
            </a:r>
          </a:p>
          <a:p>
            <a:r>
              <a:rPr lang="en-GB" sz="2400" dirty="0" smtClean="0"/>
              <a:t>And is now widely recognised internationally - On 18 Sept. 1988 430 universities signed the </a:t>
            </a:r>
            <a:r>
              <a:rPr lang="en-GB" sz="2400" b="1" i="1" dirty="0" smtClean="0"/>
              <a:t>Magna Charta Universitatum</a:t>
            </a:r>
            <a:r>
              <a:rPr lang="en-GB" sz="2400" dirty="0" smtClean="0"/>
              <a:t>,</a:t>
            </a:r>
            <a:r>
              <a:rPr lang="en-GB" sz="2400" baseline="30000" dirty="0" smtClean="0"/>
              <a:t> </a:t>
            </a:r>
            <a:r>
              <a:rPr lang="en-GB" sz="2400" dirty="0" smtClean="0"/>
              <a:t>and the number of universities continues to grow, drawing from all parts of the world, to support Academic Freedom.</a:t>
            </a:r>
          </a:p>
          <a:p>
            <a:endParaRPr lang="en-GB" sz="2400" dirty="0"/>
          </a:p>
        </p:txBody>
      </p:sp>
      <p:sp>
        <p:nvSpPr>
          <p:cNvPr id="3" name="Title 2"/>
          <p:cNvSpPr>
            <a:spLocks noGrp="1"/>
          </p:cNvSpPr>
          <p:nvPr>
            <p:ph type="title"/>
          </p:nvPr>
        </p:nvSpPr>
        <p:spPr>
          <a:xfrm>
            <a:off x="302840" y="116632"/>
            <a:ext cx="8229600" cy="1143000"/>
          </a:xfrm>
        </p:spPr>
        <p:txBody>
          <a:bodyPr>
            <a:normAutofit/>
          </a:bodyPr>
          <a:lstStyle/>
          <a:p>
            <a:r>
              <a:rPr lang="en-GB" dirty="0" smtClean="0"/>
              <a:t>Academic freedom</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4882547"/>
          </a:xfrm>
        </p:spPr>
        <p:txBody>
          <a:bodyPr>
            <a:noAutofit/>
          </a:bodyPr>
          <a:lstStyle/>
          <a:p>
            <a:r>
              <a:rPr lang="en-GB" sz="2200" b="1" dirty="0" smtClean="0"/>
              <a:t>So, what is all this about: Freedom of Speech.</a:t>
            </a:r>
          </a:p>
          <a:p>
            <a:r>
              <a:rPr lang="en-GB" sz="2200" b="1" dirty="0" smtClean="0"/>
              <a:t>Freedom of speech</a:t>
            </a:r>
            <a:r>
              <a:rPr lang="en-GB" sz="2200" dirty="0" smtClean="0"/>
              <a:t> is the right to communicate one's opinions and ideas. </a:t>
            </a:r>
          </a:p>
          <a:p>
            <a:r>
              <a:rPr lang="en-GB" sz="2200" dirty="0" smtClean="0"/>
              <a:t>The term </a:t>
            </a:r>
            <a:r>
              <a:rPr lang="en-GB" sz="2200" b="1" dirty="0" smtClean="0"/>
              <a:t>freedom of expression</a:t>
            </a:r>
            <a:r>
              <a:rPr lang="en-GB" sz="2200" dirty="0" smtClean="0"/>
              <a:t> is sometimes used synonymously, but includes any act of seeking, receiving and imparting information or ideas, regardless of the medium used. </a:t>
            </a:r>
          </a:p>
          <a:p>
            <a:r>
              <a:rPr lang="en-GB" sz="2200" dirty="0" smtClean="0"/>
              <a:t>In practice, the right to freedom of speech is not absolute and is commonly subject to limitations, such as with slander/defamation (false claims about a person’s character), obscenity.</a:t>
            </a:r>
          </a:p>
          <a:p>
            <a:r>
              <a:rPr lang="en-GB" sz="2200" dirty="0" smtClean="0"/>
              <a:t>The right to freedom of expression is recognized as a human right under Article 19 of the </a:t>
            </a:r>
            <a:r>
              <a:rPr lang="en-GB" sz="2200" b="1" dirty="0" smtClean="0"/>
              <a:t>Universal Declaration of Human Rights</a:t>
            </a:r>
            <a:r>
              <a:rPr lang="en-GB" sz="2200" dirty="0" smtClean="0"/>
              <a:t> and recognized in </a:t>
            </a:r>
            <a:r>
              <a:rPr lang="en-GB" sz="2200" b="1" dirty="0" smtClean="0"/>
              <a:t>international human rights law.</a:t>
            </a:r>
          </a:p>
          <a:p>
            <a:r>
              <a:rPr lang="en-GB" sz="2200" b="1" dirty="0" smtClean="0"/>
              <a:t>Freedom of speech in the United States</a:t>
            </a:r>
            <a:r>
              <a:rPr lang="en-GB" sz="2200" dirty="0" smtClean="0"/>
              <a:t> is protected by the </a:t>
            </a:r>
            <a:r>
              <a:rPr lang="en-GB" sz="2200" b="1" dirty="0" smtClean="0"/>
              <a:t>First Amendment</a:t>
            </a:r>
            <a:r>
              <a:rPr lang="en-GB" sz="2200" dirty="0" smtClean="0"/>
              <a:t> to the </a:t>
            </a:r>
            <a:r>
              <a:rPr lang="en-GB" sz="2200" b="1" dirty="0" smtClean="0"/>
              <a:t>United States Constitution</a:t>
            </a:r>
            <a:r>
              <a:rPr lang="en-GB" sz="2200" dirty="0" smtClean="0"/>
              <a:t>.</a:t>
            </a:r>
            <a:endParaRPr lang="en-GB" sz="2200" b="1" dirty="0" smtClean="0"/>
          </a:p>
          <a:p>
            <a:endParaRPr lang="en-GB" sz="2200" dirty="0"/>
          </a:p>
        </p:txBody>
      </p:sp>
      <p:sp>
        <p:nvSpPr>
          <p:cNvPr id="3" name="Title 2"/>
          <p:cNvSpPr>
            <a:spLocks noGrp="1"/>
          </p:cNvSpPr>
          <p:nvPr>
            <p:ph type="title"/>
          </p:nvPr>
        </p:nvSpPr>
        <p:spPr>
          <a:xfrm>
            <a:off x="179512" y="116632"/>
            <a:ext cx="8229600" cy="1143000"/>
          </a:xfrm>
        </p:spPr>
        <p:txBody>
          <a:bodyPr/>
          <a:lstStyle/>
          <a:p>
            <a:r>
              <a:rPr lang="en-GB" dirty="0" smtClean="0"/>
              <a:t>Freedom of Speech</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7504" y="332656"/>
            <a:ext cx="8820472" cy="1008112"/>
          </a:xfrm>
        </p:spPr>
        <p:txBody>
          <a:bodyPr>
            <a:noAutofit/>
          </a:bodyPr>
          <a:lstStyle/>
          <a:p>
            <a:r>
              <a:rPr lang="en-GB" sz="3600" dirty="0" smtClean="0"/>
              <a:t>Q. Who was one of the most important founders of Higher Education?</a:t>
            </a:r>
            <a:endParaRPr lang="en-GB" sz="3600" dirty="0"/>
          </a:p>
        </p:txBody>
      </p:sp>
      <p:pic>
        <p:nvPicPr>
          <p:cNvPr id="109570" name="Picture 2" descr="http://i.ebayimg.com/00/s/NDQ1WDU5Mw==/$(KGrHqJ,!hwF!P3v6vV7BQ(UckKi(Q~~48_79.JPG"/>
          <p:cNvPicPr>
            <a:picLocks noChangeAspect="1" noChangeArrowheads="1"/>
          </p:cNvPicPr>
          <p:nvPr/>
        </p:nvPicPr>
        <p:blipFill>
          <a:blip r:embed="rId2" cstate="print"/>
          <a:srcRect/>
          <a:stretch>
            <a:fillRect/>
          </a:stretch>
        </p:blipFill>
        <p:spPr bwMode="auto">
          <a:xfrm>
            <a:off x="467544" y="1916832"/>
            <a:ext cx="3936436" cy="2952328"/>
          </a:xfrm>
          <a:prstGeom prst="rect">
            <a:avLst/>
          </a:prstGeom>
          <a:noFill/>
        </p:spPr>
      </p:pic>
      <p:pic>
        <p:nvPicPr>
          <p:cNvPr id="109571" name="Picture 3" descr="C:\Users\James Williams\AppData\Local\Microsoft\Windows\Temporary Internet Files\Content.IE5\3HHUICW0\MC900432531[1].png"/>
          <p:cNvPicPr>
            <a:picLocks noChangeAspect="1" noChangeArrowheads="1"/>
          </p:cNvPicPr>
          <p:nvPr/>
        </p:nvPicPr>
        <p:blipFill>
          <a:blip r:embed="rId3" cstate="print"/>
          <a:srcRect/>
          <a:stretch>
            <a:fillRect/>
          </a:stretch>
        </p:blipFill>
        <p:spPr bwMode="auto">
          <a:xfrm>
            <a:off x="3923928" y="2636912"/>
            <a:ext cx="1286873" cy="1286873"/>
          </a:xfrm>
          <a:prstGeom prst="rect">
            <a:avLst/>
          </a:prstGeom>
          <a:noFill/>
        </p:spPr>
      </p:pic>
      <p:pic>
        <p:nvPicPr>
          <p:cNvPr id="6" name="Picture 5" descr="toe.jpg"/>
          <p:cNvPicPr>
            <a:picLocks noChangeAspect="1"/>
          </p:cNvPicPr>
          <p:nvPr/>
        </p:nvPicPr>
        <p:blipFill>
          <a:blip r:embed="rId4" cstate="print"/>
          <a:stretch>
            <a:fillRect/>
          </a:stretch>
        </p:blipFill>
        <p:spPr>
          <a:xfrm>
            <a:off x="5669235" y="1916832"/>
            <a:ext cx="2143125" cy="2857500"/>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b="1" dirty="0" smtClean="0"/>
              <a:t>Plato </a:t>
            </a:r>
            <a:r>
              <a:rPr lang="en-GB" sz="2000" dirty="0" smtClean="0"/>
              <a:t>was a </a:t>
            </a:r>
            <a:r>
              <a:rPr lang="en-GB" sz="2000" b="1" dirty="0" smtClean="0"/>
              <a:t>Classical Greek philosopher</a:t>
            </a:r>
            <a:r>
              <a:rPr lang="en-GB" sz="2000" dirty="0" smtClean="0"/>
              <a:t>, </a:t>
            </a:r>
            <a:r>
              <a:rPr lang="en-GB" sz="2000" b="1" dirty="0" smtClean="0"/>
              <a:t>mathematician</a:t>
            </a:r>
            <a:r>
              <a:rPr lang="en-GB" sz="2000" dirty="0" smtClean="0"/>
              <a:t>, student of Socrates, writer of philosophical dialogues, and </a:t>
            </a:r>
            <a:r>
              <a:rPr lang="en-GB" sz="2000" b="1" dirty="0" smtClean="0"/>
              <a:t>founder of the Academy</a:t>
            </a:r>
            <a:r>
              <a:rPr lang="en-GB" sz="2000" dirty="0" smtClean="0"/>
              <a:t> in Athens, </a:t>
            </a:r>
            <a:r>
              <a:rPr lang="en-GB" sz="2000" b="1" dirty="0" smtClean="0"/>
              <a:t>the first institution of higher learning in the Western world</a:t>
            </a:r>
            <a:r>
              <a:rPr lang="en-GB" sz="2000" dirty="0" smtClean="0"/>
              <a:t>.</a:t>
            </a:r>
          </a:p>
          <a:p>
            <a:r>
              <a:rPr lang="en-GB" sz="2000" dirty="0" smtClean="0"/>
              <a:t>Along with his mentor, Socrates, and his student, Aristotle, Plato helped to lay the foundations of Western philosophy and science.</a:t>
            </a:r>
          </a:p>
          <a:p>
            <a:r>
              <a:rPr lang="en-GB" sz="2000" dirty="0" smtClean="0"/>
              <a:t>Plato's sophistication as a writer is evident in his Socratic dialogues; thirty-six dialogues and thirteen letters.</a:t>
            </a:r>
          </a:p>
          <a:p>
            <a:r>
              <a:rPr lang="en-GB" sz="2000" dirty="0" smtClean="0"/>
              <a:t>Plato's dialogues have been used to teach a range of subjects, including philosophy, logic, ethics, rhetoric, and mathematics. Plato is one of the most important founding figures in Western philosophy.</a:t>
            </a:r>
          </a:p>
        </p:txBody>
      </p:sp>
      <p:sp>
        <p:nvSpPr>
          <p:cNvPr id="3" name="Title 2"/>
          <p:cNvSpPr>
            <a:spLocks noGrp="1"/>
          </p:cNvSpPr>
          <p:nvPr>
            <p:ph type="title"/>
          </p:nvPr>
        </p:nvSpPr>
        <p:spPr/>
        <p:txBody>
          <a:bodyPr/>
          <a:lstStyle/>
          <a:p>
            <a:r>
              <a:rPr lang="en-GB" dirty="0" smtClean="0"/>
              <a:t>Plato</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fontScale="85000" lnSpcReduction="10000"/>
          </a:bodyPr>
          <a:lstStyle/>
          <a:p>
            <a:r>
              <a:rPr lang="en-GB" b="1" dirty="0" smtClean="0"/>
              <a:t>Platonism</a:t>
            </a:r>
            <a:r>
              <a:rPr lang="en-GB" dirty="0" smtClean="0"/>
              <a:t> is the </a:t>
            </a:r>
            <a:r>
              <a:rPr lang="en-GB" b="1" dirty="0" smtClean="0"/>
              <a:t>philosophy</a:t>
            </a:r>
            <a:r>
              <a:rPr lang="en-GB" dirty="0" smtClean="0"/>
              <a:t> of </a:t>
            </a:r>
            <a:r>
              <a:rPr lang="en-GB" b="1" dirty="0" smtClean="0"/>
              <a:t>Plato</a:t>
            </a:r>
            <a:r>
              <a:rPr lang="en-GB" dirty="0" smtClean="0"/>
              <a:t> or the name of other philosophical systems considered closely derived from it. </a:t>
            </a:r>
          </a:p>
          <a:p>
            <a:r>
              <a:rPr lang="en-GB" dirty="0" smtClean="0"/>
              <a:t>In several dialogues, most notably the Republic, Socrates inverts (</a:t>
            </a:r>
            <a:r>
              <a:rPr lang="en-GB" b="1" dirty="0" smtClean="0"/>
              <a:t>turn inside out</a:t>
            </a:r>
            <a:r>
              <a:rPr lang="en-GB" dirty="0" smtClean="0"/>
              <a:t>) the common man's </a:t>
            </a:r>
            <a:r>
              <a:rPr lang="en-GB" b="1" dirty="0" smtClean="0"/>
              <a:t>intuition</a:t>
            </a:r>
            <a:r>
              <a:rPr lang="en-GB" dirty="0" smtClean="0"/>
              <a:t> about what is knowable and what is real.</a:t>
            </a:r>
          </a:p>
          <a:p>
            <a:r>
              <a:rPr lang="en-GB" dirty="0" smtClean="0"/>
              <a:t>Socrates is contemptuous of people who think that something has to be graspable in the hands to be real.</a:t>
            </a:r>
          </a:p>
          <a:p>
            <a:r>
              <a:rPr lang="en-GB" dirty="0" smtClean="0"/>
              <a:t>In the </a:t>
            </a:r>
            <a:r>
              <a:rPr lang="en-GB" b="1" dirty="0" smtClean="0"/>
              <a:t>Theaetetus</a:t>
            </a:r>
            <a:r>
              <a:rPr lang="en-GB" dirty="0" smtClean="0"/>
              <a:t> (Plato's dialogues concerning the nature of knowledge) he says such people are "</a:t>
            </a:r>
            <a:r>
              <a:rPr lang="en-GB" dirty="0" err="1" smtClean="0"/>
              <a:t>eu</a:t>
            </a:r>
            <a:r>
              <a:rPr lang="en-GB" dirty="0" smtClean="0"/>
              <a:t> a-</a:t>
            </a:r>
            <a:r>
              <a:rPr lang="en-GB" dirty="0" err="1" smtClean="0"/>
              <a:t>mousoi</a:t>
            </a:r>
            <a:r>
              <a:rPr lang="en-GB" dirty="0" smtClean="0"/>
              <a:t>", an expression that means literally, "happily without the muses" (</a:t>
            </a:r>
            <a:r>
              <a:rPr lang="en-GB" i="1" dirty="0" smtClean="0"/>
              <a:t>Theaetetus</a:t>
            </a:r>
            <a:r>
              <a:rPr lang="en-GB" dirty="0" smtClean="0"/>
              <a:t> 156a). In other words, such people live without the </a:t>
            </a:r>
            <a:r>
              <a:rPr lang="en-GB" b="1" dirty="0" smtClean="0"/>
              <a:t>divine inspiration </a:t>
            </a:r>
            <a:r>
              <a:rPr lang="en-GB" dirty="0" smtClean="0"/>
              <a:t>that gives him, and people like him, access to higher insights about reality.</a:t>
            </a:r>
          </a:p>
        </p:txBody>
      </p:sp>
      <p:sp>
        <p:nvSpPr>
          <p:cNvPr id="3" name="Title 2"/>
          <p:cNvSpPr>
            <a:spLocks noGrp="1"/>
          </p:cNvSpPr>
          <p:nvPr>
            <p:ph type="title"/>
          </p:nvPr>
        </p:nvSpPr>
        <p:spPr/>
        <p:txBody>
          <a:bodyPr/>
          <a:lstStyle/>
          <a:p>
            <a:r>
              <a:rPr lang="en-GB" dirty="0" smtClean="0"/>
              <a:t>Platonism</a:t>
            </a:r>
            <a:endParaRPr lang="en-GB" dirty="0"/>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836712"/>
            <a:ext cx="9144000" cy="5256584"/>
          </a:xfrm>
        </p:spPr>
        <p:txBody>
          <a:bodyPr>
            <a:noAutofit/>
          </a:bodyPr>
          <a:lstStyle/>
          <a:p>
            <a:r>
              <a:rPr lang="en-GB" sz="2400" b="1" dirty="0" smtClean="0"/>
              <a:t>Academia</a:t>
            </a:r>
            <a:r>
              <a:rPr lang="en-GB" sz="2400" dirty="0" smtClean="0"/>
              <a:t> is a </a:t>
            </a:r>
            <a:r>
              <a:rPr lang="en-GB" sz="2400" b="1" dirty="0" smtClean="0"/>
              <a:t>community</a:t>
            </a:r>
            <a:r>
              <a:rPr lang="en-GB" sz="2400" dirty="0" smtClean="0"/>
              <a:t> of students and academics engaged in higher education and research.</a:t>
            </a:r>
          </a:p>
          <a:p>
            <a:r>
              <a:rPr lang="en-GB" sz="2400" dirty="0" smtClean="0"/>
              <a:t>The word comes from the Greek word </a:t>
            </a:r>
            <a:r>
              <a:rPr lang="en-GB" sz="2400" b="1" i="1" dirty="0" smtClean="0"/>
              <a:t>akademeia</a:t>
            </a:r>
            <a:r>
              <a:rPr lang="en-GB" sz="2400" dirty="0" smtClean="0"/>
              <a:t> , which derives from the </a:t>
            </a:r>
            <a:r>
              <a:rPr lang="en-GB" sz="2400" b="1" dirty="0" smtClean="0"/>
              <a:t>Athenianhero </a:t>
            </a:r>
            <a:r>
              <a:rPr lang="en-GB" sz="2400" b="1" i="1" dirty="0" smtClean="0"/>
              <a:t>Akademos</a:t>
            </a:r>
            <a:r>
              <a:rPr lang="en-GB" sz="2400" b="1" dirty="0" smtClean="0"/>
              <a:t>  </a:t>
            </a:r>
            <a:r>
              <a:rPr lang="en-GB" sz="2400" dirty="0" smtClean="0"/>
              <a:t>of Athens, a center of learning made famous by the philosopher </a:t>
            </a:r>
            <a:r>
              <a:rPr lang="en-GB" sz="2400" b="1" dirty="0" smtClean="0">
                <a:hlinkClick r:id="rId3" tooltip="Plato"/>
              </a:rPr>
              <a:t>Plato</a:t>
            </a:r>
            <a:r>
              <a:rPr lang="en-GB" sz="2400" dirty="0" smtClean="0"/>
              <a:t>. </a:t>
            </a:r>
          </a:p>
          <a:p>
            <a:r>
              <a:rPr lang="en-GB" sz="2400" dirty="0" smtClean="0"/>
              <a:t>It is where </a:t>
            </a:r>
            <a:r>
              <a:rPr lang="en-GB" sz="2400" b="1" dirty="0" smtClean="0"/>
              <a:t>Plato</a:t>
            </a:r>
            <a:r>
              <a:rPr lang="en-GB" sz="2400" dirty="0" smtClean="0"/>
              <a:t> conversed with others, and developed his sessions into a method of teaching philosophy and in 387 BCE, established what is known today as the </a:t>
            </a:r>
            <a:r>
              <a:rPr lang="en-GB" sz="2400" dirty="0" smtClean="0">
                <a:hlinkClick r:id="rId4" tooltip="Old Academy"/>
              </a:rPr>
              <a:t>Old Academy</a:t>
            </a:r>
            <a:r>
              <a:rPr lang="en-GB" sz="2400" dirty="0" smtClean="0"/>
              <a:t>, a Sacred space, dedicated to the goddess of wisdom Athena, aka Pallas Athena.</a:t>
            </a:r>
          </a:p>
          <a:p>
            <a:r>
              <a:rPr lang="en-GB" sz="2400" dirty="0" smtClean="0"/>
              <a:t>By extension </a:t>
            </a:r>
            <a:r>
              <a:rPr lang="en-GB" sz="2400" b="1" dirty="0" smtClean="0"/>
              <a:t>Academia</a:t>
            </a:r>
            <a:r>
              <a:rPr lang="en-GB" sz="2400" dirty="0" smtClean="0"/>
              <a:t> has come to mean the accumulation of </a:t>
            </a:r>
            <a:r>
              <a:rPr lang="en-GB" sz="2400" b="1" dirty="0" smtClean="0"/>
              <a:t>knowledge</a:t>
            </a:r>
            <a:r>
              <a:rPr lang="en-GB" sz="2400" dirty="0" smtClean="0"/>
              <a:t>, and institutions of higher learning aka </a:t>
            </a:r>
            <a:r>
              <a:rPr lang="en-GB" sz="2400" b="1" dirty="0" smtClean="0"/>
              <a:t>Universities</a:t>
            </a:r>
            <a:r>
              <a:rPr lang="en-GB" sz="2400" dirty="0" smtClean="0"/>
              <a:t>.</a:t>
            </a:r>
          </a:p>
          <a:p>
            <a:endParaRPr lang="en-GB" sz="2400" dirty="0" smtClean="0"/>
          </a:p>
          <a:p>
            <a:endParaRPr lang="en-GB" sz="2400" dirty="0" smtClean="0"/>
          </a:p>
          <a:p>
            <a:endParaRPr lang="en-GB" sz="2400" dirty="0" smtClean="0"/>
          </a:p>
          <a:p>
            <a:endParaRPr lang="en-GB" sz="2400" dirty="0"/>
          </a:p>
        </p:txBody>
      </p:sp>
      <p:sp>
        <p:nvSpPr>
          <p:cNvPr id="3" name="Title 2"/>
          <p:cNvSpPr>
            <a:spLocks noGrp="1"/>
          </p:cNvSpPr>
          <p:nvPr>
            <p:ph type="title"/>
          </p:nvPr>
        </p:nvSpPr>
        <p:spPr>
          <a:xfrm>
            <a:off x="395536" y="44624"/>
            <a:ext cx="8229600" cy="864096"/>
          </a:xfrm>
        </p:spPr>
        <p:txBody>
          <a:bodyPr>
            <a:normAutofit fontScale="90000"/>
          </a:bodyPr>
          <a:lstStyle/>
          <a:p>
            <a:r>
              <a:rPr lang="en-GB" dirty="0" smtClean="0"/>
              <a:t>What is an Academic / Academia?</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3296"/>
            <a:ext cx="9144000" cy="5044016"/>
          </a:xfrm>
        </p:spPr>
        <p:txBody>
          <a:bodyPr>
            <a:normAutofit fontScale="92500"/>
          </a:bodyPr>
          <a:lstStyle/>
          <a:p>
            <a:r>
              <a:rPr lang="en-GB" dirty="0" smtClean="0"/>
              <a:t>Traditionally academic study is theoretical or hypothetical; not practical, applied or realistic, until scientifically proven.</a:t>
            </a:r>
          </a:p>
          <a:p>
            <a:r>
              <a:rPr lang="en-GB" dirty="0" smtClean="0"/>
              <a:t>It involves Contemplation and Speculation, Abstract thinking in order to understand Life Humanity and the Universe.</a:t>
            </a:r>
          </a:p>
          <a:p>
            <a:r>
              <a:rPr lang="en-GB" dirty="0" smtClean="0"/>
              <a:t>Academic discussion traditionally took place within </a:t>
            </a:r>
            <a:r>
              <a:rPr lang="en-GB" b="1" dirty="0" smtClean="0"/>
              <a:t>Academies,</a:t>
            </a:r>
            <a:r>
              <a:rPr lang="en-GB" dirty="0" smtClean="0"/>
              <a:t> today referred to as higher education institutions or Universities.</a:t>
            </a:r>
          </a:p>
          <a:p>
            <a:r>
              <a:rPr lang="en-GB" dirty="0" smtClean="0"/>
              <a:t>An Academic or a Scholar are terms used to refer to a HE student or teacher at a college or university. Or a Person with a Higher Education background.</a:t>
            </a:r>
          </a:p>
          <a:p>
            <a:endParaRPr lang="en-GB" dirty="0" smtClean="0"/>
          </a:p>
        </p:txBody>
      </p:sp>
      <p:sp>
        <p:nvSpPr>
          <p:cNvPr id="3" name="Title 2"/>
          <p:cNvSpPr>
            <a:spLocks noGrp="1"/>
          </p:cNvSpPr>
          <p:nvPr>
            <p:ph type="title"/>
          </p:nvPr>
        </p:nvSpPr>
        <p:spPr>
          <a:xfrm>
            <a:off x="457200" y="346646"/>
            <a:ext cx="8229600" cy="778098"/>
          </a:xfrm>
        </p:spPr>
        <p:txBody>
          <a:bodyPr/>
          <a:lstStyle/>
          <a:p>
            <a:r>
              <a:rPr lang="en-GB" dirty="0" smtClean="0"/>
              <a:t>Academic</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196752"/>
            <a:ext cx="8640960" cy="4810539"/>
          </a:xfrm>
        </p:spPr>
        <p:txBody>
          <a:bodyPr>
            <a:normAutofit/>
          </a:bodyPr>
          <a:lstStyle/>
          <a:p>
            <a:r>
              <a:rPr lang="en-GB" sz="2400" b="1" dirty="0" smtClean="0"/>
              <a:t>Philosophy</a:t>
            </a:r>
            <a:r>
              <a:rPr lang="en-GB" sz="2400" dirty="0" smtClean="0"/>
              <a:t> is the study of general and fundamental problems, such as those connected with reality, existence, knowledge, values, reason and mind.</a:t>
            </a:r>
          </a:p>
          <a:p>
            <a:r>
              <a:rPr lang="en-GB" sz="2400" dirty="0" smtClean="0"/>
              <a:t>The word "philosophy" comes from the Greek </a:t>
            </a:r>
            <a:r>
              <a:rPr lang="en-GB" sz="2400" b="1" dirty="0" err="1" smtClean="0"/>
              <a:t>philosophia</a:t>
            </a:r>
            <a:r>
              <a:rPr lang="en-GB" sz="2400" dirty="0" smtClean="0"/>
              <a:t>, which literally means "</a:t>
            </a:r>
            <a:r>
              <a:rPr lang="en-GB" sz="2400" b="1" dirty="0" smtClean="0"/>
              <a:t>love of wisdom</a:t>
            </a:r>
            <a:r>
              <a:rPr lang="en-GB" sz="2400" dirty="0" smtClean="0"/>
              <a:t>".</a:t>
            </a:r>
          </a:p>
          <a:p>
            <a:r>
              <a:rPr lang="en-GB" sz="2400" dirty="0" smtClean="0"/>
              <a:t>The </a:t>
            </a:r>
            <a:r>
              <a:rPr lang="en-GB" sz="2400" b="1" dirty="0" smtClean="0"/>
              <a:t>main areas </a:t>
            </a:r>
            <a:r>
              <a:rPr lang="en-GB" sz="2400" dirty="0" smtClean="0"/>
              <a:t>of study in philosophy today include metaphysics, epistemology, logic, ethics, and aesthetics.</a:t>
            </a:r>
            <a:endParaRPr lang="en-GB" sz="2400" dirty="0"/>
          </a:p>
        </p:txBody>
      </p:sp>
      <p:sp>
        <p:nvSpPr>
          <p:cNvPr id="3" name="Title 2"/>
          <p:cNvSpPr>
            <a:spLocks noGrp="1"/>
          </p:cNvSpPr>
          <p:nvPr>
            <p:ph type="title"/>
          </p:nvPr>
        </p:nvSpPr>
        <p:spPr>
          <a:xfrm>
            <a:off x="251520" y="197768"/>
            <a:ext cx="8229600" cy="1143000"/>
          </a:xfrm>
        </p:spPr>
        <p:txBody>
          <a:bodyPr/>
          <a:lstStyle/>
          <a:p>
            <a:r>
              <a:rPr lang="en-GB" dirty="0" smtClean="0"/>
              <a:t>Philosophy</a:t>
            </a:r>
            <a:endParaRPr lang="en-GB" dirty="0"/>
          </a:p>
        </p:txBody>
      </p:sp>
      <p:pic>
        <p:nvPicPr>
          <p:cNvPr id="70657" name="Picture 1" descr="C:\Users\James Williams\AppData\Local\Microsoft\Windows\Temporary Internet Files\Content.IE5\3HHUICW0\MC900367582[1].wmf"/>
          <p:cNvPicPr>
            <a:picLocks noChangeAspect="1" noChangeArrowheads="1"/>
          </p:cNvPicPr>
          <p:nvPr/>
        </p:nvPicPr>
        <p:blipFill>
          <a:blip r:embed="rId2" cstate="print"/>
          <a:srcRect/>
          <a:stretch>
            <a:fillRect/>
          </a:stretch>
        </p:blipFill>
        <p:spPr bwMode="auto">
          <a:xfrm>
            <a:off x="2239144" y="4293096"/>
            <a:ext cx="1828800" cy="1829714"/>
          </a:xfrm>
          <a:prstGeom prst="rect">
            <a:avLst/>
          </a:prstGeom>
          <a:noFill/>
        </p:spPr>
      </p:pic>
      <p:pic>
        <p:nvPicPr>
          <p:cNvPr id="70658" name="Picture 2" descr="C:\Users\James Williams\AppData\Local\Microsoft\Windows\Temporary Internet Files\Content.IE5\YQAWTMTI\MC900234639[1].wmf"/>
          <p:cNvPicPr>
            <a:picLocks noChangeAspect="1" noChangeArrowheads="1"/>
          </p:cNvPicPr>
          <p:nvPr/>
        </p:nvPicPr>
        <p:blipFill>
          <a:blip r:embed="rId3" cstate="print"/>
          <a:srcRect/>
          <a:stretch>
            <a:fillRect/>
          </a:stretch>
        </p:blipFill>
        <p:spPr bwMode="auto">
          <a:xfrm>
            <a:off x="5148064" y="4293096"/>
            <a:ext cx="1625803" cy="1800200"/>
          </a:xfrm>
          <a:prstGeom prst="rect">
            <a:avLst/>
          </a:prstGeom>
          <a:noFill/>
        </p:spPr>
      </p:pic>
      <p:pic>
        <p:nvPicPr>
          <p:cNvPr id="70662" name="Picture 6" descr="C:\Users\James Williams\AppData\Local\Microsoft\Windows\Temporary Internet Files\Content.IE5\YQAWTMTI\MC900351810[1].wmf"/>
          <p:cNvPicPr>
            <a:picLocks noChangeAspect="1" noChangeArrowheads="1"/>
          </p:cNvPicPr>
          <p:nvPr/>
        </p:nvPicPr>
        <p:blipFill>
          <a:blip r:embed="rId4" cstate="print"/>
          <a:srcRect/>
          <a:stretch>
            <a:fillRect/>
          </a:stretch>
        </p:blipFill>
        <p:spPr bwMode="auto">
          <a:xfrm flipH="1">
            <a:off x="3707904" y="4941168"/>
            <a:ext cx="1804657" cy="715224"/>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25352" y="404664"/>
            <a:ext cx="6275040" cy="1143000"/>
          </a:xfrm>
        </p:spPr>
        <p:txBody>
          <a:bodyPr/>
          <a:lstStyle/>
          <a:p>
            <a:r>
              <a:rPr lang="en-GB" dirty="0" smtClean="0"/>
              <a:t>What is Logic in Welsh?</a:t>
            </a:r>
            <a:endParaRPr lang="en-GB" dirty="0"/>
          </a:p>
        </p:txBody>
      </p:sp>
      <p:pic>
        <p:nvPicPr>
          <p:cNvPr id="88068" name="Picture 4" descr="C:\Users\James Williams\AppData\Local\Microsoft\Windows\Temporary Internet Files\Content.IE5\Y6MBLLXU\MC900234625[1].wmf"/>
          <p:cNvPicPr>
            <a:picLocks noChangeAspect="1" noChangeArrowheads="1"/>
          </p:cNvPicPr>
          <p:nvPr/>
        </p:nvPicPr>
        <p:blipFill>
          <a:blip r:embed="rId2" cstate="print"/>
          <a:srcRect/>
          <a:stretch>
            <a:fillRect/>
          </a:stretch>
        </p:blipFill>
        <p:spPr bwMode="auto">
          <a:xfrm>
            <a:off x="179512" y="188640"/>
            <a:ext cx="1475656" cy="1647705"/>
          </a:xfrm>
          <a:prstGeom prst="rect">
            <a:avLst/>
          </a:prstGeom>
          <a:noFill/>
        </p:spPr>
      </p:pic>
      <p:grpSp>
        <p:nvGrpSpPr>
          <p:cNvPr id="9" name="Group 8"/>
          <p:cNvGrpSpPr/>
          <p:nvPr/>
        </p:nvGrpSpPr>
        <p:grpSpPr>
          <a:xfrm>
            <a:off x="3650729" y="1737518"/>
            <a:ext cx="1929383" cy="4283770"/>
            <a:chOff x="3275856" y="1556792"/>
            <a:chExt cx="1929383" cy="4283770"/>
          </a:xfrm>
        </p:grpSpPr>
        <p:pic>
          <p:nvPicPr>
            <p:cNvPr id="88069" name="Picture 5" descr="C:\Users\James Williams\AppData\Local\Microsoft\Windows\Temporary Internet Files\Content.IE5\YQAWTMTI\MC900078622[1].wmf"/>
            <p:cNvPicPr>
              <a:picLocks noChangeAspect="1" noChangeArrowheads="1"/>
            </p:cNvPicPr>
            <p:nvPr/>
          </p:nvPicPr>
          <p:blipFill>
            <a:blip r:embed="rId3" cstate="print"/>
            <a:srcRect/>
            <a:stretch>
              <a:fillRect/>
            </a:stretch>
          </p:blipFill>
          <p:spPr bwMode="auto">
            <a:xfrm>
              <a:off x="3347864" y="1844824"/>
              <a:ext cx="1857375" cy="3995738"/>
            </a:xfrm>
            <a:prstGeom prst="rect">
              <a:avLst/>
            </a:prstGeom>
            <a:noFill/>
          </p:spPr>
        </p:pic>
        <p:pic>
          <p:nvPicPr>
            <p:cNvPr id="88070" name="Picture 6" descr="C:\Users\James Williams\AppData\Local\Microsoft\Windows\Temporary Internet Files\Content.IE5\3HHUICW0\MC900434411[1].wmf"/>
            <p:cNvPicPr>
              <a:picLocks noChangeAspect="1" noChangeArrowheads="1"/>
            </p:cNvPicPr>
            <p:nvPr/>
          </p:nvPicPr>
          <p:blipFill>
            <a:blip r:embed="rId4" cstate="print"/>
            <a:srcRect/>
            <a:stretch>
              <a:fillRect/>
            </a:stretch>
          </p:blipFill>
          <p:spPr bwMode="auto">
            <a:xfrm>
              <a:off x="3275856" y="1556792"/>
              <a:ext cx="1625600" cy="1828800"/>
            </a:xfrm>
            <a:prstGeom prst="rect">
              <a:avLst/>
            </a:prstGeom>
            <a:noFill/>
          </p:spPr>
        </p:pic>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ctr">
              <a:buNone/>
            </a:pPr>
            <a:r>
              <a:rPr lang="en-GB" sz="7200" dirty="0" smtClean="0"/>
              <a:t>Logic Like</a:t>
            </a:r>
            <a:endParaRPr lang="en-GB" sz="7200" dirty="0"/>
          </a:p>
        </p:txBody>
      </p:sp>
      <p:sp>
        <p:nvSpPr>
          <p:cNvPr id="3" name="Title 2"/>
          <p:cNvSpPr>
            <a:spLocks noGrp="1"/>
          </p:cNvSpPr>
          <p:nvPr>
            <p:ph type="title"/>
          </p:nvPr>
        </p:nvSpPr>
        <p:spPr/>
        <p:txBody>
          <a:bodyPr/>
          <a:lstStyle/>
          <a:p>
            <a:r>
              <a:rPr lang="en-GB" dirty="0" smtClean="0"/>
              <a:t>Answer:</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260648"/>
            <a:ext cx="8640960" cy="5314595"/>
          </a:xfrm>
        </p:spPr>
        <p:txBody>
          <a:bodyPr>
            <a:normAutofit/>
          </a:bodyPr>
          <a:lstStyle/>
          <a:p>
            <a:pPr algn="ctr">
              <a:buNone/>
            </a:pPr>
            <a:r>
              <a:rPr lang="en-GB" sz="3200" dirty="0" err="1" smtClean="0"/>
              <a:t>lol</a:t>
            </a:r>
            <a:r>
              <a:rPr lang="en-GB" sz="3200" dirty="0" smtClean="0"/>
              <a:t> ok that’s :  ) not true</a:t>
            </a:r>
          </a:p>
          <a:p>
            <a:pPr algn="ctr">
              <a:buNone/>
            </a:pPr>
            <a:r>
              <a:rPr lang="en-GB" sz="3200" dirty="0" smtClean="0"/>
              <a:t>The Welsh word for Logic is actually</a:t>
            </a:r>
          </a:p>
          <a:p>
            <a:pPr algn="ctr">
              <a:buNone/>
            </a:pPr>
            <a:r>
              <a:rPr lang="en-GB" sz="3200" b="1" dirty="0" err="1" smtClean="0"/>
              <a:t>Rhesymeg</a:t>
            </a:r>
            <a:endParaRPr lang="en-GB" sz="3200" b="1" dirty="0" smtClean="0"/>
          </a:p>
          <a:p>
            <a:pPr algn="ctr">
              <a:buNone/>
            </a:pPr>
            <a:r>
              <a:rPr lang="en-GB" sz="3200" dirty="0" smtClean="0"/>
              <a:t>Logic actually comes from the Greek word</a:t>
            </a:r>
          </a:p>
          <a:p>
            <a:pPr algn="ctr">
              <a:buNone/>
            </a:pPr>
            <a:r>
              <a:rPr lang="en-GB" sz="3200" b="1" dirty="0" err="1" smtClean="0"/>
              <a:t>Logike</a:t>
            </a:r>
            <a:endParaRPr lang="en-GB" sz="3200" b="1" dirty="0" smtClean="0"/>
          </a:p>
          <a:p>
            <a:pPr algn="ctr">
              <a:buNone/>
            </a:pPr>
            <a:r>
              <a:rPr lang="en-GB" sz="3200" b="1" dirty="0" smtClean="0"/>
              <a:t>Which sounds a lot like: Logic Like ;  )</a:t>
            </a:r>
          </a:p>
          <a:p>
            <a:pPr algn="ctr">
              <a:buNone/>
            </a:pPr>
            <a:endParaRPr lang="en-GB" sz="3200" b="1" dirty="0" smtClean="0"/>
          </a:p>
        </p:txBody>
      </p:sp>
      <p:pic>
        <p:nvPicPr>
          <p:cNvPr id="89092" name="Picture 4" descr="http://3.bp.blogspot.com/-U-W4NQ9Gh9s/T4XoaL0JYmI/AAAAAAAAEwQ/5WDGyiaiE1Y/s1600/welsh_flag_image.jpg"/>
          <p:cNvPicPr>
            <a:picLocks noChangeAspect="1" noChangeArrowheads="1"/>
          </p:cNvPicPr>
          <p:nvPr/>
        </p:nvPicPr>
        <p:blipFill>
          <a:blip r:embed="rId2" cstate="print"/>
          <a:srcRect/>
          <a:stretch>
            <a:fillRect/>
          </a:stretch>
        </p:blipFill>
        <p:spPr bwMode="auto">
          <a:xfrm>
            <a:off x="4572000" y="3789040"/>
            <a:ext cx="4250035" cy="2808312"/>
          </a:xfrm>
          <a:prstGeom prst="rect">
            <a:avLst/>
          </a:prstGeom>
          <a:noFill/>
        </p:spPr>
      </p:pic>
      <p:pic>
        <p:nvPicPr>
          <p:cNvPr id="89094" name="Picture 6" descr="http://www.malathronas.com/wp-content/uploads/greek-flag.jpg"/>
          <p:cNvPicPr>
            <a:picLocks noChangeAspect="1" noChangeArrowheads="1"/>
          </p:cNvPicPr>
          <p:nvPr/>
        </p:nvPicPr>
        <p:blipFill>
          <a:blip r:embed="rId3" cstate="print"/>
          <a:srcRect/>
          <a:stretch>
            <a:fillRect/>
          </a:stretch>
        </p:blipFill>
        <p:spPr bwMode="auto">
          <a:xfrm>
            <a:off x="251520" y="3789040"/>
            <a:ext cx="4176464" cy="2847976"/>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260648"/>
            <a:ext cx="9144000" cy="5760640"/>
          </a:xfrm>
        </p:spPr>
        <p:txBody>
          <a:bodyPr>
            <a:normAutofit lnSpcReduction="10000"/>
          </a:bodyPr>
          <a:lstStyle/>
          <a:p>
            <a:pPr>
              <a:buNone/>
            </a:pPr>
            <a:r>
              <a:rPr lang="en-GB" sz="2100" b="1" dirty="0" smtClean="0"/>
              <a:t>SO, the main areas of Philosophy include</a:t>
            </a:r>
            <a:r>
              <a:rPr lang="en-GB" sz="2100" dirty="0" smtClean="0"/>
              <a:t>:</a:t>
            </a:r>
            <a:endParaRPr lang="en-GB" sz="2100" b="1" dirty="0" smtClean="0">
              <a:hlinkClick r:id="rId2"/>
            </a:endParaRPr>
          </a:p>
          <a:p>
            <a:r>
              <a:rPr lang="en-GB" sz="2100" b="1" dirty="0" smtClean="0">
                <a:hlinkClick r:id="rId2"/>
              </a:rPr>
              <a:t>Metaphysics</a:t>
            </a:r>
            <a:r>
              <a:rPr lang="en-GB" sz="2100" dirty="0" smtClean="0">
                <a:hlinkClick r:id="rId2"/>
              </a:rPr>
              <a:t> </a:t>
            </a:r>
            <a:r>
              <a:rPr lang="en-GB" sz="2100" dirty="0" smtClean="0"/>
              <a:t>is concerned with explaining the fundamental nature of being and the world.</a:t>
            </a:r>
          </a:p>
          <a:p>
            <a:r>
              <a:rPr lang="en-GB" sz="2100" b="1" dirty="0" smtClean="0">
                <a:hlinkClick r:id="rId3"/>
              </a:rPr>
              <a:t>Epistemology</a:t>
            </a:r>
            <a:r>
              <a:rPr lang="en-GB" sz="2100" dirty="0" smtClean="0"/>
              <a:t>  from Greek </a:t>
            </a:r>
            <a:r>
              <a:rPr lang="en-GB" sz="2100" b="1" i="1" dirty="0" err="1" smtClean="0"/>
              <a:t>epistēmē</a:t>
            </a:r>
            <a:r>
              <a:rPr lang="en-GB" sz="2100" dirty="0" smtClean="0"/>
              <a:t>, meaning "knowledge, understanding", and </a:t>
            </a:r>
            <a:r>
              <a:rPr lang="en-GB" sz="2100" i="1" dirty="0" smtClean="0"/>
              <a:t>logos</a:t>
            </a:r>
            <a:r>
              <a:rPr lang="en-GB" sz="2100" dirty="0" smtClean="0"/>
              <a:t>, meaning "study of") is concerned with the nature and scope (limitations) of knowledge. It addresses mainly the following questions: What is knowledge? How is knowledge acquired?, Much of the debate in this field has focused on analyzing the nature of knowledge and how it relates to truth, belief.</a:t>
            </a:r>
          </a:p>
          <a:p>
            <a:r>
              <a:rPr lang="en-GB" sz="2100" b="1" dirty="0" smtClean="0">
                <a:hlinkClick r:id="rId4"/>
              </a:rPr>
              <a:t>Logic</a:t>
            </a:r>
            <a:r>
              <a:rPr lang="en-GB" sz="2100" dirty="0" smtClean="0"/>
              <a:t> from the Greek </a:t>
            </a:r>
            <a:r>
              <a:rPr lang="en-GB" sz="2100" b="1" i="1" dirty="0" err="1" smtClean="0"/>
              <a:t>logikē</a:t>
            </a:r>
            <a:r>
              <a:rPr lang="en-GB" sz="2100" dirty="0" smtClean="0"/>
              <a:t>,</a:t>
            </a:r>
            <a:r>
              <a:rPr lang="en-GB" sz="2100" baseline="30000" dirty="0" smtClean="0"/>
              <a:t> </a:t>
            </a:r>
            <a:r>
              <a:rPr lang="en-GB" sz="2100" dirty="0" smtClean="0"/>
              <a:t>refers to the study of reasoning. Reason, is the capacity to consciously make sense of things.</a:t>
            </a:r>
          </a:p>
          <a:p>
            <a:r>
              <a:rPr lang="en-GB" sz="2100" b="1" dirty="0" smtClean="0">
                <a:hlinkClick r:id="rId5"/>
              </a:rPr>
              <a:t>Ethics</a:t>
            </a:r>
            <a:r>
              <a:rPr lang="en-GB" sz="2100" dirty="0" smtClean="0"/>
              <a:t> involves concepts of right and wrong conduct. It comes from the Greek word </a:t>
            </a:r>
            <a:r>
              <a:rPr lang="en-GB" sz="2100" b="1" dirty="0" smtClean="0"/>
              <a:t>ethos</a:t>
            </a:r>
            <a:r>
              <a:rPr lang="en-GB" sz="2100" dirty="0" smtClean="0"/>
              <a:t>, which means "character".</a:t>
            </a:r>
          </a:p>
          <a:p>
            <a:r>
              <a:rPr lang="en-GB" sz="2100" b="1" dirty="0" smtClean="0">
                <a:hlinkClick r:id="rId6"/>
              </a:rPr>
              <a:t>Aesthetics</a:t>
            </a:r>
            <a:r>
              <a:rPr lang="en-GB" sz="2100" dirty="0" smtClean="0"/>
              <a:t> deals with the nature of art, beauty, and taste, with the creation and appreciation of beauty. It is more scientifically defined as the study of senses. Scholars define aesthetics as reflection on art, culture and nature.</a:t>
            </a:r>
          </a:p>
          <a:p>
            <a:endParaRPr lang="en-GB" sz="2100" dirty="0" smtClean="0"/>
          </a:p>
          <a:p>
            <a:endParaRPr lang="en-GB" sz="2100" dirty="0"/>
          </a:p>
        </p:txBody>
      </p:sp>
      <p:sp>
        <p:nvSpPr>
          <p:cNvPr id="4" name="TextBox 3"/>
          <p:cNvSpPr txBox="1"/>
          <p:nvPr/>
        </p:nvSpPr>
        <p:spPr>
          <a:xfrm>
            <a:off x="0" y="6453336"/>
            <a:ext cx="9144000" cy="553998"/>
          </a:xfrm>
          <a:prstGeom prst="rect">
            <a:avLst/>
          </a:prstGeom>
          <a:noFill/>
        </p:spPr>
        <p:txBody>
          <a:bodyPr wrap="square" rtlCol="0">
            <a:spAutoFit/>
          </a:bodyPr>
          <a:lstStyle/>
          <a:p>
            <a:r>
              <a:rPr lang="en-GB" sz="1000" dirty="0" smtClean="0"/>
              <a:t>For a list of the Branches of Philosophy  please click here: </a:t>
            </a:r>
            <a:r>
              <a:rPr lang="en-GB" sz="1000" u="sng" dirty="0" smtClean="0">
                <a:hlinkClick r:id="rId7"/>
              </a:rPr>
              <a:t>http://en.wikibooks.org/wiki/Introduction_to_Philosophy/The_Branches_of_Philosophy</a:t>
            </a:r>
            <a:endParaRPr lang="en-GB" sz="1000" dirty="0" smtClean="0"/>
          </a:p>
          <a:p>
            <a:endParaRPr lang="en-GB" sz="10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Q. Who was Plato’s Teacher?</a:t>
            </a:r>
            <a:endParaRPr lang="en-GB" dirty="0"/>
          </a:p>
        </p:txBody>
      </p:sp>
      <p:pic>
        <p:nvPicPr>
          <p:cNvPr id="112648" name="Picture 8" descr="http://www.examiner.com/images/blog/wysiwyg/image/paul-smith-socks.jpg"/>
          <p:cNvPicPr>
            <a:picLocks noChangeAspect="1" noChangeArrowheads="1"/>
          </p:cNvPicPr>
          <p:nvPr/>
        </p:nvPicPr>
        <p:blipFill>
          <a:blip r:embed="rId2" cstate="print"/>
          <a:srcRect/>
          <a:stretch>
            <a:fillRect/>
          </a:stretch>
        </p:blipFill>
        <p:spPr bwMode="auto">
          <a:xfrm>
            <a:off x="251520" y="1772816"/>
            <a:ext cx="3333750" cy="3333750"/>
          </a:xfrm>
          <a:prstGeom prst="rect">
            <a:avLst/>
          </a:prstGeom>
          <a:noFill/>
        </p:spPr>
      </p:pic>
      <p:pic>
        <p:nvPicPr>
          <p:cNvPr id="112650" name="Picture 10" descr="http://24.media.tumblr.com/tumblr_llm73vDh3Y1qkvl8ko1_400.jpg"/>
          <p:cNvPicPr>
            <a:picLocks noChangeAspect="1" noChangeArrowheads="1"/>
          </p:cNvPicPr>
          <p:nvPr/>
        </p:nvPicPr>
        <p:blipFill>
          <a:blip r:embed="rId3" cstate="print"/>
          <a:srcRect/>
          <a:stretch>
            <a:fillRect/>
          </a:stretch>
        </p:blipFill>
        <p:spPr bwMode="auto">
          <a:xfrm>
            <a:off x="3275856" y="1556792"/>
            <a:ext cx="2664296" cy="3705793"/>
          </a:xfrm>
          <a:prstGeom prst="rect">
            <a:avLst/>
          </a:prstGeom>
          <a:noFill/>
        </p:spPr>
      </p:pic>
      <p:pic>
        <p:nvPicPr>
          <p:cNvPr id="112652" name="Picture 12" descr="http://image.made-in-china.com/2f0j00mCOETDytZFba/Wooden-Golf-Tee.jpg"/>
          <p:cNvPicPr>
            <a:picLocks noChangeAspect="1" noChangeArrowheads="1"/>
          </p:cNvPicPr>
          <p:nvPr/>
        </p:nvPicPr>
        <p:blipFill>
          <a:blip r:embed="rId4" cstate="print"/>
          <a:srcRect/>
          <a:stretch>
            <a:fillRect/>
          </a:stretch>
        </p:blipFill>
        <p:spPr bwMode="auto">
          <a:xfrm rot="16200000">
            <a:off x="6228184" y="2276872"/>
            <a:ext cx="2571750" cy="2305050"/>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smtClean="0"/>
              <a:t>SockRaty</a:t>
            </a:r>
            <a:endParaRPr lang="en-GB" dirty="0"/>
          </a:p>
        </p:txBody>
      </p:sp>
      <p:pic>
        <p:nvPicPr>
          <p:cNvPr id="111618" name="Picture 2" descr="http://27.media.tumblr.com/tumblr_lfppslG65J1qgcsdbo1_400.jpg"/>
          <p:cNvPicPr>
            <a:picLocks noChangeAspect="1" noChangeArrowheads="1"/>
          </p:cNvPicPr>
          <p:nvPr/>
        </p:nvPicPr>
        <p:blipFill>
          <a:blip r:embed="rId2" cstate="print"/>
          <a:srcRect/>
          <a:stretch>
            <a:fillRect/>
          </a:stretch>
        </p:blipFill>
        <p:spPr bwMode="auto">
          <a:xfrm>
            <a:off x="2483768" y="1268760"/>
            <a:ext cx="4248472" cy="4687971"/>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Socrates &amp; Plato</a:t>
            </a:r>
            <a:endParaRPr lang="en-GB" dirty="0"/>
          </a:p>
        </p:txBody>
      </p:sp>
      <p:pic>
        <p:nvPicPr>
          <p:cNvPr id="113666" name="Picture 2" descr="http://upload.wikimedia.org/wikipedia/commons/thumb/8/88/Plato_Silanion_Musei_Capitolini_MC1377.jpg/220px-Plato_Silanion_Musei_Capitolini_MC1377.jpg"/>
          <p:cNvPicPr>
            <a:picLocks noChangeAspect="1" noChangeArrowheads="1"/>
          </p:cNvPicPr>
          <p:nvPr/>
        </p:nvPicPr>
        <p:blipFill>
          <a:blip r:embed="rId2" cstate="print"/>
          <a:srcRect/>
          <a:stretch>
            <a:fillRect/>
          </a:stretch>
        </p:blipFill>
        <p:spPr bwMode="auto">
          <a:xfrm>
            <a:off x="4716016" y="1124744"/>
            <a:ext cx="3216357" cy="4824536"/>
          </a:xfrm>
          <a:prstGeom prst="rect">
            <a:avLst/>
          </a:prstGeom>
          <a:noFill/>
        </p:spPr>
      </p:pic>
      <p:pic>
        <p:nvPicPr>
          <p:cNvPr id="113668" name="Picture 4" descr="http://upload.wikimedia.org/wikipedia/commons/thumb/a/a4/Socrates_Louvre.jpg/220px-Socrates_Louvre.jpg"/>
          <p:cNvPicPr>
            <a:picLocks noChangeAspect="1" noChangeArrowheads="1"/>
          </p:cNvPicPr>
          <p:nvPr/>
        </p:nvPicPr>
        <p:blipFill>
          <a:blip r:embed="rId3" cstate="print"/>
          <a:srcRect/>
          <a:stretch>
            <a:fillRect/>
          </a:stretch>
        </p:blipFill>
        <p:spPr bwMode="auto">
          <a:xfrm>
            <a:off x="827584" y="1484784"/>
            <a:ext cx="3168352" cy="4219669"/>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4896544"/>
          </a:xfrm>
        </p:spPr>
        <p:txBody>
          <a:bodyPr>
            <a:normAutofit fontScale="85000" lnSpcReduction="20000"/>
          </a:bodyPr>
          <a:lstStyle/>
          <a:p>
            <a:r>
              <a:rPr lang="en-GB" sz="2800" b="1" dirty="0" smtClean="0"/>
              <a:t>Logic</a:t>
            </a:r>
            <a:r>
              <a:rPr lang="en-GB" sz="2800" dirty="0" smtClean="0"/>
              <a:t> is the capacity to consciously make sense of things, and also for changing or justifying practices and beliefs based on new or existing information. Logic is used in most intellectual activities, including philosophy and science, mathematics, semantics, and </a:t>
            </a:r>
            <a:r>
              <a:rPr lang="en-GB" sz="2800" b="1" dirty="0" smtClean="0"/>
              <a:t>computer science</a:t>
            </a:r>
            <a:r>
              <a:rPr lang="en-GB" sz="2800" dirty="0" smtClean="0"/>
              <a:t>. </a:t>
            </a:r>
          </a:p>
          <a:p>
            <a:r>
              <a:rPr lang="en-GB" sz="2800" dirty="0" smtClean="0"/>
              <a:t>Logic was studied in several ancient civilizations. In the west, logic was established as a formal discipline by ancient Greek Philosopher </a:t>
            </a:r>
            <a:r>
              <a:rPr lang="en-GB" sz="2800" b="1" dirty="0" smtClean="0"/>
              <a:t>Aristotle</a:t>
            </a:r>
            <a:r>
              <a:rPr lang="en-GB" sz="2800" dirty="0" smtClean="0"/>
              <a:t>. </a:t>
            </a:r>
          </a:p>
          <a:p>
            <a:r>
              <a:rPr lang="en-GB" sz="2800" dirty="0" smtClean="0"/>
              <a:t>Aristotle was a student of </a:t>
            </a:r>
            <a:r>
              <a:rPr lang="en-GB" sz="2800" b="1" dirty="0" smtClean="0"/>
              <a:t>Plato</a:t>
            </a:r>
            <a:r>
              <a:rPr lang="en-GB" sz="2800" dirty="0" smtClean="0"/>
              <a:t> and teacher of Alexander the Great. </a:t>
            </a:r>
          </a:p>
          <a:p>
            <a:r>
              <a:rPr lang="en-GB" sz="2800" dirty="0" smtClean="0"/>
              <a:t>Together with </a:t>
            </a:r>
            <a:r>
              <a:rPr lang="en-GB" sz="2800" b="1" dirty="0" smtClean="0"/>
              <a:t>Plato</a:t>
            </a:r>
            <a:r>
              <a:rPr lang="en-GB" sz="2800" dirty="0" smtClean="0"/>
              <a:t> and </a:t>
            </a:r>
            <a:r>
              <a:rPr lang="en-GB" sz="2800" b="1" dirty="0" smtClean="0"/>
              <a:t>Socrates</a:t>
            </a:r>
            <a:r>
              <a:rPr lang="en-GB" sz="2800" dirty="0" smtClean="0"/>
              <a:t> (Plato's teacher), these ancient Greek Philosophers are the most important founding figures in Western philosophy and of the emergence of Academia and Universities.</a:t>
            </a:r>
          </a:p>
          <a:p>
            <a:endParaRPr lang="en-GB" dirty="0"/>
          </a:p>
        </p:txBody>
      </p:sp>
      <p:sp>
        <p:nvSpPr>
          <p:cNvPr id="3" name="Title 2"/>
          <p:cNvSpPr>
            <a:spLocks noGrp="1"/>
          </p:cNvSpPr>
          <p:nvPr>
            <p:ph type="title"/>
          </p:nvPr>
        </p:nvSpPr>
        <p:spPr>
          <a:xfrm>
            <a:off x="205680" y="197768"/>
            <a:ext cx="8686800" cy="926976"/>
          </a:xfrm>
        </p:spPr>
        <p:txBody>
          <a:bodyPr>
            <a:normAutofit/>
          </a:bodyPr>
          <a:lstStyle/>
          <a:p>
            <a:r>
              <a:rPr lang="en-GB" dirty="0" smtClean="0"/>
              <a:t>Logic ....... Like : )</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980728"/>
            <a:ext cx="8568952" cy="4608512"/>
          </a:xfrm>
        </p:spPr>
        <p:txBody>
          <a:bodyPr>
            <a:normAutofit fontScale="92500" lnSpcReduction="20000"/>
          </a:bodyPr>
          <a:lstStyle/>
          <a:p>
            <a:r>
              <a:rPr lang="en-GB" sz="2400" b="1" dirty="0" smtClean="0"/>
              <a:t>Three Minute Philosophy: Plato</a:t>
            </a:r>
          </a:p>
          <a:p>
            <a:r>
              <a:rPr lang="en-GB" sz="2400" dirty="0" smtClean="0">
                <a:hlinkClick r:id="rId2"/>
              </a:rPr>
              <a:t>http://www.youtube.com/watch?v=q34MHpBu0Oo</a:t>
            </a:r>
            <a:r>
              <a:rPr lang="en-GB" sz="2400" dirty="0" smtClean="0"/>
              <a:t> </a:t>
            </a:r>
          </a:p>
          <a:p>
            <a:endParaRPr lang="en-GB" sz="2400" dirty="0" smtClean="0"/>
          </a:p>
          <a:p>
            <a:r>
              <a:rPr lang="en-GB" sz="2400" dirty="0" smtClean="0"/>
              <a:t>Additional information:</a:t>
            </a:r>
          </a:p>
          <a:p>
            <a:r>
              <a:rPr lang="en-GB" sz="2400" b="1" dirty="0" smtClean="0"/>
              <a:t>FREE your Mind - The Matrix and the Cave</a:t>
            </a:r>
          </a:p>
          <a:p>
            <a:r>
              <a:rPr lang="en-GB" sz="2400" dirty="0" smtClean="0">
                <a:hlinkClick r:id="rId3"/>
              </a:rPr>
              <a:t>http://www.youtube.com/watch?v=zRNMZEDOBrM&amp;feature=fvwrel</a:t>
            </a:r>
            <a:r>
              <a:rPr lang="en-GB" sz="2400" dirty="0" smtClean="0"/>
              <a:t> </a:t>
            </a:r>
          </a:p>
          <a:p>
            <a:endParaRPr lang="en-GB" sz="2400" dirty="0" smtClean="0"/>
          </a:p>
          <a:p>
            <a:r>
              <a:rPr lang="en-GB" sz="2400" b="1" dirty="0" smtClean="0"/>
              <a:t>2 min Animation – the Cave</a:t>
            </a:r>
          </a:p>
          <a:p>
            <a:r>
              <a:rPr lang="en-GB" sz="2400" dirty="0" smtClean="0">
                <a:hlinkClick r:id="rId4"/>
              </a:rPr>
              <a:t>http://www.youtube.com/watch?v=c6KVHMU3gb8&amp;feature=related</a:t>
            </a:r>
            <a:r>
              <a:rPr lang="en-GB" sz="2400" dirty="0" smtClean="0"/>
              <a:t> </a:t>
            </a:r>
          </a:p>
          <a:p>
            <a:endParaRPr lang="en-GB" sz="2400" dirty="0" smtClean="0"/>
          </a:p>
          <a:p>
            <a:r>
              <a:rPr lang="en-GB" sz="2400" b="1" dirty="0" smtClean="0"/>
              <a:t>Famous Socrates Quotes in 3mins:</a:t>
            </a:r>
          </a:p>
          <a:p>
            <a:r>
              <a:rPr lang="en-GB" sz="2400" dirty="0" smtClean="0">
                <a:hlinkClick r:id="rId5"/>
              </a:rPr>
              <a:t>http://www.youtube.com/watch?v=c1mEVA1QQFg</a:t>
            </a:r>
            <a:r>
              <a:rPr lang="en-GB" sz="2400" dirty="0" smtClean="0"/>
              <a:t> </a:t>
            </a:r>
          </a:p>
        </p:txBody>
      </p:sp>
      <p:sp>
        <p:nvSpPr>
          <p:cNvPr id="3" name="Title 2"/>
          <p:cNvSpPr>
            <a:spLocks noGrp="1"/>
          </p:cNvSpPr>
          <p:nvPr>
            <p:ph type="title"/>
          </p:nvPr>
        </p:nvSpPr>
        <p:spPr>
          <a:xfrm>
            <a:off x="179512" y="116632"/>
            <a:ext cx="8229600" cy="936104"/>
          </a:xfrm>
        </p:spPr>
        <p:txBody>
          <a:bodyPr/>
          <a:lstStyle/>
          <a:p>
            <a:r>
              <a:rPr lang="en-GB" dirty="0" smtClean="0"/>
              <a:t>Video Overview</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040560"/>
          </a:xfrm>
        </p:spPr>
        <p:txBody>
          <a:bodyPr>
            <a:normAutofit/>
          </a:bodyPr>
          <a:lstStyle/>
          <a:p>
            <a:r>
              <a:rPr lang="en-GB" sz="2400" b="1" i="1" dirty="0" smtClean="0"/>
              <a:t>Nous</a:t>
            </a:r>
            <a:r>
              <a:rPr lang="en-GB" sz="2400" dirty="0" smtClean="0"/>
              <a:t>  aka </a:t>
            </a:r>
            <a:r>
              <a:rPr lang="en-GB" sz="2400" b="1" dirty="0" smtClean="0"/>
              <a:t>intellect</a:t>
            </a:r>
            <a:r>
              <a:rPr lang="en-GB" sz="2400" dirty="0" smtClean="0"/>
              <a:t> aka </a:t>
            </a:r>
            <a:r>
              <a:rPr lang="en-GB" sz="2400" b="1" dirty="0" smtClean="0"/>
              <a:t>intelligence</a:t>
            </a:r>
            <a:r>
              <a:rPr lang="en-GB" sz="2400" dirty="0" smtClean="0"/>
              <a:t>, is a philosophical term for the </a:t>
            </a:r>
            <a:r>
              <a:rPr lang="en-GB" sz="2400" b="1" dirty="0" smtClean="0"/>
              <a:t>human mind </a:t>
            </a:r>
            <a:r>
              <a:rPr lang="en-GB" sz="2400" dirty="0" smtClean="0"/>
              <a:t>which is described as necessary for ‘</a:t>
            </a:r>
            <a:r>
              <a:rPr lang="en-GB" sz="2400" b="1" dirty="0" smtClean="0"/>
              <a:t>understanding’</a:t>
            </a:r>
            <a:r>
              <a:rPr lang="en-GB" sz="2400" dirty="0" smtClean="0"/>
              <a:t> what is </a:t>
            </a:r>
            <a:r>
              <a:rPr lang="en-GB" sz="2400" b="1" dirty="0" smtClean="0"/>
              <a:t>true</a:t>
            </a:r>
            <a:r>
              <a:rPr lang="en-GB" sz="2400" dirty="0" smtClean="0"/>
              <a:t> or </a:t>
            </a:r>
            <a:r>
              <a:rPr lang="en-GB" sz="2400" b="1" dirty="0" smtClean="0"/>
              <a:t>real</a:t>
            </a:r>
            <a:r>
              <a:rPr lang="en-GB" sz="2400" dirty="0" smtClean="0"/>
              <a:t>, similar in meaning to </a:t>
            </a:r>
            <a:r>
              <a:rPr lang="en-GB" sz="2400" b="1" dirty="0" smtClean="0"/>
              <a:t>intuition </a:t>
            </a:r>
            <a:r>
              <a:rPr lang="en-GB" sz="2400" dirty="0" smtClean="0"/>
              <a:t>(inner-perception). </a:t>
            </a:r>
          </a:p>
          <a:p>
            <a:endParaRPr lang="en-GB" sz="2400" dirty="0" smtClean="0"/>
          </a:p>
          <a:p>
            <a:r>
              <a:rPr lang="en-GB" sz="2400" dirty="0" smtClean="0"/>
              <a:t>It is also often described as a form of </a:t>
            </a:r>
            <a:r>
              <a:rPr lang="en-GB" sz="2400" b="1" dirty="0" smtClean="0"/>
              <a:t>perception</a:t>
            </a:r>
            <a:r>
              <a:rPr lang="en-GB" sz="2400" dirty="0" smtClean="0"/>
              <a:t> to see or </a:t>
            </a:r>
            <a:r>
              <a:rPr lang="en-GB" sz="2400" b="1" dirty="0" smtClean="0"/>
              <a:t>understand</a:t>
            </a:r>
            <a:r>
              <a:rPr lang="en-GB" sz="2400" dirty="0" smtClean="0"/>
              <a:t> </a:t>
            </a:r>
            <a:r>
              <a:rPr lang="en-GB" sz="2400" b="1" dirty="0" smtClean="0"/>
              <a:t>things with the mind </a:t>
            </a:r>
            <a:r>
              <a:rPr lang="en-GB" sz="2400" dirty="0" smtClean="0"/>
              <a:t>and within the mind i.e. visualization. Rather than only experiencing through physical senses.</a:t>
            </a:r>
          </a:p>
        </p:txBody>
      </p:sp>
      <p:sp>
        <p:nvSpPr>
          <p:cNvPr id="3" name="Title 2"/>
          <p:cNvSpPr>
            <a:spLocks noGrp="1"/>
          </p:cNvSpPr>
          <p:nvPr>
            <p:ph type="title"/>
          </p:nvPr>
        </p:nvSpPr>
        <p:spPr>
          <a:xfrm>
            <a:off x="395536" y="274638"/>
            <a:ext cx="8229600" cy="706090"/>
          </a:xfrm>
        </p:spPr>
        <p:txBody>
          <a:bodyPr>
            <a:normAutofit fontScale="90000"/>
          </a:bodyPr>
          <a:lstStyle/>
          <a:p>
            <a:r>
              <a:rPr lang="en-GB" dirty="0" smtClean="0"/>
              <a:t>Nous aka Intelligence</a:t>
            </a:r>
            <a:endParaRPr lang="en-GB" dirty="0"/>
          </a:p>
        </p:txBody>
      </p:sp>
      <p:pic>
        <p:nvPicPr>
          <p:cNvPr id="67589" name="Picture 5" descr="C:\Users\James Williams\AppData\Local\Microsoft\Windows\Temporary Internet Files\Content.IE5\F61HIYAT\MC900294935[1].wmf"/>
          <p:cNvPicPr>
            <a:picLocks noChangeAspect="1" noChangeArrowheads="1"/>
          </p:cNvPicPr>
          <p:nvPr/>
        </p:nvPicPr>
        <p:blipFill>
          <a:blip r:embed="rId2" cstate="print"/>
          <a:srcRect/>
          <a:stretch>
            <a:fillRect/>
          </a:stretch>
        </p:blipFill>
        <p:spPr bwMode="auto">
          <a:xfrm>
            <a:off x="3563888" y="4581128"/>
            <a:ext cx="1810512" cy="1810512"/>
          </a:xfrm>
          <a:prstGeom prst="rect">
            <a:avLst/>
          </a:prstGeom>
          <a:noFill/>
        </p:spPr>
      </p:pic>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80728"/>
            <a:ext cx="9144000" cy="5040560"/>
          </a:xfrm>
        </p:spPr>
        <p:txBody>
          <a:bodyPr>
            <a:noAutofit/>
          </a:bodyPr>
          <a:lstStyle/>
          <a:p>
            <a:r>
              <a:rPr lang="en-GB" sz="1800" b="1" dirty="0" smtClean="0"/>
              <a:t>Scholarly method</a:t>
            </a:r>
            <a:r>
              <a:rPr lang="en-GB" sz="1800" dirty="0" smtClean="0"/>
              <a:t> or </a:t>
            </a:r>
            <a:r>
              <a:rPr lang="en-GB" sz="1800" b="1" dirty="0" smtClean="0"/>
              <a:t>scholarship</a:t>
            </a:r>
            <a:r>
              <a:rPr lang="en-GB" sz="1800" dirty="0" smtClean="0"/>
              <a:t> is the body of principles used by scholars to make their claims about the world </a:t>
            </a:r>
            <a:r>
              <a:rPr lang="en-GB" sz="1800" b="1" dirty="0" smtClean="0"/>
              <a:t>as valid </a:t>
            </a:r>
            <a:r>
              <a:rPr lang="en-GB" sz="1800" dirty="0" smtClean="0"/>
              <a:t>and trustworthy as possible, and to make them known to the scholarly public. </a:t>
            </a:r>
          </a:p>
          <a:p>
            <a:r>
              <a:rPr lang="en-GB" sz="1800" dirty="0" smtClean="0"/>
              <a:t>It is the methods that </a:t>
            </a:r>
            <a:r>
              <a:rPr lang="en-GB" sz="1800" b="1" dirty="0" smtClean="0"/>
              <a:t>systemically advance </a:t>
            </a:r>
            <a:r>
              <a:rPr lang="en-GB" sz="1800" dirty="0" smtClean="0"/>
              <a:t>the teaching, research, and practice of a given academic field of study through rigorous inquiry. </a:t>
            </a:r>
            <a:endParaRPr lang="en-GB" sz="1800" b="1" dirty="0" smtClean="0"/>
          </a:p>
          <a:p>
            <a:r>
              <a:rPr lang="en-GB" sz="1800" b="1" dirty="0" smtClean="0"/>
              <a:t>Dialectic</a:t>
            </a:r>
            <a:r>
              <a:rPr lang="en-GB" sz="1800" dirty="0" smtClean="0"/>
              <a:t> (also </a:t>
            </a:r>
            <a:r>
              <a:rPr lang="en-GB" sz="1800" i="1" dirty="0" smtClean="0"/>
              <a:t>dialectics</a:t>
            </a:r>
            <a:r>
              <a:rPr lang="en-GB" sz="1800" dirty="0" smtClean="0"/>
              <a:t> and </a:t>
            </a:r>
            <a:r>
              <a:rPr lang="en-GB" sz="1800" i="1" dirty="0" smtClean="0"/>
              <a:t>the dialectical method</a:t>
            </a:r>
            <a:r>
              <a:rPr lang="en-GB" sz="1800" dirty="0" smtClean="0"/>
              <a:t>) is a method of argument for resolving disagreement that has been central to Indian and European philosophy since antiquity. The word </a:t>
            </a:r>
            <a:r>
              <a:rPr lang="en-GB" sz="1800" i="1" dirty="0" smtClean="0"/>
              <a:t>dialectic</a:t>
            </a:r>
            <a:r>
              <a:rPr lang="en-GB" sz="1800" dirty="0" smtClean="0"/>
              <a:t> originated in ancient Greece, and was made popular by </a:t>
            </a:r>
            <a:r>
              <a:rPr lang="en-GB" sz="1800" b="1" dirty="0" smtClean="0"/>
              <a:t>Plato</a:t>
            </a:r>
            <a:r>
              <a:rPr lang="en-GB" sz="1800" dirty="0" smtClean="0"/>
              <a:t> in the </a:t>
            </a:r>
            <a:r>
              <a:rPr lang="en-GB" sz="1800" b="1" dirty="0" smtClean="0"/>
              <a:t>Socratic</a:t>
            </a:r>
            <a:r>
              <a:rPr lang="en-GB" sz="1800" dirty="0" smtClean="0"/>
              <a:t> dialogues. </a:t>
            </a:r>
          </a:p>
          <a:p>
            <a:r>
              <a:rPr lang="en-GB" sz="1800" dirty="0" smtClean="0"/>
              <a:t>The dialectical method is </a:t>
            </a:r>
            <a:r>
              <a:rPr lang="en-GB" sz="1800" b="1" dirty="0" smtClean="0"/>
              <a:t>dialogue</a:t>
            </a:r>
            <a:r>
              <a:rPr lang="en-GB" sz="1800" dirty="0" smtClean="0"/>
              <a:t> a discussion between two or more people who wish to establish the truth of the matter by dialogue, with reason</a:t>
            </a:r>
            <a:r>
              <a:rPr lang="en-GB" sz="1800" dirty="0" smtClean="0"/>
              <a:t>. </a:t>
            </a:r>
            <a:r>
              <a:rPr lang="en-GB" sz="1800" dirty="0" smtClean="0"/>
              <a:t>With regard to your Assignments/Reports you should try to ‘</a:t>
            </a:r>
            <a:r>
              <a:rPr lang="en-GB" sz="1800" b="1" dirty="0" smtClean="0"/>
              <a:t>validate</a:t>
            </a:r>
            <a:r>
              <a:rPr lang="en-GB" sz="1800" dirty="0" smtClean="0"/>
              <a:t>’ your statements with views from other academics/professionals/research.</a:t>
            </a:r>
            <a:endParaRPr lang="en-GB" sz="1800" dirty="0" smtClean="0"/>
          </a:p>
          <a:p>
            <a:r>
              <a:rPr lang="en-GB" sz="1800" dirty="0" smtClean="0">
                <a:solidFill>
                  <a:schemeClr val="bg1">
                    <a:lumMod val="85000"/>
                  </a:schemeClr>
                </a:solidFill>
              </a:rPr>
              <a:t>BG: Originally </a:t>
            </a:r>
            <a:r>
              <a:rPr lang="en-GB" sz="1800" dirty="0" smtClean="0">
                <a:solidFill>
                  <a:schemeClr val="bg1">
                    <a:lumMod val="85000"/>
                  </a:schemeClr>
                </a:solidFill>
              </a:rPr>
              <a:t>started to </a:t>
            </a:r>
            <a:r>
              <a:rPr lang="en-GB" sz="1800" b="1" dirty="0" smtClean="0">
                <a:solidFill>
                  <a:schemeClr val="bg1">
                    <a:lumMod val="85000"/>
                  </a:schemeClr>
                </a:solidFill>
              </a:rPr>
              <a:t>reconcile</a:t>
            </a:r>
            <a:r>
              <a:rPr lang="en-GB" sz="1800" dirty="0" smtClean="0">
                <a:solidFill>
                  <a:schemeClr val="bg1">
                    <a:lumMod val="85000"/>
                  </a:schemeClr>
                </a:solidFill>
              </a:rPr>
              <a:t> the </a:t>
            </a:r>
            <a:r>
              <a:rPr lang="en-GB" sz="1800" b="1" dirty="0" smtClean="0">
                <a:solidFill>
                  <a:schemeClr val="bg1">
                    <a:lumMod val="85000"/>
                  </a:schemeClr>
                </a:solidFill>
              </a:rPr>
              <a:t>philosophy</a:t>
            </a:r>
            <a:r>
              <a:rPr lang="en-GB" sz="1800" dirty="0" smtClean="0">
                <a:solidFill>
                  <a:schemeClr val="bg1">
                    <a:lumMod val="85000"/>
                  </a:schemeClr>
                </a:solidFill>
              </a:rPr>
              <a:t> of the ancient classical philosophers with medieval Christian theology, </a:t>
            </a:r>
            <a:r>
              <a:rPr lang="en-GB" sz="1800" b="1" dirty="0" smtClean="0">
                <a:solidFill>
                  <a:schemeClr val="bg1">
                    <a:lumMod val="85000"/>
                  </a:schemeClr>
                </a:solidFill>
              </a:rPr>
              <a:t>scholasticism</a:t>
            </a:r>
            <a:r>
              <a:rPr lang="en-GB" sz="1800" dirty="0" smtClean="0">
                <a:solidFill>
                  <a:schemeClr val="bg1">
                    <a:lumMod val="85000"/>
                  </a:schemeClr>
                </a:solidFill>
              </a:rPr>
              <a:t> is a tool and method for learning which places emphasis on </a:t>
            </a:r>
            <a:r>
              <a:rPr lang="en-GB" sz="1800" b="1" dirty="0" smtClean="0">
                <a:solidFill>
                  <a:schemeClr val="bg1">
                    <a:lumMod val="85000"/>
                  </a:schemeClr>
                </a:solidFill>
              </a:rPr>
              <a:t>dialectical reasoning</a:t>
            </a:r>
            <a:r>
              <a:rPr lang="en-GB" sz="1800" dirty="0" smtClean="0">
                <a:solidFill>
                  <a:schemeClr val="bg1">
                    <a:lumMod val="85000"/>
                  </a:schemeClr>
                </a:solidFill>
              </a:rPr>
              <a:t>. The primary purpose of scholasticism is to </a:t>
            </a:r>
            <a:r>
              <a:rPr lang="en-GB" sz="1800" b="1" dirty="0" smtClean="0">
                <a:solidFill>
                  <a:schemeClr val="bg1">
                    <a:lumMod val="85000"/>
                  </a:schemeClr>
                </a:solidFill>
              </a:rPr>
              <a:t>find the answer to a question or to resolve a contradiction</a:t>
            </a:r>
            <a:r>
              <a:rPr lang="en-GB" sz="1800" dirty="0" smtClean="0">
                <a:solidFill>
                  <a:schemeClr val="bg1">
                    <a:lumMod val="85000"/>
                  </a:schemeClr>
                </a:solidFill>
              </a:rPr>
              <a:t>. </a:t>
            </a:r>
            <a:endParaRPr lang="en-GB" sz="1800" dirty="0">
              <a:solidFill>
                <a:schemeClr val="bg1">
                  <a:lumMod val="85000"/>
                </a:schemeClr>
              </a:solidFill>
            </a:endParaRPr>
          </a:p>
        </p:txBody>
      </p:sp>
      <p:sp>
        <p:nvSpPr>
          <p:cNvPr id="3" name="Title 2"/>
          <p:cNvSpPr>
            <a:spLocks noGrp="1"/>
          </p:cNvSpPr>
          <p:nvPr>
            <p:ph type="title"/>
          </p:nvPr>
        </p:nvSpPr>
        <p:spPr>
          <a:xfrm>
            <a:off x="457200" y="188640"/>
            <a:ext cx="8229600" cy="940966"/>
          </a:xfrm>
        </p:spPr>
        <p:txBody>
          <a:bodyPr/>
          <a:lstStyle/>
          <a:p>
            <a:r>
              <a:rPr lang="en-GB" dirty="0" smtClean="0"/>
              <a:t>Research </a:t>
            </a:r>
            <a:r>
              <a:rPr lang="en-GB" dirty="0" smtClean="0"/>
              <a:t>/</a:t>
            </a:r>
            <a:r>
              <a:rPr lang="en-GB" dirty="0" smtClean="0"/>
              <a:t> </a:t>
            </a:r>
            <a:r>
              <a:rPr lang="en-GB" dirty="0" smtClean="0"/>
              <a:t>Scholarly activity</a:t>
            </a:r>
            <a:endParaRPr lang="en-GB" dirty="0"/>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5188032"/>
          </a:xfrm>
        </p:spPr>
        <p:txBody>
          <a:bodyPr>
            <a:noAutofit/>
          </a:bodyPr>
          <a:lstStyle/>
          <a:p>
            <a:r>
              <a:rPr lang="en-GB" sz="2400" dirty="0" smtClean="0"/>
              <a:t>The purpose of the </a:t>
            </a:r>
            <a:r>
              <a:rPr lang="en-GB" sz="2400" b="1" dirty="0" smtClean="0"/>
              <a:t>dialectic method </a:t>
            </a:r>
            <a:r>
              <a:rPr lang="en-GB" sz="2400" dirty="0" smtClean="0"/>
              <a:t>of reasoning </a:t>
            </a:r>
            <a:r>
              <a:rPr lang="en-GB" sz="2400" dirty="0" err="1" smtClean="0"/>
              <a:t>is</a:t>
            </a:r>
            <a:r>
              <a:rPr lang="en-GB" sz="2400" dirty="0" err="1" smtClean="0"/>
              <a:t>to</a:t>
            </a:r>
            <a:r>
              <a:rPr lang="en-GB" sz="2400" dirty="0" smtClean="0"/>
              <a:t> </a:t>
            </a:r>
            <a:r>
              <a:rPr lang="en-GB" sz="2400" b="1" dirty="0" smtClean="0"/>
              <a:t>find the answer to a question or to </a:t>
            </a:r>
            <a:r>
              <a:rPr lang="en-GB" sz="2400" b="1" dirty="0" smtClean="0"/>
              <a:t>resolve </a:t>
            </a:r>
            <a:r>
              <a:rPr lang="en-GB" sz="2400" b="1" dirty="0" smtClean="0"/>
              <a:t>disagreement </a:t>
            </a:r>
            <a:r>
              <a:rPr lang="en-GB" sz="2400" dirty="0" smtClean="0"/>
              <a:t>through </a:t>
            </a:r>
            <a:r>
              <a:rPr lang="en-GB" sz="2400" b="1" dirty="0" smtClean="0"/>
              <a:t>rational discussion</a:t>
            </a:r>
            <a:r>
              <a:rPr lang="en-GB" sz="2400" dirty="0" smtClean="0"/>
              <a:t>, and, ultimately, </a:t>
            </a:r>
            <a:r>
              <a:rPr lang="en-GB" sz="2400" b="1" dirty="0" smtClean="0"/>
              <a:t>the search for truth</a:t>
            </a:r>
            <a:r>
              <a:rPr lang="en-GB" sz="2400" dirty="0" smtClean="0"/>
              <a:t>, bringing unity between different groups.</a:t>
            </a:r>
          </a:p>
          <a:p>
            <a:r>
              <a:rPr lang="en-GB" sz="2400" b="1" dirty="0" smtClean="0"/>
              <a:t>Socratic Method</a:t>
            </a:r>
            <a:r>
              <a:rPr lang="en-GB" sz="2400" dirty="0" smtClean="0"/>
              <a:t>: In Plato's dialogues, Socrates attempts to examine someone's beliefs and draw out a contradiction or inconsistency. </a:t>
            </a:r>
          </a:p>
          <a:p>
            <a:r>
              <a:rPr lang="en-GB" sz="2400" dirty="0" smtClean="0"/>
              <a:t>The principal aim of Socratic activity </a:t>
            </a:r>
            <a:r>
              <a:rPr lang="en-GB" sz="2400" dirty="0" smtClean="0"/>
              <a:t>according to the dialogues seems </a:t>
            </a:r>
            <a:r>
              <a:rPr lang="en-GB" sz="2400" dirty="0" smtClean="0"/>
              <a:t>to be to improve the soul of his </a:t>
            </a:r>
            <a:r>
              <a:rPr lang="en-GB" sz="2400" dirty="0" smtClean="0"/>
              <a:t>participants </a:t>
            </a:r>
            <a:r>
              <a:rPr lang="en-GB" sz="2400" dirty="0" smtClean="0"/>
              <a:t>in </a:t>
            </a:r>
            <a:r>
              <a:rPr lang="en-GB" sz="2400" dirty="0" smtClean="0"/>
              <a:t>conversation, </a:t>
            </a:r>
            <a:r>
              <a:rPr lang="en-GB" sz="2400" dirty="0" smtClean="0"/>
              <a:t>by freeing them from unrecognized errors in their </a:t>
            </a:r>
            <a:r>
              <a:rPr lang="en-GB" sz="2400" dirty="0" smtClean="0"/>
              <a:t>beliefs.</a:t>
            </a:r>
            <a:endParaRPr lang="en-GB" sz="2400" dirty="0"/>
          </a:p>
        </p:txBody>
      </p:sp>
      <p:sp>
        <p:nvSpPr>
          <p:cNvPr id="3" name="Title 2"/>
          <p:cNvSpPr>
            <a:spLocks noGrp="1"/>
          </p:cNvSpPr>
          <p:nvPr>
            <p:ph type="title"/>
          </p:nvPr>
        </p:nvSpPr>
        <p:spPr>
          <a:xfrm>
            <a:off x="0" y="274638"/>
            <a:ext cx="9144000" cy="1143000"/>
          </a:xfrm>
        </p:spPr>
        <p:txBody>
          <a:bodyPr>
            <a:normAutofit fontScale="90000"/>
          </a:bodyPr>
          <a:lstStyle/>
          <a:p>
            <a:r>
              <a:rPr lang="en-GB" dirty="0" smtClean="0"/>
              <a:t>Socrates &amp; the Socratic/Dialectic Method</a:t>
            </a:r>
            <a:endParaRPr lang="en-GB" dirty="0"/>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fontScale="85000" lnSpcReduction="10000"/>
          </a:bodyPr>
          <a:lstStyle/>
          <a:p>
            <a:r>
              <a:rPr lang="en-GB" b="1" dirty="0" smtClean="0"/>
              <a:t>Platonism</a:t>
            </a:r>
            <a:r>
              <a:rPr lang="en-GB" dirty="0" smtClean="0"/>
              <a:t> is the </a:t>
            </a:r>
            <a:r>
              <a:rPr lang="en-GB" b="1" dirty="0" smtClean="0"/>
              <a:t>philosophy</a:t>
            </a:r>
            <a:r>
              <a:rPr lang="en-GB" dirty="0" smtClean="0"/>
              <a:t> of </a:t>
            </a:r>
            <a:r>
              <a:rPr lang="en-GB" b="1" dirty="0" smtClean="0"/>
              <a:t>Plato</a:t>
            </a:r>
            <a:r>
              <a:rPr lang="en-GB" dirty="0" smtClean="0"/>
              <a:t> or the name of other philosophical systems considered closely derived from it. </a:t>
            </a:r>
          </a:p>
          <a:p>
            <a:r>
              <a:rPr lang="en-GB" dirty="0" smtClean="0"/>
              <a:t>In several dialogues, most notably the Republic, Socrates inverts (</a:t>
            </a:r>
            <a:r>
              <a:rPr lang="en-GB" b="1" dirty="0" smtClean="0"/>
              <a:t>turn inside out</a:t>
            </a:r>
            <a:r>
              <a:rPr lang="en-GB" dirty="0" smtClean="0"/>
              <a:t>) the common man's </a:t>
            </a:r>
            <a:r>
              <a:rPr lang="en-GB" b="1" dirty="0" smtClean="0"/>
              <a:t>intuition</a:t>
            </a:r>
            <a:r>
              <a:rPr lang="en-GB" dirty="0" smtClean="0"/>
              <a:t> about what is knowable and what is real.</a:t>
            </a:r>
          </a:p>
          <a:p>
            <a:r>
              <a:rPr lang="en-GB" dirty="0" smtClean="0"/>
              <a:t>Socrates is contemptuous of people who think that something has to be graspable in the hands to be real.</a:t>
            </a:r>
          </a:p>
          <a:p>
            <a:r>
              <a:rPr lang="en-GB" dirty="0" smtClean="0"/>
              <a:t>In the </a:t>
            </a:r>
            <a:r>
              <a:rPr lang="en-GB" b="1" dirty="0" smtClean="0"/>
              <a:t>Theaetetus</a:t>
            </a:r>
            <a:r>
              <a:rPr lang="en-GB" dirty="0" smtClean="0"/>
              <a:t> (Plato's dialogues concerning the nature of knowledge) he says such people are "</a:t>
            </a:r>
            <a:r>
              <a:rPr lang="en-GB" dirty="0" err="1" smtClean="0"/>
              <a:t>eu</a:t>
            </a:r>
            <a:r>
              <a:rPr lang="en-GB" dirty="0" smtClean="0"/>
              <a:t> a-</a:t>
            </a:r>
            <a:r>
              <a:rPr lang="en-GB" dirty="0" err="1" smtClean="0"/>
              <a:t>mousoi</a:t>
            </a:r>
            <a:r>
              <a:rPr lang="en-GB" dirty="0" smtClean="0"/>
              <a:t>", an expression that means literally, "happily without the muses" (</a:t>
            </a:r>
            <a:r>
              <a:rPr lang="en-GB" i="1" dirty="0" smtClean="0"/>
              <a:t>Theaetetus</a:t>
            </a:r>
            <a:r>
              <a:rPr lang="en-GB" dirty="0" smtClean="0"/>
              <a:t> 156a). In other words, such people live without the </a:t>
            </a:r>
            <a:r>
              <a:rPr lang="en-GB" b="1" dirty="0" smtClean="0"/>
              <a:t>divine inspiration </a:t>
            </a:r>
            <a:r>
              <a:rPr lang="en-GB" dirty="0" smtClean="0"/>
              <a:t>that gives him, and people like him, access to higher insights about reality.</a:t>
            </a:r>
          </a:p>
        </p:txBody>
      </p:sp>
      <p:sp>
        <p:nvSpPr>
          <p:cNvPr id="3" name="Title 2"/>
          <p:cNvSpPr>
            <a:spLocks noGrp="1"/>
          </p:cNvSpPr>
          <p:nvPr>
            <p:ph type="title"/>
          </p:nvPr>
        </p:nvSpPr>
        <p:spPr/>
        <p:txBody>
          <a:bodyPr/>
          <a:lstStyle/>
          <a:p>
            <a:r>
              <a:rPr lang="en-GB" dirty="0" smtClean="0"/>
              <a:t>Platonism</a:t>
            </a:r>
            <a:endParaRPr lang="en-GB" dirty="0"/>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Torch of Knowledge</a:t>
            </a:r>
            <a:endParaRPr lang="en-GB" dirty="0"/>
          </a:p>
        </p:txBody>
      </p:sp>
      <p:pic>
        <p:nvPicPr>
          <p:cNvPr id="96258" name="Picture 2" descr="http://christysclipart.com/knowledge_torch1.GIF"/>
          <p:cNvPicPr>
            <a:picLocks noChangeAspect="1" noChangeArrowheads="1"/>
          </p:cNvPicPr>
          <p:nvPr/>
        </p:nvPicPr>
        <p:blipFill>
          <a:blip r:embed="rId2" cstate="print"/>
          <a:srcRect/>
          <a:stretch>
            <a:fillRect/>
          </a:stretch>
        </p:blipFill>
        <p:spPr bwMode="auto">
          <a:xfrm>
            <a:off x="107504" y="1930127"/>
            <a:ext cx="3457575" cy="2867025"/>
          </a:xfrm>
          <a:prstGeom prst="rect">
            <a:avLst/>
          </a:prstGeom>
          <a:noFill/>
        </p:spPr>
      </p:pic>
      <p:sp>
        <p:nvSpPr>
          <p:cNvPr id="5" name="TextBox 4"/>
          <p:cNvSpPr txBox="1"/>
          <p:nvPr/>
        </p:nvSpPr>
        <p:spPr>
          <a:xfrm>
            <a:off x="3563888" y="2060848"/>
            <a:ext cx="2880320" cy="2462213"/>
          </a:xfrm>
          <a:prstGeom prst="rect">
            <a:avLst/>
          </a:prstGeom>
          <a:noFill/>
        </p:spPr>
        <p:txBody>
          <a:bodyPr wrap="square" rtlCol="0">
            <a:spAutoFit/>
          </a:bodyPr>
          <a:lstStyle/>
          <a:p>
            <a:r>
              <a:rPr lang="en-GB" sz="2200" dirty="0" smtClean="0"/>
              <a:t>Sculpture “</a:t>
            </a:r>
            <a:r>
              <a:rPr lang="en-GB" sz="2200" b="1" dirty="0" smtClean="0"/>
              <a:t>Torch of knowledge</a:t>
            </a:r>
            <a:r>
              <a:rPr lang="en-GB" sz="2200" dirty="0" smtClean="0"/>
              <a:t>" (1896) by Olin Levi Warner. Library of Congress, Thomas Jefferson Building, Washington, D.C</a:t>
            </a:r>
            <a:endParaRPr lang="en-GB" sz="2200" dirty="0"/>
          </a:p>
        </p:txBody>
      </p:sp>
      <p:pic>
        <p:nvPicPr>
          <p:cNvPr id="8" name="Picture 7" descr="understanding.jpg"/>
          <p:cNvPicPr>
            <a:picLocks noChangeAspect="1"/>
          </p:cNvPicPr>
          <p:nvPr/>
        </p:nvPicPr>
        <p:blipFill>
          <a:blip r:embed="rId3" cstate="print"/>
          <a:stretch>
            <a:fillRect/>
          </a:stretch>
        </p:blipFill>
        <p:spPr>
          <a:xfrm>
            <a:off x="6516216" y="1052736"/>
            <a:ext cx="2047562" cy="4725144"/>
          </a:xfrm>
          <a:prstGeom prst="rect">
            <a:avLst/>
          </a:prstGeo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dirty="0" smtClean="0"/>
              <a:t>Research</a:t>
            </a:r>
            <a:endParaRPr lang="en-GB" dirty="0" smtClean="0"/>
          </a:p>
        </p:txBody>
      </p:sp>
      <p:sp>
        <p:nvSpPr>
          <p:cNvPr id="4099" name="Rectangle 3"/>
          <p:cNvSpPr>
            <a:spLocks noGrp="1" noChangeArrowheads="1"/>
          </p:cNvSpPr>
          <p:nvPr>
            <p:ph type="body" idx="1"/>
          </p:nvPr>
        </p:nvSpPr>
        <p:spPr>
          <a:xfrm>
            <a:off x="0" y="1196752"/>
            <a:ext cx="8964488" cy="4896544"/>
          </a:xfrm>
        </p:spPr>
        <p:txBody>
          <a:bodyPr>
            <a:noAutofit/>
          </a:bodyPr>
          <a:lstStyle/>
          <a:p>
            <a:pPr eaLnBrk="1" hangingPunct="1"/>
            <a:r>
              <a:rPr lang="en-GB" sz="2400" dirty="0" smtClean="0"/>
              <a:t>Research can be used to acquire greater knowledge.</a:t>
            </a:r>
          </a:p>
          <a:p>
            <a:pPr eaLnBrk="1" hangingPunct="1"/>
            <a:endParaRPr lang="en-GB" sz="2400" dirty="0" smtClean="0"/>
          </a:p>
          <a:p>
            <a:pPr eaLnBrk="1" hangingPunct="1"/>
            <a:r>
              <a:rPr lang="en-GB" sz="2400" dirty="0" smtClean="0"/>
              <a:t>Research </a:t>
            </a:r>
            <a:r>
              <a:rPr lang="en-GB" sz="2400" dirty="0" smtClean="0"/>
              <a:t>is careful investigation into a subject area of with the aim of discovering new information / knowledge.</a:t>
            </a:r>
          </a:p>
          <a:p>
            <a:pPr eaLnBrk="1" hangingPunct="1">
              <a:buFont typeface="Wingdings" pitchFamily="2" charset="2"/>
              <a:buNone/>
            </a:pPr>
            <a:endParaRPr lang="en-GB" sz="2400" dirty="0" smtClean="0"/>
          </a:p>
          <a:p>
            <a:pPr eaLnBrk="1" hangingPunct="1">
              <a:buFont typeface="Wingdings" pitchFamily="2" charset="2"/>
              <a:buNone/>
            </a:pPr>
            <a:endParaRPr lang="en-GB" sz="2400" dirty="0" smtClean="0"/>
          </a:p>
          <a:p>
            <a:pPr eaLnBrk="1" hangingPunct="1">
              <a:buFont typeface="Wingdings" pitchFamily="2" charset="2"/>
              <a:buNone/>
            </a:pPr>
            <a:endParaRPr lang="en-GB" sz="2400" dirty="0" smtClean="0"/>
          </a:p>
          <a:p>
            <a:pPr eaLnBrk="1" hangingPunct="1">
              <a:buFont typeface="Wingdings" pitchFamily="2" charset="2"/>
              <a:buNone/>
            </a:pPr>
            <a:endParaRPr lang="en-GB" sz="2400" dirty="0" smtClean="0"/>
          </a:p>
          <a:p>
            <a:pPr eaLnBrk="1" hangingPunct="1">
              <a:buFont typeface="Wingdings" pitchFamily="2" charset="2"/>
              <a:buNone/>
            </a:pPr>
            <a:endParaRPr lang="en-GB" sz="2400" dirty="0" smtClean="0"/>
          </a:p>
          <a:p>
            <a:pPr eaLnBrk="1" hangingPunct="1">
              <a:buFont typeface="Wingdings" pitchFamily="2" charset="2"/>
              <a:buNone/>
            </a:pPr>
            <a:endParaRPr lang="en-GB" sz="2400" dirty="0" smtClean="0"/>
          </a:p>
          <a:p>
            <a:pPr eaLnBrk="1" hangingPunct="1">
              <a:buFont typeface="Wingdings" pitchFamily="2" charset="2"/>
              <a:buNone/>
            </a:pPr>
            <a:endParaRPr lang="en-GB" sz="2400" dirty="0" smtClean="0"/>
          </a:p>
          <a:p>
            <a:pPr eaLnBrk="1" hangingPunct="1">
              <a:buFont typeface="Wingdings" pitchFamily="2" charset="2"/>
              <a:buNone/>
            </a:pPr>
            <a:endParaRPr lang="en-GB" sz="2400" dirty="0" smtClean="0"/>
          </a:p>
          <a:p>
            <a:pPr eaLnBrk="1" hangingPunct="1">
              <a:buFont typeface="Wingdings" pitchFamily="2" charset="2"/>
              <a:buNone/>
            </a:pPr>
            <a:endParaRPr lang="en-GB" sz="2400" dirty="0" smtClean="0"/>
          </a:p>
          <a:p>
            <a:pPr eaLnBrk="1" hangingPunct="1">
              <a:buFont typeface="Wingdings" pitchFamily="2" charset="2"/>
              <a:buNone/>
            </a:pPr>
            <a:endParaRPr lang="en-GB" sz="2400" dirty="0" smtClean="0"/>
          </a:p>
          <a:p>
            <a:pPr eaLnBrk="1" hangingPunct="1">
              <a:buFont typeface="Wingdings" pitchFamily="2" charset="2"/>
              <a:buNone/>
            </a:pPr>
            <a:r>
              <a:rPr lang="en-GB" sz="2400" dirty="0" smtClean="0"/>
              <a:t>Chambers Dictionary 2009</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099">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a:bodyPr>
          <a:lstStyle/>
          <a:p>
            <a:r>
              <a:rPr lang="en-GB" dirty="0" smtClean="0"/>
              <a:t>A definition </a:t>
            </a:r>
            <a:r>
              <a:rPr lang="en-GB" dirty="0" smtClean="0"/>
              <a:t>of research is given by Creswell who </a:t>
            </a:r>
            <a:r>
              <a:rPr lang="en-GB" dirty="0" smtClean="0"/>
              <a:t>states:</a:t>
            </a:r>
          </a:p>
          <a:p>
            <a:r>
              <a:rPr lang="en-GB" dirty="0" smtClean="0"/>
              <a:t>"</a:t>
            </a:r>
            <a:r>
              <a:rPr lang="en-GB" b="1" dirty="0" smtClean="0"/>
              <a:t>Research </a:t>
            </a:r>
            <a:r>
              <a:rPr lang="en-GB" b="1" dirty="0" smtClean="0"/>
              <a:t>is a process of steps used to collect and analyze information to increase our understanding of a topic or issue</a:t>
            </a:r>
            <a:r>
              <a:rPr lang="en-GB" dirty="0" smtClean="0"/>
              <a:t>". </a:t>
            </a:r>
            <a:endParaRPr lang="en-GB" dirty="0" smtClean="0"/>
          </a:p>
          <a:p>
            <a:pPr>
              <a:buNone/>
            </a:pPr>
            <a:r>
              <a:rPr lang="en-GB" dirty="0" smtClean="0"/>
              <a:t>It </a:t>
            </a:r>
            <a:r>
              <a:rPr lang="en-GB" dirty="0" smtClean="0"/>
              <a:t>consists of three steps: </a:t>
            </a:r>
            <a:endParaRPr lang="en-GB" dirty="0" smtClean="0"/>
          </a:p>
          <a:p>
            <a:pPr marL="624078" indent="-514350">
              <a:buFont typeface="+mj-lt"/>
              <a:buAutoNum type="arabicPeriod"/>
            </a:pPr>
            <a:r>
              <a:rPr lang="en-GB" b="1" dirty="0" smtClean="0"/>
              <a:t>Pose </a:t>
            </a:r>
            <a:r>
              <a:rPr lang="en-GB" b="1" dirty="0" smtClean="0"/>
              <a:t>a </a:t>
            </a:r>
            <a:r>
              <a:rPr lang="en-GB" b="1" dirty="0" smtClean="0"/>
              <a:t>‘Question’, </a:t>
            </a:r>
          </a:p>
          <a:p>
            <a:pPr marL="624078" indent="-514350">
              <a:buFont typeface="+mj-lt"/>
              <a:buAutoNum type="arabicPeriod"/>
            </a:pPr>
            <a:r>
              <a:rPr lang="en-GB" b="1" dirty="0" smtClean="0"/>
              <a:t>‘Collect data’ </a:t>
            </a:r>
            <a:r>
              <a:rPr lang="en-GB" b="1" dirty="0" smtClean="0"/>
              <a:t>to answer the question, </a:t>
            </a:r>
            <a:endParaRPr lang="en-GB" b="1" dirty="0" smtClean="0"/>
          </a:p>
          <a:p>
            <a:pPr marL="624078" indent="-514350">
              <a:buFont typeface="+mj-lt"/>
              <a:buAutoNum type="arabicPeriod"/>
            </a:pPr>
            <a:r>
              <a:rPr lang="en-GB" b="1" dirty="0" smtClean="0"/>
              <a:t>and </a:t>
            </a:r>
            <a:r>
              <a:rPr lang="en-GB" b="1" dirty="0" smtClean="0"/>
              <a:t>present </a:t>
            </a:r>
            <a:r>
              <a:rPr lang="en-GB" b="1" dirty="0" smtClean="0"/>
              <a:t>an ‘Answer’ to the </a:t>
            </a:r>
            <a:r>
              <a:rPr lang="en-GB" b="1" dirty="0" smtClean="0"/>
              <a:t>question</a:t>
            </a:r>
            <a:r>
              <a:rPr lang="en-GB" dirty="0" smtClean="0"/>
              <a:t>.</a:t>
            </a:r>
            <a:endParaRPr lang="en-GB" dirty="0" smtClean="0"/>
          </a:p>
        </p:txBody>
      </p:sp>
      <p:sp>
        <p:nvSpPr>
          <p:cNvPr id="3" name="Title 2"/>
          <p:cNvSpPr>
            <a:spLocks noGrp="1"/>
          </p:cNvSpPr>
          <p:nvPr>
            <p:ph type="title"/>
          </p:nvPr>
        </p:nvSpPr>
        <p:spPr/>
        <p:txBody>
          <a:bodyPr/>
          <a:lstStyle/>
          <a:p>
            <a:r>
              <a:rPr lang="en-GB" dirty="0" smtClean="0"/>
              <a:t>Research defined</a:t>
            </a:r>
            <a:endParaRPr lang="en-GB" dirty="0"/>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412776"/>
            <a:ext cx="8507288" cy="4525963"/>
          </a:xfrm>
        </p:spPr>
        <p:txBody>
          <a:bodyPr/>
          <a:lstStyle/>
          <a:p>
            <a:r>
              <a:rPr lang="en-GB" dirty="0" smtClean="0"/>
              <a:t>Identification of research problem</a:t>
            </a:r>
          </a:p>
          <a:p>
            <a:r>
              <a:rPr lang="en-GB" dirty="0" smtClean="0"/>
              <a:t>Literature review</a:t>
            </a:r>
          </a:p>
          <a:p>
            <a:r>
              <a:rPr lang="en-GB" dirty="0" smtClean="0"/>
              <a:t>Specifying the purpose of research</a:t>
            </a:r>
          </a:p>
          <a:p>
            <a:r>
              <a:rPr lang="en-GB" dirty="0" smtClean="0"/>
              <a:t>Specifying </a:t>
            </a:r>
            <a:r>
              <a:rPr lang="en-GB" dirty="0" smtClean="0"/>
              <a:t>the research </a:t>
            </a:r>
            <a:r>
              <a:rPr lang="en-GB" dirty="0" smtClean="0"/>
              <a:t>questions </a:t>
            </a:r>
            <a:r>
              <a:rPr lang="en-GB" dirty="0" smtClean="0"/>
              <a:t>/</a:t>
            </a:r>
            <a:r>
              <a:rPr lang="en-GB" dirty="0" smtClean="0"/>
              <a:t> </a:t>
            </a:r>
            <a:r>
              <a:rPr lang="en-GB" dirty="0" smtClean="0"/>
              <a:t>hypotheses</a:t>
            </a:r>
          </a:p>
          <a:p>
            <a:r>
              <a:rPr lang="en-GB" dirty="0" smtClean="0"/>
              <a:t>Data collection</a:t>
            </a:r>
          </a:p>
          <a:p>
            <a:r>
              <a:rPr lang="en-GB" dirty="0" smtClean="0"/>
              <a:t>Analyzing and interpreting the data</a:t>
            </a:r>
          </a:p>
          <a:p>
            <a:r>
              <a:rPr lang="en-GB" dirty="0" smtClean="0"/>
              <a:t>Evaluating the research.</a:t>
            </a:r>
            <a:endParaRPr lang="en-GB" dirty="0" smtClean="0"/>
          </a:p>
          <a:p>
            <a:endParaRPr lang="en-GB" dirty="0"/>
          </a:p>
        </p:txBody>
      </p:sp>
      <p:sp>
        <p:nvSpPr>
          <p:cNvPr id="3" name="Title 2"/>
          <p:cNvSpPr>
            <a:spLocks noGrp="1"/>
          </p:cNvSpPr>
          <p:nvPr>
            <p:ph type="title"/>
          </p:nvPr>
        </p:nvSpPr>
        <p:spPr>
          <a:xfrm>
            <a:off x="0" y="404664"/>
            <a:ext cx="9144000" cy="1080120"/>
          </a:xfrm>
        </p:spPr>
        <p:txBody>
          <a:bodyPr>
            <a:noAutofit/>
          </a:bodyPr>
          <a:lstStyle/>
          <a:p>
            <a:r>
              <a:rPr lang="en-GB" sz="3200" dirty="0" smtClean="0"/>
              <a:t>Research Process: the </a:t>
            </a:r>
            <a:r>
              <a:rPr lang="en-GB" sz="3200" dirty="0" smtClean="0"/>
              <a:t>major steps in conducting research are:</a:t>
            </a:r>
            <a:br>
              <a:rPr lang="en-GB" sz="3200" dirty="0" smtClean="0"/>
            </a:br>
            <a:endParaRPr lang="en-GB" sz="3200" dirty="0"/>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4810539"/>
          </a:xfrm>
        </p:spPr>
        <p:txBody>
          <a:bodyPr>
            <a:normAutofit fontScale="85000" lnSpcReduction="10000"/>
          </a:bodyPr>
          <a:lstStyle/>
          <a:p>
            <a:r>
              <a:rPr lang="en-GB" dirty="0" smtClean="0"/>
              <a:t>Most researches begin with a </a:t>
            </a:r>
            <a:r>
              <a:rPr lang="en-GB" b="1" dirty="0" smtClean="0"/>
              <a:t>general statement </a:t>
            </a:r>
            <a:r>
              <a:rPr lang="en-GB" dirty="0" smtClean="0"/>
              <a:t>of the problem, or rather, the purpose for engaging in the study.</a:t>
            </a:r>
            <a:endParaRPr lang="en-GB" baseline="30000" dirty="0" smtClean="0"/>
          </a:p>
          <a:p>
            <a:r>
              <a:rPr lang="en-GB" dirty="0" smtClean="0"/>
              <a:t>The </a:t>
            </a:r>
            <a:r>
              <a:rPr lang="en-GB" b="1" dirty="0" smtClean="0"/>
              <a:t>literature review </a:t>
            </a:r>
            <a:r>
              <a:rPr lang="en-GB" dirty="0" smtClean="0"/>
              <a:t>identifies flaws or holes in previous research which provides justification for the study. </a:t>
            </a:r>
          </a:p>
          <a:p>
            <a:r>
              <a:rPr lang="en-GB" dirty="0" smtClean="0"/>
              <a:t>Often, a literature review is conducted in a given subject area before a research question is identified. </a:t>
            </a:r>
          </a:p>
          <a:p>
            <a:r>
              <a:rPr lang="en-GB" dirty="0" smtClean="0"/>
              <a:t>A gap in the current literature, as identified by a researcher, then engenders a </a:t>
            </a:r>
            <a:r>
              <a:rPr lang="en-GB" b="1" dirty="0" smtClean="0"/>
              <a:t>research question</a:t>
            </a:r>
            <a:r>
              <a:rPr lang="en-GB" dirty="0" smtClean="0"/>
              <a:t>. The research question may be parallel to the hypothesis. </a:t>
            </a:r>
          </a:p>
          <a:p>
            <a:r>
              <a:rPr lang="en-GB" dirty="0" smtClean="0"/>
              <a:t>The </a:t>
            </a:r>
            <a:r>
              <a:rPr lang="en-GB" b="1" dirty="0" smtClean="0"/>
              <a:t>hypothesis</a:t>
            </a:r>
            <a:r>
              <a:rPr lang="en-GB" dirty="0" smtClean="0"/>
              <a:t> is the supposition to be tested. </a:t>
            </a:r>
          </a:p>
          <a:p>
            <a:r>
              <a:rPr lang="en-GB" dirty="0" smtClean="0"/>
              <a:t>The researcher(s) </a:t>
            </a:r>
            <a:r>
              <a:rPr lang="en-GB" b="1" dirty="0" smtClean="0"/>
              <a:t>collects data </a:t>
            </a:r>
            <a:r>
              <a:rPr lang="en-GB" dirty="0" smtClean="0"/>
              <a:t>to test the hypothesis. The researcher(s) then </a:t>
            </a:r>
            <a:r>
              <a:rPr lang="en-GB" b="1" dirty="0" smtClean="0"/>
              <a:t>analyzes and interprets </a:t>
            </a:r>
            <a:r>
              <a:rPr lang="en-GB" dirty="0" smtClean="0"/>
              <a:t>the data via a variety of statistical methods, engaging in what is known as </a:t>
            </a:r>
            <a:r>
              <a:rPr lang="en-GB" b="1" dirty="0" smtClean="0"/>
              <a:t>Empirical research</a:t>
            </a:r>
            <a:r>
              <a:rPr lang="en-GB" dirty="0" smtClean="0"/>
              <a:t>. </a:t>
            </a:r>
            <a:endParaRPr lang="en-GB" dirty="0"/>
          </a:p>
        </p:txBody>
      </p:sp>
      <p:sp>
        <p:nvSpPr>
          <p:cNvPr id="3" name="Title 2"/>
          <p:cNvSpPr>
            <a:spLocks noGrp="1"/>
          </p:cNvSpPr>
          <p:nvPr>
            <p:ph type="title"/>
          </p:nvPr>
        </p:nvSpPr>
        <p:spPr>
          <a:xfrm>
            <a:off x="251520" y="183778"/>
            <a:ext cx="8229600" cy="940966"/>
          </a:xfrm>
        </p:spPr>
        <p:txBody>
          <a:bodyPr/>
          <a:lstStyle/>
          <a:p>
            <a:r>
              <a:rPr lang="en-GB" dirty="0" smtClean="0"/>
              <a:t>Steps defined:</a:t>
            </a:r>
            <a:endParaRPr lang="en-GB" dirty="0"/>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End.</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1127</TotalTime>
  <Words>799</Words>
  <Application>Microsoft Office PowerPoint</Application>
  <PresentationFormat>On-screen Show (4:3)</PresentationFormat>
  <Paragraphs>152</Paragraphs>
  <Slides>30</Slides>
  <Notes>2</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Concourse</vt:lpstr>
      <vt:lpstr>Slide 1</vt:lpstr>
      <vt:lpstr>Academia</vt:lpstr>
      <vt:lpstr>Academic freedom</vt:lpstr>
      <vt:lpstr>Academic freedom</vt:lpstr>
      <vt:lpstr>Freedom of Speech</vt:lpstr>
      <vt:lpstr>Q. Who was one of the most important founders of Higher Education?</vt:lpstr>
      <vt:lpstr>Plato</vt:lpstr>
      <vt:lpstr>Platonism</vt:lpstr>
      <vt:lpstr>What is an Academic / Academia?</vt:lpstr>
      <vt:lpstr>Academic</vt:lpstr>
      <vt:lpstr>Philosophy</vt:lpstr>
      <vt:lpstr>What is Logic in Welsh?</vt:lpstr>
      <vt:lpstr>Answer:</vt:lpstr>
      <vt:lpstr>Slide 14</vt:lpstr>
      <vt:lpstr>Slide 15</vt:lpstr>
      <vt:lpstr>Q. Who was Plato’s Teacher?</vt:lpstr>
      <vt:lpstr>SockRaty</vt:lpstr>
      <vt:lpstr>Socrates &amp; Plato</vt:lpstr>
      <vt:lpstr>Logic ....... Like : )</vt:lpstr>
      <vt:lpstr>Video Overview</vt:lpstr>
      <vt:lpstr>Nous aka Intelligence</vt:lpstr>
      <vt:lpstr>Research / Scholarly activity</vt:lpstr>
      <vt:lpstr>Socrates &amp; the Socratic/Dialectic Method</vt:lpstr>
      <vt:lpstr>Platonism</vt:lpstr>
      <vt:lpstr>Torch of Knowledge</vt:lpstr>
      <vt:lpstr>Research</vt:lpstr>
      <vt:lpstr>Research defined</vt:lpstr>
      <vt:lpstr>Research Process: the major steps in conducting research are: </vt:lpstr>
      <vt:lpstr>Steps defined:</vt:lpstr>
      <vt:lpstr>The End.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dc:title>
  <dc:creator>Graham Rees-Evans</dc:creator>
  <cp:lastModifiedBy>James Williams</cp:lastModifiedBy>
  <cp:revision>135</cp:revision>
  <dcterms:created xsi:type="dcterms:W3CDTF">2011-11-09T00:11:03Z</dcterms:created>
  <dcterms:modified xsi:type="dcterms:W3CDTF">2012-11-18T12:48:55Z</dcterms:modified>
</cp:coreProperties>
</file>