
<file path=[Content_Types].xml><?xml version="1.0" encoding="utf-8"?>
<Types xmlns="http://schemas.openxmlformats.org/package/2006/content-types"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handoutMasterIdLst>
    <p:handoutMasterId r:id="rId20"/>
  </p:handoutMasterIdLst>
  <p:sldIdLst>
    <p:sldId id="256" r:id="rId5"/>
    <p:sldId id="261" r:id="rId6"/>
    <p:sldId id="262" r:id="rId7"/>
    <p:sldId id="291" r:id="rId8"/>
    <p:sldId id="299" r:id="rId9"/>
    <p:sldId id="266" r:id="rId10"/>
    <p:sldId id="269" r:id="rId11"/>
    <p:sldId id="271" r:id="rId12"/>
    <p:sldId id="273" r:id="rId13"/>
    <p:sldId id="277" r:id="rId14"/>
    <p:sldId id="281" r:id="rId15"/>
    <p:sldId id="283" r:id="rId16"/>
    <p:sldId id="286" r:id="rId17"/>
    <p:sldId id="296" r:id="rId18"/>
    <p:sldId id="297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93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2166" y="-78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D292DE-8B7A-4254-AA83-74C1F4DD4AF0}" type="datetimeFigureOut">
              <a:rPr lang="en-GB" smtClean="0"/>
              <a:pPr/>
              <a:t>23/10/2017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C3D8D3-17FF-4C88-A759-00DBF3A8464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29063350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pPr/>
              <a:t>23/10/2017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75880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23/10/2017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1861903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23/10/2017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2181350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23/10/2017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2408740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23/10/2017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3044404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23/10/2017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1293505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23/10/2017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231099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23/10/2017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2403223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23/10/2017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2536763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23/10/2017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2885291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23/10/2017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2691687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23/10/2017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="" xmlns:p14="http://schemas.microsoft.com/office/powerpoint/2010/main" val="637017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portengland.org/about-us/what-we-do/" TargetMode="External"/><Relationship Id="rId7" Type="http://schemas.openxmlformats.org/officeDocument/2006/relationships/hyperlink" Target="http://www.swansea.gov.uk/article/2895/Full-version---improvement-objective-G" TargetMode="External"/><Relationship Id="rId2" Type="http://schemas.openxmlformats.org/officeDocument/2006/relationships/hyperlink" Target="http://www.makesportfun.com/wp-content/uploads/2011/07/Top-10-ways-to-increase-participation-report1.pdf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sport.wales/media/506916/sport_wales_english_vision_doc_reprint_all_v3.pdf" TargetMode="External"/><Relationship Id="rId5" Type="http://schemas.openxmlformats.org/officeDocument/2006/relationships/hyperlink" Target="https://www.brent.gov.uk/media/2025468/Increasing%20participation%20in%20sport%20task%20group%20report.pdf" TargetMode="External"/><Relationship Id="rId4" Type="http://schemas.openxmlformats.org/officeDocument/2006/relationships/hyperlink" Target="https://www.sportscoachuk.org/sites/default/files/Coaching-and-participation.pdf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sport.wales/media/1018674/community_sport_strategy___eng_.pdf" TargetMode="External"/><Relationship Id="rId7" Type="http://schemas.openxmlformats.org/officeDocument/2006/relationships/hyperlink" Target="http://sport.wales/research--policy/surveys-and-statistics/statistics.aspx" TargetMode="External"/><Relationship Id="rId2" Type="http://schemas.openxmlformats.org/officeDocument/2006/relationships/hyperlink" Target="http://www.walesonline.co.uk/sport/rugby/rugby-news/welsh-rugby-clubs-dying-out-11823052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sportcal.com/News/PressReleases/76781?sportID=225&amp;size=50" TargetMode="External"/><Relationship Id="rId5" Type="http://schemas.openxmlformats.org/officeDocument/2006/relationships/hyperlink" Target="http://www.dailytelegraph.com.au/sport/rugby/almost-7000-players-left-club-rugby-in-australia-last-season-according-to-aru-figures/news-story/8845fc040d01ce82b395c90a8a444724" TargetMode="External"/><Relationship Id="rId4" Type="http://schemas.openxmlformats.org/officeDocument/2006/relationships/hyperlink" Target="http://www.wru.co.uk/eng/news/29967.php" TargetMode="Externa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sport.wales/media/1667685/further_education_sport_survey_-_state_of_the_nation_2015_english__final__2.pdf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sport.wales/media/1667685/further_education_sport_survey_-_state_of_the_nation_2015_english__final__2.pdf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ootballfancast.com/" TargetMode="External"/><Relationship Id="rId2" Type="http://schemas.openxmlformats.org/officeDocument/2006/relationships/hyperlink" Target="http://www.dailymail.co.uk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90min.com/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sport.wales/community-sport/sporting-communities/community-strategy-evidence-base.aspx" TargetMode="External"/><Relationship Id="rId2" Type="http://schemas.openxmlformats.org/officeDocument/2006/relationships/hyperlink" Target="http://sport.wales/media/929360/quality_education.pdf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womenssportsfoundation.org/home/support-us/do-you-know-the-factors-influencing-girls-participation-in-sports" TargetMode="External"/><Relationship Id="rId4" Type="http://schemas.openxmlformats.org/officeDocument/2006/relationships/hyperlink" Target="https://www.icsspe.org/sites/default/files/Girls.pdf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portengland.org/research/about-our-research/what-is-the-active-people-survey/" TargetMode="External"/><Relationship Id="rId2" Type="http://schemas.openxmlformats.org/officeDocument/2006/relationships/hyperlink" Target="https://www.bhf.org.uk/-/media/files/.../bhf_physical-activity-statistics-2015feb.pdf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ukactive.com/downloads/managed/Turning_the_tide/Turning_the_Tide_of_Inactivity.pdf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herugbypaper.co.uk/features/columnists/peter-jackson/7562/peter-jackson-talks-to-maesteg-coach-richard-webster-about-the-startling-decline-of-welsh-club-rugby/" TargetMode="External"/><Relationship Id="rId2" Type="http://schemas.openxmlformats.org/officeDocument/2006/relationships/hyperlink" Target="https://www.theguardian.com/sport/gallery/2013/feb/01/rugby-union-wales-rugby-union-team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theguardian.com/sport/video/2016/feb/25/welsh-schoolchildren-rugby-wales-football-real-madrid-video" TargetMode="External"/><Relationship Id="rId4" Type="http://schemas.openxmlformats.org/officeDocument/2006/relationships/hyperlink" Target="http://www.walesonline.co.uk/sport/rugby/rugby-news/welsh-rugby-versus-welsh-football-9356774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idl.co.uk/en/11023.htm" TargetMode="External"/><Relationship Id="rId2" Type="http://schemas.openxmlformats.org/officeDocument/2006/relationships/hyperlink" Target="http://welshfootballtrust.org.uk/LidlPlayMore.ink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metro.co.uk/2016/04/19/wales-manager-chris-coleman-backing-innovative-new-grass-roots-scheme-5827483/" TargetMode="External"/><Relationship Id="rId4" Type="http://schemas.openxmlformats.org/officeDocument/2006/relationships/hyperlink" Target="http://www.southwalesargus.co.uk/news/14435524.Lidl_launch_Play_More_Football_initiative_in_Newport/?ref=rss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sport.wales/news--events/news--events/our-news/latest-news/welsh-push-to-get-female-sport-moving.aspx" TargetMode="External"/><Relationship Id="rId2" Type="http://schemas.openxmlformats.org/officeDocument/2006/relationships/hyperlink" Target="http://www.welshfootballtrust.org.uk/news/WFT94881.ink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thefa.com/~/media/ACFF26069B6A4156B8375A3475A2E658.ashx" TargetMode="External"/><Relationship Id="rId4" Type="http://schemas.openxmlformats.org/officeDocument/2006/relationships/hyperlink" Target="http://sport.wales/research--policy/surveys-and-statistics/statistics.aspx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59832" y="1844824"/>
            <a:ext cx="3816424" cy="2304256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Research Methods and Professional Development</a:t>
            </a:r>
            <a:br>
              <a:rPr lang="en-GB" dirty="0" smtClean="0">
                <a:solidFill>
                  <a:schemeClr val="bg1"/>
                </a:solidFill>
              </a:rPr>
            </a:b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08955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solidFill>
                  <a:schemeClr val="tx2"/>
                </a:solidFill>
              </a:rPr>
              <a:t>Assessment 1a - </a:t>
            </a:r>
            <a:r>
              <a:rPr lang="en-GB" dirty="0">
                <a:solidFill>
                  <a:schemeClr val="tx2"/>
                </a:solidFill>
              </a:rPr>
              <a:t>Project Proposal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176465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en-GB" dirty="0" smtClean="0"/>
              <a:t>Students to produce a project proposal</a:t>
            </a:r>
          </a:p>
          <a:p>
            <a:pPr marL="0" indent="0" algn="ctr">
              <a:buNone/>
            </a:pPr>
            <a:endParaRPr lang="en-GB" sz="1200" dirty="0" smtClean="0"/>
          </a:p>
          <a:p>
            <a:pPr marL="0" indent="0">
              <a:buNone/>
            </a:pPr>
            <a:r>
              <a:rPr lang="en-GB" b="1" u="sng" dirty="0" smtClean="0"/>
              <a:t>Consider:</a:t>
            </a:r>
          </a:p>
          <a:p>
            <a:r>
              <a:rPr lang="en-GB" sz="2600" dirty="0" smtClean="0"/>
              <a:t>Rationale</a:t>
            </a:r>
          </a:p>
          <a:p>
            <a:r>
              <a:rPr lang="en-GB" sz="2600" dirty="0" smtClean="0"/>
              <a:t>Title</a:t>
            </a:r>
          </a:p>
          <a:p>
            <a:r>
              <a:rPr lang="en-GB" sz="2600" dirty="0" smtClean="0"/>
              <a:t>Aim</a:t>
            </a:r>
          </a:p>
          <a:p>
            <a:r>
              <a:rPr lang="en-GB" sz="2600" dirty="0" smtClean="0"/>
              <a:t>Objectives</a:t>
            </a:r>
          </a:p>
          <a:p>
            <a:r>
              <a:rPr lang="en-GB" sz="2600" dirty="0"/>
              <a:t>Background – Key Literature</a:t>
            </a:r>
          </a:p>
          <a:p>
            <a:r>
              <a:rPr lang="en-GB" sz="2600" dirty="0" smtClean="0"/>
              <a:t>Access to resources - Methodology</a:t>
            </a:r>
          </a:p>
          <a:p>
            <a:r>
              <a:rPr lang="en-GB" sz="2600" dirty="0" smtClean="0"/>
              <a:t>Ethical considerations </a:t>
            </a:r>
          </a:p>
          <a:p>
            <a:r>
              <a:rPr lang="en-GB" sz="2600" dirty="0" smtClean="0"/>
              <a:t>Timeline (</a:t>
            </a:r>
            <a:r>
              <a:rPr lang="en-GB" sz="2100" dirty="0" smtClean="0"/>
              <a:t>Gantt Chart</a:t>
            </a:r>
            <a:r>
              <a:rPr lang="en-GB" sz="2600" dirty="0" smtClean="0"/>
              <a:t>)</a:t>
            </a:r>
          </a:p>
          <a:p>
            <a:r>
              <a:rPr lang="en-GB" sz="2600" dirty="0" smtClean="0"/>
              <a:t>Bibliography – Books, Online Articles, Journals, Professional Bodies</a:t>
            </a:r>
          </a:p>
        </p:txBody>
      </p:sp>
    </p:spTree>
    <p:extLst>
      <p:ext uri="{BB962C8B-B14F-4D97-AF65-F5344CB8AC3E}">
        <p14:creationId xmlns="" xmlns:p14="http://schemas.microsoft.com/office/powerpoint/2010/main" val="2501690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solidFill>
                  <a:schemeClr val="tx2"/>
                </a:solidFill>
              </a:rPr>
              <a:t>Assessment </a:t>
            </a:r>
            <a:r>
              <a:rPr lang="en-GB" dirty="0" smtClean="0">
                <a:solidFill>
                  <a:schemeClr val="tx2"/>
                </a:solidFill>
              </a:rPr>
              <a:t>1b – Research Project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1452769"/>
            <a:ext cx="8856984" cy="391703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GB" sz="2400" dirty="0" smtClean="0"/>
              <a:t>Students produce a research project in report format which considers contemporary themes in the industry and highlights key recommendations for the organisation, community or sector.</a:t>
            </a:r>
          </a:p>
          <a:p>
            <a:pPr marL="0" indent="0" algn="just">
              <a:buNone/>
            </a:pPr>
            <a:r>
              <a:rPr lang="en-GB" sz="2400" b="1" u="sng" dirty="0"/>
              <a:t>Consider:</a:t>
            </a:r>
          </a:p>
          <a:p>
            <a:pPr marL="0" indent="0" algn="just">
              <a:buNone/>
            </a:pPr>
            <a:r>
              <a:rPr lang="en-GB" sz="2400" dirty="0" smtClean="0"/>
              <a:t> </a:t>
            </a:r>
            <a:endParaRPr lang="en-GB" sz="2400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604871447"/>
              </p:ext>
            </p:extLst>
          </p:nvPr>
        </p:nvGraphicFramePr>
        <p:xfrm>
          <a:off x="678396" y="3216409"/>
          <a:ext cx="7787208" cy="1930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95736"/>
                <a:gridCol w="2595736"/>
                <a:gridCol w="2595736"/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Title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Table of Contents</a:t>
                      </a:r>
                    </a:p>
                    <a:p>
                      <a:pPr algn="ct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Introduction</a:t>
                      </a:r>
                    </a:p>
                    <a:p>
                      <a:pPr algn="ct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Review of Literature/present</a:t>
                      </a:r>
                      <a:r>
                        <a:rPr lang="en-GB" baseline="0" dirty="0" smtClean="0"/>
                        <a:t> </a:t>
                      </a:r>
                      <a:r>
                        <a:rPr lang="en-GB" dirty="0" smtClean="0"/>
                        <a:t>findings</a:t>
                      </a:r>
                    </a:p>
                    <a:p>
                      <a:pPr algn="ctr"/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462508166"/>
              </p:ext>
            </p:extLst>
          </p:nvPr>
        </p:nvGraphicFramePr>
        <p:xfrm>
          <a:off x="1475656" y="4437112"/>
          <a:ext cx="5760640" cy="106651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80320"/>
                <a:gridCol w="2880320"/>
              </a:tblGrid>
              <a:tr h="552178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Conclusion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Recommendations</a:t>
                      </a:r>
                      <a:endParaRPr lang="en-GB" dirty="0"/>
                    </a:p>
                  </a:txBody>
                  <a:tcPr/>
                </a:tc>
              </a:tr>
              <a:tr h="514333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Referencing/</a:t>
                      </a:r>
                      <a:r>
                        <a:rPr lang="en-GB" baseline="0" dirty="0" smtClean="0"/>
                        <a:t> </a:t>
                      </a:r>
                      <a:r>
                        <a:rPr lang="en-GB" dirty="0" smtClean="0"/>
                        <a:t>Bibliography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Appendices</a:t>
                      </a:r>
                      <a:endParaRPr lang="en-GB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089818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Image result for conor mcgregor there is no skill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96" y="44624"/>
            <a:ext cx="9043807" cy="561662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408963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Choosing your research topic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In groups of 3-5 students</a:t>
            </a:r>
          </a:p>
          <a:p>
            <a:r>
              <a:rPr lang="en-GB" dirty="0" smtClean="0"/>
              <a:t>Choose a topic to research based on an area of sport BUT remember it must be realistic and achievable within the time and resources available to you.</a:t>
            </a:r>
          </a:p>
          <a:p>
            <a:r>
              <a:rPr lang="en-GB" dirty="0" smtClean="0"/>
              <a:t>Here are some examples…….</a:t>
            </a:r>
          </a:p>
          <a:p>
            <a:r>
              <a:rPr lang="en-GB" dirty="0" smtClean="0"/>
              <a:t>And some possible sources…….</a:t>
            </a:r>
          </a:p>
          <a:p>
            <a:pPr>
              <a:buNone/>
            </a:pPr>
            <a:endParaRPr lang="en-GB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tx2"/>
                </a:solidFill>
              </a:rPr>
              <a:t>Title &amp; Source</a:t>
            </a:r>
            <a:endParaRPr lang="en-GB" dirty="0">
              <a:solidFill>
                <a:schemeClr val="tx2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496" y="1417638"/>
            <a:ext cx="8784976" cy="417160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 smtClean="0"/>
              <a:t>Investigate the key barriers to increasing participation in Primary and or Secondary Schools. Identity key recommendations for increasing activity levels.</a:t>
            </a:r>
          </a:p>
          <a:p>
            <a:pPr marL="0" indent="0">
              <a:buNone/>
            </a:pPr>
            <a:endParaRPr lang="en-GB" sz="1000" dirty="0" smtClean="0"/>
          </a:p>
          <a:p>
            <a:r>
              <a:rPr lang="en-GB" sz="1600" dirty="0">
                <a:hlinkClick r:id="rId2"/>
              </a:rPr>
              <a:t>http://</a:t>
            </a:r>
            <a:r>
              <a:rPr lang="en-GB" sz="1600" dirty="0" smtClean="0">
                <a:hlinkClick r:id="rId2"/>
              </a:rPr>
              <a:t>www.makesportfun.com/wp-content/uploads/2011/07/Top-10-ways-to-increase-participation-report1.pdf</a:t>
            </a:r>
            <a:endParaRPr lang="en-GB" sz="1600" dirty="0" smtClean="0"/>
          </a:p>
          <a:p>
            <a:r>
              <a:rPr lang="en-GB" sz="1600" dirty="0" smtClean="0">
                <a:hlinkClick r:id="rId3"/>
              </a:rPr>
              <a:t>https</a:t>
            </a:r>
            <a:r>
              <a:rPr lang="en-GB" sz="1600" dirty="0">
                <a:hlinkClick r:id="rId3"/>
              </a:rPr>
              <a:t>://www.sportengland.org/about-us/what-we-do</a:t>
            </a:r>
            <a:r>
              <a:rPr lang="en-GB" sz="1600" dirty="0" smtClean="0">
                <a:hlinkClick r:id="rId3"/>
              </a:rPr>
              <a:t>/</a:t>
            </a:r>
            <a:endParaRPr lang="en-GB" sz="1600" dirty="0" smtClean="0"/>
          </a:p>
          <a:p>
            <a:r>
              <a:rPr lang="en-GB" sz="1600" dirty="0">
                <a:hlinkClick r:id="rId4"/>
              </a:rPr>
              <a:t>https://</a:t>
            </a:r>
            <a:r>
              <a:rPr lang="en-GB" sz="1600" dirty="0" smtClean="0">
                <a:hlinkClick r:id="rId4"/>
              </a:rPr>
              <a:t>www.sportscoachuk.org/sites/default/files/Coaching-and-participation.pdf</a:t>
            </a:r>
            <a:endParaRPr lang="en-GB" sz="1600" dirty="0" smtClean="0"/>
          </a:p>
          <a:p>
            <a:r>
              <a:rPr lang="en-GB" sz="1600" dirty="0">
                <a:hlinkClick r:id="rId5"/>
              </a:rPr>
              <a:t>https://</a:t>
            </a:r>
            <a:r>
              <a:rPr lang="en-GB" sz="1600" dirty="0" smtClean="0">
                <a:hlinkClick r:id="rId5"/>
              </a:rPr>
              <a:t>www.brent.gov.uk/media/2025468/Increasing%20participation%20in%20sport%20task%20group%20report.pdf</a:t>
            </a:r>
            <a:endParaRPr lang="en-GB" sz="1600" dirty="0" smtClean="0"/>
          </a:p>
          <a:p>
            <a:r>
              <a:rPr lang="en-GB" sz="1600" dirty="0">
                <a:hlinkClick r:id="rId6"/>
              </a:rPr>
              <a:t>http://</a:t>
            </a:r>
            <a:r>
              <a:rPr lang="en-GB" sz="1600" dirty="0" smtClean="0">
                <a:hlinkClick r:id="rId6"/>
              </a:rPr>
              <a:t>sport.wales/media/506916/sport_wales_english_vision_doc_reprint_all_v3.pdf</a:t>
            </a:r>
            <a:endParaRPr lang="en-GB" sz="1600" dirty="0" smtClean="0"/>
          </a:p>
          <a:p>
            <a:r>
              <a:rPr lang="en-GB" sz="1600" dirty="0">
                <a:hlinkClick r:id="rId7"/>
              </a:rPr>
              <a:t>http://www.swansea.gov.uk/article/2895/Full-version---</a:t>
            </a:r>
            <a:r>
              <a:rPr lang="en-GB" sz="1600" dirty="0" smtClean="0">
                <a:hlinkClick r:id="rId7"/>
              </a:rPr>
              <a:t>improvement-objective-G</a:t>
            </a:r>
            <a:endParaRPr lang="en-GB" sz="1600" dirty="0" smtClean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sz="1000" dirty="0" smtClean="0"/>
          </a:p>
          <a:p>
            <a:pPr marL="0" indent="0">
              <a:buNone/>
            </a:pPr>
            <a:endParaRPr lang="en-GB" sz="1600" dirty="0" smtClean="0"/>
          </a:p>
          <a:p>
            <a:pPr marL="0" indent="0">
              <a:buNone/>
            </a:pPr>
            <a:endParaRPr lang="en-GB" dirty="0" smtClean="0"/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="" xmlns:p14="http://schemas.microsoft.com/office/powerpoint/2010/main" val="3667273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594" y="1268760"/>
            <a:ext cx="8229600" cy="492514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 smtClean="0"/>
              <a:t>Investigate the challenges to local rugby or football clubs of adult player recruitment and retention in Wales.</a:t>
            </a:r>
          </a:p>
          <a:p>
            <a:pPr marL="0" indent="0">
              <a:buNone/>
            </a:pPr>
            <a:r>
              <a:rPr lang="en-GB" sz="1600" dirty="0" smtClean="0">
                <a:hlinkClick r:id="rId2"/>
              </a:rPr>
              <a:t>http</a:t>
            </a:r>
            <a:r>
              <a:rPr lang="en-GB" sz="1600" dirty="0">
                <a:hlinkClick r:id="rId2"/>
              </a:rPr>
              <a:t>://</a:t>
            </a:r>
            <a:r>
              <a:rPr lang="en-GB" sz="1600" dirty="0" smtClean="0">
                <a:hlinkClick r:id="rId2"/>
              </a:rPr>
              <a:t>www.walesonline.co.uk/sport/rugby/rugby-news/welsh-rugby-clubs-dying-out-11823052</a:t>
            </a:r>
            <a:endParaRPr lang="en-GB" sz="1600" dirty="0" smtClean="0"/>
          </a:p>
          <a:p>
            <a:pPr marL="0" indent="0">
              <a:buNone/>
            </a:pPr>
            <a:r>
              <a:rPr lang="en-GB" sz="1600" dirty="0">
                <a:hlinkClick r:id="rId3"/>
              </a:rPr>
              <a:t>http://sport.wales/media/1018674/community_sport_strategy___eng_.</a:t>
            </a:r>
            <a:r>
              <a:rPr lang="en-GB" sz="1600" dirty="0" smtClean="0">
                <a:hlinkClick r:id="rId3"/>
              </a:rPr>
              <a:t>pdf</a:t>
            </a:r>
            <a:endParaRPr lang="en-GB" sz="1600" dirty="0" smtClean="0"/>
          </a:p>
          <a:p>
            <a:pPr marL="0" indent="0">
              <a:buNone/>
            </a:pPr>
            <a:r>
              <a:rPr lang="en-GB" sz="1600" dirty="0">
                <a:hlinkClick r:id="rId4"/>
              </a:rPr>
              <a:t>http://www.wru.co.uk/eng/news/29967.php#.</a:t>
            </a:r>
            <a:r>
              <a:rPr lang="en-GB" sz="1600" dirty="0" smtClean="0">
                <a:hlinkClick r:id="rId4"/>
              </a:rPr>
              <a:t>V_48LU0VCUk</a:t>
            </a:r>
            <a:endParaRPr lang="en-GB" sz="1600" dirty="0" smtClean="0"/>
          </a:p>
          <a:p>
            <a:pPr marL="0" indent="0">
              <a:buNone/>
            </a:pPr>
            <a:r>
              <a:rPr lang="en-GB" sz="1600" dirty="0">
                <a:hlinkClick r:id="rId5"/>
              </a:rPr>
              <a:t>http://</a:t>
            </a:r>
            <a:r>
              <a:rPr lang="en-GB" sz="1600" dirty="0" smtClean="0">
                <a:hlinkClick r:id="rId5"/>
              </a:rPr>
              <a:t>www.dailytelegraph.com.au/sport/rugby/almost-7000-players-left-club-rugby-in-australia-last-season-according-to-aru-figures/news-story/8845fc040d01ce82b395c90a8a444724</a:t>
            </a:r>
            <a:endParaRPr lang="en-GB" sz="1600" dirty="0" smtClean="0"/>
          </a:p>
          <a:p>
            <a:pPr marL="0" indent="0">
              <a:buNone/>
            </a:pPr>
            <a:r>
              <a:rPr lang="en-GB" sz="1600" dirty="0" smtClean="0">
                <a:hlinkClick r:id="rId6"/>
              </a:rPr>
              <a:t>http</a:t>
            </a:r>
            <a:r>
              <a:rPr lang="en-GB" sz="1600" dirty="0">
                <a:hlinkClick r:id="rId6"/>
              </a:rPr>
              <a:t>://</a:t>
            </a:r>
            <a:r>
              <a:rPr lang="en-GB" sz="1600" dirty="0" smtClean="0">
                <a:hlinkClick r:id="rId6"/>
              </a:rPr>
              <a:t>www.sportcal.com/News/PressReleases/76781?sportID=225&amp;size=50</a:t>
            </a:r>
            <a:endParaRPr lang="en-GB" sz="1600" dirty="0" smtClean="0"/>
          </a:p>
          <a:p>
            <a:pPr marL="0" indent="0">
              <a:buNone/>
            </a:pPr>
            <a:r>
              <a:rPr lang="en-GB" sz="1600" dirty="0">
                <a:hlinkClick r:id="rId7"/>
              </a:rPr>
              <a:t>http://sport.wales/research--policy/surveys-and-statistics/statistics.aspx</a:t>
            </a:r>
            <a:endParaRPr lang="en-GB" sz="1600" dirty="0"/>
          </a:p>
          <a:p>
            <a:pPr marL="0" indent="0">
              <a:buNone/>
            </a:pPr>
            <a:endParaRPr lang="en-GB" sz="1600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tx2"/>
                </a:solidFill>
              </a:rPr>
              <a:t>Title &amp; Source</a:t>
            </a:r>
            <a:endParaRPr lang="en-GB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08942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>
                <a:solidFill>
                  <a:schemeClr val="tx2"/>
                </a:solidFill>
              </a:rPr>
              <a:t>Title &amp; Source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4644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Analysis of the barriers affecting female students aged 16-19 engaging in sport and physical </a:t>
            </a:r>
            <a:r>
              <a:rPr lang="en-GB" dirty="0" smtClean="0"/>
              <a:t>activity.</a:t>
            </a:r>
          </a:p>
          <a:p>
            <a:pPr marL="0" indent="0">
              <a:buNone/>
            </a:pPr>
            <a:endParaRPr lang="en-GB" dirty="0" smtClean="0"/>
          </a:p>
          <a:p>
            <a:r>
              <a:rPr lang="en-GB" sz="1800" dirty="0" smtClean="0"/>
              <a:t> </a:t>
            </a:r>
          </a:p>
          <a:p>
            <a:r>
              <a:rPr lang="en-GB" sz="1800" dirty="0">
                <a:hlinkClick r:id="rId2"/>
              </a:rPr>
              <a:t>http://sport.wales/media/1667685/further_education_sport_survey_-_state_of_the_nation_2015_english__final__</a:t>
            </a:r>
            <a:r>
              <a:rPr lang="en-GB" sz="1800" dirty="0" smtClean="0">
                <a:hlinkClick r:id="rId2"/>
              </a:rPr>
              <a:t>2.pdf</a:t>
            </a:r>
            <a:endParaRPr lang="en-GB" sz="1800" dirty="0" smtClean="0"/>
          </a:p>
        </p:txBody>
      </p:sp>
    </p:spTree>
    <p:extLst>
      <p:ext uri="{BB962C8B-B14F-4D97-AF65-F5344CB8AC3E}">
        <p14:creationId xmlns="" xmlns:p14="http://schemas.microsoft.com/office/powerpoint/2010/main" val="1095032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tx2"/>
                </a:solidFill>
              </a:rPr>
              <a:t>Title &amp; Source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176465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Identify the barriers to participation in sport for students aged 16-19</a:t>
            </a:r>
          </a:p>
          <a:p>
            <a:pPr marL="0" indent="0">
              <a:buNone/>
            </a:pPr>
            <a:endParaRPr lang="en-GB" sz="1800" dirty="0" smtClean="0"/>
          </a:p>
          <a:p>
            <a:r>
              <a:rPr lang="en-GB" sz="1600" dirty="0" smtClean="0">
                <a:hlinkClick r:id="rId2"/>
              </a:rPr>
              <a:t>http</a:t>
            </a:r>
            <a:r>
              <a:rPr lang="en-GB" sz="1600" dirty="0">
                <a:hlinkClick r:id="rId2"/>
              </a:rPr>
              <a:t>://sport.wales/media/1667685/further_education_sport_survey_-_state_of_the_nation_2015_english__final__2.pdf</a:t>
            </a:r>
            <a:endParaRPr lang="en-GB" sz="1600" dirty="0"/>
          </a:p>
          <a:p>
            <a:endParaRPr lang="en-GB" dirty="0"/>
          </a:p>
        </p:txBody>
      </p:sp>
    </p:spTree>
    <p:extLst>
      <p:ext uri="{BB962C8B-B14F-4D97-AF65-F5344CB8AC3E}">
        <p14:creationId xmlns="" xmlns:p14="http://schemas.microsoft.com/office/powerpoint/2010/main" val="3759530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tx2"/>
                </a:solidFill>
              </a:rPr>
              <a:t>Title and Source</a:t>
            </a:r>
            <a:endParaRPr lang="en-GB" dirty="0">
              <a:solidFill>
                <a:schemeClr val="tx2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Has foreign ownership impacted on the ‘culture’ of the English football league.</a:t>
            </a:r>
          </a:p>
          <a:p>
            <a:pPr marL="0" indent="0">
              <a:buNone/>
            </a:pPr>
            <a:endParaRPr lang="en-GB" sz="1600" dirty="0" smtClean="0"/>
          </a:p>
          <a:p>
            <a:pPr marL="0" indent="0">
              <a:buNone/>
            </a:pPr>
            <a:r>
              <a:rPr lang="en-GB" sz="1600" dirty="0" smtClean="0"/>
              <a:t>Wolves takeover means 25 of the top English clubs now have foreign ownership- </a:t>
            </a:r>
            <a:r>
              <a:rPr lang="en-GB" sz="1600" dirty="0" smtClean="0">
                <a:hlinkClick r:id="rId2"/>
              </a:rPr>
              <a:t>www.dailymail.co.uk</a:t>
            </a:r>
            <a:r>
              <a:rPr lang="en-GB" sz="1600" dirty="0" smtClean="0"/>
              <a:t> article 3703138</a:t>
            </a:r>
          </a:p>
          <a:p>
            <a:pPr marL="0" indent="0">
              <a:buNone/>
            </a:pPr>
            <a:r>
              <a:rPr lang="en-GB" sz="1600" dirty="0" smtClean="0"/>
              <a:t>Foreign ownership in the premier league- Why so much and what does it mean- </a:t>
            </a:r>
            <a:r>
              <a:rPr lang="en-GB" sz="1600" dirty="0" smtClean="0">
                <a:hlinkClick r:id="rId3"/>
              </a:rPr>
              <a:t>www.footballfancast.com</a:t>
            </a:r>
            <a:endParaRPr lang="en-GB" sz="1600" dirty="0" smtClean="0"/>
          </a:p>
          <a:p>
            <a:pPr marL="0" indent="0">
              <a:buNone/>
            </a:pPr>
            <a:r>
              <a:rPr lang="en-GB" sz="1600" dirty="0" smtClean="0"/>
              <a:t>Are ‘foreign owners’ destroying our English game- </a:t>
            </a:r>
            <a:r>
              <a:rPr lang="en-GB" sz="1600" dirty="0" smtClean="0">
                <a:hlinkClick r:id="rId4"/>
              </a:rPr>
              <a:t>www.90min.com</a:t>
            </a:r>
            <a:endParaRPr lang="en-GB" sz="1600" dirty="0" smtClean="0"/>
          </a:p>
          <a:p>
            <a:pPr marL="0" indent="0">
              <a:buNone/>
            </a:pPr>
            <a:endParaRPr lang="en-GB" sz="1600" dirty="0"/>
          </a:p>
          <a:p>
            <a:pPr marL="0" indent="0">
              <a:buNone/>
            </a:pPr>
            <a:endParaRPr lang="en-GB" sz="1600" dirty="0" smtClean="0"/>
          </a:p>
          <a:p>
            <a:pPr marL="0" indent="0">
              <a:buNone/>
            </a:pPr>
            <a:r>
              <a:rPr lang="en-GB" sz="1600" dirty="0"/>
              <a:t>	</a:t>
            </a:r>
            <a:r>
              <a:rPr lang="en-GB" sz="1600" dirty="0" smtClean="0"/>
              <a:t>					</a:t>
            </a:r>
            <a:endParaRPr lang="en-GB" sz="1600" dirty="0"/>
          </a:p>
          <a:p>
            <a:pPr marL="0" indent="0">
              <a:buNone/>
            </a:pPr>
            <a:endParaRPr lang="en-GB" sz="1600" dirty="0"/>
          </a:p>
        </p:txBody>
      </p:sp>
    </p:spTree>
    <p:extLst>
      <p:ext uri="{BB962C8B-B14F-4D97-AF65-F5344CB8AC3E}">
        <p14:creationId xmlns="" xmlns:p14="http://schemas.microsoft.com/office/powerpoint/2010/main" val="2437039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tx2"/>
                </a:solidFill>
              </a:rPr>
              <a:t>Title &amp; Source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600201"/>
            <a:ext cx="8291264" cy="3773015"/>
          </a:xfrm>
        </p:spPr>
        <p:txBody>
          <a:bodyPr>
            <a:normAutofit fontScale="25000" lnSpcReduction="20000"/>
          </a:bodyPr>
          <a:lstStyle/>
          <a:p>
            <a:pPr algn="just"/>
            <a:r>
              <a:rPr lang="en-GB" sz="9600" dirty="0" smtClean="0"/>
              <a:t>Evaluate the barriers affecting participation in sports by girls at secondary school and identify key recommendations to overcome these barriers. </a:t>
            </a:r>
          </a:p>
          <a:p>
            <a:pPr marL="0" indent="0">
              <a:buNone/>
            </a:pPr>
            <a:endParaRPr lang="en-GB" sz="7400" dirty="0" smtClean="0"/>
          </a:p>
          <a:p>
            <a:r>
              <a:rPr lang="en-GB" sz="7200" dirty="0" smtClean="0">
                <a:solidFill>
                  <a:srgbClr val="0070C0"/>
                </a:solidFill>
                <a:hlinkClick r:id="rId2"/>
              </a:rPr>
              <a:t>http://sport.wales/media/929360/quality_education.pdf</a:t>
            </a:r>
            <a:endParaRPr lang="en-GB" sz="7200" dirty="0" smtClean="0">
              <a:solidFill>
                <a:srgbClr val="0070C0"/>
              </a:solidFill>
            </a:endParaRPr>
          </a:p>
          <a:p>
            <a:r>
              <a:rPr lang="en-GB" sz="7200" dirty="0" smtClean="0">
                <a:solidFill>
                  <a:srgbClr val="0070C0"/>
                </a:solidFill>
                <a:hlinkClick r:id="rId3"/>
              </a:rPr>
              <a:t>http://sport.wales/community-sport/sporting-communities/community-strategy-evidence-base.aspx</a:t>
            </a:r>
            <a:r>
              <a:rPr lang="en-GB" sz="7200" dirty="0" smtClean="0">
                <a:solidFill>
                  <a:srgbClr val="0070C0"/>
                </a:solidFill>
              </a:rPr>
              <a:t>  </a:t>
            </a:r>
          </a:p>
          <a:p>
            <a:pPr fontAlgn="ctr"/>
            <a:r>
              <a:rPr lang="en-GB" sz="7200" dirty="0" smtClean="0">
                <a:hlinkClick r:id="rId4"/>
              </a:rPr>
              <a:t>https://www.icsspe.org/sites/default/files/</a:t>
            </a:r>
            <a:r>
              <a:rPr lang="en-GB" sz="7200" b="1" dirty="0" smtClean="0">
                <a:hlinkClick r:id="rId4"/>
              </a:rPr>
              <a:t>Girls</a:t>
            </a:r>
            <a:r>
              <a:rPr lang="en-GB" sz="7200" dirty="0" smtClean="0">
                <a:hlinkClick r:id="rId4"/>
              </a:rPr>
              <a:t>.pdf</a:t>
            </a:r>
            <a:endParaRPr lang="en-GB" sz="7200" dirty="0" smtClean="0"/>
          </a:p>
          <a:p>
            <a:pPr fontAlgn="ctr"/>
            <a:r>
              <a:rPr lang="en-GB" sz="7200" dirty="0" smtClean="0">
                <a:hlinkClick r:id="rId5"/>
              </a:rPr>
              <a:t>https://www.womenssportsfoundation.org/home/support-us/do-you-know-the-factors-influencing-girls-participation-in-sports</a:t>
            </a:r>
            <a:endParaRPr lang="en-GB" sz="7200" dirty="0" smtClean="0"/>
          </a:p>
          <a:p>
            <a:pPr fontAlgn="ctr">
              <a:buNone/>
            </a:pPr>
            <a:endParaRPr lang="en-GB" sz="2200" dirty="0" smtClean="0"/>
          </a:p>
          <a:p>
            <a:pPr fontAlgn="ctr">
              <a:buNone/>
            </a:pPr>
            <a:endParaRPr lang="en-GB" sz="2000" dirty="0" smtClean="0"/>
          </a:p>
          <a:p>
            <a:pPr fontAlgn="ctr">
              <a:buNone/>
            </a:pPr>
            <a:endParaRPr lang="en-GB" sz="2000" dirty="0" smtClean="0"/>
          </a:p>
          <a:p>
            <a:pPr fontAlgn="ctr">
              <a:buNone/>
            </a:pPr>
            <a:r>
              <a:rPr lang="en-GB" sz="2000" dirty="0" smtClean="0"/>
              <a:t>    </a:t>
            </a:r>
          </a:p>
          <a:p>
            <a:pPr fontAlgn="ctr">
              <a:buNone/>
            </a:pPr>
            <a:endParaRPr lang="en-GB" sz="2000" dirty="0" smtClean="0"/>
          </a:p>
          <a:p>
            <a:pPr>
              <a:buNone/>
            </a:pPr>
            <a:r>
              <a:rPr lang="en-GB" sz="4800" dirty="0" smtClean="0"/>
              <a:t/>
            </a:r>
            <a:br>
              <a:rPr lang="en-GB" sz="4800" dirty="0" smtClean="0"/>
            </a:br>
            <a:r>
              <a:rPr lang="en-GB" sz="4800" dirty="0" smtClean="0"/>
              <a:t>							</a:t>
            </a:r>
            <a:endParaRPr lang="en-GB" sz="4800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="" xmlns:p14="http://schemas.microsoft.com/office/powerpoint/2010/main" val="2028459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tx2"/>
                </a:solidFill>
              </a:rPr>
              <a:t>Title &amp; Source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algn="just"/>
            <a:r>
              <a:rPr lang="en-GB" dirty="0" smtClean="0"/>
              <a:t>Investigate the trends in adult participation in physical activity in Wales and consider the impacts on general health and well being of the population</a:t>
            </a:r>
          </a:p>
          <a:p>
            <a:endParaRPr lang="en-GB" sz="2300" dirty="0" smtClean="0">
              <a:solidFill>
                <a:srgbClr val="0000FF"/>
              </a:solidFill>
              <a:hlinkClick r:id="rId2"/>
            </a:endParaRPr>
          </a:p>
          <a:p>
            <a:r>
              <a:rPr lang="en-GB" sz="2300" dirty="0" smtClean="0">
                <a:solidFill>
                  <a:srgbClr val="0000FF"/>
                </a:solidFill>
                <a:hlinkClick r:id="rId2"/>
              </a:rPr>
              <a:t>https://www.bhf.org.uk/-/media/files/.../bhf_</a:t>
            </a:r>
            <a:r>
              <a:rPr lang="en-GB" sz="2300" b="1" dirty="0" smtClean="0">
                <a:solidFill>
                  <a:srgbClr val="0000FF"/>
                </a:solidFill>
                <a:hlinkClick r:id="rId2"/>
              </a:rPr>
              <a:t>physical</a:t>
            </a:r>
            <a:r>
              <a:rPr lang="en-GB" sz="2300" dirty="0" smtClean="0">
                <a:solidFill>
                  <a:srgbClr val="0000FF"/>
                </a:solidFill>
                <a:hlinkClick r:id="rId2"/>
              </a:rPr>
              <a:t>-</a:t>
            </a:r>
            <a:r>
              <a:rPr lang="en-GB" sz="2300" b="1" dirty="0" smtClean="0">
                <a:solidFill>
                  <a:srgbClr val="0000FF"/>
                </a:solidFill>
                <a:hlinkClick r:id="rId2"/>
              </a:rPr>
              <a:t>activity</a:t>
            </a:r>
            <a:r>
              <a:rPr lang="en-GB" sz="2300" dirty="0" smtClean="0">
                <a:solidFill>
                  <a:srgbClr val="0000FF"/>
                </a:solidFill>
                <a:hlinkClick r:id="rId2"/>
              </a:rPr>
              <a:t>-statistics-2015feb.pdf</a:t>
            </a:r>
            <a:endParaRPr lang="en-GB" sz="2300" dirty="0" smtClean="0">
              <a:solidFill>
                <a:srgbClr val="0000FF"/>
              </a:solidFill>
            </a:endParaRPr>
          </a:p>
          <a:p>
            <a:r>
              <a:rPr lang="en-GB" sz="2300" dirty="0" err="1" smtClean="0">
                <a:solidFill>
                  <a:srgbClr val="0000FF"/>
                </a:solidFill>
              </a:rPr>
              <a:t>sport.wales</a:t>
            </a:r>
            <a:r>
              <a:rPr lang="en-GB" sz="2300" dirty="0" smtClean="0">
                <a:solidFill>
                  <a:srgbClr val="0000FF"/>
                </a:solidFill>
              </a:rPr>
              <a:t>/research--policy/tools-and-resources/publications.aspx</a:t>
            </a:r>
          </a:p>
          <a:p>
            <a:pPr fontAlgn="ctr"/>
            <a:r>
              <a:rPr lang="en-GB" sz="2300" dirty="0" err="1" smtClean="0">
                <a:solidFill>
                  <a:srgbClr val="0000FF"/>
                </a:solidFill>
              </a:rPr>
              <a:t>gov.</a:t>
            </a:r>
            <a:r>
              <a:rPr lang="en-GB" sz="2300" b="1" dirty="0" err="1" smtClean="0">
                <a:solidFill>
                  <a:srgbClr val="0000FF"/>
                </a:solidFill>
              </a:rPr>
              <a:t>wales</a:t>
            </a:r>
            <a:r>
              <a:rPr lang="en-GB" sz="2300" dirty="0" smtClean="0">
                <a:solidFill>
                  <a:srgbClr val="0000FF"/>
                </a:solidFill>
              </a:rPr>
              <a:t>/statistics-and-research/</a:t>
            </a:r>
            <a:r>
              <a:rPr lang="en-GB" sz="2300" b="1" dirty="0" smtClean="0">
                <a:solidFill>
                  <a:srgbClr val="0000FF"/>
                </a:solidFill>
              </a:rPr>
              <a:t>welsh</a:t>
            </a:r>
            <a:r>
              <a:rPr lang="en-GB" sz="2300" dirty="0" smtClean="0">
                <a:solidFill>
                  <a:srgbClr val="0000FF"/>
                </a:solidFill>
              </a:rPr>
              <a:t>-</a:t>
            </a:r>
            <a:r>
              <a:rPr lang="en-GB" sz="2300" b="1" dirty="0" smtClean="0">
                <a:solidFill>
                  <a:srgbClr val="0000FF"/>
                </a:solidFill>
              </a:rPr>
              <a:t>health</a:t>
            </a:r>
            <a:r>
              <a:rPr lang="en-GB" sz="2300" dirty="0" smtClean="0">
                <a:solidFill>
                  <a:srgbClr val="0000FF"/>
                </a:solidFill>
              </a:rPr>
              <a:t>-survey/?</a:t>
            </a:r>
            <a:r>
              <a:rPr lang="en-GB" sz="2300" dirty="0" err="1" smtClean="0">
                <a:solidFill>
                  <a:srgbClr val="0000FF"/>
                </a:solidFill>
              </a:rPr>
              <a:t>lang</a:t>
            </a:r>
            <a:r>
              <a:rPr lang="en-GB" sz="2300" dirty="0" smtClean="0">
                <a:solidFill>
                  <a:srgbClr val="0000FF"/>
                </a:solidFill>
              </a:rPr>
              <a:t>=en</a:t>
            </a:r>
          </a:p>
          <a:p>
            <a:r>
              <a:rPr lang="en-GB" sz="2300" dirty="0" smtClean="0">
                <a:solidFill>
                  <a:srgbClr val="0000FF"/>
                </a:solidFill>
                <a:hlinkClick r:id="rId3"/>
              </a:rPr>
              <a:t>http://www.sportengland.org/research/about-our-research/what-is-the-active-people-survey/</a:t>
            </a:r>
            <a:endParaRPr lang="en-GB" sz="2300" dirty="0" smtClean="0">
              <a:solidFill>
                <a:srgbClr val="0000FF"/>
              </a:solidFill>
            </a:endParaRPr>
          </a:p>
          <a:p>
            <a:r>
              <a:rPr lang="en-GB" sz="2300" dirty="0" smtClean="0">
                <a:solidFill>
                  <a:srgbClr val="0000FF"/>
                </a:solidFill>
                <a:hlinkClick r:id="rId4"/>
              </a:rPr>
              <a:t>http://ukactive.com/downloads/managed/Turning_the_tide/Turning_the_Tide_of_Inactivity.pdf</a:t>
            </a:r>
            <a:endParaRPr lang="en-GB" sz="2300" dirty="0" smtClean="0">
              <a:solidFill>
                <a:srgbClr val="0000FF"/>
              </a:solidFill>
            </a:endParaRPr>
          </a:p>
          <a:p>
            <a:pPr marL="0" indent="0">
              <a:buNone/>
            </a:pPr>
            <a:r>
              <a:rPr lang="en-GB" sz="2400" dirty="0" smtClean="0"/>
              <a:t>							    </a:t>
            </a:r>
          </a:p>
          <a:p>
            <a:pPr marL="0" indent="0">
              <a:buNone/>
            </a:pPr>
            <a:r>
              <a:rPr lang="en-GB" sz="2400" dirty="0"/>
              <a:t>	</a:t>
            </a:r>
            <a:r>
              <a:rPr lang="en-GB" sz="2400" dirty="0" smtClean="0"/>
              <a:t>						</a:t>
            </a:r>
            <a:endParaRPr lang="en-GB" sz="2400" dirty="0">
              <a:solidFill>
                <a:srgbClr val="0070C0"/>
              </a:solidFill>
            </a:endParaRPr>
          </a:p>
          <a:p>
            <a:endParaRPr lang="en-GB" sz="2400" dirty="0" smtClean="0">
              <a:solidFill>
                <a:srgbClr val="0000FF"/>
              </a:solidFill>
            </a:endParaRPr>
          </a:p>
          <a:p>
            <a:endParaRPr lang="en-GB" sz="2400" dirty="0" smtClean="0"/>
          </a:p>
          <a:p>
            <a:endParaRPr lang="en-GB" sz="2400" dirty="0" smtClean="0"/>
          </a:p>
          <a:p>
            <a:endParaRPr lang="en-GB" sz="2400" dirty="0" smtClean="0"/>
          </a:p>
          <a:p>
            <a:endParaRPr lang="en-GB" sz="2400" dirty="0" smtClean="0"/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="" xmlns:p14="http://schemas.microsoft.com/office/powerpoint/2010/main" val="3096507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30319"/>
            <a:ext cx="8229600" cy="1143000"/>
          </a:xfrm>
        </p:spPr>
        <p:txBody>
          <a:bodyPr>
            <a:normAutofit/>
          </a:bodyPr>
          <a:lstStyle/>
          <a:p>
            <a:r>
              <a:rPr lang="en-US" sz="3100" dirty="0" smtClean="0"/>
              <a:t>Identify the reasons for the drop in the number of senior male rugby players in Wales</a:t>
            </a:r>
            <a:endParaRPr lang="en-US" sz="3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sz="2400" dirty="0">
                <a:hlinkClick r:id="rId2"/>
              </a:rPr>
              <a:t>https://www.theguardian.com/sport/gallery/2013/feb/01/rugby-union-wales-rugby-union-</a:t>
            </a:r>
            <a:r>
              <a:rPr lang="en-US" sz="2400" dirty="0" smtClean="0">
                <a:hlinkClick r:id="rId2"/>
              </a:rPr>
              <a:t>team</a:t>
            </a:r>
            <a:endParaRPr lang="en-US" sz="2400" dirty="0" smtClean="0"/>
          </a:p>
          <a:p>
            <a:r>
              <a:rPr lang="en-US" sz="2400" dirty="0">
                <a:hlinkClick r:id="rId3"/>
              </a:rPr>
              <a:t>http://www.therugbypaper.co.uk/features/columnists/peter-jackson/7562/peter-jackson-talks-to-maesteg-coach-richard-webster-about-the-startling-decline-of-welsh-club-rugby</a:t>
            </a:r>
            <a:r>
              <a:rPr lang="en-US" sz="2400" dirty="0" smtClean="0">
                <a:hlinkClick r:id="rId3"/>
              </a:rPr>
              <a:t>/</a:t>
            </a:r>
            <a:endParaRPr lang="en-US" sz="2400" dirty="0" smtClean="0"/>
          </a:p>
          <a:p>
            <a:r>
              <a:rPr lang="en-US" sz="2400" dirty="0">
                <a:hlinkClick r:id="rId4"/>
              </a:rPr>
              <a:t>http://www.walesonline.co.uk/sport/rugby/rugby-news/welsh-rugby-versus-welsh-football-</a:t>
            </a:r>
            <a:r>
              <a:rPr lang="en-US" sz="2400" dirty="0" smtClean="0">
                <a:hlinkClick r:id="rId4"/>
              </a:rPr>
              <a:t>9356774</a:t>
            </a:r>
            <a:endParaRPr lang="en-US" sz="2400" dirty="0" smtClean="0"/>
          </a:p>
          <a:p>
            <a:r>
              <a:rPr lang="en-US" sz="2800" dirty="0">
                <a:hlinkClick r:id="rId5"/>
              </a:rPr>
              <a:t>https://www.theguardian.com/sport/video/2016/feb/25/welsh-schoolchildren-rugby-wales-football-real-madrid-</a:t>
            </a:r>
            <a:r>
              <a:rPr lang="en-US" sz="2800" dirty="0" smtClean="0">
                <a:hlinkClick r:id="rId5"/>
              </a:rPr>
              <a:t>video</a:t>
            </a:r>
            <a:endParaRPr lang="en-US" sz="2800" dirty="0" smtClean="0"/>
          </a:p>
          <a:p>
            <a:endParaRPr lang="en-US" sz="2800" dirty="0"/>
          </a:p>
        </p:txBody>
      </p:sp>
    </p:spTree>
    <p:extLst>
      <p:ext uri="{BB962C8B-B14F-4D97-AF65-F5344CB8AC3E}">
        <p14:creationId xmlns="" xmlns:p14="http://schemas.microsoft.com/office/powerpoint/2010/main" val="2162658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tx2"/>
                </a:solidFill>
              </a:rPr>
              <a:t>Title &amp; Source</a:t>
            </a:r>
            <a:endParaRPr lang="en-GB" dirty="0">
              <a:solidFill>
                <a:schemeClr val="tx2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496" y="1417638"/>
            <a:ext cx="8928992" cy="417160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 smtClean="0"/>
              <a:t>Evaluate the Impact of the </a:t>
            </a:r>
            <a:r>
              <a:rPr lang="en-GB" sz="2800" dirty="0" err="1" smtClean="0"/>
              <a:t>Lidl</a:t>
            </a:r>
            <a:r>
              <a:rPr lang="en-GB" sz="2800" dirty="0" smtClean="0"/>
              <a:t> Play more football initiative has had  on increasing participation  in football and identifications its strengths and weaknesses.</a:t>
            </a:r>
            <a:endParaRPr lang="en-GB" sz="1000" dirty="0" smtClean="0"/>
          </a:p>
          <a:p>
            <a:pPr marL="0" indent="0">
              <a:buNone/>
            </a:pPr>
            <a:r>
              <a:rPr lang="en-GB" sz="1600" dirty="0">
                <a:hlinkClick r:id="rId2"/>
              </a:rPr>
              <a:t>http://welshfootballtrust.org.uk/</a:t>
            </a:r>
            <a:r>
              <a:rPr lang="en-GB" sz="1600" dirty="0" smtClean="0">
                <a:hlinkClick r:id="rId2"/>
              </a:rPr>
              <a:t>LidlPlayMore.ink</a:t>
            </a:r>
            <a:endParaRPr lang="en-GB" sz="1600" dirty="0" smtClean="0"/>
          </a:p>
          <a:p>
            <a:pPr marL="0" indent="0">
              <a:buNone/>
            </a:pPr>
            <a:r>
              <a:rPr lang="en-GB" sz="1600" dirty="0">
                <a:hlinkClick r:id="rId3"/>
              </a:rPr>
              <a:t>http://www.lidl.co.uk/en/11023.</a:t>
            </a:r>
            <a:r>
              <a:rPr lang="en-GB" sz="1600" dirty="0" smtClean="0">
                <a:hlinkClick r:id="rId3"/>
              </a:rPr>
              <a:t>htm</a:t>
            </a:r>
            <a:endParaRPr lang="en-GB" sz="1600" dirty="0" smtClean="0"/>
          </a:p>
          <a:p>
            <a:pPr marL="0" indent="0">
              <a:buNone/>
            </a:pPr>
            <a:r>
              <a:rPr lang="en-GB" sz="1600" dirty="0">
                <a:hlinkClick r:id="rId4"/>
              </a:rPr>
              <a:t>http://www.southwalesargus.co.uk/news/14435524.Lidl_launch_Play_More_Football_initiative_in_Newport/?ref=</a:t>
            </a:r>
            <a:r>
              <a:rPr lang="en-GB" sz="1600" dirty="0" smtClean="0">
                <a:hlinkClick r:id="rId4"/>
              </a:rPr>
              <a:t>rss</a:t>
            </a:r>
            <a:endParaRPr lang="en-GB" sz="1600" dirty="0" smtClean="0"/>
          </a:p>
          <a:p>
            <a:pPr marL="0" indent="0">
              <a:buNone/>
            </a:pPr>
            <a:r>
              <a:rPr lang="en-GB" sz="1600" dirty="0">
                <a:hlinkClick r:id="rId5"/>
              </a:rPr>
              <a:t>http://metro.co.uk/2016/04/19/wales-manager-chris-coleman-backing-innovative-new-grass-roots-scheme-5827483</a:t>
            </a:r>
            <a:r>
              <a:rPr lang="en-GB" sz="1600" dirty="0" smtClean="0">
                <a:hlinkClick r:id="rId5"/>
              </a:rPr>
              <a:t>/</a:t>
            </a:r>
            <a:endParaRPr lang="en-GB" sz="1600" dirty="0" smtClean="0"/>
          </a:p>
          <a:p>
            <a:pPr marL="0" indent="0">
              <a:buNone/>
            </a:pPr>
            <a:endParaRPr lang="en-GB" sz="2400" dirty="0" smtClean="0"/>
          </a:p>
          <a:p>
            <a:pPr marL="0" indent="0">
              <a:buNone/>
            </a:pPr>
            <a:endParaRPr lang="en-GB" sz="1000" dirty="0" smtClean="0"/>
          </a:p>
          <a:p>
            <a:pPr marL="0" indent="0">
              <a:buNone/>
            </a:pPr>
            <a:endParaRPr lang="en-GB" sz="1600" dirty="0" smtClean="0"/>
          </a:p>
          <a:p>
            <a:pPr marL="0" indent="0">
              <a:buNone/>
            </a:pPr>
            <a:endParaRPr lang="en-GB" dirty="0" smtClean="0"/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="" xmlns:p14="http://schemas.microsoft.com/office/powerpoint/2010/main" val="2408325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tx2"/>
                </a:solidFill>
              </a:rPr>
              <a:t>Title &amp; Source</a:t>
            </a:r>
            <a:endParaRPr lang="en-GB" dirty="0">
              <a:solidFill>
                <a:schemeClr val="tx2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496" y="1417638"/>
            <a:ext cx="8784976" cy="417160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/>
              <a:t>Investigate the post 16 drop out in female football, and is enough doing to reduce barriers to participation in South- west wales. </a:t>
            </a:r>
          </a:p>
          <a:p>
            <a:pPr marL="0" indent="0">
              <a:buNone/>
            </a:pPr>
            <a:endParaRPr lang="en-GB" sz="1000" dirty="0" smtClean="0"/>
          </a:p>
          <a:p>
            <a:pPr marL="0" indent="0">
              <a:buNone/>
            </a:pPr>
            <a:r>
              <a:rPr lang="en-GB" sz="1600" dirty="0">
                <a:hlinkClick r:id="rId2"/>
              </a:rPr>
              <a:t>http://www.welshfootballtrust.org.uk/news/WFT94881.</a:t>
            </a:r>
            <a:r>
              <a:rPr lang="en-GB" sz="1600" dirty="0" smtClean="0">
                <a:hlinkClick r:id="rId2"/>
              </a:rPr>
              <a:t>ink</a:t>
            </a:r>
            <a:endParaRPr lang="en-GB" sz="1600" dirty="0" smtClean="0"/>
          </a:p>
          <a:p>
            <a:pPr marL="0" indent="0">
              <a:buNone/>
            </a:pPr>
            <a:r>
              <a:rPr lang="en-GB" sz="1600" dirty="0">
                <a:hlinkClick r:id="rId3"/>
              </a:rPr>
              <a:t>http://sport.wales/news--events/news--events/our-news/latest-news/welsh-push-to-get-female-sport-</a:t>
            </a:r>
            <a:r>
              <a:rPr lang="en-GB" sz="1600" dirty="0" smtClean="0">
                <a:hlinkClick r:id="rId3"/>
              </a:rPr>
              <a:t>moving.aspx</a:t>
            </a:r>
            <a:endParaRPr lang="en-GB" sz="1600" dirty="0" smtClean="0"/>
          </a:p>
          <a:p>
            <a:pPr marL="0" indent="0">
              <a:buNone/>
            </a:pPr>
            <a:r>
              <a:rPr lang="en-GB" sz="1600" dirty="0">
                <a:hlinkClick r:id="rId4"/>
              </a:rPr>
              <a:t>http://sport.wales/research--policy/surveys-and-statistics/</a:t>
            </a:r>
            <a:r>
              <a:rPr lang="en-GB" sz="1600" dirty="0" smtClean="0">
                <a:hlinkClick r:id="rId4"/>
              </a:rPr>
              <a:t>statistics.aspx</a:t>
            </a:r>
            <a:endParaRPr lang="en-GB" sz="1600" dirty="0" smtClean="0"/>
          </a:p>
          <a:p>
            <a:pPr marL="0" indent="0">
              <a:buNone/>
            </a:pPr>
            <a:r>
              <a:rPr lang="en-US" sz="1600" dirty="0">
                <a:hlinkClick r:id="rId5"/>
              </a:rPr>
              <a:t>www.thefa.com/~/media/ACFF26069B6A4156B8375A3475A2E658.</a:t>
            </a:r>
            <a:r>
              <a:rPr lang="en-US" sz="1600" dirty="0" smtClean="0">
                <a:hlinkClick r:id="rId5"/>
              </a:rPr>
              <a:t>ashx</a:t>
            </a:r>
            <a:endParaRPr lang="en-US" sz="1600" dirty="0" smtClean="0"/>
          </a:p>
          <a:p>
            <a:pPr marL="0" indent="0">
              <a:buNone/>
            </a:pPr>
            <a:endParaRPr lang="en-GB" sz="2200" dirty="0" smtClean="0"/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="" xmlns:p14="http://schemas.microsoft.com/office/powerpoint/2010/main" val="2867311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303dbf9b-b85b-46a0-94f1-894078c07ecd">
      <UserInfo>
        <DisplayName>Alison Harding</DisplayName>
        <AccountId>352</AccountId>
        <AccountType/>
      </UserInfo>
      <UserInfo>
        <DisplayName>Rachel Bendall</DisplayName>
        <AccountId>2520</AccountId>
        <AccountType/>
      </UserInfo>
      <UserInfo>
        <DisplayName>Ruth Groff</DisplayName>
        <AccountId>2266</AccountId>
        <AccountType/>
      </UserInfo>
      <UserInfo>
        <DisplayName>Mary March</DisplayName>
        <AccountId>4725</AccountId>
        <AccountType/>
      </UserInfo>
    </SharedWithUsers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9765FB2FDA7984FA87112E26C884F14" ma:contentTypeVersion="2" ma:contentTypeDescription="Create a new document." ma:contentTypeScope="" ma:versionID="f8039966a2f44929d0bef3cb2e66d0ad">
  <xsd:schema xmlns:xsd="http://www.w3.org/2001/XMLSchema" xmlns:xs="http://www.w3.org/2001/XMLSchema" xmlns:p="http://schemas.microsoft.com/office/2006/metadata/properties" xmlns:ns2="303dbf9b-b85b-46a0-94f1-894078c07ecd" targetNamespace="http://schemas.microsoft.com/office/2006/metadata/properties" ma:root="true" ma:fieldsID="0a3236c5ed4f32c16b2580252137c093" ns2:_=""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081439C-114A-4151-B03A-0408F1ADA96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5FC5585-51CA-4C4C-9028-AEC8FAD67B8B}">
  <ds:schemaRefs>
    <ds:schemaRef ds:uri="http://schemas.microsoft.com/office/2006/metadata/properties"/>
    <ds:schemaRef ds:uri="http://purl.org/dc/dcmitype/"/>
    <ds:schemaRef ds:uri="http://www.w3.org/XML/1998/namespace"/>
    <ds:schemaRef ds:uri="http://purl.org/dc/elements/1.1/"/>
    <ds:schemaRef ds:uri="http://schemas.microsoft.com/office/2006/documentManagement/types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303dbf9b-b85b-46a0-94f1-894078c07ecd"/>
  </ds:schemaRefs>
</ds:datastoreItem>
</file>

<file path=customXml/itemProps3.xml><?xml version="1.0" encoding="utf-8"?>
<ds:datastoreItem xmlns:ds="http://schemas.openxmlformats.org/officeDocument/2006/customXml" ds:itemID="{18201FB3-9FE8-43FF-91C2-36F66CFA5A0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03dbf9b-b85b-46a0-94f1-894078c07e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20140311PresentationUWTSDTemplate</Template>
  <TotalTime>7550</TotalTime>
  <Words>550</Words>
  <Application>Microsoft Office PowerPoint</Application>
  <PresentationFormat>On-screen Show (4:3)</PresentationFormat>
  <Paragraphs>125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20140311PresentationUWTSDTemplate</vt:lpstr>
      <vt:lpstr>Research Methods and Professional Development </vt:lpstr>
      <vt:lpstr>Assessment 1a - Project Proposal </vt:lpstr>
      <vt:lpstr>Assessment 1b – Research Project</vt:lpstr>
      <vt:lpstr>Slide 4</vt:lpstr>
      <vt:lpstr>Choosing your research topic</vt:lpstr>
      <vt:lpstr>Title &amp; Source</vt:lpstr>
      <vt:lpstr>Title &amp; Source</vt:lpstr>
      <vt:lpstr>Title &amp; Source</vt:lpstr>
      <vt:lpstr>Title &amp; Source</vt:lpstr>
      <vt:lpstr>Title and Source</vt:lpstr>
      <vt:lpstr>Title &amp; Source</vt:lpstr>
      <vt:lpstr>Title &amp; Source</vt:lpstr>
      <vt:lpstr>Identify the reasons for the drop in the number of senior male rugby players in Wales</vt:lpstr>
      <vt:lpstr>Title &amp; Source</vt:lpstr>
      <vt:lpstr>Title &amp; Source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Swanson, Mike</dc:creator>
  <cp:lastModifiedBy>0wner</cp:lastModifiedBy>
  <cp:revision>32</cp:revision>
  <dcterms:created xsi:type="dcterms:W3CDTF">2015-04-14T15:21:28Z</dcterms:created>
  <dcterms:modified xsi:type="dcterms:W3CDTF">2017-10-23T12:46:33Z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0x010100E9765FB2FDA7984FA87112E26C884F14</vt:lpwstr>
  </property>
</Properties>
</file>