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90" r:id="rId1"/>
  </p:sldMasterIdLst>
  <p:notesMasterIdLst>
    <p:notesMasterId r:id="rId16"/>
  </p:notesMasterIdLst>
  <p:sldIdLst>
    <p:sldId id="257" r:id="rId2"/>
    <p:sldId id="300" r:id="rId3"/>
    <p:sldId id="301" r:id="rId4"/>
    <p:sldId id="302" r:id="rId5"/>
    <p:sldId id="303" r:id="rId6"/>
    <p:sldId id="304" r:id="rId7"/>
    <p:sldId id="305" r:id="rId8"/>
    <p:sldId id="306" r:id="rId9"/>
    <p:sldId id="307" r:id="rId10"/>
    <p:sldId id="308" r:id="rId11"/>
    <p:sldId id="309" r:id="rId12"/>
    <p:sldId id="312" r:id="rId13"/>
    <p:sldId id="310" r:id="rId14"/>
    <p:sldId id="311" r:id="rId15"/>
  </p:sldIdLst>
  <p:sldSz cx="12192000" cy="6858000"/>
  <p:notesSz cx="6858000" cy="9144000"/>
  <p:embeddedFontLst>
    <p:embeddedFont>
      <p:font typeface="Wingdings 3" panose="05040102010807070707" pitchFamily="18" charset="2"/>
      <p:regular r:id="rId17"/>
    </p:embeddedFont>
    <p:embeddedFont>
      <p:font typeface="Century Gothic" panose="020B0502020202020204" pitchFamily="34" charset="0"/>
      <p:regular r:id="rId18"/>
      <p:bold r:id="rId19"/>
      <p:italic r:id="rId20"/>
      <p:boldItalic r:id="rId21"/>
    </p:embeddedFont>
    <p:embeddedFont>
      <p:font typeface="Calibri" panose="020F0502020204030204" pitchFamily="34" charset="0"/>
      <p:regular r:id="rId22"/>
      <p:bold r:id="rId23"/>
      <p:italic r:id="rId24"/>
      <p:boldItalic r:id="rId2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showGuides="1">
      <p:cViewPr varScale="1">
        <p:scale>
          <a:sx n="83" d="100"/>
          <a:sy n="83" d="100"/>
        </p:scale>
        <p:origin x="45" y="22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F8AE66-3524-4E8B-9E47-FF68E5D3151E}" type="datetimeFigureOut">
              <a:rPr lang="en-GB" smtClean="0"/>
              <a:t>27/09/2020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DEA4D6-B027-42B4-A724-437B4F85FDAB}" type="slidenum">
              <a:rPr lang="en-GB" smtClean="0"/>
              <a:t>‹#›</a:t>
            </a:fld>
            <a:endParaRPr lang="en-GB"/>
          </a:p>
        </p:txBody>
      </p:sp>
    </p:spTree>
    <p:extLst>
      <p:ext uri="{BB962C8B-B14F-4D97-AF65-F5344CB8AC3E}">
        <p14:creationId xmlns:p14="http://schemas.microsoft.com/office/powerpoint/2010/main" val="3846702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4" name="Group 13"/>
          <p:cNvGrpSpPr/>
          <p:nvPr/>
        </p:nvGrpSpPr>
        <p:grpSpPr>
          <a:xfrm>
            <a:off x="-1588" y="0"/>
            <a:ext cx="12193588" cy="6861555"/>
            <a:chOff x="-1588" y="0"/>
            <a:chExt cx="12193588" cy="6861555"/>
          </a:xfrm>
        </p:grpSpPr>
        <p:sp>
          <p:nvSpPr>
            <p:cNvPr id="9" name="Rectangle 8"/>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a:prstGeom prst="rect">
            <a:avLst/>
          </a:prstGeo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rot="5400000">
            <a:off x="10158984" y="1792224"/>
            <a:ext cx="990599" cy="304799"/>
          </a:xfrm>
        </p:spPr>
        <p:txBody>
          <a:bodyPr/>
          <a:lstStyle>
            <a:lvl1pPr algn="l">
              <a:defRPr b="0">
                <a:solidFill>
                  <a:schemeClr val="bg1"/>
                </a:solidFill>
              </a:defRPr>
            </a:lvl1pPr>
          </a:lstStyle>
          <a:p>
            <a:fld id="{4665E195-C89C-4871-8AE9-903FDB8B6D9D}" type="datetimeFigureOut">
              <a:rPr lang="en-US" smtClean="0"/>
              <a:t>9/27/2020</a:t>
            </a:fld>
            <a:endParaRPr lang="en-US"/>
          </a:p>
        </p:txBody>
      </p:sp>
      <p:sp>
        <p:nvSpPr>
          <p:cNvPr id="5" name="Footer Placeholder 4"/>
          <p:cNvSpPr>
            <a:spLocks noGrp="1"/>
          </p:cNvSpPr>
          <p:nvPr>
            <p:ph type="ftr" sz="quarter" idx="11"/>
          </p:nvPr>
        </p:nvSpPr>
        <p:spPr>
          <a:xfrm rot="5400000">
            <a:off x="8951976" y="3227832"/>
            <a:ext cx="3867912" cy="310896"/>
          </a:xfrm>
        </p:spPr>
        <p:txBody>
          <a:bodyPr/>
          <a:lstStyle>
            <a:lvl1pPr>
              <a:defRPr sz="1000" b="0">
                <a:solidFill>
                  <a:schemeClr val="bg1"/>
                </a:solidFill>
              </a:defRPr>
            </a:lvl1pPr>
          </a:lstStyle>
          <a:p>
            <a:r>
              <a:rPr lang="en-US" smtClean="0"/>
              <a:t>Add a footer</a:t>
            </a:r>
            <a:endParaRPr lang="en-US" dirty="0"/>
          </a:p>
        </p:txBody>
      </p:sp>
      <p:sp>
        <p:nvSpPr>
          <p:cNvPr id="8" name="Rectangle 7"/>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062D6987-FB6D-4DB8-81B8-AD0F35E3BB5F}" type="slidenum">
              <a:rPr lang="en-US" smtClean="0"/>
              <a:t>‹#›</a:t>
            </a:fld>
            <a:endParaRPr lang="en-US"/>
          </a:p>
        </p:txBody>
      </p:sp>
    </p:spTree>
    <p:extLst>
      <p:ext uri="{BB962C8B-B14F-4D97-AF65-F5344CB8AC3E}">
        <p14:creationId xmlns:p14="http://schemas.microsoft.com/office/powerpoint/2010/main" val="3037830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9"/>
            <a:ext cx="8825659" cy="706964"/>
          </a:xfrm>
          <a:prstGeom prst="rect">
            <a:avLst/>
          </a:prstGeom>
        </p:spPr>
        <p:txBody>
          <a:bodyPr anchor="ct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9/27/2020</a:t>
            </a:fld>
            <a:endParaRPr lang="en-US"/>
          </a:p>
        </p:txBody>
      </p:sp>
      <p:sp>
        <p:nvSpPr>
          <p:cNvPr id="5" name="Footer Placeholder 4"/>
          <p:cNvSpPr>
            <a:spLocks noGrp="1"/>
          </p:cNvSpPr>
          <p:nvPr>
            <p:ph type="ftr" sz="quarter" idx="11"/>
          </p:nvPr>
        </p:nvSpPr>
        <p:spPr/>
        <p:txBody>
          <a:bodyPr/>
          <a:lstStyle>
            <a:lvl1pPr>
              <a:defRPr sz="1000" b="1"/>
            </a:lvl1pPr>
          </a:lstStyle>
          <a:p>
            <a:r>
              <a:rPr lang="en-US" smtClean="0"/>
              <a:t>Add a footer</a:t>
            </a:r>
            <a:endParaRPr lang="en-US" dirty="0"/>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841399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9192"/>
            <a:ext cx="4343400" cy="2286000"/>
          </a:xfrm>
          <a:prstGeom prst="rect">
            <a:avLst/>
          </a:prstGeom>
        </p:spPr>
        <p:txBody>
          <a:bodyPr anchor="ctr" anchorCtr="0"/>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4576" y="2679192"/>
            <a:ext cx="3758184" cy="2286000"/>
          </a:xfrm>
        </p:spPr>
        <p:txBody>
          <a:bodyPr anchor="ctr" anchorCtr="0"/>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t>9/27/2020</a:t>
            </a:fld>
            <a:endParaRPr lang="en-US"/>
          </a:p>
        </p:txBody>
      </p:sp>
      <p:sp>
        <p:nvSpPr>
          <p:cNvPr id="5" name="Footer Placeholder 4"/>
          <p:cNvSpPr>
            <a:spLocks noGrp="1"/>
          </p:cNvSpPr>
          <p:nvPr>
            <p:ph type="ftr" sz="quarter" idx="11"/>
          </p:nvPr>
        </p:nvSpPr>
        <p:spPr/>
        <p:txBody>
          <a:bodyPr/>
          <a:lstStyle>
            <a:lvl1pPr>
              <a:defRPr sz="1000" b="1"/>
            </a:lvl1pPr>
          </a:lstStyle>
          <a:p>
            <a:r>
              <a:rPr lang="en-US" smtClean="0"/>
              <a:t>Add a footer</a:t>
            </a:r>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0635399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3" y="969264"/>
            <a:ext cx="8825659" cy="704088"/>
          </a:xfrm>
          <a:prstGeom prst="rect">
            <a:avLst/>
          </a:prstGeo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8032"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76" y="2603500"/>
            <a:ext cx="4828032"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665E195-C89C-4871-8AE9-903FDB8B6D9D}" type="datetimeFigureOut">
              <a:rPr lang="en-US" smtClean="0"/>
              <a:t>9/27/2020</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9839262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54954" y="969264"/>
            <a:ext cx="8825659" cy="704088"/>
          </a:xfrm>
          <a:prstGeom prst="rect">
            <a:avLst/>
          </a:prstGeo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98448"/>
            <a:ext cx="4828032" cy="284378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76"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1" y="3187921"/>
            <a:ext cx="4825160" cy="285431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665E195-C89C-4871-8AE9-903FDB8B6D9D}" type="datetimeFigureOut">
              <a:rPr lang="en-US" smtClean="0"/>
              <a:t>9/27/2020</a:t>
            </a:fld>
            <a:endParaRPr lang="en-US"/>
          </a:p>
        </p:txBody>
      </p:sp>
      <p:sp>
        <p:nvSpPr>
          <p:cNvPr id="8" name="Footer Placeholder 7"/>
          <p:cNvSpPr>
            <a:spLocks noGrp="1"/>
          </p:cNvSpPr>
          <p:nvPr>
            <p:ph type="ftr" sz="quarter" idx="11"/>
          </p:nvPr>
        </p:nvSpPr>
        <p:spPr/>
        <p:txBody>
          <a:bodyPr/>
          <a:lstStyle/>
          <a:p>
            <a:r>
              <a:rPr lang="en-US" smtClean="0"/>
              <a:t>Add a footer</a:t>
            </a:r>
            <a:endParaRPr lang="en-US" dirty="0"/>
          </a:p>
        </p:txBody>
      </p:sp>
      <p:sp>
        <p:nvSpPr>
          <p:cNvPr id="9" name="Slide Number Placeholder 8"/>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000693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52144" y="969264"/>
            <a:ext cx="8825659" cy="704088"/>
          </a:xfrm>
          <a:prstGeom prst="rect">
            <a:avLst/>
          </a:prstGeo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665E195-C89C-4871-8AE9-903FDB8B6D9D}" type="datetimeFigureOut">
              <a:rPr lang="en-US" smtClean="0"/>
              <a:t>9/27/2020</a:t>
            </a:fld>
            <a:endParaRPr lang="en-US"/>
          </a:p>
        </p:txBody>
      </p:sp>
      <p:sp>
        <p:nvSpPr>
          <p:cNvPr id="4" name="Footer Placeholder 3"/>
          <p:cNvSpPr>
            <a:spLocks noGrp="1"/>
          </p:cNvSpPr>
          <p:nvPr>
            <p:ph type="ftr" sz="quarter" idx="11"/>
          </p:nvPr>
        </p:nvSpPr>
        <p:spPr/>
        <p:txBody>
          <a:bodyPr/>
          <a:lstStyle/>
          <a:p>
            <a:r>
              <a:rPr lang="en-US" smtClean="0"/>
              <a:t>Add a footer</a:t>
            </a:r>
            <a:endParaRPr lang="en-US" dirty="0"/>
          </a:p>
        </p:txBody>
      </p:sp>
      <p:sp>
        <p:nvSpPr>
          <p:cNvPr id="5" name="Slide Number Placeholder 4"/>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720896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65E195-C89C-4871-8AE9-903FDB8B6D9D}" type="datetimeFigureOut">
              <a:rPr lang="en-US" smtClean="0"/>
              <a:t>9/27/2020</a:t>
            </a:fld>
            <a:endParaRPr lang="en-US"/>
          </a:p>
        </p:txBody>
      </p:sp>
      <p:sp>
        <p:nvSpPr>
          <p:cNvPr id="3" name="Footer Placeholder 2"/>
          <p:cNvSpPr>
            <a:spLocks noGrp="1"/>
          </p:cNvSpPr>
          <p:nvPr>
            <p:ph type="ftr" sz="quarter" idx="11"/>
          </p:nvPr>
        </p:nvSpPr>
        <p:spPr/>
        <p:txBody>
          <a:bodyPr/>
          <a:lstStyle/>
          <a:p>
            <a:r>
              <a:rPr lang="en-US" smtClean="0"/>
              <a:t>Add a footer</a:t>
            </a:r>
            <a:endParaRPr lang="en-US" dirty="0"/>
          </a:p>
        </p:txBody>
      </p:sp>
      <p:sp>
        <p:nvSpPr>
          <p:cNvPr id="6" name="Rectangle 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96808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3" y="1298448"/>
            <a:ext cx="2793159" cy="1597152"/>
          </a:xfrm>
          <a:prstGeom prst="rect">
            <a:avLst/>
          </a:prstGeo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79008" y="1447800"/>
            <a:ext cx="5195997"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3" y="3129280"/>
            <a:ext cx="2793159" cy="2895599"/>
          </a:xfrm>
        </p:spPr>
        <p:txBody>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9/27/2020</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117743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a:prstGeom prst="rect">
            <a:avLst/>
          </a:prstGeo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9/27/2020</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071688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4969927"/>
            <a:ext cx="8825657" cy="566738"/>
          </a:xfrm>
          <a:prstGeom prst="rect">
            <a:avLst/>
          </a:prstGeo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7" y="5536665"/>
            <a:ext cx="8825656" cy="493712"/>
          </a:xfrm>
        </p:spPr>
        <p:txBody>
          <a:bodyPr>
            <a:normAutofit/>
          </a:bodyPr>
          <a:lstStyle>
            <a:lvl1pPr marL="0" indent="0">
              <a:buNone/>
              <a:defRPr sz="12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pPr/>
              <a:t>9/27/2020</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1874666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0" name="Rectangle 9"/>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0704"/>
            <a:ext cx="8833104" cy="1371600"/>
          </a:xfrm>
          <a:prstGeom prst="rect">
            <a:avLst/>
          </a:prstGeom>
        </p:spPr>
        <p:txBody>
          <a:bodyPr anchor="ctr" anchorCtr="0"/>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2144" y="3547872"/>
            <a:ext cx="8825659" cy="2478024"/>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pPr/>
              <a:t>9/27/2020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22575924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1588" y="0"/>
            <a:ext cx="12193588" cy="6861555"/>
            <a:chOff x="-1588" y="0"/>
            <a:chExt cx="12193588" cy="6861555"/>
          </a:xfrm>
        </p:grpSpPr>
        <p:sp>
          <p:nvSpPr>
            <p:cNvPr id="16" name="Rectangle 15"/>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TextBox 11"/>
          <p:cNvSpPr txBox="1"/>
          <p:nvPr/>
        </p:nvSpPr>
        <p:spPr bwMode="gray">
          <a:xfrm>
            <a:off x="898295" y="596767"/>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15" name="TextBox 14"/>
          <p:cNvSpPr txBox="1"/>
          <p:nvPr/>
        </p:nvSpPr>
        <p:spPr bwMode="gray">
          <a:xfrm>
            <a:off x="9715063" y="2629300"/>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2" name="Title 1"/>
          <p:cNvSpPr>
            <a:spLocks noGrp="1"/>
          </p:cNvSpPr>
          <p:nvPr>
            <p:ph type="title"/>
          </p:nvPr>
        </p:nvSpPr>
        <p:spPr>
          <a:xfrm>
            <a:off x="1574801" y="980517"/>
            <a:ext cx="8460983" cy="2698249"/>
          </a:xfrm>
          <a:prstGeom prst="rect">
            <a:avLst/>
          </a:prstGeom>
        </p:spPr>
        <p:txBody>
          <a:bodyPr anchor="ctr" anchorCtr="0"/>
          <a:lstStyle>
            <a:lvl1pPr>
              <a:defRPr sz="4000"/>
            </a:lvl1pPr>
          </a:lstStyle>
          <a:p>
            <a:r>
              <a:rPr lang="en-US" smtClean="0"/>
              <a:t>Click to edit Master title style</a:t>
            </a:r>
            <a:endParaRPr lang="en-US" dirty="0"/>
          </a:p>
        </p:txBody>
      </p:sp>
      <p:sp>
        <p:nvSpPr>
          <p:cNvPr id="11" name="Text Placeholder 3"/>
          <p:cNvSpPr>
            <a:spLocks noGrp="1"/>
          </p:cNvSpPr>
          <p:nvPr>
            <p:ph type="body" sz="half" idx="14"/>
          </p:nvPr>
        </p:nvSpPr>
        <p:spPr bwMode="gray">
          <a:xfrm>
            <a:off x="1945945" y="3679987"/>
            <a:ext cx="7725772" cy="342174"/>
          </a:xfrm>
        </p:spPr>
        <p:txBody>
          <a:bodyPr vert="horz" lIns="91440" tIns="45720" rIns="91440" bIns="45720" rtlCol="0" anchor="t">
            <a:normAutofit/>
          </a:bodyPr>
          <a:lstStyle>
            <a:lvl1pPr>
              <a:buNone/>
              <a:defRPr lang="en-US" sz="1400" cap="small" dirty="0">
                <a:solidFill>
                  <a:schemeClr val="tx2">
                    <a:lumMod val="40000"/>
                    <a:lumOff val="60000"/>
                  </a:schemeClr>
                </a:solidFill>
                <a:latin typeface="+mn-lt"/>
              </a:defRPr>
            </a:lvl1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5029198"/>
            <a:ext cx="8825659" cy="997858"/>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pPr/>
              <a:t>9/27/2020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23" name="Rectangle 2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11403950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3525"/>
            <a:ext cx="8865623" cy="1819656"/>
          </a:xfrm>
          <a:prstGeom prst="rect">
            <a:avLst/>
          </a:prstGeo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9200"/>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pPr/>
              <a:t>9/27/2020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40040469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312916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4" y="3179764"/>
            <a:ext cx="3129168"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0"/>
            <a:ext cx="3145380"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79764"/>
            <a:ext cx="3145380"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6700" y="2595032"/>
            <a:ext cx="3161029" cy="58473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6700" y="3179764"/>
            <a:ext cx="3161029"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384991" y="2603500"/>
            <a:ext cx="32564"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5824" y="2603500"/>
            <a:ext cx="0"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665E195-C89C-4871-8AE9-903FDB8B6D9D}" type="datetimeFigureOut">
              <a:rPr lang="en-US" smtClean="0"/>
              <a:pPr/>
              <a:t>9/27/2020</a:t>
            </a:fld>
            <a:endParaRPr lang="en-US"/>
          </a:p>
        </p:txBody>
      </p:sp>
      <p:sp>
        <p:nvSpPr>
          <p:cNvPr id="8" name="Footer Placeholder 7"/>
          <p:cNvSpPr>
            <a:spLocks noGrp="1"/>
          </p:cNvSpPr>
          <p:nvPr>
            <p:ph type="ftr" sz="quarter" idx="11"/>
          </p:nvPr>
        </p:nvSpPr>
        <p:spPr/>
        <p:txBody>
          <a:bodyPr/>
          <a:lstStyle/>
          <a:p>
            <a:r>
              <a:rPr lang="en-US" smtClean="0"/>
              <a:t>Add a footer</a:t>
            </a:r>
            <a:endParaRPr lang="en-US" dirty="0"/>
          </a:p>
        </p:txBody>
      </p:sp>
      <p:sp>
        <p:nvSpPr>
          <p:cNvPr id="9" name="Slide Number Placeholder 8"/>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40752437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nchor="ctr" anchorCtr="0"/>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5"/>
            <a:ext cx="3050438" cy="576260"/>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1334552" y="2610916"/>
            <a:ext cx="2691242" cy="158409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7"/>
            <a:ext cx="3050438"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68865"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474846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68865" y="5109108"/>
            <a:ext cx="3050438" cy="91257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3433"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3433" y="5109107"/>
            <a:ext cx="3050438" cy="91794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384245" y="2603500"/>
            <a:ext cx="1"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7352" y="2603500"/>
            <a:ext cx="0"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665E195-C89C-4871-8AE9-903FDB8B6D9D}" type="datetimeFigureOut">
              <a:rPr lang="en-US" smtClean="0"/>
              <a:pPr/>
              <a:t>9/27/2020</a:t>
            </a:fld>
            <a:endParaRPr lang="en-US"/>
          </a:p>
        </p:txBody>
      </p:sp>
      <p:sp>
        <p:nvSpPr>
          <p:cNvPr id="8" name="Footer Placeholder 7"/>
          <p:cNvSpPr>
            <a:spLocks noGrp="1"/>
          </p:cNvSpPr>
          <p:nvPr>
            <p:ph type="ftr" sz="quarter" idx="11"/>
          </p:nvPr>
        </p:nvSpPr>
        <p:spPr/>
        <p:txBody>
          <a:bodyPr/>
          <a:lstStyle/>
          <a:p>
            <a:r>
              <a:rPr lang="en-US" smtClean="0"/>
              <a:t>Add a footer</a:t>
            </a:r>
            <a:endParaRPr lang="en-US" dirty="0"/>
          </a:p>
        </p:txBody>
      </p:sp>
      <p:sp>
        <p:nvSpPr>
          <p:cNvPr id="9" name="Slide Number Placeholder 8"/>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26895588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595033"/>
            <a:ext cx="8825659" cy="3424768"/>
          </a:xfrm>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9/27/2020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9967281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p:cNvGrpSpPr/>
          <p:nvPr/>
        </p:nvGrpSpPr>
        <p:grpSpPr>
          <a:xfrm>
            <a:off x="-1588" y="0"/>
            <a:ext cx="12193588" cy="6861555"/>
            <a:chOff x="-1588" y="0"/>
            <a:chExt cx="12193588" cy="6861555"/>
          </a:xfrm>
        </p:grpSpPr>
        <p:sp>
          <p:nvSpPr>
            <p:cNvPr id="15" name="Rectangle 14"/>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6"/>
            <a:ext cx="1441567" cy="4748591"/>
          </a:xfrm>
          <a:prstGeom prst="rect">
            <a:avLst/>
          </a:prstGeo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5"/>
            <a:ext cx="6256025" cy="474859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9/27/2020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20" name="Rectangle 1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734768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19">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7"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0"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2760" y="6391656"/>
            <a:ext cx="990599" cy="304799"/>
          </a:xfrm>
          <a:prstGeom prst="rect">
            <a:avLst/>
          </a:prstGeom>
        </p:spPr>
        <p:txBody>
          <a:bodyPr vert="horz" lIns="91440" tIns="45720" rIns="91440" bIns="45720" rtlCol="0" anchor="ctr" anchorCtr="0"/>
          <a:lstStyle>
            <a:lvl1pPr algn="r">
              <a:defRPr sz="1000" b="1" i="0">
                <a:solidFill>
                  <a:schemeClr val="accent1"/>
                </a:solidFill>
              </a:defRPr>
            </a:lvl1pPr>
          </a:lstStyle>
          <a:p>
            <a:fld id="{4665E195-C89C-4871-8AE9-903FDB8B6D9D}" type="datetimeFigureOut">
              <a:rPr lang="en-US" smtClean="0"/>
              <a:pPr/>
              <a:t>9/27/2020</a:t>
            </a:fld>
            <a:endParaRPr lang="en-US"/>
          </a:p>
        </p:txBody>
      </p:sp>
      <p:sp>
        <p:nvSpPr>
          <p:cNvPr id="5" name="Footer Placeholder 4"/>
          <p:cNvSpPr>
            <a:spLocks noGrp="1"/>
          </p:cNvSpPr>
          <p:nvPr>
            <p:ph type="ftr" sz="quarter" idx="3"/>
          </p:nvPr>
        </p:nvSpPr>
        <p:spPr>
          <a:xfrm>
            <a:off x="557784" y="6391656"/>
            <a:ext cx="3867912" cy="310896"/>
          </a:xfrm>
          <a:prstGeom prst="rect">
            <a:avLst/>
          </a:prstGeom>
        </p:spPr>
        <p:txBody>
          <a:bodyPr vert="horz" lIns="91440" tIns="45720" rIns="91440" bIns="45720" rtlCol="0" anchor="ctr" anchorCtr="0"/>
          <a:lstStyle>
            <a:lvl1pPr algn="l">
              <a:defRPr sz="1000" b="1" i="0">
                <a:solidFill>
                  <a:schemeClr val="accent1"/>
                </a:solidFill>
              </a:defRPr>
            </a:lvl1pPr>
          </a:lstStyle>
          <a:p>
            <a:r>
              <a:rPr lang="en-US" smtClean="0"/>
              <a:t>Add a footer</a:t>
            </a:r>
            <a:endParaRPr lang="en-US" dirty="0"/>
          </a:p>
        </p:txBody>
      </p:sp>
      <p:sp>
        <p:nvSpPr>
          <p:cNvPr id="29" name="Rectangle 2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62D6987-FB6D-4DB8-81B8-AD0F35E3BB5F}" type="slidenum">
              <a:rPr lang="en-US" smtClean="0"/>
              <a:pPr/>
              <a:t>‹#›</a:t>
            </a:fld>
            <a:endParaRPr lang="en-US"/>
          </a:p>
        </p:txBody>
      </p:sp>
    </p:spTree>
    <p:extLst>
      <p:ext uri="{BB962C8B-B14F-4D97-AF65-F5344CB8AC3E}">
        <p14:creationId xmlns:p14="http://schemas.microsoft.com/office/powerpoint/2010/main" val="3889676311"/>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onbeing.org/starting-points/a-care-package-for-health-care-community/" TargetMode="External"/><Relationship Id="rId3" Type="http://schemas.openxmlformats.org/officeDocument/2006/relationships/hyperlink" Target="https://onbeing.org/series/podcast/" TargetMode="External"/><Relationship Id="rId7" Type="http://schemas.openxmlformats.org/officeDocument/2006/relationships/hyperlink" Target="https://onbeing.org/libraries/race-healing/" TargetMode="External"/><Relationship Id="rId2" Type="http://schemas.openxmlformats.org/officeDocument/2006/relationships/hyperlink" Target="https://onbeing.org/" TargetMode="External"/><Relationship Id="rId1" Type="http://schemas.openxmlformats.org/officeDocument/2006/relationships/slideLayout" Target="../slideLayouts/slideLayout2.xml"/><Relationship Id="rId6" Type="http://schemas.openxmlformats.org/officeDocument/2006/relationships/hyperlink" Target="https://onbeing.org/civil-conversations-project/the-six-grounding-virtues-of-the-on-being-project/" TargetMode="External"/><Relationship Id="rId5" Type="http://schemas.openxmlformats.org/officeDocument/2006/relationships/hyperlink" Target="https://onbeing.org/civil-conversations-project/better-conversations-guide/" TargetMode="External"/><Relationship Id="rId10" Type="http://schemas.openxmlformats.org/officeDocument/2006/relationships/hyperlink" Target="https://onbeing.org/starting-points/for-the-exhausted-and-overwhelmed/" TargetMode="External"/><Relationship Id="rId4" Type="http://schemas.openxmlformats.org/officeDocument/2006/relationships/hyperlink" Target="https://onbeing.org/series/" TargetMode="External"/><Relationship Id="rId9" Type="http://schemas.openxmlformats.org/officeDocument/2006/relationships/hyperlink" Target="https://onbeing.org/starting-points/a-care-package-for-uncertain-time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bacp.co.uk/cpd/cpd-hub/diversity/" TargetMode="External"/><Relationship Id="rId2" Type="http://schemas.openxmlformats.org/officeDocument/2006/relationships/hyperlink" Target="https://brenebrown.com/unlockingus/"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2" Type="http://schemas.openxmlformats.org/officeDocument/2006/relationships/hyperlink" Target="https://study.sagepub.com/education/education-all-phases/bolton-with-delderfield-reflective-practic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34186" y="2070979"/>
            <a:ext cx="8825658" cy="2677648"/>
          </a:xfrm>
        </p:spPr>
        <p:txBody>
          <a:bodyPr>
            <a:normAutofit fontScale="90000"/>
          </a:bodyPr>
          <a:lstStyle/>
          <a:p>
            <a:r>
              <a:rPr lang="en-US" sz="4400" dirty="0" smtClean="0"/>
              <a:t>ECHC6001</a:t>
            </a:r>
            <a:br>
              <a:rPr lang="en-US" sz="4400" dirty="0" smtClean="0"/>
            </a:br>
            <a:r>
              <a:rPr lang="en-US" sz="4400" b="1" dirty="0" smtClean="0"/>
              <a:t>Personal</a:t>
            </a:r>
            <a:r>
              <a:rPr lang="en-US" sz="4400" dirty="0" smtClean="0"/>
              <a:t> Development and Professional Profile </a:t>
            </a:r>
            <a:r>
              <a:rPr lang="en-US" dirty="0" smtClean="0"/>
              <a:t/>
            </a:r>
            <a:br>
              <a:rPr lang="en-US" dirty="0" smtClean="0"/>
            </a:br>
            <a:endParaRPr lang="en-US" dirty="0" smtClean="0"/>
          </a:p>
        </p:txBody>
      </p:sp>
      <p:sp>
        <p:nvSpPr>
          <p:cNvPr id="3" name="Subtitle 2"/>
          <p:cNvSpPr>
            <a:spLocks noGrp="1"/>
          </p:cNvSpPr>
          <p:nvPr>
            <p:ph type="subTitle" idx="1"/>
          </p:nvPr>
        </p:nvSpPr>
        <p:spPr>
          <a:xfrm>
            <a:off x="1154955" y="4152181"/>
            <a:ext cx="9484290" cy="1486619"/>
          </a:xfrm>
        </p:spPr>
        <p:txBody>
          <a:bodyPr>
            <a:normAutofit/>
          </a:bodyPr>
          <a:lstStyle/>
          <a:p>
            <a:r>
              <a:rPr lang="en-US" dirty="0" smtClean="0"/>
              <a:t>Week 1 Introduction </a:t>
            </a:r>
            <a:endParaRPr lang="en-US" dirty="0"/>
          </a:p>
        </p:txBody>
      </p:sp>
    </p:spTree>
    <p:extLst>
      <p:ext uri="{BB962C8B-B14F-4D97-AF65-F5344CB8AC3E}">
        <p14:creationId xmlns:p14="http://schemas.microsoft.com/office/powerpoint/2010/main" val="17561361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54954" y="437072"/>
            <a:ext cx="8825659" cy="5582729"/>
          </a:xfrm>
          <a:solidFill>
            <a:schemeClr val="accent3">
              <a:lumMod val="20000"/>
              <a:lumOff val="80000"/>
            </a:schemeClr>
          </a:solidFill>
        </p:spPr>
        <p:txBody>
          <a:bodyPr>
            <a:normAutofit/>
          </a:bodyPr>
          <a:lstStyle/>
          <a:p>
            <a:pPr marL="0" indent="0" algn="ctr">
              <a:buNone/>
            </a:pPr>
            <a:r>
              <a:rPr lang="en-GB" sz="3200" dirty="0" smtClean="0"/>
              <a:t>“One </a:t>
            </a:r>
            <a:r>
              <a:rPr lang="en-GB" sz="3200" dirty="0"/>
              <a:t>of the most beautiful gifts in the world is the gift of encouragement. When someone encourages you, that person helps you over a threshold you might otherwise never have crossed on your own</a:t>
            </a:r>
            <a:r>
              <a:rPr lang="en-GB" sz="3200" dirty="0" smtClean="0"/>
              <a:t>.” </a:t>
            </a:r>
            <a:r>
              <a:rPr lang="en-GB" sz="3200" dirty="0"/>
              <a:t>John </a:t>
            </a:r>
            <a:r>
              <a:rPr lang="en-GB" sz="3200" dirty="0" smtClean="0"/>
              <a:t>O ’Donohue</a:t>
            </a:r>
            <a:endParaRPr lang="en-GB" sz="3200" dirty="0"/>
          </a:p>
        </p:txBody>
      </p:sp>
      <p:pic>
        <p:nvPicPr>
          <p:cNvPr id="4" name="Picture 3"/>
          <p:cNvPicPr>
            <a:picLocks noChangeAspect="1"/>
          </p:cNvPicPr>
          <p:nvPr/>
        </p:nvPicPr>
        <p:blipFill>
          <a:blip r:embed="rId2"/>
          <a:stretch>
            <a:fillRect/>
          </a:stretch>
        </p:blipFill>
        <p:spPr>
          <a:xfrm>
            <a:off x="8517147" y="3623094"/>
            <a:ext cx="3203274" cy="2794959"/>
          </a:xfrm>
          <a:prstGeom prst="rect">
            <a:avLst/>
          </a:prstGeom>
        </p:spPr>
      </p:pic>
    </p:spTree>
    <p:extLst>
      <p:ext uri="{BB962C8B-B14F-4D97-AF65-F5344CB8AC3E}">
        <p14:creationId xmlns:p14="http://schemas.microsoft.com/office/powerpoint/2010/main" val="357233099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for today</a:t>
            </a:r>
            <a:endParaRPr lang="en-GB" dirty="0"/>
          </a:p>
        </p:txBody>
      </p:sp>
      <p:sp>
        <p:nvSpPr>
          <p:cNvPr id="3" name="Content Placeholder 2"/>
          <p:cNvSpPr>
            <a:spLocks noGrp="1"/>
          </p:cNvSpPr>
          <p:nvPr>
            <p:ph idx="1"/>
          </p:nvPr>
        </p:nvSpPr>
        <p:spPr/>
        <p:txBody>
          <a:bodyPr>
            <a:normAutofit fontScale="85000" lnSpcReduction="20000"/>
          </a:bodyPr>
          <a:lstStyle/>
          <a:p>
            <a:r>
              <a:rPr lang="en-GB" sz="2800" dirty="0" smtClean="0"/>
              <a:t>Welcome</a:t>
            </a:r>
          </a:p>
          <a:p>
            <a:r>
              <a:rPr lang="en-GB" sz="2800" dirty="0" smtClean="0"/>
              <a:t>Connection</a:t>
            </a:r>
          </a:p>
          <a:p>
            <a:r>
              <a:rPr lang="en-GB" sz="2800" dirty="0" smtClean="0"/>
              <a:t>Induction Information</a:t>
            </a:r>
          </a:p>
          <a:p>
            <a:r>
              <a:rPr lang="en-GB" sz="2800" dirty="0" smtClean="0"/>
              <a:t>Module Expectations &amp; Learning Outcomes</a:t>
            </a:r>
          </a:p>
          <a:p>
            <a:r>
              <a:rPr lang="en-GB" sz="2800" dirty="0" smtClean="0"/>
              <a:t>Module Structure &amp; Delivery – Weekly Planner</a:t>
            </a:r>
          </a:p>
          <a:p>
            <a:r>
              <a:rPr lang="en-GB" sz="2800" dirty="0" smtClean="0"/>
              <a:t>Assessments</a:t>
            </a:r>
          </a:p>
          <a:p>
            <a:r>
              <a:rPr lang="en-GB" sz="2800" dirty="0" smtClean="0"/>
              <a:t>Reading List/Online Resource List - </a:t>
            </a:r>
            <a:r>
              <a:rPr lang="en-GB" sz="2800" dirty="0" err="1" smtClean="0"/>
              <a:t>Leganto</a:t>
            </a:r>
            <a:endParaRPr lang="en-GB" sz="2800" dirty="0" smtClean="0"/>
          </a:p>
          <a:p>
            <a:r>
              <a:rPr lang="en-GB" sz="2800" dirty="0" smtClean="0"/>
              <a:t>Contracting with group/on-line</a:t>
            </a:r>
          </a:p>
          <a:p>
            <a:endParaRPr lang="en-GB" dirty="0" smtClean="0"/>
          </a:p>
          <a:p>
            <a:endParaRPr lang="en-GB" dirty="0"/>
          </a:p>
        </p:txBody>
      </p:sp>
    </p:spTree>
    <p:extLst>
      <p:ext uri="{BB962C8B-B14F-4D97-AF65-F5344CB8AC3E}">
        <p14:creationId xmlns:p14="http://schemas.microsoft.com/office/powerpoint/2010/main" val="3059932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Expectations</a:t>
            </a:r>
            <a:endParaRPr lang="en-GB" dirty="0"/>
          </a:p>
        </p:txBody>
      </p:sp>
      <p:sp>
        <p:nvSpPr>
          <p:cNvPr id="3" name="Content Placeholder 2"/>
          <p:cNvSpPr>
            <a:spLocks noGrp="1"/>
          </p:cNvSpPr>
          <p:nvPr>
            <p:ph idx="1"/>
          </p:nvPr>
        </p:nvSpPr>
        <p:spPr/>
        <p:txBody>
          <a:bodyPr>
            <a:normAutofit fontScale="92500" lnSpcReduction="20000"/>
          </a:bodyPr>
          <a:lstStyle/>
          <a:p>
            <a:r>
              <a:rPr lang="en-GB" sz="2800" dirty="0" smtClean="0"/>
              <a:t>Engagement within your own Self-Discovery &amp; exploring your identity(s)</a:t>
            </a:r>
          </a:p>
          <a:p>
            <a:r>
              <a:rPr lang="en-GB" sz="2800" dirty="0" smtClean="0"/>
              <a:t>Engagement with Moodle and the resources that have been provided. </a:t>
            </a:r>
          </a:p>
          <a:p>
            <a:r>
              <a:rPr lang="en-GB" sz="2800" dirty="0" smtClean="0"/>
              <a:t>Keeping a </a:t>
            </a:r>
            <a:r>
              <a:rPr lang="en-GB" sz="2800" i="1" dirty="0" smtClean="0"/>
              <a:t>Reflective Journal </a:t>
            </a:r>
          </a:p>
          <a:p>
            <a:r>
              <a:rPr lang="en-GB" sz="2800" dirty="0" smtClean="0"/>
              <a:t>Take Care of Self  </a:t>
            </a:r>
            <a:r>
              <a:rPr lang="en-GB" sz="2800" b="1" i="1" dirty="0" smtClean="0"/>
              <a:t>(Resilience is how you recharge not how you endure</a:t>
            </a:r>
            <a:r>
              <a:rPr lang="en-GB" sz="2800" i="1" dirty="0" smtClean="0"/>
              <a:t>} </a:t>
            </a:r>
            <a:r>
              <a:rPr lang="en-GB" sz="2800" dirty="0" smtClean="0"/>
              <a:t>Suzie Tarrant…Twitter) </a:t>
            </a:r>
          </a:p>
          <a:p>
            <a:r>
              <a:rPr lang="en-GB" sz="2800" dirty="0" smtClean="0"/>
              <a:t>Flexibility &amp; Patience… </a:t>
            </a:r>
            <a:endParaRPr lang="en-GB" sz="2800" dirty="0"/>
          </a:p>
        </p:txBody>
      </p:sp>
    </p:spTree>
    <p:extLst>
      <p:ext uri="{BB962C8B-B14F-4D97-AF65-F5344CB8AC3E}">
        <p14:creationId xmlns:p14="http://schemas.microsoft.com/office/powerpoint/2010/main" val="517234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lstStyle/>
          <a:p>
            <a:pPr marL="0" indent="0" fontAlgn="base">
              <a:buNone/>
            </a:pPr>
            <a:r>
              <a:rPr lang="en-GB" dirty="0"/>
              <a:t>Upon the successful completion of this module, the student should be able to demonstrate the ability to: </a:t>
            </a:r>
          </a:p>
          <a:p>
            <a:pPr lvl="0" fontAlgn="base"/>
            <a:r>
              <a:rPr lang="en-GB" dirty="0"/>
              <a:t>Critically discuss the implicit power imbalance in the counselling/psychotherapy relationship. </a:t>
            </a:r>
          </a:p>
          <a:p>
            <a:pPr lvl="0" fontAlgn="base"/>
            <a:r>
              <a:rPr lang="en-GB" dirty="0"/>
              <a:t>Demonstrate a knowledge of and willingness to discuss sexual matters when appropriate, whatever the client's sexual orientation or the nature of the client's problem. </a:t>
            </a:r>
          </a:p>
          <a:p>
            <a:pPr lvl="0" fontAlgn="base"/>
            <a:r>
              <a:rPr lang="en-GB" dirty="0"/>
              <a:t>Critically appraise the interrelatedness of truth claims, belief and ideology, and their influence on professional practice. </a:t>
            </a:r>
          </a:p>
          <a:p>
            <a:endParaRPr lang="en-GB" dirty="0"/>
          </a:p>
        </p:txBody>
      </p:sp>
    </p:spTree>
    <p:extLst>
      <p:ext uri="{BB962C8B-B14F-4D97-AF65-F5344CB8AC3E}">
        <p14:creationId xmlns:p14="http://schemas.microsoft.com/office/powerpoint/2010/main" val="17518432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764875"/>
            <a:ext cx="8825659" cy="1265208"/>
          </a:xfrm>
        </p:spPr>
        <p:txBody>
          <a:bodyPr/>
          <a:lstStyle/>
          <a:p>
            <a:r>
              <a:rPr lang="en-GB" dirty="0" smtClean="0"/>
              <a:t>Module Structure and Delivery</a:t>
            </a:r>
            <a:br>
              <a:rPr lang="en-GB" dirty="0" smtClean="0"/>
            </a:br>
            <a:r>
              <a:rPr lang="en-GB" sz="2400" i="1" dirty="0" smtClean="0">
                <a:solidFill>
                  <a:schemeClr val="bg1"/>
                </a:solidFill>
              </a:rPr>
              <a:t>Blended Learning Approach</a:t>
            </a:r>
          </a:p>
        </p:txBody>
      </p:sp>
      <p:sp>
        <p:nvSpPr>
          <p:cNvPr id="3" name="Content Placeholder 2"/>
          <p:cNvSpPr>
            <a:spLocks noGrp="1"/>
          </p:cNvSpPr>
          <p:nvPr>
            <p:ph idx="1"/>
          </p:nvPr>
        </p:nvSpPr>
        <p:spPr>
          <a:xfrm>
            <a:off x="1154954" y="2603499"/>
            <a:ext cx="8825659" cy="3768545"/>
          </a:xfrm>
        </p:spPr>
        <p:txBody>
          <a:bodyPr>
            <a:normAutofit lnSpcReduction="10000"/>
          </a:bodyPr>
          <a:lstStyle/>
          <a:p>
            <a:pPr marL="0" indent="0" algn="ctr">
              <a:buNone/>
            </a:pPr>
            <a:r>
              <a:rPr lang="en-GB" sz="2400" dirty="0" smtClean="0"/>
              <a:t>Weekly Planner </a:t>
            </a:r>
            <a:r>
              <a:rPr lang="en-GB" sz="2400" i="1" dirty="0" smtClean="0"/>
              <a:t>(</a:t>
            </a:r>
            <a:r>
              <a:rPr lang="en-GB" sz="2400" b="1" i="1" dirty="0" smtClean="0">
                <a:solidFill>
                  <a:srgbClr val="FF0000"/>
                </a:solidFill>
              </a:rPr>
              <a:t>Subject to adaptations and changes</a:t>
            </a:r>
            <a:r>
              <a:rPr lang="en-GB" sz="2400" dirty="0" smtClean="0"/>
              <a:t>) </a:t>
            </a:r>
          </a:p>
          <a:p>
            <a:pPr marL="0" indent="0">
              <a:buNone/>
            </a:pPr>
            <a:r>
              <a:rPr lang="en-GB" b="1" i="1" dirty="0" smtClean="0"/>
              <a:t>Continue to look at your personalised timetables for updated information</a:t>
            </a:r>
          </a:p>
          <a:p>
            <a:r>
              <a:rPr lang="en-GB" sz="2400" dirty="0" smtClean="0"/>
              <a:t>On-Campus Teaching – Mondays 9-10 am </a:t>
            </a:r>
          </a:p>
          <a:p>
            <a:r>
              <a:rPr lang="en-GB" sz="2400" dirty="0" smtClean="0"/>
              <a:t>Online Sessions </a:t>
            </a:r>
            <a:r>
              <a:rPr lang="en-GB" sz="2400" smtClean="0"/>
              <a:t>– </a:t>
            </a:r>
            <a:r>
              <a:rPr lang="en-GB" sz="2400" smtClean="0"/>
              <a:t>Wednesday </a:t>
            </a:r>
            <a:r>
              <a:rPr lang="en-GB" sz="2400" dirty="0" smtClean="0"/>
              <a:t>11-12pm  – Synchronous and Asynchronous Teaching </a:t>
            </a:r>
          </a:p>
          <a:p>
            <a:pPr lvl="1">
              <a:buFont typeface="Wingdings" panose="05000000000000000000" pitchFamily="2" charset="2"/>
              <a:buChar char="q"/>
            </a:pPr>
            <a:r>
              <a:rPr lang="en-GB" sz="2400" b="1" dirty="0" smtClean="0"/>
              <a:t>Synchronous (Online Sessions through Microsoft Teams) TEAMS GROUP WILL BE SET UP</a:t>
            </a:r>
          </a:p>
          <a:p>
            <a:pPr lvl="1">
              <a:buFont typeface="Wingdings" panose="05000000000000000000" pitchFamily="2" charset="2"/>
              <a:buChar char="q"/>
            </a:pPr>
            <a:r>
              <a:rPr lang="en-GB" sz="2400" b="1" dirty="0" smtClean="0"/>
              <a:t>Asynchronous (Recorded Lectures or Recorded Resources to view)  </a:t>
            </a:r>
            <a:endParaRPr lang="en-GB" sz="2400" b="1" dirty="0"/>
          </a:p>
        </p:txBody>
      </p:sp>
    </p:spTree>
    <p:extLst>
      <p:ext uri="{BB962C8B-B14F-4D97-AF65-F5344CB8AC3E}">
        <p14:creationId xmlns:p14="http://schemas.microsoft.com/office/powerpoint/2010/main" val="3534254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THEMES – Semester One</a:t>
            </a:r>
            <a:endParaRPr lang="en-GB" dirty="0"/>
          </a:p>
        </p:txBody>
      </p:sp>
      <p:sp>
        <p:nvSpPr>
          <p:cNvPr id="3" name="Content Placeholder 2"/>
          <p:cNvSpPr>
            <a:spLocks noGrp="1"/>
          </p:cNvSpPr>
          <p:nvPr>
            <p:ph idx="1"/>
          </p:nvPr>
        </p:nvSpPr>
        <p:spPr/>
        <p:txBody>
          <a:bodyPr>
            <a:noAutofit/>
          </a:bodyPr>
          <a:lstStyle/>
          <a:p>
            <a:r>
              <a:rPr lang="en-GB" sz="2800" b="1" i="1" dirty="0" smtClean="0"/>
              <a:t>Developing </a:t>
            </a:r>
            <a:r>
              <a:rPr lang="en-GB" sz="2800" b="1" i="1" dirty="0"/>
              <a:t>a Professional Identity </a:t>
            </a:r>
            <a:endParaRPr lang="en-GB" sz="2800" b="1" i="1" dirty="0" smtClean="0"/>
          </a:p>
          <a:p>
            <a:r>
              <a:rPr lang="en-GB" sz="2800" b="1" i="1" dirty="0"/>
              <a:t>Reflective Practice: Values and </a:t>
            </a:r>
            <a:r>
              <a:rPr lang="en-GB" sz="2800" b="1" i="1" dirty="0" smtClean="0"/>
              <a:t>Principles</a:t>
            </a:r>
          </a:p>
          <a:p>
            <a:r>
              <a:rPr lang="en-GB" sz="2800" b="1" i="1" dirty="0"/>
              <a:t>The P</a:t>
            </a:r>
            <a:r>
              <a:rPr lang="en-GB" sz="2800" b="1" i="1" dirty="0" smtClean="0"/>
              <a:t>ower </a:t>
            </a:r>
            <a:r>
              <a:rPr lang="en-GB" sz="2800" b="1" i="1" dirty="0"/>
              <a:t>of the </a:t>
            </a:r>
            <a:r>
              <a:rPr lang="en-GB" sz="2800" b="1" i="1" dirty="0" smtClean="0"/>
              <a:t>Narrative</a:t>
            </a:r>
          </a:p>
          <a:p>
            <a:r>
              <a:rPr lang="en-GB" sz="2800" b="1" i="1" dirty="0"/>
              <a:t>Poetry and Metaphor</a:t>
            </a:r>
            <a:endParaRPr lang="en-GB" sz="2800" b="1" i="1" dirty="0" smtClean="0"/>
          </a:p>
          <a:p>
            <a:r>
              <a:rPr lang="en-GB" sz="2800" b="1" i="1" dirty="0"/>
              <a:t>Identity:  Professional and the Personal </a:t>
            </a:r>
            <a:endParaRPr lang="en-GB" sz="2800" b="1" i="1" dirty="0" smtClean="0"/>
          </a:p>
          <a:p>
            <a:r>
              <a:rPr lang="en-GB" sz="2800" b="1" i="1" dirty="0"/>
              <a:t>Cultural Identity-How do we listen to the conversations on diversity?</a:t>
            </a:r>
            <a:endParaRPr lang="en-GB" sz="2800" dirty="0"/>
          </a:p>
        </p:txBody>
      </p:sp>
    </p:spTree>
    <p:extLst>
      <p:ext uri="{BB962C8B-B14F-4D97-AF65-F5344CB8AC3E}">
        <p14:creationId xmlns:p14="http://schemas.microsoft.com/office/powerpoint/2010/main" val="3653938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626854"/>
            <a:ext cx="8825659" cy="1431984"/>
          </a:xfrm>
        </p:spPr>
        <p:txBody>
          <a:bodyPr/>
          <a:lstStyle/>
          <a:p>
            <a:r>
              <a:rPr lang="en-GB" b="1" dirty="0" smtClean="0"/>
              <a:t>Assessments</a:t>
            </a:r>
            <a:r>
              <a:rPr lang="en-GB" dirty="0" smtClean="0"/>
              <a:t> </a:t>
            </a:r>
            <a:br>
              <a:rPr lang="en-GB" dirty="0" smtClean="0"/>
            </a:br>
            <a:r>
              <a:rPr lang="en-GB" dirty="0" smtClean="0">
                <a:solidFill>
                  <a:schemeClr val="bg1"/>
                </a:solidFill>
              </a:rPr>
              <a:t>(Subject to External Approval) </a:t>
            </a:r>
            <a:endParaRPr lang="en-GB" dirty="0">
              <a:solidFill>
                <a:schemeClr val="bg1"/>
              </a:solidFill>
            </a:endParaRPr>
          </a:p>
        </p:txBody>
      </p:sp>
      <p:sp>
        <p:nvSpPr>
          <p:cNvPr id="3" name="Content Placeholder 2"/>
          <p:cNvSpPr>
            <a:spLocks noGrp="1"/>
          </p:cNvSpPr>
          <p:nvPr>
            <p:ph idx="1"/>
          </p:nvPr>
        </p:nvSpPr>
        <p:spPr>
          <a:xfrm>
            <a:off x="1154954" y="2603500"/>
            <a:ext cx="9530299" cy="3774296"/>
          </a:xfrm>
        </p:spPr>
        <p:txBody>
          <a:bodyPr>
            <a:normAutofit lnSpcReduction="10000"/>
          </a:bodyPr>
          <a:lstStyle/>
          <a:p>
            <a:pPr marL="0" indent="0" fontAlgn="base">
              <a:buNone/>
            </a:pPr>
            <a:r>
              <a:rPr lang="en-GB" sz="2400" b="1" dirty="0"/>
              <a:t>Assessment Component 1: 50%</a:t>
            </a:r>
            <a:r>
              <a:rPr lang="en-GB" sz="2400" dirty="0"/>
              <a:t>  (please refer to the Assessment </a:t>
            </a:r>
            <a:r>
              <a:rPr lang="en-GB" sz="2400" dirty="0" err="1"/>
              <a:t>Proforma</a:t>
            </a:r>
            <a:r>
              <a:rPr lang="en-GB" sz="2400" dirty="0"/>
              <a:t>) </a:t>
            </a:r>
          </a:p>
          <a:p>
            <a:pPr fontAlgn="base"/>
            <a:r>
              <a:rPr lang="en-GB" sz="2400" dirty="0" smtClean="0"/>
              <a:t>Produce </a:t>
            </a:r>
            <a:r>
              <a:rPr lang="en-GB" sz="2400" dirty="0"/>
              <a:t>a promotional video of the therapeutic approach that you will offer to your clients. </a:t>
            </a:r>
            <a:r>
              <a:rPr lang="en-GB" sz="2400" dirty="0" smtClean="0"/>
              <a:t> - </a:t>
            </a:r>
            <a:r>
              <a:rPr lang="en-GB" sz="2400" b="1" dirty="0" smtClean="0"/>
              <a:t>November 30</a:t>
            </a:r>
            <a:r>
              <a:rPr lang="en-GB" sz="2400" b="1" baseline="30000" dirty="0" smtClean="0"/>
              <a:t>th</a:t>
            </a:r>
            <a:r>
              <a:rPr lang="en-GB" sz="2400" b="1" dirty="0" smtClean="0"/>
              <a:t> 2020</a:t>
            </a:r>
          </a:p>
          <a:p>
            <a:pPr marL="0" indent="0" fontAlgn="base">
              <a:buNone/>
            </a:pPr>
            <a:endParaRPr lang="en-GB" sz="2400" b="1" dirty="0"/>
          </a:p>
          <a:p>
            <a:pPr marL="0" indent="0" fontAlgn="base">
              <a:buNone/>
            </a:pPr>
            <a:r>
              <a:rPr lang="en-GB" sz="2400" b="1" dirty="0"/>
              <a:t>A</a:t>
            </a:r>
            <a:r>
              <a:rPr lang="en-GB" sz="2400" b="1" dirty="0" smtClean="0"/>
              <a:t>ssessment </a:t>
            </a:r>
            <a:r>
              <a:rPr lang="en-GB" sz="2400" b="1" dirty="0"/>
              <a:t>Component 2: 50%</a:t>
            </a:r>
            <a:r>
              <a:rPr lang="en-GB" sz="2400" dirty="0"/>
              <a:t> </a:t>
            </a:r>
          </a:p>
          <a:p>
            <a:pPr fontAlgn="base"/>
            <a:r>
              <a:rPr lang="en-GB" sz="2400" dirty="0"/>
              <a:t>Practical: Presentation (20 minutes) </a:t>
            </a:r>
          </a:p>
          <a:p>
            <a:pPr fontAlgn="base"/>
            <a:r>
              <a:rPr lang="en-GB" sz="2400" dirty="0" smtClean="0"/>
              <a:t>You </a:t>
            </a:r>
            <a:r>
              <a:rPr lang="en-GB" sz="2400" dirty="0"/>
              <a:t>will present, to your peers, a critical reflection on your future professional development. </a:t>
            </a:r>
            <a:r>
              <a:rPr lang="en-GB" sz="2400" b="1" dirty="0" smtClean="0"/>
              <a:t>May 10</a:t>
            </a:r>
            <a:r>
              <a:rPr lang="en-GB" sz="2400" b="1" baseline="30000" dirty="0" smtClean="0"/>
              <a:t>th</a:t>
            </a:r>
            <a:r>
              <a:rPr lang="en-GB" sz="2400" b="1" dirty="0" smtClean="0"/>
              <a:t> 2021</a:t>
            </a:r>
            <a:endParaRPr lang="en-GB" sz="2400" b="1" dirty="0"/>
          </a:p>
          <a:p>
            <a:pPr marL="0" indent="0">
              <a:buNone/>
            </a:pPr>
            <a:endParaRPr lang="en-GB" dirty="0"/>
          </a:p>
        </p:txBody>
      </p:sp>
    </p:spTree>
    <p:extLst>
      <p:ext uri="{BB962C8B-B14F-4D97-AF65-F5344CB8AC3E}">
        <p14:creationId xmlns:p14="http://schemas.microsoft.com/office/powerpoint/2010/main" val="1053361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Online Resource List – </a:t>
            </a:r>
            <a:r>
              <a:rPr lang="en-GB" dirty="0" err="1" smtClean="0"/>
              <a:t>Leganto</a:t>
            </a:r>
            <a:r>
              <a:rPr lang="en-GB" dirty="0" smtClean="0"/>
              <a:t> </a:t>
            </a:r>
            <a:endParaRPr lang="en-GB" dirty="0"/>
          </a:p>
        </p:txBody>
      </p:sp>
      <p:sp>
        <p:nvSpPr>
          <p:cNvPr id="3" name="Content Placeholder 2"/>
          <p:cNvSpPr>
            <a:spLocks noGrp="1"/>
          </p:cNvSpPr>
          <p:nvPr>
            <p:ph idx="1"/>
          </p:nvPr>
        </p:nvSpPr>
        <p:spPr/>
        <p:txBody>
          <a:bodyPr>
            <a:normAutofit fontScale="70000" lnSpcReduction="20000"/>
          </a:bodyPr>
          <a:lstStyle/>
          <a:p>
            <a:endParaRPr lang="en-GB" dirty="0" smtClean="0"/>
          </a:p>
          <a:p>
            <a:r>
              <a:rPr lang="en-GB" sz="3600" dirty="0" smtClean="0"/>
              <a:t>Available on Moodle (</a:t>
            </a:r>
            <a:r>
              <a:rPr lang="en-GB" sz="3600" i="1" dirty="0" smtClean="0"/>
              <a:t>please go to your Moodle Page) </a:t>
            </a:r>
            <a:endParaRPr lang="en-GB" sz="3600" i="1" dirty="0"/>
          </a:p>
          <a:p>
            <a:r>
              <a:rPr lang="en-GB" sz="3600" dirty="0" smtClean="0"/>
              <a:t>Provides you with easy access to the see the resources that are being recommend for you to review.</a:t>
            </a:r>
          </a:p>
          <a:p>
            <a:r>
              <a:rPr lang="en-GB" sz="3600" dirty="0" smtClean="0"/>
              <a:t>Both </a:t>
            </a:r>
            <a:r>
              <a:rPr lang="en-GB" sz="3600" dirty="0"/>
              <a:t>o</a:t>
            </a:r>
            <a:r>
              <a:rPr lang="en-GB" sz="3600" dirty="0" smtClean="0"/>
              <a:t>nline resources and books that are available through Click and Collect via the Library. </a:t>
            </a:r>
          </a:p>
          <a:p>
            <a:pPr marL="0" indent="0">
              <a:buNone/>
            </a:pPr>
            <a:endParaRPr lang="en-GB" dirty="0" smtClean="0"/>
          </a:p>
          <a:p>
            <a:pPr marL="0" indent="0">
              <a:buNone/>
            </a:pPr>
            <a:r>
              <a:rPr lang="en-GB" dirty="0" smtClean="0"/>
              <a:t>	</a:t>
            </a:r>
            <a:endParaRPr lang="en-GB" dirty="0"/>
          </a:p>
        </p:txBody>
      </p:sp>
    </p:spTree>
    <p:extLst>
      <p:ext uri="{BB962C8B-B14F-4D97-AF65-F5344CB8AC3E}">
        <p14:creationId xmlns:p14="http://schemas.microsoft.com/office/powerpoint/2010/main" val="16359508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Resources </a:t>
            </a:r>
            <a:endParaRPr lang="en-GB" dirty="0"/>
          </a:p>
        </p:txBody>
      </p:sp>
      <p:sp>
        <p:nvSpPr>
          <p:cNvPr id="3" name="Content Placeholder 2"/>
          <p:cNvSpPr>
            <a:spLocks noGrp="1"/>
          </p:cNvSpPr>
          <p:nvPr>
            <p:ph idx="1"/>
          </p:nvPr>
        </p:nvSpPr>
        <p:spPr/>
        <p:txBody>
          <a:bodyPr/>
          <a:lstStyle/>
          <a:p>
            <a:r>
              <a:rPr lang="en-GB" b="1" dirty="0" smtClean="0"/>
              <a:t>The On </a:t>
            </a:r>
            <a:r>
              <a:rPr lang="en-GB" b="1" dirty="0"/>
              <a:t>Being Project </a:t>
            </a:r>
            <a:r>
              <a:rPr lang="en-GB" b="1" dirty="0" smtClean="0">
                <a:hlinkClick r:id="rId2"/>
              </a:rPr>
              <a:t>https</a:t>
            </a:r>
            <a:r>
              <a:rPr lang="en-GB" b="1" dirty="0">
                <a:hlinkClick r:id="rId2"/>
              </a:rPr>
              <a:t>://</a:t>
            </a:r>
            <a:r>
              <a:rPr lang="en-GB" b="1" dirty="0" smtClean="0">
                <a:hlinkClick r:id="rId2"/>
              </a:rPr>
              <a:t>onbeing.org/</a:t>
            </a:r>
            <a:endParaRPr lang="en-GB" b="1" dirty="0" smtClean="0"/>
          </a:p>
          <a:p>
            <a:pPr marL="0" indent="0">
              <a:buNone/>
            </a:pPr>
            <a:r>
              <a:rPr lang="en-GB" b="1" dirty="0" smtClean="0">
                <a:solidFill>
                  <a:schemeClr val="tx1"/>
                </a:solidFill>
              </a:rPr>
              <a:t>is </a:t>
            </a:r>
            <a:r>
              <a:rPr lang="en-GB" b="1" dirty="0">
                <a:solidFill>
                  <a:schemeClr val="tx1"/>
                </a:solidFill>
              </a:rPr>
              <a:t>a </a:t>
            </a:r>
            <a:r>
              <a:rPr lang="en-GB" b="1" dirty="0" err="1">
                <a:solidFill>
                  <a:schemeClr val="tx1"/>
                </a:solidFill>
              </a:rPr>
              <a:t>nonprofit</a:t>
            </a:r>
            <a:r>
              <a:rPr lang="en-GB" b="1" dirty="0">
                <a:solidFill>
                  <a:schemeClr val="tx1"/>
                </a:solidFill>
              </a:rPr>
              <a:t> media and public life initiative. We make a </a:t>
            </a:r>
            <a:r>
              <a:rPr lang="en-GB" b="1" dirty="0">
                <a:solidFill>
                  <a:schemeClr val="tx1"/>
                </a:solidFill>
                <a:hlinkClick r:id="rId3"/>
              </a:rPr>
              <a:t>public radio show</a:t>
            </a:r>
            <a:r>
              <a:rPr lang="en-GB" b="1" dirty="0">
                <a:solidFill>
                  <a:schemeClr val="tx1"/>
                </a:solidFill>
              </a:rPr>
              <a:t>, </a:t>
            </a:r>
            <a:r>
              <a:rPr lang="en-GB" b="1" dirty="0">
                <a:solidFill>
                  <a:schemeClr val="tx1"/>
                </a:solidFill>
                <a:hlinkClick r:id="rId4"/>
              </a:rPr>
              <a:t>podcasts</a:t>
            </a:r>
            <a:r>
              <a:rPr lang="en-GB" b="1" dirty="0">
                <a:solidFill>
                  <a:schemeClr val="tx1"/>
                </a:solidFill>
              </a:rPr>
              <a:t>, and </a:t>
            </a:r>
            <a:r>
              <a:rPr lang="en-GB" b="1" dirty="0">
                <a:solidFill>
                  <a:schemeClr val="tx1"/>
                </a:solidFill>
                <a:hlinkClick r:id="rId5"/>
              </a:rPr>
              <a:t>tools for the art of living</a:t>
            </a:r>
            <a:r>
              <a:rPr lang="en-GB" b="1" dirty="0">
                <a:solidFill>
                  <a:schemeClr val="tx1"/>
                </a:solidFill>
              </a:rPr>
              <a:t>. </a:t>
            </a:r>
            <a:r>
              <a:rPr lang="en-GB" b="1" dirty="0">
                <a:solidFill>
                  <a:schemeClr val="tx1"/>
                </a:solidFill>
                <a:hlinkClick r:id="rId6"/>
              </a:rPr>
              <a:t>Six grounding virtues</a:t>
            </a:r>
            <a:r>
              <a:rPr lang="en-GB" b="1" dirty="0">
                <a:solidFill>
                  <a:schemeClr val="tx1"/>
                </a:solidFill>
              </a:rPr>
              <a:t> guide everything we do. </a:t>
            </a:r>
            <a:endParaRPr lang="en-GB" b="1" dirty="0" smtClean="0">
              <a:solidFill>
                <a:schemeClr val="tx1"/>
              </a:solidFill>
            </a:endParaRPr>
          </a:p>
          <a:p>
            <a:pPr marL="0" indent="0">
              <a:buNone/>
            </a:pPr>
            <a:r>
              <a:rPr lang="en-GB" b="1" dirty="0" smtClean="0">
                <a:solidFill>
                  <a:schemeClr val="tx1"/>
                </a:solidFill>
              </a:rPr>
              <a:t>We </a:t>
            </a:r>
            <a:r>
              <a:rPr lang="en-GB" b="1" dirty="0">
                <a:solidFill>
                  <a:schemeClr val="tx1"/>
                </a:solidFill>
              </a:rPr>
              <a:t>explore the intersection of spiritual inquiry, science, social healing, community, poetry, and the arts. We’re offering ongoing special content for this moment, including conversations about </a:t>
            </a:r>
            <a:r>
              <a:rPr lang="en-GB" b="1" dirty="0">
                <a:solidFill>
                  <a:schemeClr val="tx1"/>
                </a:solidFill>
                <a:hlinkClick r:id="rId7"/>
              </a:rPr>
              <a:t>race and healing</a:t>
            </a:r>
            <a:r>
              <a:rPr lang="en-GB" b="1" dirty="0">
                <a:solidFill>
                  <a:schemeClr val="tx1"/>
                </a:solidFill>
              </a:rPr>
              <a:t>, “care packages” for </a:t>
            </a:r>
            <a:r>
              <a:rPr lang="en-GB" b="1" dirty="0">
                <a:solidFill>
                  <a:schemeClr val="tx1"/>
                </a:solidFill>
                <a:hlinkClick r:id="rId8"/>
              </a:rPr>
              <a:t>caregivers</a:t>
            </a:r>
            <a:r>
              <a:rPr lang="en-GB" b="1" dirty="0">
                <a:solidFill>
                  <a:schemeClr val="tx1"/>
                </a:solidFill>
              </a:rPr>
              <a:t> and </a:t>
            </a:r>
            <a:r>
              <a:rPr lang="en-GB" b="1" dirty="0">
                <a:solidFill>
                  <a:schemeClr val="tx1"/>
                </a:solidFill>
                <a:hlinkClick r:id="rId9"/>
              </a:rPr>
              <a:t>uncertain times</a:t>
            </a:r>
            <a:r>
              <a:rPr lang="en-GB" b="1" dirty="0">
                <a:solidFill>
                  <a:schemeClr val="tx1"/>
                </a:solidFill>
              </a:rPr>
              <a:t>, and a starting point </a:t>
            </a:r>
            <a:r>
              <a:rPr lang="en-GB" b="1" dirty="0">
                <a:solidFill>
                  <a:schemeClr val="tx1"/>
                </a:solidFill>
                <a:hlinkClick r:id="rId10"/>
              </a:rPr>
              <a:t>for the exhausted and overwhelm</a:t>
            </a:r>
            <a:endParaRPr lang="en-GB" b="1" dirty="0">
              <a:solidFill>
                <a:schemeClr val="tx1"/>
              </a:solidFill>
            </a:endParaRPr>
          </a:p>
        </p:txBody>
      </p:sp>
    </p:spTree>
    <p:extLst>
      <p:ext uri="{BB962C8B-B14F-4D97-AF65-F5344CB8AC3E}">
        <p14:creationId xmlns:p14="http://schemas.microsoft.com/office/powerpoint/2010/main" val="2274512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Resources</a:t>
            </a:r>
            <a:endParaRPr lang="en-GB" dirty="0"/>
          </a:p>
        </p:txBody>
      </p:sp>
      <p:sp>
        <p:nvSpPr>
          <p:cNvPr id="3" name="Content Placeholder 2"/>
          <p:cNvSpPr>
            <a:spLocks noGrp="1"/>
          </p:cNvSpPr>
          <p:nvPr>
            <p:ph idx="1"/>
          </p:nvPr>
        </p:nvSpPr>
        <p:spPr/>
        <p:txBody>
          <a:bodyPr/>
          <a:lstStyle/>
          <a:p>
            <a:r>
              <a:rPr lang="en-GB" b="1" dirty="0" smtClean="0"/>
              <a:t>Unlocking Us: </a:t>
            </a:r>
            <a:r>
              <a:rPr lang="en-GB" b="1" dirty="0" err="1" smtClean="0"/>
              <a:t>Brene</a:t>
            </a:r>
            <a:r>
              <a:rPr lang="en-GB" b="1" dirty="0" smtClean="0"/>
              <a:t> Brown</a:t>
            </a:r>
          </a:p>
          <a:p>
            <a:pPr marL="0" indent="0">
              <a:buNone/>
            </a:pPr>
            <a:r>
              <a:rPr lang="en-GB" b="1" dirty="0" smtClean="0"/>
              <a:t>Conversations </a:t>
            </a:r>
            <a:r>
              <a:rPr lang="en-GB" b="1" dirty="0"/>
              <a:t>that unlock the deeply human part of who we are, so that we can live, love, parent, and lead with more courage and </a:t>
            </a:r>
            <a:r>
              <a:rPr lang="en-GB" b="1" dirty="0" smtClean="0"/>
              <a:t>heart.</a:t>
            </a:r>
            <a:r>
              <a:rPr lang="en-GB" dirty="0" smtClean="0"/>
              <a:t> </a:t>
            </a:r>
            <a:r>
              <a:rPr lang="en-GB" b="1" dirty="0" smtClean="0">
                <a:hlinkClick r:id="rId2"/>
              </a:rPr>
              <a:t>https</a:t>
            </a:r>
            <a:r>
              <a:rPr lang="en-GB" b="1" dirty="0">
                <a:hlinkClick r:id="rId2"/>
              </a:rPr>
              <a:t>://brenebrown.com/unlockingus</a:t>
            </a:r>
            <a:r>
              <a:rPr lang="en-GB" b="1" dirty="0" smtClean="0">
                <a:hlinkClick r:id="rId2"/>
              </a:rPr>
              <a:t>/</a:t>
            </a:r>
            <a:endParaRPr lang="en-GB" b="1" dirty="0" smtClean="0"/>
          </a:p>
          <a:p>
            <a:pPr marL="0" indent="0">
              <a:buNone/>
            </a:pPr>
            <a:r>
              <a:rPr lang="en-GB" b="1" dirty="0" smtClean="0"/>
              <a:t>Excellent pods casts. </a:t>
            </a:r>
          </a:p>
          <a:p>
            <a:pPr marL="0" indent="0">
              <a:buNone/>
            </a:pPr>
            <a:endParaRPr lang="en-GB" b="1" dirty="0" smtClean="0"/>
          </a:p>
          <a:p>
            <a:r>
              <a:rPr lang="en-GB" dirty="0" smtClean="0"/>
              <a:t> </a:t>
            </a:r>
            <a:r>
              <a:rPr lang="en-GB" b="1" dirty="0"/>
              <a:t>BACP Diversity Hub</a:t>
            </a:r>
          </a:p>
          <a:p>
            <a:pPr marL="0" indent="0">
              <a:buNone/>
            </a:pPr>
            <a:r>
              <a:rPr lang="en-GB" b="1" dirty="0">
                <a:hlinkClick r:id="rId3"/>
              </a:rPr>
              <a:t>https://www.bacp.co.uk/cpd/cpd-hub/diversity/</a:t>
            </a:r>
            <a:endParaRPr lang="en-GB" b="1" dirty="0"/>
          </a:p>
        </p:txBody>
      </p:sp>
      <p:pic>
        <p:nvPicPr>
          <p:cNvPr id="4" name="Picture 3"/>
          <p:cNvPicPr>
            <a:picLocks noChangeAspect="1"/>
          </p:cNvPicPr>
          <p:nvPr/>
        </p:nvPicPr>
        <p:blipFill>
          <a:blip r:embed="rId4"/>
          <a:stretch>
            <a:fillRect/>
          </a:stretch>
        </p:blipFill>
        <p:spPr>
          <a:xfrm>
            <a:off x="9218761" y="1064645"/>
            <a:ext cx="2357167" cy="1885590"/>
          </a:xfrm>
          <a:prstGeom prst="rect">
            <a:avLst/>
          </a:prstGeom>
        </p:spPr>
      </p:pic>
    </p:spTree>
    <p:extLst>
      <p:ext uri="{BB962C8B-B14F-4D97-AF65-F5344CB8AC3E}">
        <p14:creationId xmlns:p14="http://schemas.microsoft.com/office/powerpoint/2010/main" val="40198329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Resources </a:t>
            </a:r>
            <a:endParaRPr lang="en-GB" dirty="0"/>
          </a:p>
        </p:txBody>
      </p:sp>
      <p:sp>
        <p:nvSpPr>
          <p:cNvPr id="3" name="Content Placeholder 2"/>
          <p:cNvSpPr>
            <a:spLocks noGrp="1"/>
          </p:cNvSpPr>
          <p:nvPr>
            <p:ph idx="1"/>
          </p:nvPr>
        </p:nvSpPr>
        <p:spPr/>
        <p:txBody>
          <a:bodyPr/>
          <a:lstStyle/>
          <a:p>
            <a:r>
              <a:rPr lang="en-GB" b="1" dirty="0" smtClean="0"/>
              <a:t>Bolton, G. and </a:t>
            </a:r>
            <a:r>
              <a:rPr lang="en-GB" b="1" dirty="0" err="1" smtClean="0"/>
              <a:t>Delderfield</a:t>
            </a:r>
            <a:r>
              <a:rPr lang="en-GB" b="1" dirty="0" smtClean="0"/>
              <a:t>, R. (2018) </a:t>
            </a:r>
            <a:r>
              <a:rPr lang="en-GB" b="1" i="1" dirty="0" smtClean="0"/>
              <a:t>Reflective Practice Writing and Professional Development 5</a:t>
            </a:r>
            <a:r>
              <a:rPr lang="en-GB" b="1" i="1" baseline="30000" dirty="0" smtClean="0"/>
              <a:t>th</a:t>
            </a:r>
            <a:r>
              <a:rPr lang="en-GB" b="1" i="1" dirty="0" smtClean="0"/>
              <a:t> Ed. </a:t>
            </a:r>
            <a:r>
              <a:rPr lang="en-GB" b="1" dirty="0" smtClean="0"/>
              <a:t>London: Sage Publications</a:t>
            </a:r>
          </a:p>
          <a:p>
            <a:pPr marL="0" indent="0">
              <a:buNone/>
            </a:pPr>
            <a:r>
              <a:rPr lang="en-GB" b="1" dirty="0">
                <a:hlinkClick r:id="rId2"/>
              </a:rPr>
              <a:t>https://study.sagepub.com/education/education-all-phases/bolton-with-delderfield-reflective-practice</a:t>
            </a:r>
            <a:endParaRPr lang="en-GB" b="1" dirty="0"/>
          </a:p>
          <a:p>
            <a:r>
              <a:rPr lang="en-GB" dirty="0"/>
              <a:t>Reflective practice is critical enquiry into any aspect of our practice, deepening and clarifying understanding of it and our relationship with it.  It involves reflection, an important aspect of which is reflexivity.</a:t>
            </a:r>
            <a:endParaRPr lang="en-GB" b="1" dirty="0"/>
          </a:p>
        </p:txBody>
      </p:sp>
    </p:spTree>
    <p:extLst>
      <p:ext uri="{BB962C8B-B14F-4D97-AF65-F5344CB8AC3E}">
        <p14:creationId xmlns:p14="http://schemas.microsoft.com/office/powerpoint/2010/main" val="33008778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Contracting with the Group </a:t>
            </a:r>
            <a:endParaRPr lang="en-GB" dirty="0"/>
          </a:p>
        </p:txBody>
      </p:sp>
      <p:sp>
        <p:nvSpPr>
          <p:cNvPr id="3" name="Content Placeholder 2"/>
          <p:cNvSpPr>
            <a:spLocks noGrp="1"/>
          </p:cNvSpPr>
          <p:nvPr>
            <p:ph idx="1"/>
          </p:nvPr>
        </p:nvSpPr>
        <p:spPr>
          <a:xfrm>
            <a:off x="1154954" y="2603499"/>
            <a:ext cx="8825659" cy="3463745"/>
          </a:xfrm>
        </p:spPr>
        <p:txBody>
          <a:bodyPr/>
          <a:lstStyle/>
          <a:p>
            <a:pPr marL="0" indent="0">
              <a:buNone/>
            </a:pPr>
            <a:r>
              <a:rPr lang="en-GB" b="1" dirty="0" smtClean="0"/>
              <a:t>On-campus </a:t>
            </a:r>
          </a:p>
          <a:p>
            <a:pPr marL="0" indent="0">
              <a:buNone/>
            </a:pPr>
            <a:r>
              <a:rPr lang="en-GB" b="1" dirty="0" smtClean="0"/>
              <a:t>Online</a:t>
            </a:r>
          </a:p>
          <a:p>
            <a:pPr marL="0" indent="0">
              <a:buNone/>
            </a:pPr>
            <a:r>
              <a:rPr lang="en-GB" b="1" dirty="0" smtClean="0"/>
              <a:t>What needs to be in the contract? </a:t>
            </a:r>
            <a:endParaRPr lang="en-GB" b="1" dirty="0"/>
          </a:p>
        </p:txBody>
      </p:sp>
    </p:spTree>
    <p:extLst>
      <p:ext uri="{BB962C8B-B14F-4D97-AF65-F5344CB8AC3E}">
        <p14:creationId xmlns:p14="http://schemas.microsoft.com/office/powerpoint/2010/main" val="11381509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Wednesday Session – September 30</a:t>
            </a:r>
            <a:r>
              <a:rPr lang="en-GB" baseline="30000" dirty="0" smtClean="0"/>
              <a:t>th</a:t>
            </a:r>
            <a:r>
              <a:rPr lang="en-GB" dirty="0" smtClean="0"/>
              <a:t> </a:t>
            </a:r>
            <a:endParaRPr lang="en-GB" dirty="0"/>
          </a:p>
        </p:txBody>
      </p:sp>
      <p:sp>
        <p:nvSpPr>
          <p:cNvPr id="3" name="Content Placeholder 2"/>
          <p:cNvSpPr>
            <a:spLocks noGrp="1"/>
          </p:cNvSpPr>
          <p:nvPr>
            <p:ph idx="1"/>
          </p:nvPr>
        </p:nvSpPr>
        <p:spPr/>
        <p:txBody>
          <a:bodyPr>
            <a:normAutofit/>
          </a:bodyPr>
          <a:lstStyle/>
          <a:p>
            <a:r>
              <a:rPr lang="en-GB" sz="2800" dirty="0" smtClean="0"/>
              <a:t>Synchronous Sessions (Online with TEAMS) you will be invited. 11-12pm. </a:t>
            </a:r>
          </a:p>
          <a:p>
            <a:r>
              <a:rPr lang="en-GB" sz="2800" dirty="0" smtClean="0"/>
              <a:t>Please take a look at the Weekly Planner:  </a:t>
            </a:r>
          </a:p>
          <a:p>
            <a:pPr lvl="1"/>
            <a:r>
              <a:rPr lang="en-GB" sz="2800" dirty="0" smtClean="0"/>
              <a:t>Rory Lee Oakes – Reflective Journal Writing and </a:t>
            </a:r>
          </a:p>
          <a:p>
            <a:pPr lvl="1"/>
            <a:r>
              <a:rPr lang="en-GB" sz="2800" dirty="0" smtClean="0"/>
              <a:t>Gillie Bolton Therapeutic Writing </a:t>
            </a:r>
          </a:p>
        </p:txBody>
      </p:sp>
    </p:spTree>
    <p:extLst>
      <p:ext uri="{BB962C8B-B14F-4D97-AF65-F5344CB8AC3E}">
        <p14:creationId xmlns:p14="http://schemas.microsoft.com/office/powerpoint/2010/main" val="12654085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FFC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EC7F02AD-9687-440F-A9DF-FAA6F22270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5196</TotalTime>
  <Words>736</Words>
  <Application>Microsoft Office PowerPoint</Application>
  <PresentationFormat>Widescreen</PresentationFormat>
  <Paragraphs>75</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Wingdings</vt:lpstr>
      <vt:lpstr>Wingdings 3</vt:lpstr>
      <vt:lpstr>Arial</vt:lpstr>
      <vt:lpstr>Century Gothic</vt:lpstr>
      <vt:lpstr>Calibri</vt:lpstr>
      <vt:lpstr>Ion Boardroom</vt:lpstr>
      <vt:lpstr>ECHC6001 Personal Development and Professional Profile  </vt:lpstr>
      <vt:lpstr>PowerPoint Presentation</vt:lpstr>
      <vt:lpstr>Aims for today</vt:lpstr>
      <vt:lpstr>Module Expectations</vt:lpstr>
      <vt:lpstr>Learning Outcomes</vt:lpstr>
      <vt:lpstr>Module Structure and Delivery Blended Learning Approach</vt:lpstr>
      <vt:lpstr>MODULE THEMES – Semester One</vt:lpstr>
      <vt:lpstr>Assessments  (Subject to External Approval) </vt:lpstr>
      <vt:lpstr>Online Resource List – Leganto </vt:lpstr>
      <vt:lpstr>Additional Resources </vt:lpstr>
      <vt:lpstr>Additional Resources</vt:lpstr>
      <vt:lpstr>Additional Resources </vt:lpstr>
      <vt:lpstr>Contracting with the Group </vt:lpstr>
      <vt:lpstr>Wednesday Session – September 30th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Relationships</dc:title>
  <dc:creator>Andrea Williams</dc:creator>
  <cp:lastModifiedBy>Ruth Groff</cp:lastModifiedBy>
  <cp:revision>92</cp:revision>
  <dcterms:created xsi:type="dcterms:W3CDTF">2018-10-15T20:48:49Z</dcterms:created>
  <dcterms:modified xsi:type="dcterms:W3CDTF">2020-09-27T16:57:31Z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74064600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