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71" r:id="rId6"/>
    <p:sldId id="267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993" autoAdjust="0"/>
    <p:restoredTop sz="77829" autoAdjust="0"/>
  </p:normalViewPr>
  <p:slideViewPr>
    <p:cSldViewPr snapToGrid="0">
      <p:cViewPr varScale="1">
        <p:scale>
          <a:sx n="52" d="100"/>
          <a:sy n="52" d="100"/>
        </p:scale>
        <p:origin x="-1200" y="-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DEA4D-8434-4CC8-811F-555AD272B4D0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9673E3-9BD0-4767-9FDB-E2FFA5ADA68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F722C-6C96-4C5B-B179-9A74BB0B95B9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0F753-B62A-4821-A6E9-334BFD17277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outlook.2023.102032" TargetMode="External"/><Relationship Id="rId13" Type="http://schemas.openxmlformats.org/officeDocument/2006/relationships/hyperlink" Target="https://sketchplanations.com/the-swiss-cheese-model" TargetMode="External"/><Relationship Id="rId3" Type="http://schemas.openxmlformats.org/officeDocument/2006/relationships/hyperlink" Target="https://zenbit.tech/blog/what-is-quality-assurance-in-healthcare/" TargetMode="External"/><Relationship Id="rId7" Type="http://schemas.openxmlformats.org/officeDocument/2006/relationships/hyperlink" Target="https://doi.org/10.1111/1475-6773.14202" TargetMode="External"/><Relationship Id="rId12" Type="http://schemas.openxmlformats.org/officeDocument/2006/relationships/hyperlink" Target="https://www.ons.gov.uk/peoplepopulationandcommunity/birthsdeathsandmarriages/death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protection.org/files/food-protection-trends/nov-dec-24-Gonzalez.pdf" TargetMode="External"/><Relationship Id="rId11" Type="http://schemas.openxmlformats.org/officeDocument/2006/relationships/hyperlink" Target="https://doi.org/10.1007/s40258-022-00785-2" TargetMode="External"/><Relationship Id="rId5" Type="http://schemas.openxmlformats.org/officeDocument/2006/relationships/hyperlink" Target="https://assets.publishing.service.gov.uk/government/uploads/system/uploads/attachment_data/file/279124/0947.pdf" TargetMode="External"/><Relationship Id="rId10" Type="http://schemas.openxmlformats.org/officeDocument/2006/relationships/hyperlink" Target="https://doi.org/10.3390/ijerph19063722" TargetMode="External"/><Relationship Id="rId4" Type="http://schemas.openxmlformats.org/officeDocument/2006/relationships/hyperlink" Target="https://repository.lboro.ac.uk/articles/conference_contribution/Weak_signals_in_healthcare_The_case_study_of_the_Mid-Staffordshire_NHS_Foundation_Trust/9351257/1/files/16960463.pdf" TargetMode="External"/><Relationship Id="rId9" Type="http://schemas.openxmlformats.org/officeDocument/2006/relationships/hyperlink" Target="https://www.linkedin.com/pulse/educating-training-healthcare-workforce-overview" TargetMode="External"/><Relationship Id="rId14" Type="http://schemas.openxmlformats.org/officeDocument/2006/relationships/hyperlink" Target="https://www.telegraph.co.uk/multimedia/archive/01394/Stafford-Hospital_1394538a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01410" y="2489485"/>
            <a:ext cx="6512767" cy="887699"/>
          </a:xfrm>
        </p:spPr>
        <p:txBody>
          <a:bodyPr>
            <a:norm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TOPIC: Mid Staffordshire NHS Foundation Trust (UK)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666" y="721989"/>
            <a:ext cx="3146983" cy="1535848"/>
          </a:xfrm>
          <a:prstGeom prst="rect">
            <a:avLst/>
          </a:prstGeom>
        </p:spPr>
      </p:pic>
      <p:sp>
        <p:nvSpPr>
          <p:cNvPr id="5" name="Subtitle 2"/>
          <p:cNvSpPr txBox="1"/>
          <p:nvPr/>
        </p:nvSpPr>
        <p:spPr>
          <a:xfrm>
            <a:off x="5496400" y="3547872"/>
            <a:ext cx="6132228" cy="2401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Improvements</a:t>
            </a:r>
          </a:p>
          <a:p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LCHS7006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Keyur Ash</a:t>
            </a:r>
            <a:r>
              <a:rPr lang="en-IN" alt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vinbh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IN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Patel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2434370</a:t>
            </a:r>
          </a:p>
          <a:p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Lecturer Name : </a:t>
            </a:r>
            <a:r>
              <a:rPr lang="en-GB" sz="1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Dr.Fahad</a:t>
            </a:r>
            <a:r>
              <a:rPr lang="en-GB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Khan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9410"/>
            <a:ext cx="4795936" cy="68774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265" y="365125"/>
            <a:ext cx="9618564" cy="792343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5265" y="1165345"/>
            <a:ext cx="6172680" cy="532753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encountered significant quality issues, with a high death rate among patients connected to understaffing, poor leadership, and weak governance (Carman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2018).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illustrates the critical breakdown concerning safety culture, quality assurance, and accountability within healthcare.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examines policy issues and the root causes through the enactment of the systems-based models to characterise their influence on service provision.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0238" y="2488319"/>
            <a:ext cx="3113590" cy="18813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0" y="0"/>
            <a:ext cx="1481559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8828110" y="4479402"/>
            <a:ext cx="311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Telegraph, 2025)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625" y="0"/>
            <a:ext cx="965279" cy="96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76421" y="0"/>
            <a:ext cx="965279" cy="96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6372828" cy="96596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 of the Case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31090"/>
            <a:ext cx="6372828" cy="4528877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Between 2005 and 2008, the Mid Staffordshire NHS Foundation Trust demonstrated poor care with high death rates among patients, and inhuman treatment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Failures arose from the leadership arranging the foundation trust status and financial targets over quality care and safety of the patients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Regulators, Oversight bodies, and local authorities were unsuccessful in recognising or acting on the warning signs, allowing the  issue to persist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6143" y="0"/>
            <a:ext cx="45758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2018" y="228601"/>
            <a:ext cx="9929040" cy="686090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Swiss Cheese Model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84189" y="914691"/>
          <a:ext cx="6362217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073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12073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12073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Layer of the Defence (Slice of Cheese)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Intended Function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Hole (Weakness)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Leadership and Hospital Board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Delivering strategic direction and ensuing safety culture for the patients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Ineffective supervision and weak governance caused different systemic obstacles (Francis, 2013)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Regulators and Quality Control Systems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Evaluation of the standards and abiding by all the safety protocols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Absence of quality control mechanisms, and ineffective regulatory response was observed (Francis, 2013)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 culture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Fostering a culture of accountability and safety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Lack of patient-centred care was observed along with absence of a safety culture (Francis, 2013)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Coordination and Communication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Ensuring a smooth flow of information between staff and the departments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Poor communication among the leaders and incomplete handovers caused the patient safety to be compromised (Gonzalez, 2024).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848578" y="4722561"/>
            <a:ext cx="316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self-created)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500" y="0"/>
            <a:ext cx="2121518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8578" y="2064397"/>
            <a:ext cx="3162480" cy="244475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208107"/>
            <a:ext cx="10515600" cy="746223"/>
          </a:xfrm>
        </p:spPr>
        <p:txBody>
          <a:bodyPr/>
          <a:lstStyle/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Analysis of Benchmarks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28244" y="954330"/>
          <a:ext cx="11535509" cy="5514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143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75143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03263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Metric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Performance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Target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Mortality rate of the patients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30-day mortality rate is recorded as 1.4%, which is 10% lower than the national average (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Keeping the rate of mortality below the national average of 1.5% (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Office for National Statistics, 2024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levels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registered nurse to patient ration is observed as 1:6, and the rate of vacancy is 6%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ratio of nurse to patient should be sustained at 1:5, and the vacancy should be below 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Training and Support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annual training has been observed to be completed by 92% of the staff (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training completion rate should be 100% and mist be above 95%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Governance and Oversight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Within 1 month, 85% of the safety issues have been resolved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90% safety issues resolution within 30 days (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83402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Patient Safety and Experience Culture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satisfaction rate of the staff has been recorded 82%, and the satisfaction rate among the patients have been 88%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satisfaction rate of the staff should be above 90%, and the satisfaction rate among the patients should be above 95%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435" y="374457"/>
            <a:ext cx="10515600" cy="966134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Proposed Structure for Component 2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9790"/>
            <a:ext cx="10515600" cy="4351338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&amp; Background of the case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Application of Swiss cheese, Fishbone, Donabedian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Evaluation of Policy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 on efficiency and quality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Evaluation of Benchmarking against standards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34471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6642847"/>
            <a:ext cx="12192000" cy="21515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5660"/>
            <a:ext cx="10515600" cy="320936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scenario for the Mid Staffordshire NHS Foundation Trust demonstrated how policy pressures, weak leadership, and ineffective quality assurance caused the prudent harm.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 system-based models revealed that neglecting the accountability and safety culture undermines the effective delivery of healthcare.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Strengthening Governance and fostering transparency are core components to ensure efficiency, equity, and quality within the healthcare services.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74812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88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6669741"/>
            <a:ext cx="12192000" cy="188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2017188" y="0"/>
            <a:ext cx="174812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5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61365"/>
            <a:ext cx="10515600" cy="632011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93376"/>
            <a:ext cx="10515600" cy="5617547"/>
          </a:xfrm>
        </p:spPr>
        <p:txBody>
          <a:bodyPr>
            <a:normAutofit/>
          </a:bodyPr>
          <a:lstStyle/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Broshkov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(2023).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Defining Quality Assurance in Healthcare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https://zenbit.tech/blog/what-is-quality-assurance-in-healthcare/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Carman, E.M., Fray, M. and Waterson, P. (2018, August). Weak signals in healthcare: The case study of the Mid-Staffordshire NHS Foundation Trust. In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Congress of the International Ergonomics Association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(pp. 691-700). Cham: Springer International Publishing.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https://repository.lboro.ac.uk/articles/conference_contribution/Weak_signals_in_healthcare_The_case_study_of_the_Mid-Staffordshire_NHS_Foundation_Trust/9351257/1/files/16960463.pdf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Francis, R. (2013).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Public Inquiry Report of the Mid Staffordshire NHS Foundation Trust Public Inquiry Executive Summary HC 947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https://assets.publishing.service.gov.uk/government/uploads/system/uploads/attachment_data/file/279124/0947.pdf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 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Gonzalez, O.R. (2024). Supplementing Hazard Analysis and Critical Control Point with Root Cause Analysis.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Food Protection Trends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https://www.foodprotection.org/files/food-protection-trends/nov-dec-24-Gonzalez.pdf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Jindal,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Chaiyachati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K.H., Fung, V., Manson, S.M. and Mortensen, K. (2023). Eliminating health care inequities through strengthening access to care.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Health services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58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pp.300-310.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https://doi.org/10.1111/1475-6773.14202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Lewis, C.L., Yan, A., Williams, M.Y.,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L.V., Crawford, C.L., Morse, L., Valdez, A.M., Alexander, G.R., Grant, E., Valderama-Wallace, C. and Beatty, D. (2023). Health equity: a concept analysis.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Nursing outlook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71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(5), p.102032.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https://doi.org/10.1016/j.outlook.2023.102032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LinkedIn (2025).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Educating &amp; Training The Healthcare Workforce: An Overview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https://www.linkedin.com/pulse/educating-training-healthcare-workforce-overview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 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Lu, L., Ko, Y.M., Chen, H.Y., Chueh, J.W., Chen, P.Y. and Cooper, C.L. (2022). Patient safety and staff well-being: organizational culture as a resource.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p.3722.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https://doi.org/10.3390/ijerph19063722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Mbau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Musiega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Nyawira,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Tsofa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B., Mulwa, A., Molyneux, S., Maina, I., Jemutai, J., Normand, C., Hanson, K. and Barasa, E. (2023). Analysing the efficiency of health systems: a systematic review of the literature.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Applied health economics and health policy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(2), pp.205-224.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https://doi.org/10.1007/s40258-022-00785-2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(2024).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Deaths - Office for National Statistics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https://www.ons.gov.uk/peoplepopulationandcommunity/birthsdeathsandmarriages/deaths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Sketchplanations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https://sketchplanations.com/the-swiss-cheese-model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Telegraph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Mid Staffs report delayed until January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 Telegraph.co.uk.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https://www.telegraph.co.uk/multimedia/archive/01394/Stafford-Hospital_1394538a.jpg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20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September 2025)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759</Words>
  <Application>Microsoft Office PowerPoint</Application>
  <PresentationFormat>Custom</PresentationFormat>
  <Paragraphs>79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Introduction</vt:lpstr>
      <vt:lpstr>Background of the Case</vt:lpstr>
      <vt:lpstr>Application of the Swiss Cheese Model</vt:lpstr>
      <vt:lpstr>Analysis of Benchmarks</vt:lpstr>
      <vt:lpstr>Proposed Structure for Component 2</vt:lpstr>
      <vt:lpstr>Conclusion</vt:lpstr>
      <vt:lpstr>References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</cp:revision>
  <dcterms:created xsi:type="dcterms:W3CDTF">2025-09-30T18:05:00Z</dcterms:created>
  <dcterms:modified xsi:type="dcterms:W3CDTF">2025-10-19T16:14:35Z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C29DE6578C494C00B3070EBA53855F8E_12</vt:lpwstr>
  </property>
  <property fmtid="{D5CDD505-2E9C-101B-9397-08002B2CF9AE}" pid="3" name="KSOProductBuildVer">
    <vt:lpwstr>1033-12.2.0.22549</vt:lpwstr>
  </property>
</Properties>
</file>