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bookmarkIdSeed="3">
  <p:sldMasterIdLst>
    <p:sldMasterId id="2147483648" r:id="rId4"/>
  </p:sldMasterIdLst>
  <p:notesMasterIdLst>
    <p:notesMasterId r:id="rId17"/>
  </p:notesMasterIdLst>
  <p:handoutMasterIdLst>
    <p:handoutMasterId r:id="rId18"/>
  </p:handoutMasterIdLst>
  <p:sldIdLst>
    <p:sldId id="322" r:id="rId5"/>
    <p:sldId id="321" r:id="rId6"/>
    <p:sldId id="323" r:id="rId7"/>
    <p:sldId id="334" r:id="rId8"/>
    <p:sldId id="335" r:id="rId9"/>
    <p:sldId id="347" r:id="rId10"/>
    <p:sldId id="350" r:id="rId11"/>
    <p:sldId id="348" r:id="rId12"/>
    <p:sldId id="349" r:id="rId13"/>
    <p:sldId id="333" r:id="rId14"/>
    <p:sldId id="351" r:id="rId15"/>
    <p:sldId id="31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5B8BF"/>
    <a:srgbClr val="58696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E3FDE45-AF77-4B5C-9715-49D594BDF05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1A50702-3C68-4B14-B819-72B57D27F94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EF0F4880-E690-44D0-8356-A9E7BDBAB09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BE6205E-B305-4B90-9534-3C5E99A0275E}" type="datetimeFigureOut">
              <a:rPr lang="en-US" smtClean="0"/>
              <a:t>6/14/25</a:t>
            </a:fld>
            <a:endParaRPr lang="en-US"/>
          </a:p>
        </p:txBody>
      </p:sp>
      <p:sp>
        <p:nvSpPr>
          <p:cNvPr id="4" name="Footer Placeholder 3">
            <a:extLst>
              <a:ext uri="{FF2B5EF4-FFF2-40B4-BE49-F238E27FC236}">
                <a16:creationId xmlns:a16="http://schemas.microsoft.com/office/drawing/2014/main" id="{26B4ACF6-39FD-4B08-A7D5-5BFDC37B462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AF7C9FD2-2C57-4DE7-8EA4-86DEE80B988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0AC623C-86E0-4A85-83FB-F4A716956FD4}" type="slidenum">
              <a:rPr lang="en-US" smtClean="0"/>
              <a:t>‹#›</a:t>
            </a:fld>
            <a:endParaRPr lang="en-US"/>
          </a:p>
        </p:txBody>
      </p:sp>
    </p:spTree>
    <p:extLst>
      <p:ext uri="{BB962C8B-B14F-4D97-AF65-F5344CB8AC3E}">
        <p14:creationId xmlns:p14="http://schemas.microsoft.com/office/powerpoint/2010/main" val="16939555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3722F1-E430-42A1-A473-1759336AECCE}" type="datetimeFigureOut">
              <a:rPr lang="en-US" smtClean="0"/>
              <a:t>6/14/25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7D7554-D10C-4E29-B8E6-BB7111FA614F}" type="slidenum">
              <a:rPr lang="en-US" smtClean="0"/>
              <a:t>‹#›</a:t>
            </a:fld>
            <a:endParaRPr lang="en-US"/>
          </a:p>
        </p:txBody>
      </p:sp>
    </p:spTree>
    <p:extLst>
      <p:ext uri="{BB962C8B-B14F-4D97-AF65-F5344CB8AC3E}">
        <p14:creationId xmlns:p14="http://schemas.microsoft.com/office/powerpoint/2010/main" val="3517347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US" sz="1800" b="1" kern="0">
                <a:effectLst/>
                <a:latin typeface="Arial" panose="020B0604020202020204" pitchFamily="34" charset="0"/>
                <a:ea typeface="Times New Roman" panose="02020603050405020304" pitchFamily="18" charset="0"/>
                <a:cs typeface="Times New Roman" panose="02020603050405020304" pitchFamily="18" charset="0"/>
              </a:rPr>
              <a:t>Introduction </a:t>
            </a:r>
            <a:endParaRPr lang="en-GB" sz="1800" b="1" kern="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rPr>
              <a:t>This presentation utilises Mintzberg's 10 managerial responsibilities to examine the primary duties of modern corporate management.  Each position will be explained, role development strategies will be discussed, and their impact on organisational success will be explored. A case study of Unilever will demonstrate real-world relevance </a:t>
            </a:r>
            <a:r>
              <a:rPr lang="en-US" sz="1800">
                <a:effectLst/>
                <a:latin typeface="Arial" panose="020B0604020202020204" pitchFamily="34" charset="0"/>
                <a:ea typeface="Calibri" panose="020F0502020204030204" pitchFamily="34" charset="0"/>
              </a:rPr>
              <a:t>(</a:t>
            </a:r>
            <a:r>
              <a:rPr lang="en-US" sz="1800" err="1">
                <a:effectLst/>
                <a:latin typeface="Arial" panose="020B0604020202020204" pitchFamily="34" charset="0"/>
                <a:ea typeface="Calibri" panose="020F0502020204030204" pitchFamily="34" charset="0"/>
              </a:rPr>
              <a:t>Kahungu</a:t>
            </a:r>
            <a:r>
              <a:rPr lang="en-US" sz="1800">
                <a:effectLst/>
                <a:latin typeface="Arial" panose="020B0604020202020204" pitchFamily="34" charset="0"/>
                <a:ea typeface="Calibri" panose="020F0502020204030204" pitchFamily="34" charset="0"/>
              </a:rPr>
              <a:t>, 2018)</a:t>
            </a:r>
            <a:r>
              <a:rPr lang="en-GB" sz="1800">
                <a:effectLst/>
                <a:latin typeface="Arial" panose="020B0604020202020204" pitchFamily="34" charset="0"/>
                <a:ea typeface="Calibri" panose="020F0502020204030204" pitchFamily="34" charset="0"/>
              </a:rPr>
              <a:t>.  Finally, this presentation will discuss new managerial responsibilities in today's dynamic business environment.</a:t>
            </a:r>
            <a:endParaRPr lang="en-GB"/>
          </a:p>
        </p:txBody>
      </p:sp>
      <p:sp>
        <p:nvSpPr>
          <p:cNvPr id="4" name="Slide Number Placeholder 3"/>
          <p:cNvSpPr>
            <a:spLocks noGrp="1"/>
          </p:cNvSpPr>
          <p:nvPr>
            <p:ph type="sldNum" sz="quarter" idx="5"/>
          </p:nvPr>
        </p:nvSpPr>
        <p:spPr/>
        <p:txBody>
          <a:bodyPr/>
          <a:lstStyle/>
          <a:p>
            <a:fld id="{C37D7554-D10C-4E29-B8E6-BB7111FA614F}" type="slidenum">
              <a:rPr lang="en-US" smtClean="0"/>
              <a:t>2</a:t>
            </a:fld>
            <a:endParaRPr lang="en-US"/>
          </a:p>
        </p:txBody>
      </p:sp>
    </p:spTree>
    <p:extLst>
      <p:ext uri="{BB962C8B-B14F-4D97-AF65-F5344CB8AC3E}">
        <p14:creationId xmlns:p14="http://schemas.microsoft.com/office/powerpoint/2010/main" val="23028888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GB" sz="1800" b="1" kern="0">
                <a:effectLst/>
                <a:latin typeface="Arial" panose="020B0604020202020204" pitchFamily="34" charset="0"/>
                <a:ea typeface="Times New Roman" panose="02020603050405020304" pitchFamily="18" charset="0"/>
                <a:cs typeface="Times New Roman" panose="02020603050405020304" pitchFamily="18" charset="0"/>
              </a:rPr>
              <a:t>Mintzberg's 10 Managerial Roles overview</a:t>
            </a: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cs typeface="Arial" panose="020B0604020202020204" pitchFamily="34" charset="0"/>
              </a:rPr>
              <a:t>Ten managerial jobs, as described by Henry Mintzberg, encompass the various duties of an organisation's managers. The leading roles are interpersonal, informational, and decisional. Each job is vital to organisational performance, leadership, and strategic alignment in complicated business situations. Unilever, a global consumer goods company, executed these tasks through organised leadership, innovation, and international coordination.</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Interpersonal Roles</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Figurehead: </a:t>
            </a:r>
            <a:r>
              <a:rPr lang="en-GB" sz="1800">
                <a:effectLst/>
                <a:latin typeface="Arial" panose="020B0604020202020204" pitchFamily="34" charset="0"/>
                <a:ea typeface="Calibri" panose="020F0502020204030204" pitchFamily="34" charset="0"/>
                <a:cs typeface="Arial" panose="020B0604020202020204" pitchFamily="34" charset="0"/>
              </a:rPr>
              <a:t>Figureheads represent the corporation at formal events and sign official documents. Senior leaders at Unilever attend international forums and sustainability conferences to demonstrate a worldwide commitment.</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Leader: </a:t>
            </a:r>
            <a:r>
              <a:rPr lang="en-GB" sz="1800">
                <a:effectLst/>
                <a:latin typeface="Arial" panose="020B0604020202020204" pitchFamily="34" charset="0"/>
                <a:ea typeface="Calibri" panose="020F0502020204030204" pitchFamily="34" charset="0"/>
                <a:cs typeface="Arial" panose="020B0604020202020204" pitchFamily="34" charset="0"/>
              </a:rPr>
              <a:t>Leaders direct and motivate employees, set performance expectations, and build effective teams </a:t>
            </a:r>
            <a:r>
              <a:rPr lang="en-US" sz="1800">
                <a:effectLst/>
                <a:latin typeface="Arial" panose="020B0604020202020204" pitchFamily="34" charset="0"/>
                <a:ea typeface="Calibri" panose="020F0502020204030204" pitchFamily="34" charset="0"/>
                <a:cs typeface="Arial" panose="020B0604020202020204" pitchFamily="34" charset="0"/>
              </a:rPr>
              <a:t>(Mintzberg, 2019)</a:t>
            </a:r>
            <a:r>
              <a:rPr lang="en-GB" sz="1800">
                <a:effectLst/>
                <a:latin typeface="Arial" panose="020B0604020202020204" pitchFamily="34" charset="0"/>
                <a:ea typeface="Calibri" panose="020F0502020204030204" pitchFamily="34" charset="0"/>
                <a:cs typeface="Arial" panose="020B0604020202020204" pitchFamily="34" charset="0"/>
              </a:rPr>
              <a:t>. Managers at Unilever promote diversity, inclusion, and talent development through mentorship and leadership initiatives.</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Liaison: </a:t>
            </a:r>
            <a:r>
              <a:rPr lang="en-GB" sz="1800">
                <a:effectLst/>
                <a:latin typeface="Arial" panose="020B0604020202020204" pitchFamily="34" charset="0"/>
                <a:ea typeface="Calibri" panose="020F0502020204030204" pitchFamily="34" charset="0"/>
                <a:cs typeface="Arial" panose="020B0604020202020204" pitchFamily="34" charset="0"/>
              </a:rPr>
              <a:t>Building and maintaining external contacts is a key aspect of the liaison position. Managers at Unilever frequently collaborate with suppliers, government agencies, and NGOs to promote environmental and social responsibility.</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Informational Roles</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Monitor: </a:t>
            </a:r>
            <a:r>
              <a:rPr lang="en-GB" sz="1800">
                <a:effectLst/>
                <a:latin typeface="Arial" panose="020B0604020202020204" pitchFamily="34" charset="0"/>
                <a:ea typeface="Calibri" panose="020F0502020204030204" pitchFamily="34" charset="0"/>
                <a:cs typeface="Arial" panose="020B0604020202020204" pitchFamily="34" charset="0"/>
              </a:rPr>
              <a:t>Monitors the environment, analyses trends, and tracks internal performance. Managers at Unilever employ market research and digital analytics to track consumer behaviour, competition, and industry advances.</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Disseminator: </a:t>
            </a:r>
            <a:r>
              <a:rPr lang="en-GB" sz="1800">
                <a:effectLst/>
                <a:latin typeface="Arial" panose="020B0604020202020204" pitchFamily="34" charset="0"/>
                <a:ea typeface="Calibri" panose="020F0502020204030204" pitchFamily="34" charset="0"/>
                <a:cs typeface="Arial" panose="020B0604020202020204" pitchFamily="34" charset="0"/>
              </a:rPr>
              <a:t>Managers disseminate information to team members to achieve departmental alignment </a:t>
            </a:r>
            <a:r>
              <a:rPr lang="en-US" sz="1800">
                <a:effectLst/>
                <a:latin typeface="Arial" panose="020B0604020202020204" pitchFamily="34" charset="0"/>
                <a:ea typeface="Calibri" panose="020F0502020204030204" pitchFamily="34" charset="0"/>
                <a:cs typeface="Arial" panose="020B0604020202020204" pitchFamily="34" charset="0"/>
              </a:rPr>
              <a:t>(</a:t>
            </a:r>
            <a:r>
              <a:rPr lang="en-US" sz="1800" err="1">
                <a:effectLst/>
                <a:latin typeface="Arial" panose="020B0604020202020204" pitchFamily="34" charset="0"/>
                <a:ea typeface="Calibri" panose="020F0502020204030204" pitchFamily="34" charset="0"/>
                <a:cs typeface="Arial" panose="020B0604020202020204" pitchFamily="34" charset="0"/>
              </a:rPr>
              <a:t>Martela</a:t>
            </a:r>
            <a:r>
              <a:rPr lang="en-US" sz="1800">
                <a:effectLst/>
                <a:latin typeface="Arial" panose="020B0604020202020204" pitchFamily="34" charset="0"/>
                <a:ea typeface="Calibri" panose="020F0502020204030204" pitchFamily="34" charset="0"/>
                <a:cs typeface="Arial" panose="020B0604020202020204" pitchFamily="34" charset="0"/>
              </a:rPr>
              <a:t>, 2019)</a:t>
            </a:r>
            <a:r>
              <a:rPr lang="en-GB" sz="1800">
                <a:effectLst/>
                <a:latin typeface="Arial" panose="020B0604020202020204" pitchFamily="34" charset="0"/>
                <a:ea typeface="Calibri" panose="020F0502020204030204" pitchFamily="34" charset="0"/>
                <a:cs typeface="Arial" panose="020B0604020202020204" pitchFamily="34" charset="0"/>
              </a:rPr>
              <a:t>. Unilever management shares strategic goals, operational updates, and best practices with worldwide teams via internal newsletters and digital channels.</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Spokesperson: </a:t>
            </a:r>
            <a:r>
              <a:rPr lang="en-GB" sz="1800">
                <a:effectLst/>
                <a:latin typeface="Arial" panose="020B0604020202020204" pitchFamily="34" charset="0"/>
                <a:ea typeface="Calibri" panose="020F0502020204030204" pitchFamily="34" charset="0"/>
                <a:cs typeface="Arial" panose="020B0604020202020204" pitchFamily="34" charset="0"/>
              </a:rPr>
              <a:t>The spokesman represents the company outside. In media interviews, investor briefings, and sustainability reports, Unilever executives outline the company's business objectives and its progress toward achieving its social and environmental goals.</a:t>
            </a:r>
          </a:p>
          <a:p>
            <a:endParaRPr lang="en-GB"/>
          </a:p>
        </p:txBody>
      </p:sp>
      <p:sp>
        <p:nvSpPr>
          <p:cNvPr id="4" name="Slide Number Placeholder 3"/>
          <p:cNvSpPr>
            <a:spLocks noGrp="1"/>
          </p:cNvSpPr>
          <p:nvPr>
            <p:ph type="sldNum" sz="quarter" idx="5"/>
          </p:nvPr>
        </p:nvSpPr>
        <p:spPr/>
        <p:txBody>
          <a:bodyPr/>
          <a:lstStyle/>
          <a:p>
            <a:fld id="{C37D7554-D10C-4E29-B8E6-BB7111FA614F}" type="slidenum">
              <a:rPr lang="en-US" smtClean="0"/>
              <a:t>3</a:t>
            </a:fld>
            <a:endParaRPr lang="en-US"/>
          </a:p>
        </p:txBody>
      </p:sp>
    </p:spTree>
    <p:extLst>
      <p:ext uri="{BB962C8B-B14F-4D97-AF65-F5344CB8AC3E}">
        <p14:creationId xmlns:p14="http://schemas.microsoft.com/office/powerpoint/2010/main" val="7841895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Decisional Roles</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Entrepreneur: </a:t>
            </a:r>
            <a:r>
              <a:rPr lang="en-GB" sz="1800">
                <a:effectLst/>
                <a:latin typeface="Arial" panose="020B0604020202020204" pitchFamily="34" charset="0"/>
                <a:ea typeface="Calibri" panose="020F0502020204030204" pitchFamily="34" charset="0"/>
                <a:cs typeface="Arial" panose="020B0604020202020204" pitchFamily="34" charset="0"/>
              </a:rPr>
              <a:t>Entrepreneurs focus on innovation and change. Managers at Unilever innovate products, create sustainable packaging, and oversee transformation projects to react to market changes.</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Disturbance Handler: </a:t>
            </a:r>
            <a:r>
              <a:rPr lang="en-GB" sz="1800">
                <a:effectLst/>
                <a:latin typeface="Arial" panose="020B0604020202020204" pitchFamily="34" charset="0"/>
                <a:ea typeface="Calibri" panose="020F0502020204030204" pitchFamily="34" charset="0"/>
                <a:cs typeface="Arial" panose="020B0604020202020204" pitchFamily="34" charset="0"/>
              </a:rPr>
              <a:t>Managers handle unanticipated issues. Unilever's leadership coordinates rapid responses and contingency planning for supply chain disruptions and regulatory changes.</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Resource Allocator: </a:t>
            </a:r>
            <a:r>
              <a:rPr lang="en-GB" sz="1800">
                <a:effectLst/>
                <a:latin typeface="Arial" panose="020B0604020202020204" pitchFamily="34" charset="0"/>
                <a:ea typeface="Calibri" panose="020F0502020204030204" pitchFamily="34" charset="0"/>
                <a:cs typeface="Arial" panose="020B0604020202020204" pitchFamily="34" charset="0"/>
              </a:rPr>
              <a:t>This function encompasses budgeting, scheduling, and personnel management for optimal resource allocation </a:t>
            </a:r>
            <a:r>
              <a:rPr lang="en-US" sz="1800">
                <a:effectLst/>
                <a:latin typeface="Arial" panose="020B0604020202020204" pitchFamily="34" charset="0"/>
                <a:ea typeface="Calibri" panose="020F0502020204030204" pitchFamily="34" charset="0"/>
                <a:cs typeface="Arial" panose="020B0604020202020204" pitchFamily="34" charset="0"/>
              </a:rPr>
              <a:t>(Dockery &amp; Knudsen, 2017)</a:t>
            </a:r>
            <a:r>
              <a:rPr lang="en-GB" sz="1800">
                <a:effectLst/>
                <a:latin typeface="Arial" panose="020B0604020202020204" pitchFamily="34" charset="0"/>
                <a:ea typeface="Calibri" panose="020F0502020204030204" pitchFamily="34" charset="0"/>
                <a:cs typeface="Arial" panose="020B0604020202020204" pitchFamily="34" charset="0"/>
              </a:rPr>
              <a:t>. Unilever managers strike a balance between financial performance and long-term sustainability by investing in high-impact programs.</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Negotiator: </a:t>
            </a:r>
            <a:r>
              <a:rPr lang="en-GB" sz="1800">
                <a:effectLst/>
                <a:latin typeface="Arial" panose="020B0604020202020204" pitchFamily="34" charset="0"/>
                <a:ea typeface="Calibri" panose="020F0502020204030204" pitchFamily="34" charset="0"/>
                <a:cs typeface="Arial" panose="020B0604020202020204" pitchFamily="34" charset="0"/>
              </a:rPr>
              <a:t>Negotiators must manage agreements with both internal and external stakeholders. Unilever managers negotiate partnerships, procurement, and labour relations for mutual benefit and long-term collaboration.</a:t>
            </a:r>
          </a:p>
          <a:p>
            <a:endParaRPr lang="en-GB"/>
          </a:p>
        </p:txBody>
      </p:sp>
      <p:sp>
        <p:nvSpPr>
          <p:cNvPr id="4" name="Slide Number Placeholder 3"/>
          <p:cNvSpPr>
            <a:spLocks noGrp="1"/>
          </p:cNvSpPr>
          <p:nvPr>
            <p:ph type="sldNum" sz="quarter" idx="5"/>
          </p:nvPr>
        </p:nvSpPr>
        <p:spPr/>
        <p:txBody>
          <a:bodyPr/>
          <a:lstStyle/>
          <a:p>
            <a:fld id="{C37D7554-D10C-4E29-B8E6-BB7111FA614F}" type="slidenum">
              <a:rPr lang="en-US" smtClean="0"/>
              <a:t>4</a:t>
            </a:fld>
            <a:endParaRPr lang="en-US"/>
          </a:p>
        </p:txBody>
      </p:sp>
    </p:spTree>
    <p:extLst>
      <p:ext uri="{BB962C8B-B14F-4D97-AF65-F5344CB8AC3E}">
        <p14:creationId xmlns:p14="http://schemas.microsoft.com/office/powerpoint/2010/main" val="37340337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GB" sz="1800" b="1" kern="0">
                <a:effectLst/>
                <a:latin typeface="Arial" panose="020B0604020202020204" pitchFamily="34" charset="0"/>
                <a:ea typeface="Times New Roman" panose="02020603050405020304" pitchFamily="18" charset="0"/>
                <a:cs typeface="Times New Roman" panose="02020603050405020304" pitchFamily="18" charset="0"/>
              </a:rPr>
              <a:t>Role Development in Contemporary Business</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Interpersonal Roles</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Development of Interpersonal Roles: </a:t>
            </a:r>
            <a:r>
              <a:rPr lang="en-GB" sz="1800">
                <a:effectLst/>
                <a:latin typeface="Arial" panose="020B0604020202020204" pitchFamily="34" charset="0"/>
                <a:ea typeface="Calibri" panose="020F0502020204030204" pitchFamily="34" charset="0"/>
                <a:cs typeface="Arial" panose="020B0604020202020204" pitchFamily="34" charset="0"/>
              </a:rPr>
              <a:t>Structured leadership training, cultural integration, and real-time management experience all contribute to the development of interpersonal roles in modern enterprises. At Unilever, leadership development begins with initiatives focused on emotional intelligence, communication, and stakeholder engagement </a:t>
            </a:r>
            <a:r>
              <a:rPr lang="en-US" sz="1800">
                <a:effectLst/>
                <a:latin typeface="Arial" panose="020B0604020202020204" pitchFamily="34" charset="0"/>
                <a:ea typeface="Calibri" panose="020F0502020204030204" pitchFamily="34" charset="0"/>
                <a:cs typeface="Arial" panose="020B0604020202020204" pitchFamily="34" charset="0"/>
              </a:rPr>
              <a:t>(Cardy &amp; Leonard, 2014)</a:t>
            </a:r>
            <a:r>
              <a:rPr lang="en-GB" sz="1800">
                <a:effectLst/>
                <a:latin typeface="Arial" panose="020B0604020202020204" pitchFamily="34" charset="0"/>
                <a:ea typeface="Calibri" panose="020F0502020204030204" pitchFamily="34" charset="0"/>
                <a:cs typeface="Arial" panose="020B0604020202020204" pitchFamily="34" charset="0"/>
              </a:rPr>
              <a:t>. These programs develop leaders who grasp their symbolic roles. Mentorship, performance management, and inclusive leadership promote collaboration and personal growth. Cross-functional initiatives, overseas assignments, and stakeholder engagement increase liaison roles, fostering adaptation and relationship-building across varied situations.</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Impact on Organisation: </a:t>
            </a:r>
            <a:r>
              <a:rPr lang="en-GB" sz="1800">
                <a:effectLst/>
                <a:latin typeface="Arial" panose="020B0604020202020204" pitchFamily="34" charset="0"/>
                <a:ea typeface="Calibri" panose="020F0502020204030204" pitchFamily="34" charset="0"/>
                <a:cs typeface="Arial" panose="020B0604020202020204" pitchFamily="34" charset="0"/>
              </a:rPr>
              <a:t>Interpersonal skills improve communication, employee motivation, and company culture. Strong leadership aligns Unilever's values, especially sustainability and diversity. Figureheads uphold a business's identity and ethics, thereby building brand credibility. Active liaison engagement streamlines external collaboration, enhancing supply chain efficiency and brand positioning. Interpersonal responsibilities foster a coherent and high-performance workplace for global operations.</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Informational Roles</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Development and Use of Informational Roles: </a:t>
            </a:r>
            <a:r>
              <a:rPr lang="en-GB" sz="1800">
                <a:effectLst/>
                <a:latin typeface="Arial" panose="020B0604020202020204" pitchFamily="34" charset="0"/>
                <a:ea typeface="Calibri" panose="020F0502020204030204" pitchFamily="34" charset="0"/>
                <a:cs typeface="Arial" panose="020B0604020202020204" pitchFamily="34" charset="0"/>
              </a:rPr>
              <a:t>Digital tools, knowledge management systems, and data literacy programs create informational roles. Advanced analytics platforms and market intelligence technologies enable Unilever to monitor real-time consumer information and competitive data promptly. Internal communication tactics, such as virtual cooperation and transparent reporting, improve disseminator skills. Media training and public engagement tactics improve spokesperson credibility and external communication.</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Impact on Management Efficiency: </a:t>
            </a:r>
            <a:r>
              <a:rPr lang="en-GB" sz="1800">
                <a:effectLst/>
                <a:latin typeface="Arial" panose="020B0604020202020204" pitchFamily="34" charset="0"/>
                <a:ea typeface="Calibri" panose="020F0502020204030204" pitchFamily="34" charset="0"/>
                <a:cs typeface="Arial" panose="020B0604020202020204" pitchFamily="34" charset="0"/>
              </a:rPr>
              <a:t>Strong informative roles boost stakeholder confidence, decision-making speed, and internal alignment. These managers help Unilever execute data-driven strategies and maintain organisational cohesion </a:t>
            </a:r>
            <a:r>
              <a:rPr lang="en-US" sz="1800">
                <a:effectLst/>
                <a:latin typeface="Arial" panose="020B0604020202020204" pitchFamily="34" charset="0"/>
                <a:ea typeface="Calibri" panose="020F0502020204030204" pitchFamily="34" charset="0"/>
                <a:cs typeface="Arial" panose="020B0604020202020204" pitchFamily="34" charset="0"/>
              </a:rPr>
              <a:t>(</a:t>
            </a:r>
            <a:r>
              <a:rPr lang="en-US" sz="1800" err="1">
                <a:effectLst/>
                <a:latin typeface="Arial" panose="020B0604020202020204" pitchFamily="34" charset="0"/>
                <a:ea typeface="Calibri" panose="020F0502020204030204" pitchFamily="34" charset="0"/>
                <a:cs typeface="Arial" panose="020B0604020202020204" pitchFamily="34" charset="0"/>
              </a:rPr>
              <a:t>Lukehart</a:t>
            </a:r>
            <a:r>
              <a:rPr lang="en-US" sz="1800">
                <a:effectLst/>
                <a:latin typeface="Arial" panose="020B0604020202020204" pitchFamily="34" charset="0"/>
                <a:ea typeface="Calibri" panose="020F0502020204030204" pitchFamily="34" charset="0"/>
                <a:cs typeface="Arial" panose="020B0604020202020204" pitchFamily="34" charset="0"/>
              </a:rPr>
              <a:t>, 2020)</a:t>
            </a:r>
            <a:r>
              <a:rPr lang="en-GB" sz="1800">
                <a:effectLst/>
                <a:latin typeface="Arial" panose="020B0604020202020204" pitchFamily="34" charset="0"/>
                <a:ea typeface="Calibri" panose="020F0502020204030204" pitchFamily="34" charset="0"/>
                <a:cs typeface="Arial" panose="020B0604020202020204" pitchFamily="34" charset="0"/>
              </a:rPr>
              <a:t>. The monitor job helps teams adapt to market changes, while the disseminator role keeps teams informed. The spokesperson role enhances public trust and firm reputation, thereby improving management efficiency and stakeholder value.</a:t>
            </a:r>
          </a:p>
          <a:p>
            <a:endParaRPr lang="en-GB"/>
          </a:p>
        </p:txBody>
      </p:sp>
      <p:sp>
        <p:nvSpPr>
          <p:cNvPr id="4" name="Slide Number Placeholder 3"/>
          <p:cNvSpPr>
            <a:spLocks noGrp="1"/>
          </p:cNvSpPr>
          <p:nvPr>
            <p:ph type="sldNum" sz="quarter" idx="5"/>
          </p:nvPr>
        </p:nvSpPr>
        <p:spPr/>
        <p:txBody>
          <a:bodyPr/>
          <a:lstStyle/>
          <a:p>
            <a:fld id="{C37D7554-D10C-4E29-B8E6-BB7111FA614F}" type="slidenum">
              <a:rPr lang="en-US" smtClean="0"/>
              <a:t>5</a:t>
            </a:fld>
            <a:endParaRPr lang="en-US"/>
          </a:p>
        </p:txBody>
      </p:sp>
    </p:spTree>
    <p:extLst>
      <p:ext uri="{BB962C8B-B14F-4D97-AF65-F5344CB8AC3E}">
        <p14:creationId xmlns:p14="http://schemas.microsoft.com/office/powerpoint/2010/main" val="4293004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Decisional Roles</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Create Decisional Roles: </a:t>
            </a:r>
            <a:r>
              <a:rPr lang="en-GB" sz="1800">
                <a:effectLst/>
                <a:latin typeface="Arial" panose="020B0604020202020204" pitchFamily="34" charset="0"/>
                <a:ea typeface="Calibri" panose="020F0502020204030204" pitchFamily="34" charset="0"/>
                <a:cs typeface="Arial" panose="020B0604020202020204" pitchFamily="34" charset="0"/>
              </a:rPr>
              <a:t>Strategic decision-making training, scenario planning, and resource management simulations develop decision-making roles. Innovation incubators and sustainability-driven product development initiatives teach Unilever managers the value of entrepreneurship. Crisis management and resilience training improve disturbance handler skills. Budgeting, performance tracking, and strategic prioritising build resource allocator skills. Negotiating workshops and real-world interactions with suppliers, regulators, and labour unions develop negotiating skills.</a:t>
            </a:r>
          </a:p>
          <a:p>
            <a:r>
              <a:rPr lang="en-GB" sz="1800" b="1">
                <a:effectLst/>
                <a:latin typeface="Arial" panose="020B0604020202020204" pitchFamily="34" charset="0"/>
                <a:ea typeface="Calibri" panose="020F0502020204030204" pitchFamily="34" charset="0"/>
              </a:rPr>
              <a:t>Organisational Strategy and Decision-Making: </a:t>
            </a:r>
            <a:r>
              <a:rPr lang="en-GB" sz="1800">
                <a:effectLst/>
                <a:latin typeface="Arial" panose="020B0604020202020204" pitchFamily="34" charset="0"/>
                <a:ea typeface="Calibri" panose="020F0502020204030204" pitchFamily="34" charset="0"/>
              </a:rPr>
              <a:t>Decisions affect strategic agility, resource optimisation, and conflict resolution. Entrepreneurship fosters innovation, giving Unilever a competitive edge in both product and sustainability. Effective disturbance management protects both brand integrity and operational stability </a:t>
            </a:r>
            <a:r>
              <a:rPr lang="en-US" sz="1800">
                <a:effectLst/>
                <a:latin typeface="Arial" panose="020B0604020202020204" pitchFamily="34" charset="0"/>
                <a:ea typeface="Calibri" panose="020F0502020204030204" pitchFamily="34" charset="0"/>
              </a:rPr>
              <a:t>(</a:t>
            </a:r>
            <a:r>
              <a:rPr lang="en-US" sz="1800" err="1">
                <a:effectLst/>
                <a:latin typeface="Arial" panose="020B0604020202020204" pitchFamily="34" charset="0"/>
                <a:ea typeface="Calibri" panose="020F0502020204030204" pitchFamily="34" charset="0"/>
              </a:rPr>
              <a:t>Bilić</a:t>
            </a:r>
            <a:r>
              <a:rPr lang="en-US" sz="1800">
                <a:effectLst/>
                <a:latin typeface="Arial" panose="020B0604020202020204" pitchFamily="34" charset="0"/>
                <a:ea typeface="Calibri" panose="020F0502020204030204" pitchFamily="34" charset="0"/>
              </a:rPr>
              <a:t>, et al., 2023)</a:t>
            </a:r>
            <a:r>
              <a:rPr lang="en-GB" sz="1800">
                <a:effectLst/>
                <a:latin typeface="Arial" panose="020B0604020202020204" pitchFamily="34" charset="0"/>
                <a:ea typeface="Calibri" panose="020F0502020204030204" pitchFamily="34" charset="0"/>
              </a:rPr>
              <a:t>. Resource allocation maximises revenue and social impact by investing in high-impact areas. Negotiations yield favourable conditions and long-term partnerships. These responsibilities influence strategic decisions and ensure proactive management.</a:t>
            </a:r>
            <a:endParaRPr lang="en-GB"/>
          </a:p>
        </p:txBody>
      </p:sp>
      <p:sp>
        <p:nvSpPr>
          <p:cNvPr id="4" name="Slide Number Placeholder 3"/>
          <p:cNvSpPr>
            <a:spLocks noGrp="1"/>
          </p:cNvSpPr>
          <p:nvPr>
            <p:ph type="sldNum" sz="quarter" idx="5"/>
          </p:nvPr>
        </p:nvSpPr>
        <p:spPr/>
        <p:txBody>
          <a:bodyPr/>
          <a:lstStyle/>
          <a:p>
            <a:fld id="{C37D7554-D10C-4E29-B8E6-BB7111FA614F}" type="slidenum">
              <a:rPr lang="en-US" smtClean="0"/>
              <a:t>6</a:t>
            </a:fld>
            <a:endParaRPr lang="en-US"/>
          </a:p>
        </p:txBody>
      </p:sp>
    </p:spTree>
    <p:extLst>
      <p:ext uri="{BB962C8B-B14F-4D97-AF65-F5344CB8AC3E}">
        <p14:creationId xmlns:p14="http://schemas.microsoft.com/office/powerpoint/2010/main" val="36962154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GB" sz="1800" b="1" kern="0">
                <a:effectLst/>
                <a:latin typeface="Arial" panose="020B0604020202020204" pitchFamily="34" charset="0"/>
                <a:ea typeface="Times New Roman" panose="02020603050405020304" pitchFamily="18" charset="0"/>
                <a:cs typeface="Times New Roman" panose="02020603050405020304" pitchFamily="18" charset="0"/>
              </a:rPr>
              <a:t>Contribution to Organisational Performance</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Strategic Role Integration and Performance Enhancement: </a:t>
            </a:r>
            <a:r>
              <a:rPr lang="en-GB" sz="1800">
                <a:effectLst/>
                <a:latin typeface="Arial" panose="020B0604020202020204" pitchFamily="34" charset="0"/>
                <a:ea typeface="Calibri" panose="020F0502020204030204" pitchFamily="34" charset="0"/>
                <a:cs typeface="Arial" panose="020B0604020202020204" pitchFamily="34" charset="0"/>
              </a:rPr>
              <a:t>Mintzberg's managerial positions boost organisational performance by keeping leadership adaptive, knowledgeable, and strategic. Structured communication, timely decision-making, and effective stakeholder management are facilitated by integrating interpersonal, informational, and decisional responsibilities. In Unilever's complex international organisation, managers must perform all these tasks to preserve agility, sustainability, and global competitiveness. Interpersonal roles boost leadership visibility, employee engagement, and work culture. Senior executives represent Unilever at international forums, enhancing the brand's reputation </a:t>
            </a:r>
            <a:r>
              <a:rPr lang="en-US" sz="1800">
                <a:effectLst/>
                <a:latin typeface="Arial" panose="020B0604020202020204" pitchFamily="34" charset="0"/>
                <a:ea typeface="Calibri" panose="020F0502020204030204" pitchFamily="34" charset="0"/>
                <a:cs typeface="Arial" panose="020B0604020202020204" pitchFamily="34" charset="0"/>
              </a:rPr>
              <a:t>(Laud, et al., 2016)</a:t>
            </a:r>
            <a:r>
              <a:rPr lang="en-GB" sz="1800">
                <a:effectLst/>
                <a:latin typeface="Arial" panose="020B0604020202020204" pitchFamily="34" charset="0"/>
                <a:ea typeface="Calibri" panose="020F0502020204030204" pitchFamily="34" charset="0"/>
                <a:cs typeface="Arial" panose="020B0604020202020204" pitchFamily="34" charset="0"/>
              </a:rPr>
              <a:t>. Through coaching and inclusive leadership, Unilever managers foster high-performing teams that innovate and deliver results. Liaison jobs coordinate worldwide market activities across functions and locations.</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Operational Efficiency through Information Management: </a:t>
            </a:r>
            <a:r>
              <a:rPr lang="en-GB" sz="1800">
                <a:effectLst/>
                <a:latin typeface="Arial" panose="020B0604020202020204" pitchFamily="34" charset="0"/>
                <a:ea typeface="Calibri" panose="020F0502020204030204" pitchFamily="34" charset="0"/>
                <a:cs typeface="Arial" panose="020B0604020202020204" pitchFamily="34" charset="0"/>
              </a:rPr>
              <a:t>Informational roles at Unilever enhance operational efficiency by providing essential insights and facilitating knowledge sharing. Unilever monitors market demands with consumer analytics and trend forecasts. "</a:t>
            </a:r>
            <a:r>
              <a:rPr lang="en-GB" sz="1800" err="1">
                <a:effectLst/>
                <a:latin typeface="Arial" panose="020B0604020202020204" pitchFamily="34" charset="0"/>
                <a:ea typeface="Calibri" panose="020F0502020204030204" pitchFamily="34" charset="0"/>
                <a:cs typeface="Arial" panose="020B0604020202020204" pitchFamily="34" charset="0"/>
              </a:rPr>
              <a:t>MyUnilever</a:t>
            </a:r>
            <a:r>
              <a:rPr lang="en-GB" sz="1800">
                <a:effectLst/>
                <a:latin typeface="Arial" panose="020B0604020202020204" pitchFamily="34" charset="0"/>
                <a:ea typeface="Calibri" panose="020F0502020204030204" pitchFamily="34" charset="0"/>
                <a:cs typeface="Arial" panose="020B0604020202020204" pitchFamily="34" charset="0"/>
              </a:rPr>
              <a:t>," the company's internal platform, provides real-time information and strategic direction across departments. Executive spokesperson duties include communicating on programs such as the Climate Transition Action Plan to build stakeholder trust and ensure regulatory compliance. Informational jobs are executed precisely to help the organisation adapt quickly to external developments, unify internally on strategic initiatives, and maintain a solid external reputation </a:t>
            </a:r>
            <a:r>
              <a:rPr lang="en-US" sz="1800">
                <a:effectLst/>
                <a:latin typeface="Arial" panose="020B0604020202020204" pitchFamily="34" charset="0"/>
                <a:ea typeface="Calibri" panose="020F0502020204030204" pitchFamily="34" charset="0"/>
                <a:cs typeface="Arial" panose="020B0604020202020204" pitchFamily="34" charset="0"/>
              </a:rPr>
              <a:t>(Bianchi, et al., 2017)</a:t>
            </a:r>
            <a:r>
              <a:rPr lang="en-GB" sz="1800">
                <a:effectLst/>
                <a:latin typeface="Arial" panose="020B0604020202020204" pitchFamily="34" charset="0"/>
                <a:ea typeface="Calibri" panose="020F0502020204030204" pitchFamily="34" charset="0"/>
                <a:cs typeface="Arial" panose="020B0604020202020204" pitchFamily="34" charset="0"/>
              </a:rPr>
              <a:t>. These results affect consumer happiness, employee engagement, and market share.</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Decisional Role Execution and Competitive Positioning: </a:t>
            </a:r>
            <a:r>
              <a:rPr lang="en-GB" sz="1800">
                <a:effectLst/>
                <a:latin typeface="Arial" panose="020B0604020202020204" pitchFamily="34" charset="0"/>
                <a:ea typeface="Calibri" panose="020F0502020204030204" pitchFamily="34" charset="0"/>
                <a:cs typeface="Arial" panose="020B0604020202020204" pitchFamily="34" charset="0"/>
              </a:rPr>
              <a:t>Decisional responsibilities have a significant impact on Unilever's innovation, problem-solving, and resource allocation </a:t>
            </a:r>
            <a:r>
              <a:rPr lang="en-US" sz="1800">
                <a:effectLst/>
                <a:latin typeface="Arial" panose="020B0604020202020204" pitchFamily="34" charset="0"/>
                <a:ea typeface="Calibri" panose="020F0502020204030204" pitchFamily="34" charset="0"/>
                <a:cs typeface="Arial" panose="020B0604020202020204" pitchFamily="34" charset="0"/>
              </a:rPr>
              <a:t>(Kumar, 2015)</a:t>
            </a:r>
            <a:r>
              <a:rPr lang="en-GB" sz="1800">
                <a:effectLst/>
                <a:latin typeface="Arial" panose="020B0604020202020204" pitchFamily="34" charset="0"/>
                <a:ea typeface="Calibri" panose="020F0502020204030204" pitchFamily="34" charset="0"/>
                <a:cs typeface="Arial" panose="020B0604020202020204" pitchFamily="34" charset="0"/>
              </a:rPr>
              <a:t>. Entrepreneurial roles include developing plant-based product lines for Hellmann's and Magnum to meet consumer preferences and sustainability trends. Unilever used agile management to maintain supply chain continuity and staff safety during the COVID-19 pandemic as a disturbance handler. Unilever invests in sustainable sourcing and digital transformation to strategically allocate resources and build resilience. Negotiating with suppliers and retailers improves terms and the value chain.</a:t>
            </a:r>
          </a:p>
          <a:p>
            <a:endParaRPr lang="en-GB"/>
          </a:p>
        </p:txBody>
      </p:sp>
      <p:sp>
        <p:nvSpPr>
          <p:cNvPr id="4" name="Slide Number Placeholder 3"/>
          <p:cNvSpPr>
            <a:spLocks noGrp="1"/>
          </p:cNvSpPr>
          <p:nvPr>
            <p:ph type="sldNum" sz="quarter" idx="5"/>
          </p:nvPr>
        </p:nvSpPr>
        <p:spPr/>
        <p:txBody>
          <a:bodyPr/>
          <a:lstStyle/>
          <a:p>
            <a:fld id="{C37D7554-D10C-4E29-B8E6-BB7111FA614F}" type="slidenum">
              <a:rPr lang="en-US" smtClean="0"/>
              <a:t>7</a:t>
            </a:fld>
            <a:endParaRPr lang="en-US"/>
          </a:p>
        </p:txBody>
      </p:sp>
    </p:spTree>
    <p:extLst>
      <p:ext uri="{BB962C8B-B14F-4D97-AF65-F5344CB8AC3E}">
        <p14:creationId xmlns:p14="http://schemas.microsoft.com/office/powerpoint/2010/main" val="28385512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GB" sz="1800" b="1" kern="0">
                <a:effectLst/>
                <a:latin typeface="Arial" panose="020B0604020202020204" pitchFamily="34" charset="0"/>
                <a:ea typeface="Times New Roman" panose="02020603050405020304" pitchFamily="18" charset="0"/>
                <a:cs typeface="Times New Roman" panose="02020603050405020304" pitchFamily="18" charset="0"/>
              </a:rPr>
              <a:t>Additional Managerial Roles in Today’s Business Environment</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Digital Transformation Role: </a:t>
            </a:r>
            <a:r>
              <a:rPr lang="en-GB" sz="1800">
                <a:effectLst/>
                <a:latin typeface="Arial" panose="020B0604020202020204" pitchFamily="34" charset="0"/>
                <a:ea typeface="Calibri" panose="020F0502020204030204" pitchFamily="34" charset="0"/>
                <a:cs typeface="Arial" panose="020B0604020202020204" pitchFamily="34" charset="0"/>
              </a:rPr>
              <a:t>Due to technical advances and data-driven operations, digital transformation has become essential in modern businesses. This function integrates digital technology across the organisation to improve customer experiences, operational efficiency, and innovation. Digital transformation leaders at Unilever utilise advanced analytics, AI, and machine learning to optimise supply chains, predict consumer trends, and automate repetitive tasks. This function is crucial for maintaining a competitive advantage in a rapidly changing digital landscape. E-commerce, digital marketing, and data privacy requirements necessitate sophisticated digital infrastructures </a:t>
            </a:r>
            <a:r>
              <a:rPr lang="en-US" sz="1800">
                <a:effectLst/>
                <a:latin typeface="Arial" panose="020B0604020202020204" pitchFamily="34" charset="0"/>
                <a:ea typeface="Calibri" panose="020F0502020204030204" pitchFamily="34" charset="0"/>
                <a:cs typeface="Arial" panose="020B0604020202020204" pitchFamily="34" charset="0"/>
              </a:rPr>
              <a:t>(</a:t>
            </a:r>
            <a:r>
              <a:rPr lang="en-US" sz="1800" err="1">
                <a:effectLst/>
                <a:latin typeface="Arial" panose="020B0604020202020204" pitchFamily="34" charset="0"/>
                <a:ea typeface="Calibri" panose="020F0502020204030204" pitchFamily="34" charset="0"/>
                <a:cs typeface="Arial" panose="020B0604020202020204" pitchFamily="34" charset="0"/>
              </a:rPr>
              <a:t>Lasserre</a:t>
            </a:r>
            <a:r>
              <a:rPr lang="en-US" sz="1800">
                <a:effectLst/>
                <a:latin typeface="Arial" panose="020B0604020202020204" pitchFamily="34" charset="0"/>
                <a:ea typeface="Calibri" panose="020F0502020204030204" pitchFamily="34" charset="0"/>
                <a:cs typeface="Arial" panose="020B0604020202020204" pitchFamily="34" charset="0"/>
              </a:rPr>
              <a:t> &amp; Monteiro, 2023)</a:t>
            </a:r>
            <a:r>
              <a:rPr lang="en-GB" sz="1800">
                <a:effectLst/>
                <a:latin typeface="Arial" panose="020B0604020202020204" pitchFamily="34" charset="0"/>
                <a:ea typeface="Calibri" panose="020F0502020204030204" pitchFamily="34" charset="0"/>
                <a:cs typeface="Arial" panose="020B0604020202020204" pitchFamily="34" charset="0"/>
              </a:rPr>
              <a:t>. The People Data Centre at Unilever utilises real-time customer insights to refine strategies more effectively, underscoring the need for digital transformation.</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Change Management Role: </a:t>
            </a:r>
            <a:r>
              <a:rPr lang="en-GB" sz="1800">
                <a:effectLst/>
                <a:latin typeface="Arial" panose="020B0604020202020204" pitchFamily="34" charset="0"/>
                <a:ea typeface="Calibri" panose="020F0502020204030204" pitchFamily="34" charset="0"/>
                <a:cs typeface="Arial" panose="020B0604020202020204" pitchFamily="34" charset="0"/>
              </a:rPr>
              <a:t>As technology, the environment, and the economy affect enterprises, change management is crucial. This function plans, implements, and sustains organisational change while reducing resistance and preserving performance </a:t>
            </a:r>
            <a:r>
              <a:rPr lang="en-US" sz="1800">
                <a:effectLst/>
                <a:latin typeface="Arial" panose="020B0604020202020204" pitchFamily="34" charset="0"/>
                <a:ea typeface="Calibri" panose="020F0502020204030204" pitchFamily="34" charset="0"/>
                <a:cs typeface="Arial" panose="020B0604020202020204" pitchFamily="34" charset="0"/>
              </a:rPr>
              <a:t>(Barth &amp; Beer, 2018)</a:t>
            </a:r>
            <a:r>
              <a:rPr lang="en-GB" sz="1800">
                <a:effectLst/>
                <a:latin typeface="Arial" panose="020B0604020202020204" pitchFamily="34" charset="0"/>
                <a:ea typeface="Calibri" panose="020F0502020204030204" pitchFamily="34" charset="0"/>
                <a:cs typeface="Arial" panose="020B0604020202020204" pitchFamily="34" charset="0"/>
              </a:rPr>
              <a:t>. Unilever's large-scale transformation programs, including restructuring and sustainability transitions such as achieving net-zero emissions and reducing plastic, demonstrate this role. Smooth transitions, corporate morale, and stakeholder alignment with new strategic directions are achieved with effective change management. Complex global organisations like Unilever must coordinate change initiatives across geographies and functions, making this role vital. Professional change managers at Unilever oversee training, communication, and feedback to ensure success and improvement.</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Sustainability and ESG Role: </a:t>
            </a:r>
            <a:r>
              <a:rPr lang="en-GB" sz="1800">
                <a:effectLst/>
                <a:latin typeface="Arial" panose="020B0604020202020204" pitchFamily="34" charset="0"/>
                <a:ea typeface="Calibri" panose="020F0502020204030204" pitchFamily="34" charset="0"/>
                <a:cs typeface="Arial" panose="020B0604020202020204" pitchFamily="34" charset="0"/>
              </a:rPr>
              <a:t>Sustainability and ESG have grown in relevance as ethical and responsible corporate practices are expected. This position ensures ESG compliance and integrates SDGs into corporate operations. Unilever sustainability managers aim for supply chain carbon neutrality, water conservation, and fair employment (</a:t>
            </a:r>
            <a:r>
              <a:rPr lang="en-GB" sz="1800" err="1">
                <a:effectLst/>
                <a:latin typeface="Arial" panose="020B0604020202020204" pitchFamily="34" charset="0"/>
                <a:ea typeface="Calibri" panose="020F0502020204030204" pitchFamily="34" charset="0"/>
                <a:cs typeface="Arial" panose="020B0604020202020204" pitchFamily="34" charset="0"/>
              </a:rPr>
              <a:t>Altamony</a:t>
            </a:r>
            <a:r>
              <a:rPr lang="en-GB" sz="1800">
                <a:effectLst/>
                <a:latin typeface="Arial" panose="020B0604020202020204" pitchFamily="34" charset="0"/>
                <a:ea typeface="Calibri" panose="020F0502020204030204" pitchFamily="34" charset="0"/>
                <a:cs typeface="Arial" panose="020B0604020202020204" pitchFamily="34" charset="0"/>
              </a:rPr>
              <a:t>, et al., 2017). This role is essential for risk mitigation, brand differentiation, and investor confidence. Unilever's Dow Jones Sustainability Index leadership and Unilever Compass plan demonstrate the relevance of sustainability and ESG in long-term organizational resilience and stakeholder trust.</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Responsible for cybersecurity and data governance:</a:t>
            </a:r>
            <a:r>
              <a:rPr lang="en-GB" sz="1800">
                <a:effectLst/>
                <a:latin typeface="Arial" panose="020B0604020202020204" pitchFamily="34" charset="0"/>
                <a:ea typeface="Calibri" panose="020F0502020204030204" pitchFamily="34" charset="0"/>
                <a:cs typeface="Arial" panose="020B0604020202020204" pitchFamily="34" charset="0"/>
              </a:rPr>
              <a:t> Data governance and cybersecurity address growing threats to data integrity, consumer privacy, and regulatory compliance. In the digital age, information asset protection is essential for operational continuity and reputation management. Unilever needs this function to manage cybersecurity, GDPR compliance, and consumer trust in digital platforms. This occupation is growing more important as cyberattacks and digital business models increase. Effective governance and risk management protect innovation, stakeholder data, and legislation </a:t>
            </a:r>
            <a:r>
              <a:rPr lang="en-US" sz="1800">
                <a:effectLst/>
                <a:latin typeface="Arial" panose="020B0604020202020204" pitchFamily="34" charset="0"/>
                <a:ea typeface="Calibri" panose="020F0502020204030204" pitchFamily="34" charset="0"/>
                <a:cs typeface="Arial" panose="020B0604020202020204" pitchFamily="34" charset="0"/>
              </a:rPr>
              <a:t>(</a:t>
            </a:r>
            <a:r>
              <a:rPr lang="en-US" sz="1800" err="1">
                <a:effectLst/>
                <a:latin typeface="Arial" panose="020B0604020202020204" pitchFamily="34" charset="0"/>
                <a:ea typeface="Calibri" panose="020F0502020204030204" pitchFamily="34" charset="0"/>
                <a:cs typeface="Arial" panose="020B0604020202020204" pitchFamily="34" charset="0"/>
              </a:rPr>
              <a:t>Lasserre</a:t>
            </a:r>
            <a:r>
              <a:rPr lang="en-US" sz="1800">
                <a:effectLst/>
                <a:latin typeface="Arial" panose="020B0604020202020204" pitchFamily="34" charset="0"/>
                <a:ea typeface="Calibri" panose="020F0502020204030204" pitchFamily="34" charset="0"/>
                <a:cs typeface="Arial" panose="020B0604020202020204" pitchFamily="34" charset="0"/>
              </a:rPr>
              <a:t> &amp; Monteiro, 2023)</a:t>
            </a:r>
            <a:r>
              <a:rPr lang="en-GB" sz="1800">
                <a:effectLst/>
                <a:latin typeface="Arial" panose="020B0604020202020204" pitchFamily="34" charset="0"/>
                <a:ea typeface="Calibri" panose="020F0502020204030204" pitchFamily="34" charset="0"/>
                <a:cs typeface="Arial" panose="020B0604020202020204" pitchFamily="34" charset="0"/>
              </a:rPr>
              <a:t>.</a:t>
            </a:r>
            <a:br>
              <a:rPr lang="en-GB" sz="1800">
                <a:effectLst/>
                <a:latin typeface="Arial" panose="020B0604020202020204" pitchFamily="34" charset="0"/>
                <a:ea typeface="Calibri" panose="020F0502020204030204" pitchFamily="34" charset="0"/>
                <a:cs typeface="Arial" panose="020B0604020202020204" pitchFamily="34" charset="0"/>
              </a:rPr>
            </a:br>
            <a:endParaRPr lang="en-GB" sz="1800">
              <a:effectLst/>
              <a:latin typeface="Arial" panose="020B0604020202020204" pitchFamily="34" charset="0"/>
              <a:ea typeface="Calibri" panose="020F0502020204030204" pitchFamily="34" charset="0"/>
              <a:cs typeface="Arial" panose="020B0604020202020204" pitchFamily="34" charset="0"/>
            </a:endParaRPr>
          </a:p>
          <a:p>
            <a:endParaRPr lang="en-GB"/>
          </a:p>
        </p:txBody>
      </p:sp>
      <p:sp>
        <p:nvSpPr>
          <p:cNvPr id="4" name="Slide Number Placeholder 3"/>
          <p:cNvSpPr>
            <a:spLocks noGrp="1"/>
          </p:cNvSpPr>
          <p:nvPr>
            <p:ph type="sldNum" sz="quarter" idx="5"/>
          </p:nvPr>
        </p:nvSpPr>
        <p:spPr/>
        <p:txBody>
          <a:bodyPr/>
          <a:lstStyle/>
          <a:p>
            <a:fld id="{C37D7554-D10C-4E29-B8E6-BB7111FA614F}" type="slidenum">
              <a:rPr lang="en-US" smtClean="0"/>
              <a:t>8</a:t>
            </a:fld>
            <a:endParaRPr lang="en-US"/>
          </a:p>
        </p:txBody>
      </p:sp>
    </p:spTree>
    <p:extLst>
      <p:ext uri="{BB962C8B-B14F-4D97-AF65-F5344CB8AC3E}">
        <p14:creationId xmlns:p14="http://schemas.microsoft.com/office/powerpoint/2010/main" val="25026564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GB" sz="1800" b="1" kern="0">
                <a:effectLst/>
                <a:latin typeface="Arial" panose="020B0604020202020204" pitchFamily="34" charset="0"/>
                <a:ea typeface="Times New Roman" panose="02020603050405020304" pitchFamily="18" charset="0"/>
                <a:cs typeface="Times New Roman" panose="02020603050405020304" pitchFamily="18" charset="0"/>
              </a:rPr>
              <a:t>Conclusion</a:t>
            </a:r>
          </a:p>
          <a:p>
            <a:pPr marL="0" marR="0" algn="just">
              <a:lnSpc>
                <a:spcPct val="150000"/>
              </a:lnSpc>
              <a:spcBef>
                <a:spcPts val="1200"/>
              </a:spcBef>
              <a:spcAft>
                <a:spcPts val="1200"/>
              </a:spcAft>
            </a:pPr>
            <a:r>
              <a:rPr lang="en-US" sz="1800">
                <a:effectLst/>
                <a:latin typeface="Arial" panose="020B0604020202020204" pitchFamily="34" charset="0"/>
                <a:ea typeface="Calibri" panose="020F0502020204030204" pitchFamily="34" charset="0"/>
                <a:cs typeface="Arial" panose="020B0604020202020204" pitchFamily="34" charset="0"/>
              </a:rPr>
              <a:t>This presentation used Unilever to discuss Mintzberg's 10 managerial functions and their importance in modern companies.   Each role's definition, evolution, impact on </a:t>
            </a:r>
            <a:r>
              <a:rPr lang="en-US" sz="1800" err="1">
                <a:effectLst/>
                <a:latin typeface="Arial" panose="020B0604020202020204" pitchFamily="34" charset="0"/>
                <a:ea typeface="Calibri" panose="020F0502020204030204" pitchFamily="34" charset="0"/>
                <a:cs typeface="Arial" panose="020B0604020202020204" pitchFamily="34" charset="0"/>
              </a:rPr>
              <a:t>organisational</a:t>
            </a:r>
            <a:r>
              <a:rPr lang="en-US" sz="1800">
                <a:effectLst/>
                <a:latin typeface="Arial" panose="020B0604020202020204" pitchFamily="34" charset="0"/>
                <a:ea typeface="Calibri" panose="020F0502020204030204" pitchFamily="34" charset="0"/>
                <a:cs typeface="Arial" panose="020B0604020202020204" pitchFamily="34" charset="0"/>
              </a:rPr>
              <a:t> success, and global firm applications were covered. Digital transformation, change management, sustainability, and cybersecurity are equally critical managerial skills in today's complex </a:t>
            </a:r>
            <a:r>
              <a:rPr lang="en-US" sz="1800" err="1">
                <a:effectLst/>
                <a:latin typeface="Arial" panose="020B0604020202020204" pitchFamily="34" charset="0"/>
                <a:ea typeface="Calibri" panose="020F0502020204030204" pitchFamily="34" charset="0"/>
                <a:cs typeface="Arial" panose="020B0604020202020204" pitchFamily="34" charset="0"/>
              </a:rPr>
              <a:t>organisational</a:t>
            </a:r>
            <a:r>
              <a:rPr lang="en-US" sz="1800">
                <a:effectLst/>
                <a:latin typeface="Arial" panose="020B0604020202020204" pitchFamily="34" charset="0"/>
                <a:ea typeface="Calibri" panose="020F0502020204030204" pitchFamily="34" charset="0"/>
                <a:cs typeface="Arial" panose="020B0604020202020204" pitchFamily="34" charset="0"/>
              </a:rPr>
              <a:t> environment.</a:t>
            </a:r>
            <a:endParaRPr lang="en-GB"/>
          </a:p>
        </p:txBody>
      </p:sp>
      <p:sp>
        <p:nvSpPr>
          <p:cNvPr id="4" name="Slide Number Placeholder 3"/>
          <p:cNvSpPr>
            <a:spLocks noGrp="1"/>
          </p:cNvSpPr>
          <p:nvPr>
            <p:ph type="sldNum" sz="quarter" idx="5"/>
          </p:nvPr>
        </p:nvSpPr>
        <p:spPr/>
        <p:txBody>
          <a:bodyPr/>
          <a:lstStyle/>
          <a:p>
            <a:fld id="{C37D7554-D10C-4E29-B8E6-BB7111FA614F}" type="slidenum">
              <a:rPr lang="en-US" smtClean="0"/>
              <a:t>9</a:t>
            </a:fld>
            <a:endParaRPr lang="en-US"/>
          </a:p>
        </p:txBody>
      </p:sp>
    </p:spTree>
    <p:extLst>
      <p:ext uri="{BB962C8B-B14F-4D97-AF65-F5344CB8AC3E}">
        <p14:creationId xmlns:p14="http://schemas.microsoft.com/office/powerpoint/2010/main" val="14630298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GB" sz="1800" b="1" kern="0">
                <a:effectLst/>
                <a:latin typeface="Arial" panose="020B0604020202020204" pitchFamily="34" charset="0"/>
                <a:ea typeface="Times New Roman" panose="02020603050405020304" pitchFamily="18" charset="0"/>
                <a:cs typeface="Times New Roman" panose="02020603050405020304" pitchFamily="18" charset="0"/>
              </a:rPr>
              <a:t>References</a:t>
            </a:r>
          </a:p>
          <a:p>
            <a:pPr marL="0" marR="0" algn="just">
              <a:lnSpc>
                <a:spcPct val="150000"/>
              </a:lnSpc>
              <a:spcBef>
                <a:spcPts val="1200"/>
              </a:spcBef>
              <a:spcAft>
                <a:spcPts val="1200"/>
              </a:spcAft>
            </a:pPr>
            <a:r>
              <a:rPr lang="en-GB" sz="1800" err="1">
                <a:effectLst/>
                <a:latin typeface="Arial" panose="020B0604020202020204" pitchFamily="34" charset="0"/>
                <a:ea typeface="Calibri" panose="020F0502020204030204" pitchFamily="34" charset="0"/>
                <a:cs typeface="Arial" panose="020B0604020202020204" pitchFamily="34" charset="0"/>
              </a:rPr>
              <a:t>Altamony</a:t>
            </a:r>
            <a:r>
              <a:rPr lang="en-GB" sz="1800">
                <a:effectLst/>
                <a:latin typeface="Arial" panose="020B0604020202020204" pitchFamily="34" charset="0"/>
                <a:ea typeface="Calibri" panose="020F0502020204030204" pitchFamily="34" charset="0"/>
                <a:cs typeface="Arial" panose="020B0604020202020204" pitchFamily="34" charset="0"/>
              </a:rPr>
              <a:t>, H., </a:t>
            </a:r>
            <a:r>
              <a:rPr lang="en-GB" sz="1800" err="1">
                <a:effectLst/>
                <a:latin typeface="Arial" panose="020B0604020202020204" pitchFamily="34" charset="0"/>
                <a:ea typeface="Calibri" panose="020F0502020204030204" pitchFamily="34" charset="0"/>
                <a:cs typeface="Arial" panose="020B0604020202020204" pitchFamily="34" charset="0"/>
              </a:rPr>
              <a:t>Gharaibeh</a:t>
            </a:r>
            <a:r>
              <a:rPr lang="en-GB" sz="1800">
                <a:effectLst/>
                <a:latin typeface="Arial" panose="020B0604020202020204" pitchFamily="34" charset="0"/>
                <a:ea typeface="Calibri" panose="020F0502020204030204" pitchFamily="34" charset="0"/>
                <a:cs typeface="Arial" panose="020B0604020202020204" pitchFamily="34" charset="0"/>
              </a:rPr>
              <a:t>, A. &amp; </a:t>
            </a:r>
            <a:r>
              <a:rPr lang="en-GB" sz="1800" err="1">
                <a:effectLst/>
                <a:latin typeface="Arial" panose="020B0604020202020204" pitchFamily="34" charset="0"/>
                <a:ea typeface="Calibri" panose="020F0502020204030204" pitchFamily="34" charset="0"/>
                <a:cs typeface="Arial" panose="020B0604020202020204" pitchFamily="34" charset="0"/>
              </a:rPr>
              <a:t>Masa’deh</a:t>
            </a:r>
            <a:r>
              <a:rPr lang="en-GB" sz="1800">
                <a:effectLst/>
                <a:latin typeface="Arial" panose="020B0604020202020204" pitchFamily="34" charset="0"/>
                <a:ea typeface="Calibri" panose="020F0502020204030204" pitchFamily="34" charset="0"/>
                <a:cs typeface="Arial" panose="020B0604020202020204" pitchFamily="34" charset="0"/>
              </a:rPr>
              <a:t>, R., 2017. The role of academic researcher to Mintzberg’s managerial roles. International. </a:t>
            </a:r>
            <a:r>
              <a:rPr lang="en-GB" sz="1800" i="1">
                <a:effectLst/>
                <a:latin typeface="Arial" panose="020B0604020202020204" pitchFamily="34" charset="0"/>
                <a:ea typeface="Calibri" panose="020F0502020204030204" pitchFamily="34" charset="0"/>
                <a:cs typeface="Arial" panose="020B0604020202020204" pitchFamily="34" charset="0"/>
              </a:rPr>
              <a:t>Journal of Business Management and Economic Research, </a:t>
            </a:r>
            <a:r>
              <a:rPr lang="en-GB" sz="1800">
                <a:effectLst/>
                <a:latin typeface="Arial" panose="020B0604020202020204" pitchFamily="34" charset="0"/>
                <a:ea typeface="Calibri" panose="020F0502020204030204" pitchFamily="34" charset="0"/>
                <a:cs typeface="Arial" panose="020B0604020202020204" pitchFamily="34" charset="0"/>
              </a:rPr>
              <a:t>Volume 8(2), pp. 920-925.</a:t>
            </a: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cs typeface="Arial" panose="020B0604020202020204" pitchFamily="34" charset="0"/>
              </a:rPr>
              <a:t>Barth, A. L. &amp; Beer, W. d., 2018. </a:t>
            </a:r>
            <a:r>
              <a:rPr lang="en-GB" sz="1800" i="1">
                <a:effectLst/>
                <a:latin typeface="Arial" panose="020B0604020202020204" pitchFamily="34" charset="0"/>
                <a:ea typeface="Calibri" panose="020F0502020204030204" pitchFamily="34" charset="0"/>
                <a:cs typeface="Arial" panose="020B0604020202020204" pitchFamily="34" charset="0"/>
              </a:rPr>
              <a:t>Performance Management Success. </a:t>
            </a:r>
            <a:r>
              <a:rPr lang="en-GB" sz="1800" err="1">
                <a:effectLst/>
                <a:latin typeface="Arial" panose="020B0604020202020204" pitchFamily="34" charset="0"/>
                <a:ea typeface="Calibri" panose="020F0502020204030204" pitchFamily="34" charset="0"/>
                <a:cs typeface="Arial" panose="020B0604020202020204" pitchFamily="34" charset="0"/>
              </a:rPr>
              <a:t>s.l.:Springer</a:t>
            </a:r>
            <a:r>
              <a:rPr lang="en-GB" sz="1800">
                <a:effectLst/>
                <a:latin typeface="Arial" panose="020B0604020202020204" pitchFamily="34" charset="0"/>
                <a:ea typeface="Calibri" panose="020F0502020204030204" pitchFamily="34" charset="0"/>
                <a:cs typeface="Arial" panose="020B0604020202020204" pitchFamily="34" charset="0"/>
              </a:rPr>
              <a:t> International Publishing.</a:t>
            </a: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cs typeface="Arial" panose="020B0604020202020204" pitchFamily="34" charset="0"/>
              </a:rPr>
              <a:t>Bianchi, C., </a:t>
            </a:r>
            <a:r>
              <a:rPr lang="en-GB" sz="1800" err="1">
                <a:effectLst/>
                <a:latin typeface="Arial" panose="020B0604020202020204" pitchFamily="34" charset="0"/>
                <a:ea typeface="Calibri" panose="020F0502020204030204" pitchFamily="34" charset="0"/>
                <a:cs typeface="Arial" panose="020B0604020202020204" pitchFamily="34" charset="0"/>
              </a:rPr>
              <a:t>Borgonovi</a:t>
            </a:r>
            <a:r>
              <a:rPr lang="en-GB" sz="1800">
                <a:effectLst/>
                <a:latin typeface="Arial" panose="020B0604020202020204" pitchFamily="34" charset="0"/>
                <a:ea typeface="Calibri" panose="020F0502020204030204" pitchFamily="34" charset="0"/>
                <a:cs typeface="Arial" panose="020B0604020202020204" pitchFamily="34" charset="0"/>
              </a:rPr>
              <a:t>, E. &amp; </a:t>
            </a:r>
            <a:r>
              <a:rPr lang="en-GB" sz="1800" err="1">
                <a:effectLst/>
                <a:latin typeface="Arial" panose="020B0604020202020204" pitchFamily="34" charset="0"/>
                <a:ea typeface="Calibri" panose="020F0502020204030204" pitchFamily="34" charset="0"/>
                <a:cs typeface="Arial" panose="020B0604020202020204" pitchFamily="34" charset="0"/>
              </a:rPr>
              <a:t>Anessi</a:t>
            </a:r>
            <a:r>
              <a:rPr lang="en-GB" sz="1800">
                <a:effectLst/>
                <a:latin typeface="Arial" panose="020B0604020202020204" pitchFamily="34" charset="0"/>
                <a:ea typeface="Calibri" panose="020F0502020204030204" pitchFamily="34" charset="0"/>
                <a:cs typeface="Arial" panose="020B0604020202020204" pitchFamily="34" charset="0"/>
              </a:rPr>
              <a:t>-Pessina, E., 2017. </a:t>
            </a:r>
            <a:r>
              <a:rPr lang="en-GB" sz="1800" i="1">
                <a:effectLst/>
                <a:latin typeface="Arial" panose="020B0604020202020204" pitchFamily="34" charset="0"/>
                <a:ea typeface="Calibri" panose="020F0502020204030204" pitchFamily="34" charset="0"/>
                <a:cs typeface="Arial" panose="020B0604020202020204" pitchFamily="34" charset="0"/>
              </a:rPr>
              <a:t>Outcome-Based Performance Management in the Public Sector. </a:t>
            </a:r>
            <a:r>
              <a:rPr lang="en-GB" sz="1800" err="1">
                <a:effectLst/>
                <a:latin typeface="Arial" panose="020B0604020202020204" pitchFamily="34" charset="0"/>
                <a:ea typeface="Calibri" panose="020F0502020204030204" pitchFamily="34" charset="0"/>
                <a:cs typeface="Arial" panose="020B0604020202020204" pitchFamily="34" charset="0"/>
              </a:rPr>
              <a:t>s.l.:Springer</a:t>
            </a:r>
            <a:r>
              <a:rPr lang="en-GB" sz="1800">
                <a:effectLst/>
                <a:latin typeface="Arial" panose="020B0604020202020204" pitchFamily="34" charset="0"/>
                <a:ea typeface="Calibri" panose="020F0502020204030204" pitchFamily="34" charset="0"/>
                <a:cs typeface="Arial" panose="020B0604020202020204" pitchFamily="34" charset="0"/>
              </a:rPr>
              <a:t> International Publishing.</a:t>
            </a:r>
          </a:p>
          <a:p>
            <a:pPr marL="0" marR="0" algn="just">
              <a:lnSpc>
                <a:spcPct val="150000"/>
              </a:lnSpc>
              <a:spcBef>
                <a:spcPts val="1200"/>
              </a:spcBef>
              <a:spcAft>
                <a:spcPts val="1200"/>
              </a:spcAft>
            </a:pPr>
            <a:r>
              <a:rPr lang="en-GB" sz="1800" err="1">
                <a:effectLst/>
                <a:latin typeface="Arial" panose="020B0604020202020204" pitchFamily="34" charset="0"/>
                <a:ea typeface="Calibri" panose="020F0502020204030204" pitchFamily="34" charset="0"/>
                <a:cs typeface="Arial" panose="020B0604020202020204" pitchFamily="34" charset="0"/>
              </a:rPr>
              <a:t>Bilić</a:t>
            </a:r>
            <a:r>
              <a:rPr lang="en-GB" sz="1800">
                <a:effectLst/>
                <a:latin typeface="Arial" panose="020B0604020202020204" pitchFamily="34" charset="0"/>
                <a:ea typeface="Calibri" panose="020F0502020204030204" pitchFamily="34" charset="0"/>
                <a:cs typeface="Arial" panose="020B0604020202020204" pitchFamily="34" charset="0"/>
              </a:rPr>
              <a:t>, I., </a:t>
            </a:r>
            <a:r>
              <a:rPr lang="en-GB" sz="1800" err="1">
                <a:effectLst/>
                <a:latin typeface="Arial" panose="020B0604020202020204" pitchFamily="34" charset="0"/>
                <a:ea typeface="Calibri" panose="020F0502020204030204" pitchFamily="34" charset="0"/>
                <a:cs typeface="Arial" panose="020B0604020202020204" pitchFamily="34" charset="0"/>
              </a:rPr>
              <a:t>Primorac</a:t>
            </a:r>
            <a:r>
              <a:rPr lang="en-GB" sz="1800">
                <a:effectLst/>
                <a:latin typeface="Arial" panose="020B0604020202020204" pitchFamily="34" charset="0"/>
                <a:ea typeface="Calibri" panose="020F0502020204030204" pitchFamily="34" charset="0"/>
                <a:cs typeface="Arial" panose="020B0604020202020204" pitchFamily="34" charset="0"/>
              </a:rPr>
              <a:t>, D. &amp; </a:t>
            </a:r>
            <a:r>
              <a:rPr lang="en-GB" sz="1800" err="1">
                <a:effectLst/>
                <a:latin typeface="Arial" panose="020B0604020202020204" pitchFamily="34" charset="0"/>
                <a:ea typeface="Calibri" panose="020F0502020204030204" pitchFamily="34" charset="0"/>
                <a:cs typeface="Arial" panose="020B0604020202020204" pitchFamily="34" charset="0"/>
              </a:rPr>
              <a:t>Trkulja</a:t>
            </a:r>
            <a:r>
              <a:rPr lang="en-GB" sz="1800">
                <a:effectLst/>
                <a:latin typeface="Arial" panose="020B0604020202020204" pitchFamily="34" charset="0"/>
                <a:ea typeface="Calibri" panose="020F0502020204030204" pitchFamily="34" charset="0"/>
                <a:cs typeface="Arial" panose="020B0604020202020204" pitchFamily="34" charset="0"/>
              </a:rPr>
              <a:t>, Ž., 2023. Virtue Ethics, Managerial Profession and Personality Traits: The Extension of Mintzberg's Managerial Traits. </a:t>
            </a:r>
            <a:r>
              <a:rPr lang="en-GB" sz="1800" i="1">
                <a:effectLst/>
                <a:latin typeface="Arial" panose="020B0604020202020204" pitchFamily="34" charset="0"/>
                <a:ea typeface="Calibri" panose="020F0502020204030204" pitchFamily="34" charset="0"/>
                <a:cs typeface="Arial" panose="020B0604020202020204" pitchFamily="34" charset="0"/>
              </a:rPr>
              <a:t>Business Systems Research: International journal of the Society for Advancing Innovation and Research in Economy, </a:t>
            </a:r>
            <a:r>
              <a:rPr lang="en-GB" sz="1800">
                <a:effectLst/>
                <a:latin typeface="Arial" panose="020B0604020202020204" pitchFamily="34" charset="0"/>
                <a:ea typeface="Calibri" panose="020F0502020204030204" pitchFamily="34" charset="0"/>
                <a:cs typeface="Arial" panose="020B0604020202020204" pitchFamily="34" charset="0"/>
              </a:rPr>
              <a:t>Volume 14(2), pp. 145-157.</a:t>
            </a: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cs typeface="Arial" panose="020B0604020202020204" pitchFamily="34" charset="0"/>
              </a:rPr>
              <a:t>Cardy, R. &amp; Leonard, B., 2014. </a:t>
            </a:r>
            <a:r>
              <a:rPr lang="en-GB" sz="1800" i="1">
                <a:effectLst/>
                <a:latin typeface="Arial" panose="020B0604020202020204" pitchFamily="34" charset="0"/>
                <a:ea typeface="Calibri" panose="020F0502020204030204" pitchFamily="34" charset="0"/>
                <a:cs typeface="Arial" panose="020B0604020202020204" pitchFamily="34" charset="0"/>
              </a:rPr>
              <a:t>Performance Management:. </a:t>
            </a:r>
            <a:r>
              <a:rPr lang="en-GB" sz="1800" err="1">
                <a:effectLst/>
                <a:latin typeface="Arial" panose="020B0604020202020204" pitchFamily="34" charset="0"/>
                <a:ea typeface="Calibri" panose="020F0502020204030204" pitchFamily="34" charset="0"/>
                <a:cs typeface="Arial" panose="020B0604020202020204" pitchFamily="34" charset="0"/>
              </a:rPr>
              <a:t>s.l.:Taylor</a:t>
            </a:r>
            <a:r>
              <a:rPr lang="en-GB" sz="1800">
                <a:effectLst/>
                <a:latin typeface="Arial" panose="020B0604020202020204" pitchFamily="34" charset="0"/>
                <a:ea typeface="Calibri" panose="020F0502020204030204" pitchFamily="34" charset="0"/>
                <a:cs typeface="Arial" panose="020B0604020202020204" pitchFamily="34" charset="0"/>
              </a:rPr>
              <a:t> &amp; Francis.</a:t>
            </a: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cs typeface="Arial" panose="020B0604020202020204" pitchFamily="34" charset="0"/>
              </a:rPr>
              <a:t>Dockery, D. &amp; Knudsen, L., 2017. </a:t>
            </a:r>
            <a:r>
              <a:rPr lang="en-GB" sz="1800" i="1">
                <a:effectLst/>
                <a:latin typeface="Arial" panose="020B0604020202020204" pitchFamily="34" charset="0"/>
                <a:ea typeface="Calibri" panose="020F0502020204030204" pitchFamily="34" charset="0"/>
                <a:cs typeface="Arial" panose="020B0604020202020204" pitchFamily="34" charset="0"/>
              </a:rPr>
              <a:t>Modern Business Management. </a:t>
            </a:r>
            <a:r>
              <a:rPr lang="en-GB" sz="1800">
                <a:effectLst/>
                <a:latin typeface="Arial" panose="020B0604020202020204" pitchFamily="34" charset="0"/>
                <a:ea typeface="Calibri" panose="020F0502020204030204" pitchFamily="34" charset="0"/>
                <a:cs typeface="Arial" panose="020B0604020202020204" pitchFamily="34" charset="0"/>
              </a:rPr>
              <a:t>London: </a:t>
            </a:r>
            <a:r>
              <a:rPr lang="en-GB" sz="1800" err="1">
                <a:effectLst/>
                <a:latin typeface="Arial" panose="020B0604020202020204" pitchFamily="34" charset="0"/>
                <a:ea typeface="Calibri" panose="020F0502020204030204" pitchFamily="34" charset="0"/>
                <a:cs typeface="Arial" panose="020B0604020202020204" pitchFamily="34" charset="0"/>
              </a:rPr>
              <a:t>Apress</a:t>
            </a:r>
            <a:r>
              <a:rPr lang="en-GB" sz="1800">
                <a:effectLst/>
                <a:latin typeface="Arial" panose="020B0604020202020204" pitchFamily="34" charset="0"/>
                <a:ea typeface="Calibri" panose="020F0502020204030204" pitchFamily="34" charset="0"/>
                <a:cs typeface="Arial" panose="020B0604020202020204" pitchFamily="34" charset="0"/>
              </a:rPr>
              <a:t>.</a:t>
            </a:r>
          </a:p>
          <a:p>
            <a:pPr marL="0" marR="0" algn="just">
              <a:lnSpc>
                <a:spcPct val="150000"/>
              </a:lnSpc>
              <a:spcBef>
                <a:spcPts val="1200"/>
              </a:spcBef>
              <a:spcAft>
                <a:spcPts val="1200"/>
              </a:spcAft>
            </a:pPr>
            <a:r>
              <a:rPr lang="en-GB" sz="1800" err="1">
                <a:effectLst/>
                <a:latin typeface="Arial" panose="020B0604020202020204" pitchFamily="34" charset="0"/>
                <a:ea typeface="Calibri" panose="020F0502020204030204" pitchFamily="34" charset="0"/>
                <a:cs typeface="Arial" panose="020B0604020202020204" pitchFamily="34" charset="0"/>
              </a:rPr>
              <a:t>Kahungu</a:t>
            </a:r>
            <a:r>
              <a:rPr lang="en-GB" sz="1800">
                <a:effectLst/>
                <a:latin typeface="Arial" panose="020B0604020202020204" pitchFamily="34" charset="0"/>
                <a:ea typeface="Calibri" panose="020F0502020204030204" pitchFamily="34" charset="0"/>
                <a:cs typeface="Arial" panose="020B0604020202020204" pitchFamily="34" charset="0"/>
              </a:rPr>
              <a:t>, L., 2018. </a:t>
            </a:r>
            <a:r>
              <a:rPr lang="en-GB" sz="1800" i="1">
                <a:effectLst/>
                <a:latin typeface="Arial" panose="020B0604020202020204" pitchFamily="34" charset="0"/>
                <a:ea typeface="Calibri" panose="020F0502020204030204" pitchFamily="34" charset="0"/>
                <a:cs typeface="Arial" panose="020B0604020202020204" pitchFamily="34" charset="0"/>
              </a:rPr>
              <a:t>Unilever Company Case Study. </a:t>
            </a:r>
            <a:r>
              <a:rPr lang="en-GB" sz="1800" err="1">
                <a:effectLst/>
                <a:latin typeface="Arial" panose="020B0604020202020204" pitchFamily="34" charset="0"/>
                <a:ea typeface="Calibri" panose="020F0502020204030204" pitchFamily="34" charset="0"/>
                <a:cs typeface="Arial" panose="020B0604020202020204" pitchFamily="34" charset="0"/>
              </a:rPr>
              <a:t>s.l.:GRIN</a:t>
            </a:r>
            <a:r>
              <a:rPr lang="en-GB" sz="1800">
                <a:effectLst/>
                <a:latin typeface="Arial" panose="020B0604020202020204" pitchFamily="34" charset="0"/>
                <a:ea typeface="Calibri" panose="020F0502020204030204" pitchFamily="34" charset="0"/>
                <a:cs typeface="Arial" panose="020B0604020202020204" pitchFamily="34" charset="0"/>
              </a:rPr>
              <a:t> Verlag.</a:t>
            </a: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cs typeface="Arial" panose="020B0604020202020204" pitchFamily="34" charset="0"/>
              </a:rPr>
              <a:t>Kumar, P., 2015. An analytical study on Mintzberg’s framework: Managerial role. </a:t>
            </a:r>
            <a:r>
              <a:rPr lang="en-GB" sz="1800" i="1">
                <a:effectLst/>
                <a:latin typeface="Arial" panose="020B0604020202020204" pitchFamily="34" charset="0"/>
                <a:ea typeface="Calibri" panose="020F0502020204030204" pitchFamily="34" charset="0"/>
                <a:cs typeface="Arial" panose="020B0604020202020204" pitchFamily="34" charset="0"/>
              </a:rPr>
              <a:t>International Journal of Research in Management &amp; Business Studies, </a:t>
            </a:r>
            <a:r>
              <a:rPr lang="en-GB" sz="1800">
                <a:effectLst/>
                <a:latin typeface="Arial" panose="020B0604020202020204" pitchFamily="34" charset="0"/>
                <a:ea typeface="Calibri" panose="020F0502020204030204" pitchFamily="34" charset="0"/>
                <a:cs typeface="Arial" panose="020B0604020202020204" pitchFamily="34" charset="0"/>
              </a:rPr>
              <a:t>Volume 2(3), pp. 12-19.</a:t>
            </a:r>
          </a:p>
          <a:p>
            <a:pPr marL="0" marR="0" algn="just">
              <a:lnSpc>
                <a:spcPct val="150000"/>
              </a:lnSpc>
              <a:spcBef>
                <a:spcPts val="1200"/>
              </a:spcBef>
              <a:spcAft>
                <a:spcPts val="1200"/>
              </a:spcAft>
            </a:pPr>
            <a:r>
              <a:rPr lang="en-GB" sz="1800" err="1">
                <a:effectLst/>
                <a:latin typeface="Arial" panose="020B0604020202020204" pitchFamily="34" charset="0"/>
                <a:ea typeface="Calibri" panose="020F0502020204030204" pitchFamily="34" charset="0"/>
                <a:cs typeface="Arial" panose="020B0604020202020204" pitchFamily="34" charset="0"/>
              </a:rPr>
              <a:t>Lasserre</a:t>
            </a:r>
            <a:r>
              <a:rPr lang="en-GB" sz="1800">
                <a:effectLst/>
                <a:latin typeface="Arial" panose="020B0604020202020204" pitchFamily="34" charset="0"/>
                <a:ea typeface="Calibri" panose="020F0502020204030204" pitchFamily="34" charset="0"/>
                <a:cs typeface="Arial" panose="020B0604020202020204" pitchFamily="34" charset="0"/>
              </a:rPr>
              <a:t>, P. &amp; Monteiro, F., 2023. </a:t>
            </a:r>
            <a:r>
              <a:rPr lang="en-GB" sz="1800" i="1">
                <a:effectLst/>
                <a:latin typeface="Arial" panose="020B0604020202020204" pitchFamily="34" charset="0"/>
                <a:ea typeface="Calibri" panose="020F0502020204030204" pitchFamily="34" charset="0"/>
                <a:cs typeface="Arial" panose="020B0604020202020204" pitchFamily="34" charset="0"/>
              </a:rPr>
              <a:t>Global Strategic Management. </a:t>
            </a:r>
            <a:r>
              <a:rPr lang="en-GB" sz="1800">
                <a:effectLst/>
                <a:latin typeface="Arial" panose="020B0604020202020204" pitchFamily="34" charset="0"/>
                <a:ea typeface="Calibri" panose="020F0502020204030204" pitchFamily="34" charset="0"/>
                <a:cs typeface="Arial" panose="020B0604020202020204" pitchFamily="34" charset="0"/>
              </a:rPr>
              <a:t>5th ed. New York: Bloomsbury Publishing Plc.</a:t>
            </a: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cs typeface="Arial" panose="020B0604020202020204" pitchFamily="34" charset="0"/>
              </a:rPr>
              <a:t>Laud, R., Arevalo, J. &amp; Johnson, M., 2016. The changing nature of managerial skills, mindsets and roles: Advancing theory and relevancy for contemporary managers. </a:t>
            </a:r>
            <a:r>
              <a:rPr lang="en-GB" sz="1800" i="1">
                <a:effectLst/>
                <a:latin typeface="Arial" panose="020B0604020202020204" pitchFamily="34" charset="0"/>
                <a:ea typeface="Calibri" panose="020F0502020204030204" pitchFamily="34" charset="0"/>
                <a:cs typeface="Arial" panose="020B0604020202020204" pitchFamily="34" charset="0"/>
              </a:rPr>
              <a:t>Journal of Management &amp; Organization, </a:t>
            </a:r>
            <a:r>
              <a:rPr lang="en-GB" sz="1800">
                <a:effectLst/>
                <a:latin typeface="Arial" panose="020B0604020202020204" pitchFamily="34" charset="0"/>
                <a:ea typeface="Calibri" panose="020F0502020204030204" pitchFamily="34" charset="0"/>
                <a:cs typeface="Arial" panose="020B0604020202020204" pitchFamily="34" charset="0"/>
              </a:rPr>
              <a:t>Volume 22(4), pp. 435-456.</a:t>
            </a:r>
          </a:p>
          <a:p>
            <a:pPr marL="0" marR="0" algn="just">
              <a:lnSpc>
                <a:spcPct val="150000"/>
              </a:lnSpc>
              <a:spcBef>
                <a:spcPts val="1200"/>
              </a:spcBef>
              <a:spcAft>
                <a:spcPts val="1200"/>
              </a:spcAft>
            </a:pPr>
            <a:r>
              <a:rPr lang="en-GB" sz="1800" err="1">
                <a:effectLst/>
                <a:latin typeface="Arial" panose="020B0604020202020204" pitchFamily="34" charset="0"/>
                <a:ea typeface="Calibri" panose="020F0502020204030204" pitchFamily="34" charset="0"/>
                <a:cs typeface="Arial" panose="020B0604020202020204" pitchFamily="34" charset="0"/>
              </a:rPr>
              <a:t>Lukehart</a:t>
            </a:r>
            <a:r>
              <a:rPr lang="en-GB" sz="1800">
                <a:effectLst/>
                <a:latin typeface="Arial" panose="020B0604020202020204" pitchFamily="34" charset="0"/>
                <a:ea typeface="Calibri" panose="020F0502020204030204" pitchFamily="34" charset="0"/>
                <a:cs typeface="Arial" panose="020B0604020202020204" pitchFamily="34" charset="0"/>
              </a:rPr>
              <a:t>, P., 2020. </a:t>
            </a:r>
            <a:r>
              <a:rPr lang="en-GB" sz="1800" i="1">
                <a:effectLst/>
                <a:latin typeface="Arial" panose="020B0604020202020204" pitchFamily="34" charset="0"/>
                <a:ea typeface="Calibri" panose="020F0502020204030204" pitchFamily="34" charset="0"/>
                <a:cs typeface="Arial" panose="020B0604020202020204" pitchFamily="34" charset="0"/>
              </a:rPr>
              <a:t>Practical Performance Management. </a:t>
            </a:r>
            <a:r>
              <a:rPr lang="en-GB" sz="1800">
                <a:effectLst/>
                <a:latin typeface="Arial" panose="020B0604020202020204" pitchFamily="34" charset="0"/>
                <a:ea typeface="Calibri" panose="020F0502020204030204" pitchFamily="34" charset="0"/>
                <a:cs typeface="Arial" panose="020B0604020202020204" pitchFamily="34" charset="0"/>
              </a:rPr>
              <a:t>London: Amazon Digital Services LLC - </a:t>
            </a:r>
            <a:r>
              <a:rPr lang="en-GB" sz="1800" err="1">
                <a:effectLst/>
                <a:latin typeface="Arial" panose="020B0604020202020204" pitchFamily="34" charset="0"/>
                <a:ea typeface="Calibri" panose="020F0502020204030204" pitchFamily="34" charset="0"/>
                <a:cs typeface="Arial" panose="020B0604020202020204" pitchFamily="34" charset="0"/>
              </a:rPr>
              <a:t>Kdp</a:t>
            </a:r>
            <a:r>
              <a:rPr lang="en-GB" sz="1800">
                <a:effectLst/>
                <a:latin typeface="Arial" panose="020B0604020202020204" pitchFamily="34" charset="0"/>
                <a:ea typeface="Calibri" panose="020F0502020204030204" pitchFamily="34" charset="0"/>
                <a:cs typeface="Arial" panose="020B0604020202020204" pitchFamily="34" charset="0"/>
              </a:rPr>
              <a:t>.</a:t>
            </a:r>
          </a:p>
          <a:p>
            <a:pPr marL="0" marR="0" algn="just">
              <a:lnSpc>
                <a:spcPct val="150000"/>
              </a:lnSpc>
              <a:spcBef>
                <a:spcPts val="1200"/>
              </a:spcBef>
              <a:spcAft>
                <a:spcPts val="1200"/>
              </a:spcAft>
            </a:pPr>
            <a:r>
              <a:rPr lang="en-GB" sz="1800" err="1">
                <a:effectLst/>
                <a:latin typeface="Arial" panose="020B0604020202020204" pitchFamily="34" charset="0"/>
                <a:ea typeface="Calibri" panose="020F0502020204030204" pitchFamily="34" charset="0"/>
                <a:cs typeface="Arial" panose="020B0604020202020204" pitchFamily="34" charset="0"/>
              </a:rPr>
              <a:t>Martela</a:t>
            </a:r>
            <a:r>
              <a:rPr lang="en-GB" sz="1800">
                <a:effectLst/>
                <a:latin typeface="Arial" panose="020B0604020202020204" pitchFamily="34" charset="0"/>
                <a:ea typeface="Calibri" panose="020F0502020204030204" pitchFamily="34" charset="0"/>
                <a:cs typeface="Arial" panose="020B0604020202020204" pitchFamily="34" charset="0"/>
              </a:rPr>
              <a:t>, F., 2019. What makes self-managing organizations novel? Comparing how Weberian bureaucracy, Mintzberg’s adhocracy, and self-organizing solve six fundamental problems of organizing. </a:t>
            </a:r>
            <a:r>
              <a:rPr lang="en-GB" sz="1800" i="1">
                <a:effectLst/>
                <a:latin typeface="Arial" panose="020B0604020202020204" pitchFamily="34" charset="0"/>
                <a:ea typeface="Calibri" panose="020F0502020204030204" pitchFamily="34" charset="0"/>
                <a:cs typeface="Arial" panose="020B0604020202020204" pitchFamily="34" charset="0"/>
              </a:rPr>
              <a:t>Journal of Organization Design, </a:t>
            </a:r>
            <a:r>
              <a:rPr lang="en-GB" sz="1800">
                <a:effectLst/>
                <a:latin typeface="Arial" panose="020B0604020202020204" pitchFamily="34" charset="0"/>
                <a:ea typeface="Calibri" panose="020F0502020204030204" pitchFamily="34" charset="0"/>
                <a:cs typeface="Arial" panose="020B0604020202020204" pitchFamily="34" charset="0"/>
              </a:rPr>
              <a:t>Volume 8(1), pp. 1-23.</a:t>
            </a: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cs typeface="Arial" panose="020B0604020202020204" pitchFamily="34" charset="0"/>
              </a:rPr>
              <a:t>Mintzberg, H., 2019. </a:t>
            </a:r>
            <a:r>
              <a:rPr lang="en-GB" sz="1800" i="1">
                <a:effectLst/>
                <a:latin typeface="Arial" panose="020B0604020202020204" pitchFamily="34" charset="0"/>
                <a:ea typeface="Calibri" panose="020F0502020204030204" pitchFamily="34" charset="0"/>
                <a:cs typeface="Arial" panose="020B0604020202020204" pitchFamily="34" charset="0"/>
              </a:rPr>
              <a:t>Managerial work: Analysis from observation. </a:t>
            </a:r>
            <a:r>
              <a:rPr lang="en-GB" sz="1800">
                <a:effectLst/>
                <a:latin typeface="Arial" panose="020B0604020202020204" pitchFamily="34" charset="0"/>
                <a:ea typeface="Calibri" panose="020F0502020204030204" pitchFamily="34" charset="0"/>
                <a:cs typeface="Arial" panose="020B0604020202020204" pitchFamily="34" charset="0"/>
              </a:rPr>
              <a:t>London: Routledge.</a:t>
            </a: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cs typeface="Arial" panose="020B0604020202020204" pitchFamily="34" charset="0"/>
              </a:rPr>
              <a:t> </a:t>
            </a:r>
          </a:p>
          <a:p>
            <a:endParaRPr lang="en-GB"/>
          </a:p>
        </p:txBody>
      </p:sp>
      <p:sp>
        <p:nvSpPr>
          <p:cNvPr id="4" name="Slide Number Placeholder 3"/>
          <p:cNvSpPr>
            <a:spLocks noGrp="1"/>
          </p:cNvSpPr>
          <p:nvPr>
            <p:ph type="sldNum" sz="quarter" idx="5"/>
          </p:nvPr>
        </p:nvSpPr>
        <p:spPr/>
        <p:txBody>
          <a:bodyPr/>
          <a:lstStyle/>
          <a:p>
            <a:fld id="{C37D7554-D10C-4E29-B8E6-BB7111FA614F}" type="slidenum">
              <a:rPr lang="en-US" smtClean="0"/>
              <a:t>10</a:t>
            </a:fld>
            <a:endParaRPr lang="en-US"/>
          </a:p>
        </p:txBody>
      </p:sp>
    </p:spTree>
    <p:extLst>
      <p:ext uri="{BB962C8B-B14F-4D97-AF65-F5344CB8AC3E}">
        <p14:creationId xmlns:p14="http://schemas.microsoft.com/office/powerpoint/2010/main" val="2481735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37D7554-D10C-4E29-B8E6-BB7111FA614F}" type="slidenum">
              <a:rPr lang="en-US" smtClean="0"/>
              <a:t>11</a:t>
            </a:fld>
            <a:endParaRPr lang="en-US"/>
          </a:p>
        </p:txBody>
      </p:sp>
    </p:spTree>
    <p:extLst>
      <p:ext uri="{BB962C8B-B14F-4D97-AF65-F5344CB8AC3E}">
        <p14:creationId xmlns:p14="http://schemas.microsoft.com/office/powerpoint/2010/main" val="1006918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1">
    <p:bg>
      <p:bgPr>
        <a:solidFill>
          <a:schemeClr val="accent2">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1B5E70F-EF03-B535-2505-BC971E3BC36D}"/>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 name="Straight Connector 2">
            <a:extLst>
              <a:ext uri="{FF2B5EF4-FFF2-40B4-BE49-F238E27FC236}">
                <a16:creationId xmlns:a16="http://schemas.microsoft.com/office/drawing/2014/main" id="{8794424E-93DD-A404-D05E-EF6030A76D3B}"/>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5">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B03A3B6B-5129-A46A-A20C-5D7BC706C9B1}"/>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24E401A1-8CEE-5E1B-343B-D737433AE63F}"/>
              </a:ext>
            </a:extLst>
          </p:cNvPr>
          <p:cNvSpPr>
            <a:spLocks noGrp="1"/>
          </p:cNvSpPr>
          <p:nvPr>
            <p:ph type="title" hasCustomPrompt="1"/>
          </p:nvPr>
        </p:nvSpPr>
        <p:spPr>
          <a:xfrm>
            <a:off x="1317615" y="690511"/>
            <a:ext cx="5185821" cy="5253089"/>
          </a:xfrm>
        </p:spPr>
        <p:txBody>
          <a:bodyPr anchor="b">
            <a:normAutofit/>
          </a:bodyPr>
          <a:lstStyle>
            <a:lvl1pPr>
              <a:defRPr sz="6000">
                <a:solidFill>
                  <a:schemeClr val="bg1"/>
                </a:solidFill>
              </a:defRPr>
            </a:lvl1pPr>
          </a:lstStyle>
          <a:p>
            <a:r>
              <a:rPr lang="en-US"/>
              <a:t>Click to add title</a:t>
            </a:r>
          </a:p>
        </p:txBody>
      </p:sp>
    </p:spTree>
    <p:extLst>
      <p:ext uri="{BB962C8B-B14F-4D97-AF65-F5344CB8AC3E}">
        <p14:creationId xmlns:p14="http://schemas.microsoft.com/office/powerpoint/2010/main" val="17845559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1">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55583" y="737115"/>
            <a:ext cx="4640418" cy="5407091"/>
          </a:xfrm>
        </p:spPr>
        <p:txBody>
          <a:bodyPr lIns="0">
            <a:normAutofit/>
          </a:bodyPr>
          <a:lstStyle>
            <a:lvl1pPr>
              <a:defRPr sz="3600"/>
            </a:lvl1pPr>
          </a:lstStyle>
          <a:p>
            <a:r>
              <a:rPr lang="en-US"/>
              <a:t>Click to add title</a:t>
            </a:r>
          </a:p>
        </p:txBody>
      </p:sp>
      <p:sp>
        <p:nvSpPr>
          <p:cNvPr id="2" name="Content Placeholder 7">
            <a:extLst>
              <a:ext uri="{FF2B5EF4-FFF2-40B4-BE49-F238E27FC236}">
                <a16:creationId xmlns:a16="http://schemas.microsoft.com/office/drawing/2014/main" id="{AEA3C42D-C3E7-4F13-63E2-96D7A3B21113}"/>
              </a:ext>
            </a:extLst>
          </p:cNvPr>
          <p:cNvSpPr>
            <a:spLocks noGrp="1"/>
          </p:cNvSpPr>
          <p:nvPr>
            <p:ph sz="quarter" idx="12" hasCustomPrompt="1"/>
          </p:nvPr>
        </p:nvSpPr>
        <p:spPr>
          <a:xfrm>
            <a:off x="6388461" y="737115"/>
            <a:ext cx="4449712" cy="5407091"/>
          </a:xfrm>
        </p:spPr>
        <p:txBody>
          <a:bodyPr lIns="0" tIns="0" rIns="0" bIns="0" anchor="ctr">
            <a:normAutofit/>
          </a:bodyPr>
          <a:lstStyle>
            <a:lvl1pPr marL="228600" indent="-228600">
              <a:lnSpc>
                <a:spcPct val="100000"/>
              </a:lnSpc>
              <a:spcBef>
                <a:spcPts val="0"/>
              </a:spcBef>
              <a:spcAft>
                <a:spcPts val="1200"/>
              </a:spcAft>
              <a:buFont typeface="Arial" panose="020B0604020202020204" pitchFamily="34" charset="0"/>
              <a:buChar char="•"/>
              <a:defRPr sz="2000"/>
            </a:lvl1pPr>
            <a:lvl2pPr marL="685800" indent="-228600">
              <a:lnSpc>
                <a:spcPct val="100000"/>
              </a:lnSpc>
              <a:spcBef>
                <a:spcPts val="0"/>
              </a:spcBef>
              <a:spcAft>
                <a:spcPts val="1200"/>
              </a:spcAft>
              <a:buFont typeface="Arial" panose="020B0604020202020204" pitchFamily="34" charset="0"/>
              <a:buChar char="•"/>
              <a:defRPr sz="2000"/>
            </a:lvl2pPr>
            <a:lvl3pPr marL="1143000" indent="-228600">
              <a:spcBef>
                <a:spcPts val="0"/>
              </a:spcBef>
              <a:spcAft>
                <a:spcPts val="1200"/>
              </a:spcAft>
              <a:buFont typeface="Arial" panose="020B0604020202020204" pitchFamily="34" charset="0"/>
              <a:buChar char="•"/>
              <a:defRPr sz="2000"/>
            </a:lvl3pPr>
            <a:lvl4pPr marL="1600200" indent="-228600">
              <a:spcBef>
                <a:spcPts val="0"/>
              </a:spcBef>
              <a:spcAft>
                <a:spcPts val="1200"/>
              </a:spcAft>
              <a:buFont typeface="Arial" panose="020B0604020202020204" pitchFamily="34" charset="0"/>
              <a:buChar char="•"/>
              <a:defRPr sz="2000"/>
            </a:lvl4pPr>
            <a:lvl5pPr marL="2057400" indent="-228600">
              <a:spcBef>
                <a:spcPts val="0"/>
              </a:spcBef>
              <a:spcAft>
                <a:spcPts val="1200"/>
              </a:spcAft>
              <a:buFont typeface="Arial" panose="020B0604020202020204" pitchFamily="34" charset="0"/>
              <a:buChar char="•"/>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45FE61D9-DA99-9DA5-5DD2-C4118066CA63}"/>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CE64603E-965E-E3BF-203B-F4D99428203D}"/>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Slide Number Placeholder 5">
            <a:extLst>
              <a:ext uri="{FF2B5EF4-FFF2-40B4-BE49-F238E27FC236}">
                <a16:creationId xmlns:a16="http://schemas.microsoft.com/office/drawing/2014/main" id="{4E9F5D75-1D8F-F695-81F8-4A6D0C678215}"/>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a:p>
        </p:txBody>
      </p:sp>
    </p:spTree>
    <p:extLst>
      <p:ext uri="{BB962C8B-B14F-4D97-AF65-F5344CB8AC3E}">
        <p14:creationId xmlns:p14="http://schemas.microsoft.com/office/powerpoint/2010/main" val="3277245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Pictur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B6B956C-A124-5A7C-EBD4-CBB618B9BC1D}"/>
              </a:ext>
            </a:extLst>
          </p:cNvPr>
          <p:cNvSpPr>
            <a:spLocks noGrp="1"/>
          </p:cNvSpPr>
          <p:nvPr>
            <p:ph type="title" hasCustomPrompt="1"/>
          </p:nvPr>
        </p:nvSpPr>
        <p:spPr>
          <a:xfrm>
            <a:off x="1353827" y="1278294"/>
            <a:ext cx="5000318" cy="4904141"/>
          </a:xfrm>
        </p:spPr>
        <p:txBody>
          <a:bodyPr anchor="b">
            <a:normAutofit/>
          </a:bodyPr>
          <a:lstStyle>
            <a:lvl1pPr>
              <a:defRPr sz="3600"/>
            </a:lvl1pPr>
          </a:lstStyle>
          <a:p>
            <a:r>
              <a:rPr lang="en-US"/>
              <a:t>Click to add title</a:t>
            </a:r>
          </a:p>
        </p:txBody>
      </p:sp>
      <p:sp>
        <p:nvSpPr>
          <p:cNvPr id="12" name="Picture Placeholder 11">
            <a:extLst>
              <a:ext uri="{FF2B5EF4-FFF2-40B4-BE49-F238E27FC236}">
                <a16:creationId xmlns:a16="http://schemas.microsoft.com/office/drawing/2014/main" id="{2B92702B-E14C-886C-445A-349265F37592}"/>
              </a:ext>
            </a:extLst>
          </p:cNvPr>
          <p:cNvSpPr>
            <a:spLocks noGrp="1"/>
          </p:cNvSpPr>
          <p:nvPr>
            <p:ph type="pic" sz="quarter" idx="13"/>
          </p:nvPr>
        </p:nvSpPr>
        <p:spPr>
          <a:xfrm>
            <a:off x="6642169" y="-1"/>
            <a:ext cx="4635426" cy="6857999"/>
          </a:xfrm>
        </p:spPr>
        <p:txBody>
          <a:bodyPr>
            <a:normAutofit/>
          </a:bodyPr>
          <a:lstStyle>
            <a:lvl1pPr marL="0" indent="0" algn="ctr">
              <a:buNone/>
              <a:defRPr sz="2000"/>
            </a:lvl1pPr>
          </a:lstStyle>
          <a:p>
            <a:r>
              <a:rPr lang="en-US"/>
              <a:t>Click icon to add picture</a:t>
            </a:r>
          </a:p>
        </p:txBody>
      </p:sp>
      <p:sp>
        <p:nvSpPr>
          <p:cNvPr id="6" name="Rectangle 5">
            <a:extLst>
              <a:ext uri="{FF2B5EF4-FFF2-40B4-BE49-F238E27FC236}">
                <a16:creationId xmlns:a16="http://schemas.microsoft.com/office/drawing/2014/main" id="{49C76C37-CBD2-36CF-1413-53DD1CB4A545}"/>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510D1AAD-E663-5B8E-CE72-64C1DBF19CE0}"/>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 name="Straight Connector 7">
            <a:extLst>
              <a:ext uri="{FF2B5EF4-FFF2-40B4-BE49-F238E27FC236}">
                <a16:creationId xmlns:a16="http://schemas.microsoft.com/office/drawing/2014/main" id="{EC250190-89C1-EAA3-6C2A-15A60C6754F5}"/>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90299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Subtitl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B6B956C-A124-5A7C-EBD4-CBB618B9BC1D}"/>
              </a:ext>
            </a:extLst>
          </p:cNvPr>
          <p:cNvSpPr>
            <a:spLocks noGrp="1"/>
          </p:cNvSpPr>
          <p:nvPr>
            <p:ph type="title" hasCustomPrompt="1"/>
          </p:nvPr>
        </p:nvSpPr>
        <p:spPr>
          <a:xfrm>
            <a:off x="1353827" y="3508311"/>
            <a:ext cx="9923770" cy="1438762"/>
          </a:xfrm>
        </p:spPr>
        <p:txBody>
          <a:bodyPr anchor="b">
            <a:normAutofit/>
          </a:bodyPr>
          <a:lstStyle>
            <a:lvl1pPr>
              <a:defRPr sz="3600"/>
            </a:lvl1pPr>
          </a:lstStyle>
          <a:p>
            <a:r>
              <a:rPr lang="en-US"/>
              <a:t>Click to add title</a:t>
            </a:r>
          </a:p>
        </p:txBody>
      </p:sp>
      <p:sp>
        <p:nvSpPr>
          <p:cNvPr id="12" name="Picture Placeholder 11">
            <a:extLst>
              <a:ext uri="{FF2B5EF4-FFF2-40B4-BE49-F238E27FC236}">
                <a16:creationId xmlns:a16="http://schemas.microsoft.com/office/drawing/2014/main" id="{2B92702B-E14C-886C-445A-349265F37592}"/>
              </a:ext>
            </a:extLst>
          </p:cNvPr>
          <p:cNvSpPr>
            <a:spLocks noGrp="1"/>
          </p:cNvSpPr>
          <p:nvPr>
            <p:ph type="pic" sz="quarter" idx="13"/>
          </p:nvPr>
        </p:nvSpPr>
        <p:spPr>
          <a:xfrm>
            <a:off x="915600" y="0"/>
            <a:ext cx="10361995" cy="3429000"/>
          </a:xfrm>
        </p:spPr>
        <p:txBody>
          <a:bodyPr>
            <a:normAutofit/>
          </a:bodyPr>
          <a:lstStyle>
            <a:lvl1pPr marL="0" indent="0" algn="ctr">
              <a:buNone/>
              <a:defRPr sz="2000"/>
            </a:lvl1pPr>
          </a:lstStyle>
          <a:p>
            <a:r>
              <a:rPr lang="en-US"/>
              <a:t>Click icon to add picture</a:t>
            </a:r>
          </a:p>
        </p:txBody>
      </p:sp>
      <p:sp>
        <p:nvSpPr>
          <p:cNvPr id="6" name="Rectangle 5">
            <a:extLst>
              <a:ext uri="{FF2B5EF4-FFF2-40B4-BE49-F238E27FC236}">
                <a16:creationId xmlns:a16="http://schemas.microsoft.com/office/drawing/2014/main" id="{49C76C37-CBD2-36CF-1413-53DD1CB4A545}"/>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510D1AAD-E663-5B8E-CE72-64C1DBF19CE0}"/>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 name="Straight Connector 7">
            <a:extLst>
              <a:ext uri="{FF2B5EF4-FFF2-40B4-BE49-F238E27FC236}">
                <a16:creationId xmlns:a16="http://schemas.microsoft.com/office/drawing/2014/main" id="{EC250190-89C1-EAA3-6C2A-15A60C6754F5}"/>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10" name="Text Placeholder 12">
            <a:extLst>
              <a:ext uri="{FF2B5EF4-FFF2-40B4-BE49-F238E27FC236}">
                <a16:creationId xmlns:a16="http://schemas.microsoft.com/office/drawing/2014/main" id="{D179113D-0374-3934-841E-56AD5AFCF977}"/>
              </a:ext>
            </a:extLst>
          </p:cNvPr>
          <p:cNvSpPr>
            <a:spLocks noGrp="1"/>
          </p:cNvSpPr>
          <p:nvPr>
            <p:ph type="body" sz="quarter" idx="12" hasCustomPrompt="1"/>
          </p:nvPr>
        </p:nvSpPr>
        <p:spPr>
          <a:xfrm>
            <a:off x="1353828" y="5228488"/>
            <a:ext cx="9923770" cy="1368256"/>
          </a:xfrm>
          <a:prstGeom prst="rect">
            <a:avLst/>
          </a:prstGeom>
        </p:spPr>
        <p:txBody>
          <a:bodyPr anchor="t">
            <a:normAutofit/>
          </a:bodyPr>
          <a:lstStyle>
            <a:lvl1pPr marL="0" indent="0" algn="l">
              <a:lnSpc>
                <a:spcPct val="80000"/>
              </a:lnSpc>
              <a:spcBef>
                <a:spcPts val="0"/>
              </a:spcBef>
              <a:buNone/>
              <a:defRPr sz="2000" spc="0" baseline="0">
                <a:solidFill>
                  <a:schemeClr val="tx1"/>
                </a:solidFill>
                <a:latin typeface="+mn-lt"/>
              </a:defRPr>
            </a:lvl1pPr>
          </a:lstStyle>
          <a:p>
            <a:pPr lvl="0"/>
            <a:r>
              <a:rPr lang="en-US"/>
              <a:t>Click to add subtitle</a:t>
            </a:r>
          </a:p>
        </p:txBody>
      </p:sp>
    </p:spTree>
    <p:extLst>
      <p:ext uri="{BB962C8B-B14F-4D97-AF65-F5344CB8AC3E}">
        <p14:creationId xmlns:p14="http://schemas.microsoft.com/office/powerpoint/2010/main" val="3227224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5" y="503852"/>
            <a:ext cx="9150675" cy="1427585"/>
          </a:xfrm>
        </p:spPr>
        <p:txBody>
          <a:bodyPr lIns="0">
            <a:normAutofit/>
          </a:bodyPr>
          <a:lstStyle>
            <a:lvl1pPr>
              <a:defRPr sz="3600"/>
            </a:lvl1pPr>
          </a:lstStyle>
          <a:p>
            <a:r>
              <a:rPr lang="en-US"/>
              <a:t>Click to add title</a:t>
            </a:r>
          </a:p>
        </p:txBody>
      </p:sp>
      <p:sp>
        <p:nvSpPr>
          <p:cNvPr id="2" name="Content Placeholder 7">
            <a:extLst>
              <a:ext uri="{FF2B5EF4-FFF2-40B4-BE49-F238E27FC236}">
                <a16:creationId xmlns:a16="http://schemas.microsoft.com/office/drawing/2014/main" id="{AEA3C42D-C3E7-4F13-63E2-96D7A3B21113}"/>
              </a:ext>
            </a:extLst>
          </p:cNvPr>
          <p:cNvSpPr>
            <a:spLocks noGrp="1"/>
          </p:cNvSpPr>
          <p:nvPr>
            <p:ph sz="quarter" idx="12" hasCustomPrompt="1"/>
          </p:nvPr>
        </p:nvSpPr>
        <p:spPr>
          <a:xfrm>
            <a:off x="1450153" y="2108722"/>
            <a:ext cx="8552264" cy="4119463"/>
          </a:xfrm>
        </p:spPr>
        <p:txBody>
          <a:bodyPr lIns="0" tIns="0" rIns="0" bIns="0">
            <a:normAutofit/>
          </a:bodyPr>
          <a:lstStyle>
            <a:lvl1pPr marL="228600" indent="-228600">
              <a:lnSpc>
                <a:spcPct val="100000"/>
              </a:lnSpc>
              <a:spcBef>
                <a:spcPts val="0"/>
              </a:spcBef>
              <a:spcAft>
                <a:spcPts val="1200"/>
              </a:spcAft>
              <a:buFont typeface="Arial" panose="020B0604020202020204" pitchFamily="34" charset="0"/>
              <a:buChar char="•"/>
              <a:defRPr sz="2000"/>
            </a:lvl1pPr>
            <a:lvl2pPr marL="685800" indent="-228600">
              <a:lnSpc>
                <a:spcPct val="100000"/>
              </a:lnSpc>
              <a:spcBef>
                <a:spcPts val="0"/>
              </a:spcBef>
              <a:spcAft>
                <a:spcPts val="1200"/>
              </a:spcAft>
              <a:buFont typeface="Arial" panose="020B0604020202020204" pitchFamily="34" charset="0"/>
              <a:buChar char="•"/>
              <a:defRPr sz="2000"/>
            </a:lvl2pPr>
            <a:lvl3pPr marL="1143000" indent="-228600">
              <a:spcBef>
                <a:spcPts val="0"/>
              </a:spcBef>
              <a:spcAft>
                <a:spcPts val="1200"/>
              </a:spcAft>
              <a:buFont typeface="Arial" panose="020B0604020202020204" pitchFamily="34" charset="0"/>
              <a:buChar char="•"/>
              <a:defRPr sz="2000"/>
            </a:lvl3pPr>
            <a:lvl4pPr marL="1600200" indent="-228600">
              <a:spcBef>
                <a:spcPts val="0"/>
              </a:spcBef>
              <a:spcAft>
                <a:spcPts val="1200"/>
              </a:spcAft>
              <a:buFont typeface="Arial" panose="020B0604020202020204" pitchFamily="34" charset="0"/>
              <a:buChar char="•"/>
              <a:defRPr sz="2000"/>
            </a:lvl4pPr>
            <a:lvl5pPr marL="2057400" indent="-228600">
              <a:spcBef>
                <a:spcPts val="0"/>
              </a:spcBef>
              <a:spcAft>
                <a:spcPts val="1200"/>
              </a:spcAft>
              <a:buFont typeface="Arial" panose="020B0604020202020204" pitchFamily="34" charset="0"/>
              <a:buChar char="•"/>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45FE61D9-DA99-9DA5-5DD2-C4118066CA63}"/>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CE64603E-965E-E3BF-203B-F4D99428203D}"/>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Slide Number Placeholder 5">
            <a:extLst>
              <a:ext uri="{FF2B5EF4-FFF2-40B4-BE49-F238E27FC236}">
                <a16:creationId xmlns:a16="http://schemas.microsoft.com/office/drawing/2014/main" id="{5DABAFC1-3E76-DCE6-3A6D-E0020C5BE864}"/>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a:p>
        </p:txBody>
      </p:sp>
    </p:spTree>
    <p:extLst>
      <p:ext uri="{BB962C8B-B14F-4D97-AF65-F5344CB8AC3E}">
        <p14:creationId xmlns:p14="http://schemas.microsoft.com/office/powerpoint/2010/main" val="13735965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Title">
    <p:bg>
      <p:bgPr>
        <a:solidFill>
          <a:schemeClr val="accent6"/>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507175C5-CB2F-2BAC-3704-54DCD1BF043F}"/>
              </a:ext>
            </a:extLst>
          </p:cNvPr>
          <p:cNvSpPr>
            <a:spLocks noGrp="1"/>
          </p:cNvSpPr>
          <p:nvPr>
            <p:ph type="title" hasCustomPrompt="1"/>
          </p:nvPr>
        </p:nvSpPr>
        <p:spPr>
          <a:xfrm>
            <a:off x="1038031" y="1068169"/>
            <a:ext cx="10115939" cy="2681549"/>
          </a:xfrm>
        </p:spPr>
        <p:txBody>
          <a:bodyPr anchor="b"/>
          <a:lstStyle>
            <a:lvl1pPr algn="ctr">
              <a:defRPr>
                <a:solidFill>
                  <a:schemeClr val="bg1"/>
                </a:solidFill>
              </a:defRPr>
            </a:lvl1pPr>
          </a:lstStyle>
          <a:p>
            <a:r>
              <a:rPr lang="en-US"/>
              <a:t>Click to add title</a:t>
            </a:r>
          </a:p>
        </p:txBody>
      </p:sp>
      <p:sp>
        <p:nvSpPr>
          <p:cNvPr id="5" name="Rectangle 4">
            <a:extLst>
              <a:ext uri="{FF2B5EF4-FFF2-40B4-BE49-F238E27FC236}">
                <a16:creationId xmlns:a16="http://schemas.microsoft.com/office/drawing/2014/main" id="{3901905E-33E7-852F-94E3-8E100B3D1E4A}"/>
              </a:ext>
              <a:ext uri="{C183D7F6-B498-43B3-948B-1728B52AA6E4}">
                <adec:decorative xmlns:adec="http://schemas.microsoft.com/office/drawing/2017/decorative" val="1"/>
              </a:ext>
            </a:extLst>
          </p:cNvPr>
          <p:cNvSpPr/>
          <p:nvPr userDrawn="1"/>
        </p:nvSpPr>
        <p:spPr>
          <a:xfrm>
            <a:off x="914400" y="914400"/>
            <a:ext cx="10363200" cy="5029200"/>
          </a:xfrm>
          <a:prstGeom prst="rect">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B7799F7-CBB1-9649-7D06-F7EEFD4F0183}"/>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B1AFC5CA-DB29-4B8C-C004-72E4EC761C3B}"/>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 Placeholder 12">
            <a:extLst>
              <a:ext uri="{FF2B5EF4-FFF2-40B4-BE49-F238E27FC236}">
                <a16:creationId xmlns:a16="http://schemas.microsoft.com/office/drawing/2014/main" id="{E3CB2D2A-7172-87CE-D493-DAF52D62EBFC}"/>
              </a:ext>
            </a:extLst>
          </p:cNvPr>
          <p:cNvSpPr>
            <a:spLocks noGrp="1"/>
          </p:cNvSpPr>
          <p:nvPr>
            <p:ph type="body" sz="quarter" idx="12" hasCustomPrompt="1"/>
          </p:nvPr>
        </p:nvSpPr>
        <p:spPr>
          <a:xfrm>
            <a:off x="1038031" y="4027047"/>
            <a:ext cx="10115939" cy="1762783"/>
          </a:xfrm>
          <a:prstGeom prst="rect">
            <a:avLst/>
          </a:prstGeom>
        </p:spPr>
        <p:txBody>
          <a:bodyPr anchor="t">
            <a:normAutofit/>
          </a:bodyPr>
          <a:lstStyle>
            <a:lvl1pPr marL="0" indent="0" algn="ctr">
              <a:lnSpc>
                <a:spcPct val="80000"/>
              </a:lnSpc>
              <a:spcBef>
                <a:spcPts val="0"/>
              </a:spcBef>
              <a:buNone/>
              <a:defRPr sz="2000" spc="0" baseline="0">
                <a:solidFill>
                  <a:schemeClr val="bg1"/>
                </a:solidFill>
                <a:latin typeface="+mn-lt"/>
              </a:defRPr>
            </a:lvl1pPr>
          </a:lstStyle>
          <a:p>
            <a:pPr lvl="0"/>
            <a:r>
              <a:rPr lang="en-US"/>
              <a:t>Click to add subtitle</a:t>
            </a:r>
          </a:p>
        </p:txBody>
      </p:sp>
    </p:spTree>
    <p:extLst>
      <p:ext uri="{BB962C8B-B14F-4D97-AF65-F5344CB8AC3E}">
        <p14:creationId xmlns:p14="http://schemas.microsoft.com/office/powerpoint/2010/main" val="20695361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2 Content ">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a:t>Click to add title</a:t>
            </a:r>
          </a:p>
        </p:txBody>
      </p:sp>
      <p:sp>
        <p:nvSpPr>
          <p:cNvPr id="2" name="Content Placeholder 7">
            <a:extLst>
              <a:ext uri="{FF2B5EF4-FFF2-40B4-BE49-F238E27FC236}">
                <a16:creationId xmlns:a16="http://schemas.microsoft.com/office/drawing/2014/main" id="{AEA3C42D-C3E7-4F13-63E2-96D7A3B21113}"/>
              </a:ext>
            </a:extLst>
          </p:cNvPr>
          <p:cNvSpPr>
            <a:spLocks noGrp="1"/>
          </p:cNvSpPr>
          <p:nvPr>
            <p:ph sz="quarter" idx="12" hasCustomPrompt="1"/>
          </p:nvPr>
        </p:nvSpPr>
        <p:spPr>
          <a:xfrm>
            <a:off x="1468814" y="2057401"/>
            <a:ext cx="4627186" cy="4119463"/>
          </a:xfrm>
        </p:spPr>
        <p:txBody>
          <a:bodyPr lIns="0">
            <a:normAutofit/>
          </a:bodyPr>
          <a:lstStyle>
            <a:lvl1pPr marL="0" indent="0">
              <a:lnSpc>
                <a:spcPct val="100000"/>
              </a:lnSpc>
              <a:spcBef>
                <a:spcPts val="1000"/>
              </a:spcBef>
              <a:spcAft>
                <a:spcPts val="1200"/>
              </a:spcAft>
              <a:buNone/>
              <a:defRPr sz="2000"/>
            </a:lvl1pPr>
            <a:lvl2pPr marL="228600" indent="-228600">
              <a:lnSpc>
                <a:spcPct val="100000"/>
              </a:lnSpc>
              <a:spcBef>
                <a:spcPts val="0"/>
              </a:spcBef>
              <a:spcAft>
                <a:spcPts val="1200"/>
              </a:spcAft>
              <a:buFont typeface="Arial" panose="020B0604020202020204" pitchFamily="34" charset="0"/>
              <a:buChar char="•"/>
              <a:defRPr sz="2000"/>
            </a:lvl2pPr>
            <a:lvl3pPr marL="685800" indent="-228600">
              <a:spcBef>
                <a:spcPts val="1000"/>
              </a:spcBef>
              <a:spcAft>
                <a:spcPts val="1200"/>
              </a:spcAft>
              <a:buFont typeface="Arial" panose="020B0604020202020204" pitchFamily="34" charset="0"/>
              <a:buChar char="•"/>
              <a:defRPr sz="2000"/>
            </a:lvl3pPr>
            <a:lvl4pPr marL="1143000" indent="-228600">
              <a:spcBef>
                <a:spcPts val="1000"/>
              </a:spcBef>
              <a:spcAft>
                <a:spcPts val="1200"/>
              </a:spcAft>
              <a:buFont typeface="Arial" panose="020B0604020202020204" pitchFamily="34" charset="0"/>
              <a:buChar char="•"/>
              <a:defRPr sz="2000"/>
            </a:lvl4pPr>
            <a:lvl5pPr marL="1600200" indent="-228600">
              <a:spcBef>
                <a:spcPts val="1000"/>
              </a:spcBef>
              <a:spcAft>
                <a:spcPts val="1200"/>
              </a:spcAft>
              <a:buFont typeface="Arial" panose="020B0604020202020204" pitchFamily="34" charset="0"/>
              <a:buChar char="•"/>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6668185" y="2057401"/>
            <a:ext cx="4609399" cy="4119463"/>
          </a:xfrm>
        </p:spPr>
        <p:txBody>
          <a:bodyPr lIns="0">
            <a:normAutofit/>
          </a:bodyPr>
          <a:lstStyle>
            <a:lvl1pPr marL="0" indent="0">
              <a:lnSpc>
                <a:spcPct val="100000"/>
              </a:lnSpc>
              <a:spcBef>
                <a:spcPts val="1000"/>
              </a:spcBef>
              <a:spcAft>
                <a:spcPts val="1200"/>
              </a:spcAft>
              <a:buNone/>
              <a:defRPr sz="2000"/>
            </a:lvl1pPr>
            <a:lvl2pPr marL="228600" indent="-228600">
              <a:lnSpc>
                <a:spcPct val="100000"/>
              </a:lnSpc>
              <a:spcBef>
                <a:spcPts val="1000"/>
              </a:spcBef>
              <a:spcAft>
                <a:spcPts val="1200"/>
              </a:spcAft>
              <a:buFont typeface="Arial" panose="020B0604020202020204" pitchFamily="34" charset="0"/>
              <a:buChar char="•"/>
              <a:defRPr sz="2000"/>
            </a:lvl2pPr>
            <a:lvl3pPr marL="685800" indent="-228600">
              <a:spcBef>
                <a:spcPts val="1000"/>
              </a:spcBef>
              <a:spcAft>
                <a:spcPts val="1200"/>
              </a:spcAft>
              <a:buFont typeface="Arial" panose="020B0604020202020204" pitchFamily="34" charset="0"/>
              <a:buChar char="•"/>
              <a:defRPr sz="2000"/>
            </a:lvl3pPr>
            <a:lvl4pPr marL="1143000" indent="-228600">
              <a:spcBef>
                <a:spcPts val="1000"/>
              </a:spcBef>
              <a:spcAft>
                <a:spcPts val="1200"/>
              </a:spcAft>
              <a:buFont typeface="Arial" panose="020B0604020202020204" pitchFamily="34" charset="0"/>
              <a:buChar char="•"/>
              <a:defRPr sz="2000"/>
            </a:lvl4pPr>
            <a:lvl5pPr marL="1600200" indent="-228600">
              <a:spcBef>
                <a:spcPts val="1000"/>
              </a:spcBef>
              <a:spcAft>
                <a:spcPts val="1200"/>
              </a:spcAft>
              <a:buFont typeface="Arial" panose="020B0604020202020204" pitchFamily="34" charset="0"/>
              <a:buChar char="•"/>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Slide Number Placeholder 5">
            <a:extLst>
              <a:ext uri="{FF2B5EF4-FFF2-40B4-BE49-F238E27FC236}">
                <a16:creationId xmlns:a16="http://schemas.microsoft.com/office/drawing/2014/main" id="{1D40DF0B-6602-19D4-3110-4659C28780D5}"/>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a:p>
        </p:txBody>
      </p:sp>
    </p:spTree>
    <p:extLst>
      <p:ext uri="{BB962C8B-B14F-4D97-AF65-F5344CB8AC3E}">
        <p14:creationId xmlns:p14="http://schemas.microsoft.com/office/powerpoint/2010/main" val="25617208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2 Content 3">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a:t>Click to add title</a:t>
            </a:r>
          </a:p>
        </p:txBody>
      </p:sp>
      <p:sp>
        <p:nvSpPr>
          <p:cNvPr id="4" name="Content Placeholder 7">
            <a:extLst>
              <a:ext uri="{FF2B5EF4-FFF2-40B4-BE49-F238E27FC236}">
                <a16:creationId xmlns:a16="http://schemas.microsoft.com/office/drawing/2014/main" id="{C355854D-70C0-E6E1-2A0C-284D00A21AEC}"/>
              </a:ext>
            </a:extLst>
          </p:cNvPr>
          <p:cNvSpPr>
            <a:spLocks noGrp="1"/>
          </p:cNvSpPr>
          <p:nvPr>
            <p:ph sz="quarter" idx="12" hasCustomPrompt="1"/>
          </p:nvPr>
        </p:nvSpPr>
        <p:spPr>
          <a:xfrm>
            <a:off x="1468815" y="2057401"/>
            <a:ext cx="3068678" cy="4119463"/>
          </a:xfrm>
        </p:spPr>
        <p:txBody>
          <a:bodyPr lIns="0">
            <a:normAutofit/>
          </a:bodyPr>
          <a:lstStyle>
            <a:lvl1pPr marL="320040" indent="-320040">
              <a:lnSpc>
                <a:spcPct val="100000"/>
              </a:lnSpc>
              <a:spcBef>
                <a:spcPts val="0"/>
              </a:spcBef>
              <a:spcAft>
                <a:spcPts val="1200"/>
              </a:spcAft>
              <a:buFont typeface="+mj-lt"/>
              <a:buAutoNum type="arabicPeriod"/>
              <a:defRPr sz="2000"/>
            </a:lvl1pPr>
            <a:lvl2pPr marL="457200" indent="-320040">
              <a:lnSpc>
                <a:spcPct val="100000"/>
              </a:lnSpc>
              <a:spcBef>
                <a:spcPts val="1000"/>
              </a:spcBef>
              <a:spcAft>
                <a:spcPts val="1200"/>
              </a:spcAft>
              <a:buFont typeface="+mj-lt"/>
              <a:buAutoNum type="alphaLcPeriod"/>
              <a:defRPr sz="2000"/>
            </a:lvl2pPr>
            <a:lvl3pPr marL="914400" indent="-320040">
              <a:spcBef>
                <a:spcPts val="1000"/>
              </a:spcBef>
              <a:spcAft>
                <a:spcPts val="1200"/>
              </a:spcAft>
              <a:buFont typeface="+mj-lt"/>
              <a:buAutoNum type="arabicParenR"/>
              <a:defRPr sz="2000"/>
            </a:lvl3pPr>
            <a:lvl4pPr marL="1371600" indent="-320040">
              <a:spcBef>
                <a:spcPts val="1000"/>
              </a:spcBef>
              <a:spcAft>
                <a:spcPts val="1200"/>
              </a:spcAft>
              <a:buFont typeface="+mj-lt"/>
              <a:buAutoNum type="alphaLcParenR"/>
              <a:defRPr sz="2000"/>
            </a:lvl4pPr>
            <a:lvl5pPr marL="1828800" indent="-320040">
              <a:spcBef>
                <a:spcPts val="1000"/>
              </a:spcBef>
              <a:spcAft>
                <a:spcPts val="1200"/>
              </a:spcAft>
              <a:buFont typeface="+mj-lt"/>
              <a:buAutoNum type="romanLcPeriod"/>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5191727" y="2057401"/>
            <a:ext cx="6085857" cy="4119463"/>
          </a:xfrm>
        </p:spPr>
        <p:txBody>
          <a:bodyPr lIns="0">
            <a:normAutofit/>
          </a:bodyPr>
          <a:lstStyle>
            <a:lvl1pPr marL="0" indent="0">
              <a:lnSpc>
                <a:spcPct val="100000"/>
              </a:lnSpc>
              <a:spcBef>
                <a:spcPts val="1000"/>
              </a:spcBef>
              <a:spcAft>
                <a:spcPts val="1200"/>
              </a:spcAft>
              <a:buNone/>
              <a:defRPr sz="2000"/>
            </a:lvl1pPr>
            <a:lvl2pPr marL="228600" indent="-228600">
              <a:lnSpc>
                <a:spcPct val="100000"/>
              </a:lnSpc>
              <a:spcBef>
                <a:spcPts val="1000"/>
              </a:spcBef>
              <a:spcAft>
                <a:spcPts val="1200"/>
              </a:spcAft>
              <a:buFont typeface="Arial" panose="020B0604020202020204" pitchFamily="34" charset="0"/>
              <a:buChar char="•"/>
              <a:defRPr sz="2000"/>
            </a:lvl2pPr>
            <a:lvl3pPr marL="685800" indent="-228600">
              <a:spcBef>
                <a:spcPts val="1000"/>
              </a:spcBef>
              <a:spcAft>
                <a:spcPts val="1200"/>
              </a:spcAft>
              <a:buFont typeface="Arial" panose="020B0604020202020204" pitchFamily="34" charset="0"/>
              <a:buChar char="•"/>
              <a:defRPr sz="2000"/>
            </a:lvl3pPr>
            <a:lvl4pPr marL="1143000" indent="-228600">
              <a:spcBef>
                <a:spcPts val="1000"/>
              </a:spcBef>
              <a:spcAft>
                <a:spcPts val="1200"/>
              </a:spcAft>
              <a:buFont typeface="Arial" panose="020B0604020202020204" pitchFamily="34" charset="0"/>
              <a:buChar char="•"/>
              <a:defRPr sz="2000"/>
            </a:lvl4pPr>
            <a:lvl5pPr marL="1600200" indent="-228600">
              <a:spcBef>
                <a:spcPts val="1000"/>
              </a:spcBef>
              <a:spcAft>
                <a:spcPts val="1200"/>
              </a:spcAft>
              <a:buFont typeface="Arial" panose="020B0604020202020204" pitchFamily="34" charset="0"/>
              <a:buChar char="•"/>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Slide Number Placeholder 5">
            <a:extLst>
              <a:ext uri="{FF2B5EF4-FFF2-40B4-BE49-F238E27FC236}">
                <a16:creationId xmlns:a16="http://schemas.microsoft.com/office/drawing/2014/main" id="{D7B331F9-6D4A-5020-969F-E961AF374E19}"/>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a:p>
        </p:txBody>
      </p:sp>
    </p:spTree>
    <p:extLst>
      <p:ext uri="{BB962C8B-B14F-4D97-AF65-F5344CB8AC3E}">
        <p14:creationId xmlns:p14="http://schemas.microsoft.com/office/powerpoint/2010/main" val="25142378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Picture and Content">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a:t>Click to add title</a:t>
            </a:r>
          </a:p>
        </p:txBody>
      </p:sp>
      <p:sp>
        <p:nvSpPr>
          <p:cNvPr id="8" name="Picture Placeholder 7">
            <a:extLst>
              <a:ext uri="{FF2B5EF4-FFF2-40B4-BE49-F238E27FC236}">
                <a16:creationId xmlns:a16="http://schemas.microsoft.com/office/drawing/2014/main" id="{357912CB-B8F8-1E65-094F-AD3220E6C79C}"/>
              </a:ext>
            </a:extLst>
          </p:cNvPr>
          <p:cNvSpPr>
            <a:spLocks noGrp="1"/>
          </p:cNvSpPr>
          <p:nvPr>
            <p:ph type="pic" sz="quarter" idx="12"/>
          </p:nvPr>
        </p:nvSpPr>
        <p:spPr>
          <a:xfrm>
            <a:off x="1503363" y="2061969"/>
            <a:ext cx="4592637" cy="4805362"/>
          </a:xfrm>
        </p:spPr>
        <p:txBody>
          <a:bodyPr>
            <a:normAutofit/>
          </a:bodyPr>
          <a:lstStyle>
            <a:lvl1pPr marL="0" indent="0" algn="ctr">
              <a:buNone/>
              <a:defRPr sz="2000"/>
            </a:lvl1pPr>
          </a:lstStyle>
          <a:p>
            <a:r>
              <a:rPr lang="en-US"/>
              <a:t>Click icon to add picture</a:t>
            </a:r>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6787262" y="2052736"/>
            <a:ext cx="4490320" cy="4800598"/>
          </a:xfrm>
        </p:spPr>
        <p:txBody>
          <a:bodyPr lIns="0">
            <a:normAutofit/>
          </a:bodyPr>
          <a:lstStyle>
            <a:lvl1pPr marL="0" indent="0">
              <a:lnSpc>
                <a:spcPct val="100000"/>
              </a:lnSpc>
              <a:spcBef>
                <a:spcPts val="1000"/>
              </a:spcBef>
              <a:spcAft>
                <a:spcPts val="1200"/>
              </a:spcAft>
              <a:buNone/>
              <a:defRPr sz="2000"/>
            </a:lvl1pPr>
            <a:lvl2pPr marL="800100" indent="-342900">
              <a:lnSpc>
                <a:spcPct val="100000"/>
              </a:lnSpc>
              <a:spcBef>
                <a:spcPts val="1000"/>
              </a:spcBef>
              <a:spcAft>
                <a:spcPts val="1200"/>
              </a:spcAft>
              <a:buFont typeface="Arial" panose="020B0604020202020204" pitchFamily="34" charset="0"/>
              <a:buChar char="•"/>
              <a:defRPr sz="2000"/>
            </a:lvl2pPr>
            <a:lvl3pPr marL="1257300" indent="-342900">
              <a:spcBef>
                <a:spcPts val="1000"/>
              </a:spcBef>
              <a:spcAft>
                <a:spcPts val="1200"/>
              </a:spcAft>
              <a:buFont typeface="Arial" panose="020B0604020202020204" pitchFamily="34" charset="0"/>
              <a:buChar char="•"/>
              <a:defRPr sz="2000"/>
            </a:lvl3pPr>
            <a:lvl4pPr marL="1714500" indent="-342900">
              <a:spcBef>
                <a:spcPts val="1000"/>
              </a:spcBef>
              <a:spcAft>
                <a:spcPts val="1200"/>
              </a:spcAft>
              <a:buFont typeface="Arial" panose="020B0604020202020204" pitchFamily="34" charset="0"/>
              <a:buChar char="•"/>
              <a:defRPr sz="2000"/>
            </a:lvl4pPr>
            <a:lvl5pPr marL="2171700" indent="-342900">
              <a:spcBef>
                <a:spcPts val="1000"/>
              </a:spcBef>
              <a:spcAft>
                <a:spcPts val="1200"/>
              </a:spcAft>
              <a:buFont typeface="Arial" panose="020B0604020202020204" pitchFamily="34" charset="0"/>
              <a:buChar char="•"/>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2" name="Slide Number Placeholder 5">
            <a:extLst>
              <a:ext uri="{FF2B5EF4-FFF2-40B4-BE49-F238E27FC236}">
                <a16:creationId xmlns:a16="http://schemas.microsoft.com/office/drawing/2014/main" id="{8809D86D-3DDE-CA24-4CAA-DF6944B9BCBB}"/>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61074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Table">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a:t>Click to add title</a:t>
            </a:r>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1468814" y="2057400"/>
            <a:ext cx="3091027" cy="3867538"/>
          </a:xfrm>
        </p:spPr>
        <p:txBody>
          <a:bodyPr lIns="0">
            <a:normAutofit/>
          </a:bodyPr>
          <a:lstStyle>
            <a:lvl1pPr marL="0" indent="0">
              <a:lnSpc>
                <a:spcPct val="100000"/>
              </a:lnSpc>
              <a:spcBef>
                <a:spcPts val="0"/>
              </a:spcBef>
              <a:spcAft>
                <a:spcPts val="1200"/>
              </a:spcAft>
              <a:buNone/>
              <a:defRPr sz="2000"/>
            </a:lvl1pPr>
            <a:lvl2pPr marL="800100" indent="-342900">
              <a:lnSpc>
                <a:spcPct val="100000"/>
              </a:lnSpc>
              <a:spcBef>
                <a:spcPts val="0"/>
              </a:spcBef>
              <a:spcAft>
                <a:spcPts val="1200"/>
              </a:spcAft>
              <a:buFont typeface="Arial" panose="020B0604020202020204" pitchFamily="34" charset="0"/>
              <a:buChar char="•"/>
              <a:defRPr sz="2000"/>
            </a:lvl2pPr>
            <a:lvl3pPr marL="1257300" indent="-342900">
              <a:spcBef>
                <a:spcPts val="0"/>
              </a:spcBef>
              <a:spcAft>
                <a:spcPts val="1200"/>
              </a:spcAft>
              <a:buFont typeface="Arial" panose="020B0604020202020204" pitchFamily="34" charset="0"/>
              <a:buChar char="•"/>
              <a:defRPr sz="2000"/>
            </a:lvl3pPr>
            <a:lvl4pPr marL="1714500" indent="-342900">
              <a:spcBef>
                <a:spcPts val="0"/>
              </a:spcBef>
              <a:spcAft>
                <a:spcPts val="1200"/>
              </a:spcAft>
              <a:buFont typeface="Arial" panose="020B0604020202020204" pitchFamily="34" charset="0"/>
              <a:buChar char="•"/>
              <a:defRPr sz="2000"/>
            </a:lvl4pPr>
            <a:lvl5pPr marL="2171700" indent="-342900">
              <a:spcBef>
                <a:spcPts val="0"/>
              </a:spcBef>
              <a:spcAft>
                <a:spcPts val="1200"/>
              </a:spcAft>
              <a:buFont typeface="Arial" panose="020B0604020202020204" pitchFamily="34" charset="0"/>
              <a:buChar char="•"/>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4" name="Table Placeholder 13">
            <a:extLst>
              <a:ext uri="{FF2B5EF4-FFF2-40B4-BE49-F238E27FC236}">
                <a16:creationId xmlns:a16="http://schemas.microsoft.com/office/drawing/2014/main" id="{EA708189-1532-1BDD-104F-4D8556146CEE}"/>
              </a:ext>
            </a:extLst>
          </p:cNvPr>
          <p:cNvSpPr>
            <a:spLocks noGrp="1"/>
          </p:cNvSpPr>
          <p:nvPr>
            <p:ph type="tbl" sz="quarter" idx="12"/>
          </p:nvPr>
        </p:nvSpPr>
        <p:spPr>
          <a:xfrm>
            <a:off x="5097463" y="2051976"/>
            <a:ext cx="6180137" cy="3867538"/>
          </a:xfrm>
        </p:spPr>
        <p:txBody>
          <a:bodyPr>
            <a:normAutofit/>
          </a:bodyPr>
          <a:lstStyle>
            <a:lvl1pPr>
              <a:defRPr sz="2000"/>
            </a:lvl1pPr>
          </a:lstStyle>
          <a:p>
            <a:r>
              <a:rPr lang="en-US"/>
              <a:t>Click icon to add table</a:t>
            </a:r>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Slide Number Placeholder 5">
            <a:extLst>
              <a:ext uri="{FF2B5EF4-FFF2-40B4-BE49-F238E27FC236}">
                <a16:creationId xmlns:a16="http://schemas.microsoft.com/office/drawing/2014/main" id="{6E0EC71B-95A1-C740-6B1F-F8DF02E2D164}"/>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a:p>
        </p:txBody>
      </p:sp>
    </p:spTree>
    <p:extLst>
      <p:ext uri="{BB962C8B-B14F-4D97-AF65-F5344CB8AC3E}">
        <p14:creationId xmlns:p14="http://schemas.microsoft.com/office/powerpoint/2010/main" val="34092991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2 Content 2">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a:t>Click to add title</a:t>
            </a:r>
          </a:p>
        </p:txBody>
      </p:sp>
      <p:sp>
        <p:nvSpPr>
          <p:cNvPr id="8" name="Content Placeholder 7">
            <a:extLst>
              <a:ext uri="{FF2B5EF4-FFF2-40B4-BE49-F238E27FC236}">
                <a16:creationId xmlns:a16="http://schemas.microsoft.com/office/drawing/2014/main" id="{8B0AB10A-3CAB-D4C0-3CB1-401461802BD3}"/>
              </a:ext>
            </a:extLst>
          </p:cNvPr>
          <p:cNvSpPr>
            <a:spLocks noGrp="1"/>
          </p:cNvSpPr>
          <p:nvPr>
            <p:ph sz="quarter" idx="10" hasCustomPrompt="1"/>
          </p:nvPr>
        </p:nvSpPr>
        <p:spPr>
          <a:xfrm>
            <a:off x="1468814" y="2066731"/>
            <a:ext cx="6452876" cy="3867538"/>
          </a:xfrm>
        </p:spPr>
        <p:txBody>
          <a:bodyPr lIns="0">
            <a:normAutofit/>
          </a:bodyPr>
          <a:lstStyle>
            <a:lvl1pPr>
              <a:lnSpc>
                <a:spcPct val="100000"/>
              </a:lnSpc>
              <a:spcAft>
                <a:spcPts val="600"/>
              </a:spcAft>
              <a:defRPr sz="2000"/>
            </a:lvl1pPr>
            <a:lvl2pPr>
              <a:lnSpc>
                <a:spcPct val="100000"/>
              </a:lnSpc>
              <a:spcAft>
                <a:spcPts val="600"/>
              </a:spcAft>
              <a:defRPr sz="2000"/>
            </a:lvl2pPr>
            <a:lvl3pPr>
              <a:lnSpc>
                <a:spcPct val="100000"/>
              </a:lnSpc>
              <a:spcBef>
                <a:spcPts val="1000"/>
              </a:spcBef>
              <a:spcAft>
                <a:spcPts val="600"/>
              </a:spcAft>
              <a:defRPr sz="2000"/>
            </a:lvl3pPr>
            <a:lvl4pPr>
              <a:lnSpc>
                <a:spcPct val="100000"/>
              </a:lnSpc>
              <a:spcAft>
                <a:spcPts val="1200"/>
              </a:spcAft>
              <a:defRPr sz="2000"/>
            </a:lvl4pPr>
            <a:lvl5pPr>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1" name="Content Placeholder 7">
            <a:extLst>
              <a:ext uri="{FF2B5EF4-FFF2-40B4-BE49-F238E27FC236}">
                <a16:creationId xmlns:a16="http://schemas.microsoft.com/office/drawing/2014/main" id="{7DBA8ADB-B20F-8404-46AB-AF67E25C7C75}"/>
              </a:ext>
            </a:extLst>
          </p:cNvPr>
          <p:cNvSpPr>
            <a:spLocks noGrp="1"/>
          </p:cNvSpPr>
          <p:nvPr>
            <p:ph sz="quarter" idx="11" hasCustomPrompt="1"/>
          </p:nvPr>
        </p:nvSpPr>
        <p:spPr>
          <a:xfrm>
            <a:off x="8169196" y="2066731"/>
            <a:ext cx="3108391" cy="3867538"/>
          </a:xfrm>
        </p:spPr>
        <p:txBody>
          <a:bodyPr lIns="0">
            <a:normAutofit/>
          </a:bodyPr>
          <a:lstStyle>
            <a:lvl1pPr marL="0" indent="0">
              <a:lnSpc>
                <a:spcPct val="100000"/>
              </a:lnSpc>
              <a:spcAft>
                <a:spcPts val="600"/>
              </a:spcAft>
              <a:buNone/>
              <a:defRPr sz="2000"/>
            </a:lvl1pPr>
            <a:lvl2pPr marL="800100" indent="-342900">
              <a:lnSpc>
                <a:spcPct val="100000"/>
              </a:lnSpc>
              <a:spcAft>
                <a:spcPts val="600"/>
              </a:spcAft>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2" name="Slide Number Placeholder 5">
            <a:extLst>
              <a:ext uri="{FF2B5EF4-FFF2-40B4-BE49-F238E27FC236}">
                <a16:creationId xmlns:a16="http://schemas.microsoft.com/office/drawing/2014/main" id="{8814D5F7-E70A-5F97-5C8F-95B9E1B6D492}"/>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a:p>
        </p:txBody>
      </p:sp>
    </p:spTree>
    <p:extLst>
      <p:ext uri="{BB962C8B-B14F-4D97-AF65-F5344CB8AC3E}">
        <p14:creationId xmlns:p14="http://schemas.microsoft.com/office/powerpoint/2010/main" val="8528140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Table">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a:t>Click to add title</a:t>
            </a:r>
          </a:p>
        </p:txBody>
      </p:sp>
      <p:sp>
        <p:nvSpPr>
          <p:cNvPr id="9" name="Table Placeholder 8">
            <a:extLst>
              <a:ext uri="{FF2B5EF4-FFF2-40B4-BE49-F238E27FC236}">
                <a16:creationId xmlns:a16="http://schemas.microsoft.com/office/drawing/2014/main" id="{CB43608F-0A38-CF4A-4B3B-F1212E786FDE}"/>
              </a:ext>
            </a:extLst>
          </p:cNvPr>
          <p:cNvSpPr>
            <a:spLocks noGrp="1"/>
          </p:cNvSpPr>
          <p:nvPr>
            <p:ph type="tbl" sz="quarter" idx="10"/>
          </p:nvPr>
        </p:nvSpPr>
        <p:spPr>
          <a:xfrm>
            <a:off x="1487488" y="2057400"/>
            <a:ext cx="9790112" cy="3886200"/>
          </a:xfrm>
        </p:spPr>
        <p:txBody>
          <a:bodyPr>
            <a:normAutofit/>
          </a:bodyPr>
          <a:lstStyle>
            <a:lvl1pPr>
              <a:defRPr sz="2400"/>
            </a:lvl1pPr>
          </a:lstStyle>
          <a:p>
            <a:r>
              <a:rPr lang="en-US"/>
              <a:t>Click icon to add table</a:t>
            </a:r>
          </a:p>
        </p:txBody>
      </p:sp>
      <p:sp>
        <p:nvSpPr>
          <p:cNvPr id="2" name="Slide Number Placeholder 5">
            <a:extLst>
              <a:ext uri="{FF2B5EF4-FFF2-40B4-BE49-F238E27FC236}">
                <a16:creationId xmlns:a16="http://schemas.microsoft.com/office/drawing/2014/main" id="{05DA3688-07D1-82D9-6818-C95E9A69C2F1}"/>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a:p>
        </p:txBody>
      </p:sp>
    </p:spTree>
    <p:extLst>
      <p:ext uri="{BB962C8B-B14F-4D97-AF65-F5344CB8AC3E}">
        <p14:creationId xmlns:p14="http://schemas.microsoft.com/office/powerpoint/2010/main" val="26913572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ank you 1">
    <p:bg>
      <p:bgPr>
        <a:solidFill>
          <a:schemeClr val="accent2">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1B5E70F-EF03-B535-2505-BC971E3BC36D}"/>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 name="Straight Connector 2">
            <a:extLst>
              <a:ext uri="{FF2B5EF4-FFF2-40B4-BE49-F238E27FC236}">
                <a16:creationId xmlns:a16="http://schemas.microsoft.com/office/drawing/2014/main" id="{8794424E-93DD-A404-D05E-EF6030A76D3B}"/>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5">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B03A3B6B-5129-A46A-A20C-5D7BC706C9B1}"/>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24E401A1-8CEE-5E1B-343B-D737433AE63F}"/>
              </a:ext>
            </a:extLst>
          </p:cNvPr>
          <p:cNvSpPr>
            <a:spLocks noGrp="1"/>
          </p:cNvSpPr>
          <p:nvPr>
            <p:ph type="title" hasCustomPrompt="1"/>
          </p:nvPr>
        </p:nvSpPr>
        <p:spPr>
          <a:xfrm>
            <a:off x="1317614" y="690511"/>
            <a:ext cx="4964671" cy="5253089"/>
          </a:xfrm>
        </p:spPr>
        <p:txBody>
          <a:bodyPr anchor="b">
            <a:normAutofit/>
          </a:bodyPr>
          <a:lstStyle>
            <a:lvl1pPr>
              <a:defRPr sz="6000">
                <a:solidFill>
                  <a:schemeClr val="bg1"/>
                </a:solidFill>
              </a:defRPr>
            </a:lvl1pPr>
          </a:lstStyle>
          <a:p>
            <a:r>
              <a:rPr lang="en-US"/>
              <a:t>Click to add title</a:t>
            </a:r>
          </a:p>
        </p:txBody>
      </p:sp>
      <p:sp>
        <p:nvSpPr>
          <p:cNvPr id="10" name="Content Placeholder 9">
            <a:extLst>
              <a:ext uri="{FF2B5EF4-FFF2-40B4-BE49-F238E27FC236}">
                <a16:creationId xmlns:a16="http://schemas.microsoft.com/office/drawing/2014/main" id="{AD608249-3D60-D3B2-68C5-778D0EA18F2D}"/>
              </a:ext>
            </a:extLst>
          </p:cNvPr>
          <p:cNvSpPr>
            <a:spLocks noGrp="1"/>
          </p:cNvSpPr>
          <p:nvPr>
            <p:ph sz="quarter" idx="10" hasCustomPrompt="1"/>
          </p:nvPr>
        </p:nvSpPr>
        <p:spPr>
          <a:xfrm>
            <a:off x="6282286" y="690465"/>
            <a:ext cx="4784372" cy="5253089"/>
          </a:xfrm>
        </p:spPr>
        <p:txBody>
          <a:bodyPr anchor="ctr">
            <a:normAutofit/>
          </a:bodyPr>
          <a:lstStyle>
            <a:lvl1pPr marL="0" indent="0">
              <a:lnSpc>
                <a:spcPct val="100000"/>
              </a:lnSpc>
              <a:spcBef>
                <a:spcPts val="0"/>
              </a:spcBef>
              <a:spcAft>
                <a:spcPts val="1200"/>
              </a:spcAft>
              <a:buNone/>
              <a:defRPr sz="2000">
                <a:solidFill>
                  <a:schemeClr val="bg1"/>
                </a:solidFill>
              </a:defRPr>
            </a:lvl1pPr>
            <a:lvl2pPr marL="742950" indent="-285750">
              <a:lnSpc>
                <a:spcPct val="100000"/>
              </a:lnSpc>
              <a:spcBef>
                <a:spcPts val="0"/>
              </a:spcBef>
              <a:spcAft>
                <a:spcPts val="1200"/>
              </a:spcAft>
              <a:buFont typeface="Arial" panose="020B0604020202020204" pitchFamily="34" charset="0"/>
              <a:buChar char="•"/>
              <a:defRPr sz="1800">
                <a:solidFill>
                  <a:schemeClr val="bg1"/>
                </a:solidFill>
              </a:defRPr>
            </a:lvl2pPr>
            <a:lvl3pPr marL="1200150" indent="-285750">
              <a:lnSpc>
                <a:spcPct val="100000"/>
              </a:lnSpc>
              <a:spcBef>
                <a:spcPts val="0"/>
              </a:spcBef>
              <a:spcAft>
                <a:spcPts val="1200"/>
              </a:spcAft>
              <a:buFont typeface="Arial" panose="020B0604020202020204" pitchFamily="34" charset="0"/>
              <a:buChar char="•"/>
              <a:defRPr sz="1600">
                <a:solidFill>
                  <a:schemeClr val="bg1"/>
                </a:solidFill>
              </a:defRPr>
            </a:lvl3pPr>
            <a:lvl4pPr marL="1657350" indent="-285750">
              <a:lnSpc>
                <a:spcPct val="100000"/>
              </a:lnSpc>
              <a:spcBef>
                <a:spcPts val="0"/>
              </a:spcBef>
              <a:spcAft>
                <a:spcPts val="1200"/>
              </a:spcAft>
              <a:buFont typeface="Arial" panose="020B0604020202020204" pitchFamily="34" charset="0"/>
              <a:buChar char="•"/>
              <a:defRPr sz="1400">
                <a:solidFill>
                  <a:schemeClr val="bg1"/>
                </a:solidFill>
              </a:defRPr>
            </a:lvl4pPr>
            <a:lvl5pPr marL="2114550" indent="-285750">
              <a:lnSpc>
                <a:spcPct val="100000"/>
              </a:lnSpc>
              <a:spcBef>
                <a:spcPts val="0"/>
              </a:spcBef>
              <a:spcAft>
                <a:spcPts val="1200"/>
              </a:spcAft>
              <a:buFont typeface="Arial" panose="020B0604020202020204" pitchFamily="34" charset="0"/>
              <a:buChar char="•"/>
              <a:defRPr sz="1400">
                <a:solidFill>
                  <a:schemeClr val="bg1"/>
                </a:solidFill>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4374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82F216-62F1-7E0B-63FD-51C27CDAA1B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E61F31D-B959-2AD8-9208-FF08B574DB4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F32C8C7-5C6C-400B-AEC0-4D8178161B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b="0" cap="all" spc="150" baseline="0">
                <a:solidFill>
                  <a:schemeClr val="bg2">
                    <a:lumMod val="50000"/>
                  </a:schemeClr>
                </a:solidFill>
                <a:latin typeface="Univers Light" panose="020B0403020202020204" pitchFamily="34" charset="0"/>
              </a:defRPr>
            </a:lvl1pPr>
          </a:lstStyle>
          <a:p>
            <a:endParaRPr lang="en-US"/>
          </a:p>
        </p:txBody>
      </p:sp>
      <p:sp>
        <p:nvSpPr>
          <p:cNvPr id="5" name="Footer Placeholder 4">
            <a:extLst>
              <a:ext uri="{FF2B5EF4-FFF2-40B4-BE49-F238E27FC236}">
                <a16:creationId xmlns:a16="http://schemas.microsoft.com/office/drawing/2014/main" id="{4B7105D6-7B52-4B7D-9473-BCD571A93A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b="0" cap="all" spc="150" baseline="0">
                <a:solidFill>
                  <a:schemeClr val="bg2">
                    <a:lumMod val="50000"/>
                  </a:schemeClr>
                </a:solidFill>
                <a:latin typeface="Univers Light" panose="020B0403020202020204" pitchFamily="34" charset="0"/>
              </a:defRPr>
            </a:lvl1pPr>
          </a:lstStyle>
          <a:p>
            <a:endParaRPr lang="en-US"/>
          </a:p>
        </p:txBody>
      </p:sp>
      <p:sp>
        <p:nvSpPr>
          <p:cNvPr id="6" name="Slide Number Placeholder 5">
            <a:extLst>
              <a:ext uri="{FF2B5EF4-FFF2-40B4-BE49-F238E27FC236}">
                <a16:creationId xmlns:a16="http://schemas.microsoft.com/office/drawing/2014/main" id="{B13EAA0A-7090-4FA3-AD1C-CD4570404021}"/>
              </a:ext>
            </a:extLst>
          </p:cNvPr>
          <p:cNvSpPr>
            <a:spLocks noGrp="1"/>
          </p:cNvSpPr>
          <p:nvPr>
            <p:ph type="sldNum" sz="quarter" idx="4"/>
          </p:nvPr>
        </p:nvSpPr>
        <p:spPr>
          <a:xfrm>
            <a:off x="412136" y="5943601"/>
            <a:ext cx="968983" cy="651912"/>
          </a:xfrm>
          <a:prstGeom prst="rect">
            <a:avLst/>
          </a:prstGeom>
        </p:spPr>
        <p:txBody>
          <a:bodyPr vert="horz" lIns="91440" tIns="45720" rIns="91440" bIns="45720" rtlCol="0" anchor="ctr"/>
          <a:lstStyle>
            <a:lvl1pPr algn="ctr">
              <a:defRPr sz="1200" b="1" spc="150" baseline="0">
                <a:solidFill>
                  <a:schemeClr val="tx1"/>
                </a:solidFill>
                <a:latin typeface="+mn-lt"/>
              </a:defRPr>
            </a:lvl1pPr>
          </a:lstStyle>
          <a:p>
            <a:fld id="{18D65601-5AE2-46FC-B138-694DDD2B510D}" type="slidenum">
              <a:rPr lang="en-US" smtClean="0"/>
              <a:pPr/>
              <a:t>‹#›</a:t>
            </a:fld>
            <a:endParaRPr lang="en-US"/>
          </a:p>
        </p:txBody>
      </p:sp>
    </p:spTree>
    <p:extLst>
      <p:ext uri="{BB962C8B-B14F-4D97-AF65-F5344CB8AC3E}">
        <p14:creationId xmlns:p14="http://schemas.microsoft.com/office/powerpoint/2010/main" val="737433849"/>
      </p:ext>
    </p:extLst>
  </p:cSld>
  <p:clrMap bg1="lt1" tx1="dk1" bg2="lt2" tx2="dk2" accent1="accent1" accent2="accent2" accent3="accent3" accent4="accent4" accent5="accent5" accent6="accent6" hlink="hlink" folHlink="folHlink"/>
  <p:sldLayoutIdLst>
    <p:sldLayoutId id="2147483694" r:id="rId1"/>
    <p:sldLayoutId id="2147483693" r:id="rId2"/>
    <p:sldLayoutId id="2147483692" r:id="rId3"/>
    <p:sldLayoutId id="2147483691" r:id="rId4"/>
    <p:sldLayoutId id="2147483690" r:id="rId5"/>
    <p:sldLayoutId id="2147483689" r:id="rId6"/>
    <p:sldLayoutId id="2147483688" r:id="rId7"/>
    <p:sldLayoutId id="2147483687" r:id="rId8"/>
    <p:sldLayoutId id="2147483686" r:id="rId9"/>
    <p:sldLayoutId id="2147483685" r:id="rId10"/>
    <p:sldLayoutId id="2147483684" r:id="rId11"/>
    <p:sldLayoutId id="2147483682" r:id="rId12"/>
    <p:sldLayoutId id="2147483681" r:id="rId1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54C9E-20FB-B999-9303-C71D1334BAD7}"/>
              </a:ext>
            </a:extLst>
          </p:cNvPr>
          <p:cNvSpPr>
            <a:spLocks noGrp="1"/>
          </p:cNvSpPr>
          <p:nvPr>
            <p:ph type="title"/>
          </p:nvPr>
        </p:nvSpPr>
        <p:spPr>
          <a:xfrm>
            <a:off x="977900" y="676406"/>
            <a:ext cx="10829925" cy="3582444"/>
          </a:xfrm>
        </p:spPr>
        <p:txBody>
          <a:bodyPr>
            <a:normAutofit fontScale="90000"/>
          </a:bodyPr>
          <a:lstStyle/>
          <a:p>
            <a:pPr algn="ctr">
              <a:lnSpc>
                <a:spcPct val="150000"/>
              </a:lnSpc>
            </a:pPr>
            <a:r>
              <a:rPr lang="en-US" sz="4000" b="1">
                <a:latin typeface="Arial" panose="020B0604020202020204" pitchFamily="34" charset="0"/>
                <a:cs typeface="Arial" panose="020B0604020202020204" pitchFamily="34" charset="0"/>
              </a:rPr>
              <a:t>LCBB4015</a:t>
            </a:r>
            <a:br>
              <a:rPr lang="en-US" sz="4000" b="1">
                <a:latin typeface="Arial" panose="020B0604020202020204" pitchFamily="34" charset="0"/>
                <a:cs typeface="Arial" panose="020B0604020202020204" pitchFamily="34" charset="0"/>
              </a:rPr>
            </a:br>
            <a:r>
              <a:rPr lang="en-US" sz="4000" b="1">
                <a:latin typeface="Arial" panose="020B0604020202020204" pitchFamily="34" charset="0"/>
                <a:cs typeface="Arial" panose="020B0604020202020204" pitchFamily="34" charset="0"/>
              </a:rPr>
              <a:t>Introduction to Leadership and Management</a:t>
            </a:r>
            <a:br>
              <a:rPr lang="en-US" sz="4000" b="1">
                <a:latin typeface="Arial" panose="020B0604020202020204" pitchFamily="34" charset="0"/>
                <a:cs typeface="Arial" panose="020B0604020202020204" pitchFamily="34" charset="0"/>
              </a:rPr>
            </a:br>
            <a:endParaRPr lang="en-US" sz="4000" b="1">
              <a:latin typeface="Arial" panose="020B0604020202020204" pitchFamily="34" charset="0"/>
              <a:cs typeface="Arial" panose="020B0604020202020204" pitchFamily="34" charset="0"/>
            </a:endParaRPr>
          </a:p>
        </p:txBody>
      </p:sp>
      <p:pic>
        <p:nvPicPr>
          <p:cNvPr id="5" name="Picture 4" descr="Discover University of Wales Trinity Saint David">
            <a:extLst>
              <a:ext uri="{FF2B5EF4-FFF2-40B4-BE49-F238E27FC236}">
                <a16:creationId xmlns:a16="http://schemas.microsoft.com/office/drawing/2014/main" id="{1B640649-3804-4BF1-BE3C-7CFB9976F871}"/>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0" y="-10617"/>
            <a:ext cx="2740025" cy="976805"/>
          </a:xfrm>
          <a:prstGeom prst="rect">
            <a:avLst/>
          </a:prstGeom>
          <a:solidFill>
            <a:schemeClr val="bg1"/>
          </a:solidFill>
          <a:ln>
            <a:noFill/>
          </a:ln>
        </p:spPr>
      </p:pic>
    </p:spTree>
    <p:extLst>
      <p:ext uri="{BB962C8B-B14F-4D97-AF65-F5344CB8AC3E}">
        <p14:creationId xmlns:p14="http://schemas.microsoft.com/office/powerpoint/2010/main" val="337882249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97761-0B88-A5E8-0B78-C39173D05F4D}"/>
              </a:ext>
            </a:extLst>
          </p:cNvPr>
          <p:cNvSpPr>
            <a:spLocks noGrp="1"/>
          </p:cNvSpPr>
          <p:nvPr>
            <p:ph type="title"/>
          </p:nvPr>
        </p:nvSpPr>
        <p:spPr>
          <a:xfrm>
            <a:off x="1455581" y="318015"/>
            <a:ext cx="9507693" cy="815460"/>
          </a:xfrm>
        </p:spPr>
        <p:txBody>
          <a:bodyPr>
            <a:normAutofit/>
          </a:bodyPr>
          <a:lstStyle/>
          <a:p>
            <a:r>
              <a:rPr lang="en-US" b="1">
                <a:latin typeface="Arial" panose="020B0604020202020204" pitchFamily="34" charset="0"/>
                <a:cs typeface="Arial" panose="020B0604020202020204" pitchFamily="34" charset="0"/>
              </a:rPr>
              <a:t>Introduction </a:t>
            </a:r>
          </a:p>
        </p:txBody>
      </p:sp>
      <p:sp>
        <p:nvSpPr>
          <p:cNvPr id="4" name="Slide Number Placeholder 3">
            <a:extLst>
              <a:ext uri="{FF2B5EF4-FFF2-40B4-BE49-F238E27FC236}">
                <a16:creationId xmlns:a16="http://schemas.microsoft.com/office/drawing/2014/main" id="{2CD4601E-33F5-5714-867D-A0B584DA7C11}"/>
              </a:ext>
            </a:extLst>
          </p:cNvPr>
          <p:cNvSpPr>
            <a:spLocks noGrp="1"/>
          </p:cNvSpPr>
          <p:nvPr>
            <p:ph type="sldNum" sz="quarter" idx="15"/>
          </p:nvPr>
        </p:nvSpPr>
        <p:spPr/>
        <p:txBody>
          <a:bodyPr/>
          <a:lstStyle/>
          <a:p>
            <a:fld id="{18D65601-5AE2-46FC-B138-694DDD2B510D}" type="slidenum">
              <a:rPr lang="en-US" smtClean="0"/>
              <a:pPr/>
              <a:t>2</a:t>
            </a:fld>
            <a:endParaRPr lang="en-US"/>
          </a:p>
        </p:txBody>
      </p:sp>
      <p:sp>
        <p:nvSpPr>
          <p:cNvPr id="8" name="TextBox 7">
            <a:extLst>
              <a:ext uri="{FF2B5EF4-FFF2-40B4-BE49-F238E27FC236}">
                <a16:creationId xmlns:a16="http://schemas.microsoft.com/office/drawing/2014/main" id="{C24AB42F-564D-4B76-8F74-06AF2F3B536C}"/>
              </a:ext>
            </a:extLst>
          </p:cNvPr>
          <p:cNvSpPr txBox="1"/>
          <p:nvPr/>
        </p:nvSpPr>
        <p:spPr>
          <a:xfrm>
            <a:off x="1142072" y="1310471"/>
            <a:ext cx="6198527" cy="5534849"/>
          </a:xfrm>
          <a:prstGeom prst="rect">
            <a:avLst/>
          </a:prstGeom>
          <a:noFill/>
          <a:ln>
            <a:noFill/>
          </a:ln>
        </p:spPr>
        <p:style>
          <a:lnRef idx="1">
            <a:schemeClr val="accent5"/>
          </a:lnRef>
          <a:fillRef idx="2">
            <a:schemeClr val="accent5"/>
          </a:fillRef>
          <a:effectRef idx="1">
            <a:schemeClr val="accent5"/>
          </a:effectRef>
          <a:fontRef idx="minor">
            <a:schemeClr val="dk1"/>
          </a:fontRef>
        </p:style>
        <p:txBody>
          <a:bodyPr wrap="square">
            <a:spAutoFit/>
          </a:bodyPr>
          <a:lstStyle/>
          <a:p>
            <a:pPr marL="342900" marR="0" indent="-342900" algn="just">
              <a:lnSpc>
                <a:spcPct val="150000"/>
              </a:lnSpc>
              <a:spcBef>
                <a:spcPts val="1200"/>
              </a:spcBef>
              <a:spcAft>
                <a:spcPts val="1200"/>
              </a:spcAft>
              <a:buFont typeface="Wingdings" panose="05000000000000000000" pitchFamily="2" charset="2"/>
              <a:buChar char="§"/>
            </a:pPr>
            <a:r>
              <a:rPr lang="en-US">
                <a:effectLst/>
                <a:latin typeface="Arial" panose="020B0604020202020204" pitchFamily="34" charset="0"/>
                <a:ea typeface="Calibri" panose="020F0502020204030204" pitchFamily="34" charset="0"/>
                <a:cs typeface="Arial" panose="020B0604020202020204" pitchFamily="34" charset="0"/>
              </a:rPr>
              <a:t>This presentation </a:t>
            </a:r>
            <a:r>
              <a:rPr lang="en-US" err="1">
                <a:effectLst/>
                <a:latin typeface="Arial" panose="020B0604020202020204" pitchFamily="34" charset="0"/>
                <a:ea typeface="Calibri" panose="020F0502020204030204" pitchFamily="34" charset="0"/>
                <a:cs typeface="Arial" panose="020B0604020202020204" pitchFamily="34" charset="0"/>
              </a:rPr>
              <a:t>utilises</a:t>
            </a:r>
            <a:r>
              <a:rPr lang="en-US">
                <a:effectLst/>
                <a:latin typeface="Arial" panose="020B0604020202020204" pitchFamily="34" charset="0"/>
                <a:ea typeface="Calibri" panose="020F0502020204030204" pitchFamily="34" charset="0"/>
                <a:cs typeface="Arial" panose="020B0604020202020204" pitchFamily="34" charset="0"/>
              </a:rPr>
              <a:t> Mintzberg's 10 managerial responsibilities to examine the primary duties of modern corporate management.  </a:t>
            </a:r>
          </a:p>
          <a:p>
            <a:pPr marL="342900" marR="0" indent="-342900" algn="just">
              <a:lnSpc>
                <a:spcPct val="150000"/>
              </a:lnSpc>
              <a:spcBef>
                <a:spcPts val="1200"/>
              </a:spcBef>
              <a:spcAft>
                <a:spcPts val="1200"/>
              </a:spcAft>
              <a:buFont typeface="Wingdings" panose="05000000000000000000" pitchFamily="2" charset="2"/>
              <a:buChar char="§"/>
            </a:pPr>
            <a:r>
              <a:rPr lang="en-US">
                <a:effectLst/>
                <a:latin typeface="Arial" panose="020B0604020202020204" pitchFamily="34" charset="0"/>
                <a:ea typeface="Calibri" panose="020F0502020204030204" pitchFamily="34" charset="0"/>
                <a:cs typeface="Arial" panose="020B0604020202020204" pitchFamily="34" charset="0"/>
              </a:rPr>
              <a:t>Each position will be explained, role development strategies will be discussed, and their impact on </a:t>
            </a:r>
            <a:r>
              <a:rPr lang="en-US" err="1">
                <a:effectLst/>
                <a:latin typeface="Arial" panose="020B0604020202020204" pitchFamily="34" charset="0"/>
                <a:ea typeface="Calibri" panose="020F0502020204030204" pitchFamily="34" charset="0"/>
                <a:cs typeface="Arial" panose="020B0604020202020204" pitchFamily="34" charset="0"/>
              </a:rPr>
              <a:t>organisational</a:t>
            </a:r>
            <a:r>
              <a:rPr lang="en-US">
                <a:effectLst/>
                <a:latin typeface="Arial" panose="020B0604020202020204" pitchFamily="34" charset="0"/>
                <a:ea typeface="Calibri" panose="020F0502020204030204" pitchFamily="34" charset="0"/>
                <a:cs typeface="Arial" panose="020B0604020202020204" pitchFamily="34" charset="0"/>
              </a:rPr>
              <a:t> success will be explored. </a:t>
            </a:r>
          </a:p>
          <a:p>
            <a:pPr marL="342900" marR="0" indent="-342900" algn="just">
              <a:lnSpc>
                <a:spcPct val="150000"/>
              </a:lnSpc>
              <a:spcBef>
                <a:spcPts val="1200"/>
              </a:spcBef>
              <a:spcAft>
                <a:spcPts val="1200"/>
              </a:spcAft>
              <a:buFont typeface="Wingdings" panose="05000000000000000000" pitchFamily="2" charset="2"/>
              <a:buChar char="§"/>
            </a:pPr>
            <a:r>
              <a:rPr lang="en-US">
                <a:effectLst/>
                <a:latin typeface="Arial" panose="020B0604020202020204" pitchFamily="34" charset="0"/>
                <a:ea typeface="Calibri" panose="020F0502020204030204" pitchFamily="34" charset="0"/>
                <a:cs typeface="Arial" panose="020B0604020202020204" pitchFamily="34" charset="0"/>
              </a:rPr>
              <a:t>A case study of Unilever will demonstrate real-world relevance (</a:t>
            </a:r>
            <a:r>
              <a:rPr lang="en-US" err="1">
                <a:effectLst/>
                <a:latin typeface="Arial" panose="020B0604020202020204" pitchFamily="34" charset="0"/>
                <a:ea typeface="Calibri" panose="020F0502020204030204" pitchFamily="34" charset="0"/>
                <a:cs typeface="Arial" panose="020B0604020202020204" pitchFamily="34" charset="0"/>
              </a:rPr>
              <a:t>Kahungu</a:t>
            </a:r>
            <a:r>
              <a:rPr lang="en-US">
                <a:effectLst/>
                <a:latin typeface="Arial" panose="020B0604020202020204" pitchFamily="34" charset="0"/>
                <a:ea typeface="Calibri" panose="020F0502020204030204" pitchFamily="34" charset="0"/>
                <a:cs typeface="Arial" panose="020B0604020202020204" pitchFamily="34" charset="0"/>
              </a:rPr>
              <a:t>, 2018).  </a:t>
            </a:r>
          </a:p>
          <a:p>
            <a:pPr marL="342900" marR="0" indent="-342900" algn="just">
              <a:lnSpc>
                <a:spcPct val="150000"/>
              </a:lnSpc>
              <a:spcBef>
                <a:spcPts val="1200"/>
              </a:spcBef>
              <a:spcAft>
                <a:spcPts val="1200"/>
              </a:spcAft>
              <a:buFont typeface="Wingdings" panose="05000000000000000000" pitchFamily="2" charset="2"/>
              <a:buChar char="§"/>
            </a:pPr>
            <a:r>
              <a:rPr lang="en-US">
                <a:effectLst/>
                <a:latin typeface="Arial" panose="020B0604020202020204" pitchFamily="34" charset="0"/>
                <a:ea typeface="Calibri" panose="020F0502020204030204" pitchFamily="34" charset="0"/>
                <a:cs typeface="Arial" panose="020B0604020202020204" pitchFamily="34" charset="0"/>
              </a:rPr>
              <a:t>Finally, this presentation will discuss new managerial responsibilities in today's dynamic business environment.</a:t>
            </a:r>
            <a:endParaRPr lang="en-GB">
              <a:effectLst/>
              <a:latin typeface="Arial" panose="020B0604020202020204" pitchFamily="34" charset="0"/>
              <a:ea typeface="Calibri" panose="020F050202020403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84E0D80C-B081-4BFA-B4AE-73CE15A28732}"/>
              </a:ext>
            </a:extLst>
          </p:cNvPr>
          <p:cNvPicPr>
            <a:picLocks noChangeAspect="1"/>
          </p:cNvPicPr>
          <p:nvPr/>
        </p:nvPicPr>
        <p:blipFill>
          <a:blip r:embed="rId3"/>
          <a:stretch>
            <a:fillRect/>
          </a:stretch>
        </p:blipFill>
        <p:spPr>
          <a:xfrm>
            <a:off x="8320087" y="1843087"/>
            <a:ext cx="2867025" cy="3171825"/>
          </a:xfrm>
          <a:prstGeom prst="rect">
            <a:avLst/>
          </a:prstGeom>
        </p:spPr>
      </p:pic>
    </p:spTree>
    <p:extLst>
      <p:ext uri="{BB962C8B-B14F-4D97-AF65-F5344CB8AC3E}">
        <p14:creationId xmlns:p14="http://schemas.microsoft.com/office/powerpoint/2010/main" val="160745525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97761-0B88-A5E8-0B78-C39173D05F4D}"/>
              </a:ext>
            </a:extLst>
          </p:cNvPr>
          <p:cNvSpPr>
            <a:spLocks noGrp="1"/>
          </p:cNvSpPr>
          <p:nvPr>
            <p:ph type="title"/>
          </p:nvPr>
        </p:nvSpPr>
        <p:spPr>
          <a:xfrm>
            <a:off x="1455581" y="318015"/>
            <a:ext cx="9507693" cy="815460"/>
          </a:xfrm>
        </p:spPr>
        <p:txBody>
          <a:bodyPr>
            <a:normAutofit/>
          </a:bodyPr>
          <a:lstStyle/>
          <a:p>
            <a:r>
              <a:rPr lang="en-US" b="1">
                <a:latin typeface="Arial" panose="020B0604020202020204" pitchFamily="34" charset="0"/>
                <a:cs typeface="Arial" panose="020B0604020202020204" pitchFamily="34" charset="0"/>
              </a:rPr>
              <a:t>Mintzberg's 10 Managerial Roles overview</a:t>
            </a:r>
          </a:p>
        </p:txBody>
      </p:sp>
      <p:sp>
        <p:nvSpPr>
          <p:cNvPr id="4" name="Slide Number Placeholder 3">
            <a:extLst>
              <a:ext uri="{FF2B5EF4-FFF2-40B4-BE49-F238E27FC236}">
                <a16:creationId xmlns:a16="http://schemas.microsoft.com/office/drawing/2014/main" id="{2CD4601E-33F5-5714-867D-A0B584DA7C11}"/>
              </a:ext>
            </a:extLst>
          </p:cNvPr>
          <p:cNvSpPr>
            <a:spLocks noGrp="1"/>
          </p:cNvSpPr>
          <p:nvPr>
            <p:ph type="sldNum" sz="quarter" idx="15"/>
          </p:nvPr>
        </p:nvSpPr>
        <p:spPr/>
        <p:txBody>
          <a:bodyPr/>
          <a:lstStyle/>
          <a:p>
            <a:fld id="{18D65601-5AE2-46FC-B138-694DDD2B510D}" type="slidenum">
              <a:rPr lang="en-US" smtClean="0"/>
              <a:pPr/>
              <a:t>3</a:t>
            </a:fld>
            <a:endParaRPr lang="en-US"/>
          </a:p>
        </p:txBody>
      </p:sp>
      <p:sp>
        <p:nvSpPr>
          <p:cNvPr id="7" name="TextBox 6">
            <a:extLst>
              <a:ext uri="{FF2B5EF4-FFF2-40B4-BE49-F238E27FC236}">
                <a16:creationId xmlns:a16="http://schemas.microsoft.com/office/drawing/2014/main" id="{769EFB9E-40A9-486E-8A65-0F44E25558CF}"/>
              </a:ext>
            </a:extLst>
          </p:cNvPr>
          <p:cNvSpPr txBox="1"/>
          <p:nvPr/>
        </p:nvSpPr>
        <p:spPr>
          <a:xfrm>
            <a:off x="1228726" y="1133475"/>
            <a:ext cx="6096000" cy="5586658"/>
          </a:xfrm>
          <a:prstGeom prst="rect">
            <a:avLst/>
          </a:prstGeom>
          <a:noFill/>
        </p:spPr>
        <p:txBody>
          <a:bodyPr wrap="square">
            <a:spAutoFit/>
          </a:bodyPr>
          <a:lstStyle/>
          <a:p>
            <a:pPr marL="0" marR="0" algn="just">
              <a:lnSpc>
                <a:spcPct val="150000"/>
              </a:lnSpc>
            </a:pPr>
            <a:r>
              <a:rPr lang="en-GB" sz="1600" b="1">
                <a:effectLst/>
                <a:latin typeface="Arial" panose="020B0604020202020204" pitchFamily="34" charset="0"/>
                <a:ea typeface="Calibri" panose="020F0502020204030204" pitchFamily="34" charset="0"/>
                <a:cs typeface="Arial" panose="020B0604020202020204" pitchFamily="34" charset="0"/>
              </a:rPr>
              <a:t>Interpersonal Roles</a:t>
            </a:r>
            <a:endParaRPr lang="en-GB" sz="1600">
              <a:effectLst/>
              <a:latin typeface="Arial" panose="020B0604020202020204" pitchFamily="34" charset="0"/>
              <a:ea typeface="Calibri" panose="020F0502020204030204" pitchFamily="34" charset="0"/>
              <a:cs typeface="Arial" panose="020B0604020202020204" pitchFamily="34" charset="0"/>
            </a:endParaRPr>
          </a:p>
          <a:p>
            <a:pPr marL="285750" marR="0" indent="-285750" algn="just">
              <a:lnSpc>
                <a:spcPct val="150000"/>
              </a:lnSpc>
              <a:buFont typeface="Wingdings" panose="05000000000000000000" pitchFamily="2" charset="2"/>
              <a:buChar char="Ø"/>
            </a:pPr>
            <a:r>
              <a:rPr lang="en-GB" sz="1600" b="1">
                <a:effectLst/>
                <a:latin typeface="Arial" panose="020B0604020202020204" pitchFamily="34" charset="0"/>
                <a:ea typeface="Calibri" panose="020F0502020204030204" pitchFamily="34" charset="0"/>
                <a:cs typeface="Arial" panose="020B0604020202020204" pitchFamily="34" charset="0"/>
              </a:rPr>
              <a:t>Figurehead: </a:t>
            </a:r>
            <a:r>
              <a:rPr lang="en-US" sz="1600">
                <a:effectLst/>
                <a:latin typeface="Arial" panose="020B0604020202020204" pitchFamily="34" charset="0"/>
                <a:ea typeface="Calibri" panose="020F0502020204030204" pitchFamily="34" charset="0"/>
                <a:cs typeface="Arial" panose="020B0604020202020204" pitchFamily="34" charset="0"/>
              </a:rPr>
              <a:t>Figureheads represent the corporation at formal events and sign official documents</a:t>
            </a:r>
            <a:r>
              <a:rPr lang="en-GB" sz="1600">
                <a:effectLst/>
                <a:latin typeface="Arial" panose="020B0604020202020204" pitchFamily="34" charset="0"/>
                <a:ea typeface="Calibri" panose="020F0502020204030204" pitchFamily="34" charset="0"/>
                <a:cs typeface="Arial" panose="020B0604020202020204" pitchFamily="34" charset="0"/>
              </a:rPr>
              <a:t>.</a:t>
            </a:r>
          </a:p>
          <a:p>
            <a:pPr marL="285750" marR="0" indent="-285750" algn="just">
              <a:lnSpc>
                <a:spcPct val="150000"/>
              </a:lnSpc>
              <a:buFont typeface="Wingdings" panose="05000000000000000000" pitchFamily="2" charset="2"/>
              <a:buChar char="Ø"/>
            </a:pPr>
            <a:r>
              <a:rPr lang="en-GB" sz="1600" b="1">
                <a:effectLst/>
                <a:latin typeface="Arial" panose="020B0604020202020204" pitchFamily="34" charset="0"/>
                <a:ea typeface="Calibri" panose="020F0502020204030204" pitchFamily="34" charset="0"/>
                <a:cs typeface="Arial" panose="020B0604020202020204" pitchFamily="34" charset="0"/>
              </a:rPr>
              <a:t>Leader: </a:t>
            </a:r>
            <a:r>
              <a:rPr lang="en-US" sz="1600">
                <a:effectLst/>
                <a:latin typeface="Arial" panose="020B0604020202020204" pitchFamily="34" charset="0"/>
                <a:ea typeface="Calibri" panose="020F0502020204030204" pitchFamily="34" charset="0"/>
                <a:cs typeface="Arial" panose="020B0604020202020204" pitchFamily="34" charset="0"/>
              </a:rPr>
              <a:t>Leaders direct and motivate employees, set performance expectations, and build effective teams (Mintzberg, 2019). </a:t>
            </a:r>
          </a:p>
          <a:p>
            <a:pPr marL="285750" marR="0" indent="-285750" algn="just">
              <a:lnSpc>
                <a:spcPct val="150000"/>
              </a:lnSpc>
              <a:buFont typeface="Wingdings" panose="05000000000000000000" pitchFamily="2" charset="2"/>
              <a:buChar char="Ø"/>
            </a:pPr>
            <a:r>
              <a:rPr lang="en-GB" sz="1600" b="1">
                <a:effectLst/>
                <a:latin typeface="Arial" panose="020B0604020202020204" pitchFamily="34" charset="0"/>
                <a:ea typeface="Calibri" panose="020F0502020204030204" pitchFamily="34" charset="0"/>
                <a:cs typeface="Arial" panose="020B0604020202020204" pitchFamily="34" charset="0"/>
              </a:rPr>
              <a:t>Liaison: </a:t>
            </a:r>
            <a:r>
              <a:rPr lang="en-US" sz="1600">
                <a:effectLst/>
                <a:latin typeface="Arial" panose="020B0604020202020204" pitchFamily="34" charset="0"/>
                <a:ea typeface="Calibri" panose="020F0502020204030204" pitchFamily="34" charset="0"/>
                <a:cs typeface="Arial" panose="020B0604020202020204" pitchFamily="34" charset="0"/>
              </a:rPr>
              <a:t>Building and maintaining external contacts is a key aspect of the liaison position. </a:t>
            </a:r>
            <a:endParaRPr lang="en-GB" sz="16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pPr>
            <a:r>
              <a:rPr lang="en-GB" sz="1600" b="1">
                <a:effectLst/>
                <a:latin typeface="Arial" panose="020B0604020202020204" pitchFamily="34" charset="0"/>
                <a:ea typeface="Calibri" panose="020F0502020204030204" pitchFamily="34" charset="0"/>
                <a:cs typeface="Arial" panose="020B0604020202020204" pitchFamily="34" charset="0"/>
              </a:rPr>
              <a:t>Informational Roles</a:t>
            </a:r>
            <a:endParaRPr lang="en-GB" sz="1600">
              <a:effectLst/>
              <a:latin typeface="Arial" panose="020B0604020202020204" pitchFamily="34" charset="0"/>
              <a:ea typeface="Calibri" panose="020F0502020204030204" pitchFamily="34" charset="0"/>
              <a:cs typeface="Arial" panose="020B0604020202020204" pitchFamily="34" charset="0"/>
            </a:endParaRPr>
          </a:p>
          <a:p>
            <a:pPr marL="285750" marR="0" indent="-285750" algn="just">
              <a:lnSpc>
                <a:spcPct val="150000"/>
              </a:lnSpc>
              <a:buFont typeface="Wingdings" panose="05000000000000000000" pitchFamily="2" charset="2"/>
              <a:buChar char="Ø"/>
            </a:pPr>
            <a:r>
              <a:rPr lang="en-GB" sz="1600" b="1">
                <a:effectLst/>
                <a:latin typeface="Arial" panose="020B0604020202020204" pitchFamily="34" charset="0"/>
                <a:ea typeface="Calibri" panose="020F0502020204030204" pitchFamily="34" charset="0"/>
                <a:cs typeface="Arial" panose="020B0604020202020204" pitchFamily="34" charset="0"/>
              </a:rPr>
              <a:t>Monitor: </a:t>
            </a:r>
            <a:r>
              <a:rPr lang="en-US" sz="1600">
                <a:effectLst/>
                <a:latin typeface="Arial" panose="020B0604020202020204" pitchFamily="34" charset="0"/>
                <a:ea typeface="Calibri" panose="020F0502020204030204" pitchFamily="34" charset="0"/>
                <a:cs typeface="Arial" panose="020B0604020202020204" pitchFamily="34" charset="0"/>
              </a:rPr>
              <a:t>Monitors the environment, analyses trends, and tracks internal performance.</a:t>
            </a:r>
            <a:endParaRPr lang="en-GB" sz="1600">
              <a:effectLst/>
              <a:latin typeface="Arial" panose="020B0604020202020204" pitchFamily="34" charset="0"/>
              <a:ea typeface="Calibri" panose="020F0502020204030204" pitchFamily="34" charset="0"/>
              <a:cs typeface="Arial" panose="020B0604020202020204" pitchFamily="34" charset="0"/>
            </a:endParaRPr>
          </a:p>
          <a:p>
            <a:pPr marL="285750" marR="0" indent="-285750" algn="just">
              <a:lnSpc>
                <a:spcPct val="150000"/>
              </a:lnSpc>
              <a:buFont typeface="Wingdings" panose="05000000000000000000" pitchFamily="2" charset="2"/>
              <a:buChar char="Ø"/>
            </a:pPr>
            <a:r>
              <a:rPr lang="en-GB" sz="1600" b="1">
                <a:effectLst/>
                <a:latin typeface="Arial" panose="020B0604020202020204" pitchFamily="34" charset="0"/>
                <a:ea typeface="Calibri" panose="020F0502020204030204" pitchFamily="34" charset="0"/>
                <a:cs typeface="Arial" panose="020B0604020202020204" pitchFamily="34" charset="0"/>
              </a:rPr>
              <a:t>Disseminator: </a:t>
            </a:r>
            <a:r>
              <a:rPr lang="en-US" sz="1600">
                <a:effectLst/>
                <a:latin typeface="Arial" panose="020B0604020202020204" pitchFamily="34" charset="0"/>
                <a:ea typeface="Calibri" panose="020F0502020204030204" pitchFamily="34" charset="0"/>
                <a:cs typeface="Arial" panose="020B0604020202020204" pitchFamily="34" charset="0"/>
              </a:rPr>
              <a:t>Managers disseminate information to team members to achieve departmental alignment (</a:t>
            </a:r>
            <a:r>
              <a:rPr lang="en-US" sz="1600" err="1">
                <a:effectLst/>
                <a:latin typeface="Arial" panose="020B0604020202020204" pitchFamily="34" charset="0"/>
                <a:ea typeface="Calibri" panose="020F0502020204030204" pitchFamily="34" charset="0"/>
                <a:cs typeface="Arial" panose="020B0604020202020204" pitchFamily="34" charset="0"/>
              </a:rPr>
              <a:t>Martela</a:t>
            </a:r>
            <a:r>
              <a:rPr lang="en-US" sz="1600">
                <a:effectLst/>
                <a:latin typeface="Arial" panose="020B0604020202020204" pitchFamily="34" charset="0"/>
                <a:ea typeface="Calibri" panose="020F0502020204030204" pitchFamily="34" charset="0"/>
                <a:cs typeface="Arial" panose="020B0604020202020204" pitchFamily="34" charset="0"/>
              </a:rPr>
              <a:t>, 2019).</a:t>
            </a:r>
            <a:endParaRPr lang="en-GB" sz="1600">
              <a:effectLst/>
              <a:latin typeface="Arial" panose="020B0604020202020204" pitchFamily="34" charset="0"/>
              <a:ea typeface="Calibri" panose="020F0502020204030204" pitchFamily="34" charset="0"/>
              <a:cs typeface="Arial" panose="020B0604020202020204" pitchFamily="34" charset="0"/>
            </a:endParaRPr>
          </a:p>
          <a:p>
            <a:pPr marL="285750" marR="0" indent="-285750" algn="just">
              <a:lnSpc>
                <a:spcPct val="150000"/>
              </a:lnSpc>
              <a:buFont typeface="Wingdings" panose="05000000000000000000" pitchFamily="2" charset="2"/>
              <a:buChar char="Ø"/>
            </a:pPr>
            <a:r>
              <a:rPr lang="en-US" sz="1600" b="1">
                <a:effectLst/>
                <a:latin typeface="Arial" panose="020B0604020202020204" pitchFamily="34" charset="0"/>
                <a:ea typeface="Calibri" panose="020F0502020204030204" pitchFamily="34" charset="0"/>
                <a:cs typeface="Arial" panose="020B0604020202020204" pitchFamily="34" charset="0"/>
              </a:rPr>
              <a:t> Spokesperson: </a:t>
            </a:r>
            <a:r>
              <a:rPr lang="en-US" sz="1600">
                <a:effectLst/>
                <a:latin typeface="Arial" panose="020B0604020202020204" pitchFamily="34" charset="0"/>
                <a:ea typeface="Calibri" panose="020F0502020204030204" pitchFamily="34" charset="0"/>
                <a:cs typeface="Arial" panose="020B0604020202020204" pitchFamily="34" charset="0"/>
              </a:rPr>
              <a:t>The spokesperson represents the company externally. </a:t>
            </a:r>
            <a:endParaRPr lang="en-GB" sz="1600">
              <a:effectLst/>
              <a:latin typeface="Arial" panose="020B0604020202020204" pitchFamily="34" charset="0"/>
              <a:ea typeface="Calibri" panose="020F050202020403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8765BB37-FB63-44CE-9748-AB33791A67B7}"/>
              </a:ext>
            </a:extLst>
          </p:cNvPr>
          <p:cNvPicPr>
            <a:picLocks noChangeAspect="1"/>
          </p:cNvPicPr>
          <p:nvPr/>
        </p:nvPicPr>
        <p:blipFill>
          <a:blip r:embed="rId3"/>
          <a:stretch>
            <a:fillRect/>
          </a:stretch>
        </p:blipFill>
        <p:spPr>
          <a:xfrm>
            <a:off x="7603742" y="1975050"/>
            <a:ext cx="4474573" cy="3534175"/>
          </a:xfrm>
          <a:prstGeom prst="rect">
            <a:avLst/>
          </a:prstGeom>
        </p:spPr>
      </p:pic>
    </p:spTree>
    <p:extLst>
      <p:ext uri="{BB962C8B-B14F-4D97-AF65-F5344CB8AC3E}">
        <p14:creationId xmlns:p14="http://schemas.microsoft.com/office/powerpoint/2010/main" val="217660509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97761-0B88-A5E8-0B78-C39173D05F4D}"/>
              </a:ext>
            </a:extLst>
          </p:cNvPr>
          <p:cNvSpPr>
            <a:spLocks noGrp="1"/>
          </p:cNvSpPr>
          <p:nvPr>
            <p:ph type="title"/>
          </p:nvPr>
        </p:nvSpPr>
        <p:spPr>
          <a:xfrm>
            <a:off x="1455581" y="318015"/>
            <a:ext cx="9507693" cy="815460"/>
          </a:xfrm>
        </p:spPr>
        <p:txBody>
          <a:bodyPr>
            <a:normAutofit fontScale="90000"/>
          </a:bodyPr>
          <a:lstStyle/>
          <a:p>
            <a:r>
              <a:rPr lang="en-US" b="1">
                <a:latin typeface="Arial" panose="020B0604020202020204" pitchFamily="34" charset="0"/>
                <a:cs typeface="Arial" panose="020B0604020202020204" pitchFamily="34" charset="0"/>
              </a:rPr>
              <a:t>Overview of Mintzberg’s 10 Managerial Roles</a:t>
            </a:r>
          </a:p>
        </p:txBody>
      </p:sp>
      <p:sp>
        <p:nvSpPr>
          <p:cNvPr id="4" name="Slide Number Placeholder 3">
            <a:extLst>
              <a:ext uri="{FF2B5EF4-FFF2-40B4-BE49-F238E27FC236}">
                <a16:creationId xmlns:a16="http://schemas.microsoft.com/office/drawing/2014/main" id="{2CD4601E-33F5-5714-867D-A0B584DA7C11}"/>
              </a:ext>
            </a:extLst>
          </p:cNvPr>
          <p:cNvSpPr>
            <a:spLocks noGrp="1"/>
          </p:cNvSpPr>
          <p:nvPr>
            <p:ph type="sldNum" sz="quarter" idx="15"/>
          </p:nvPr>
        </p:nvSpPr>
        <p:spPr/>
        <p:txBody>
          <a:bodyPr/>
          <a:lstStyle/>
          <a:p>
            <a:fld id="{18D65601-5AE2-46FC-B138-694DDD2B510D}" type="slidenum">
              <a:rPr lang="en-US" smtClean="0"/>
              <a:pPr/>
              <a:t>4</a:t>
            </a:fld>
            <a:endParaRPr lang="en-US"/>
          </a:p>
        </p:txBody>
      </p:sp>
      <p:sp>
        <p:nvSpPr>
          <p:cNvPr id="5" name="TextBox 4">
            <a:extLst>
              <a:ext uri="{FF2B5EF4-FFF2-40B4-BE49-F238E27FC236}">
                <a16:creationId xmlns:a16="http://schemas.microsoft.com/office/drawing/2014/main" id="{2EDD8352-D077-4BE1-9888-6CB315B04D22}"/>
              </a:ext>
            </a:extLst>
          </p:cNvPr>
          <p:cNvSpPr txBox="1"/>
          <p:nvPr/>
        </p:nvSpPr>
        <p:spPr>
          <a:xfrm>
            <a:off x="1152519" y="1330990"/>
            <a:ext cx="5772156" cy="4611519"/>
          </a:xfrm>
          <a:prstGeom prst="rect">
            <a:avLst/>
          </a:prstGeom>
          <a:noFill/>
        </p:spPr>
        <p:txBody>
          <a:bodyPr wrap="square">
            <a:spAutoFit/>
          </a:bodyPr>
          <a:lstStyle/>
          <a:p>
            <a:pPr marL="0" marR="0" algn="just">
              <a:lnSpc>
                <a:spcPct val="150000"/>
              </a:lnSpc>
            </a:pPr>
            <a:r>
              <a:rPr lang="en-GB" sz="1800" b="1">
                <a:effectLst/>
                <a:latin typeface="Arial" panose="020B0604020202020204" pitchFamily="34" charset="0"/>
                <a:ea typeface="Calibri" panose="020F0502020204030204" pitchFamily="34" charset="0"/>
                <a:cs typeface="Arial" panose="020B0604020202020204" pitchFamily="34" charset="0"/>
              </a:rPr>
              <a:t>Decisional Roles</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285750" marR="0" indent="-285750" algn="just">
              <a:lnSpc>
                <a:spcPct val="150000"/>
              </a:lnSpc>
              <a:buFont typeface="Wingdings" panose="05000000000000000000" pitchFamily="2" charset="2"/>
              <a:buChar char="Ø"/>
            </a:pPr>
            <a:r>
              <a:rPr lang="en-GB" sz="1800" b="1">
                <a:effectLst/>
                <a:latin typeface="Arial" panose="020B0604020202020204" pitchFamily="34" charset="0"/>
                <a:ea typeface="Calibri" panose="020F0502020204030204" pitchFamily="34" charset="0"/>
                <a:cs typeface="Arial" panose="020B0604020202020204" pitchFamily="34" charset="0"/>
              </a:rPr>
              <a:t>Entrepreneur: </a:t>
            </a:r>
            <a:r>
              <a:rPr lang="en-GB" sz="1800">
                <a:effectLst/>
                <a:latin typeface="Arial" panose="020B0604020202020204" pitchFamily="34" charset="0"/>
                <a:ea typeface="Calibri" panose="020F0502020204030204" pitchFamily="34" charset="0"/>
                <a:cs typeface="Arial" panose="020B0604020202020204" pitchFamily="34" charset="0"/>
              </a:rPr>
              <a:t>Entrepreneurs focus on innovation and change.</a:t>
            </a:r>
          </a:p>
          <a:p>
            <a:pPr marL="285750" marR="0" indent="-285750" algn="just">
              <a:lnSpc>
                <a:spcPct val="150000"/>
              </a:lnSpc>
              <a:buFont typeface="Wingdings" panose="05000000000000000000" pitchFamily="2" charset="2"/>
              <a:buChar char="Ø"/>
            </a:pPr>
            <a:r>
              <a:rPr lang="en-GB" sz="1800" b="1">
                <a:effectLst/>
                <a:latin typeface="Arial" panose="020B0604020202020204" pitchFamily="34" charset="0"/>
                <a:ea typeface="Calibri" panose="020F0502020204030204" pitchFamily="34" charset="0"/>
                <a:cs typeface="Arial" panose="020B0604020202020204" pitchFamily="34" charset="0"/>
              </a:rPr>
              <a:t>Disturbance Handler: </a:t>
            </a:r>
            <a:r>
              <a:rPr lang="en-GB" sz="1800">
                <a:effectLst/>
                <a:latin typeface="Arial" panose="020B0604020202020204" pitchFamily="34" charset="0"/>
                <a:ea typeface="Calibri" panose="020F0502020204030204" pitchFamily="34" charset="0"/>
                <a:cs typeface="Arial" panose="020B0604020202020204" pitchFamily="34" charset="0"/>
              </a:rPr>
              <a:t>Managers handle unanticipated issues.</a:t>
            </a:r>
          </a:p>
          <a:p>
            <a:pPr marL="285750" marR="0" indent="-285750" algn="just">
              <a:lnSpc>
                <a:spcPct val="150000"/>
              </a:lnSpc>
              <a:buFont typeface="Wingdings" panose="05000000000000000000" pitchFamily="2" charset="2"/>
              <a:buChar char="Ø"/>
            </a:pPr>
            <a:r>
              <a:rPr lang="en-GB" sz="1800" b="1">
                <a:effectLst/>
                <a:latin typeface="Arial" panose="020B0604020202020204" pitchFamily="34" charset="0"/>
                <a:ea typeface="Calibri" panose="020F0502020204030204" pitchFamily="34" charset="0"/>
                <a:cs typeface="Arial" panose="020B0604020202020204" pitchFamily="34" charset="0"/>
              </a:rPr>
              <a:t>Resource Allocator: </a:t>
            </a:r>
            <a:r>
              <a:rPr lang="en-US" sz="1800">
                <a:effectLst/>
                <a:latin typeface="Arial" panose="020B0604020202020204" pitchFamily="34" charset="0"/>
                <a:ea typeface="Calibri" panose="020F0502020204030204" pitchFamily="34" charset="0"/>
                <a:cs typeface="Arial" panose="020B0604020202020204" pitchFamily="34" charset="0"/>
              </a:rPr>
              <a:t>This function encompasses budgeting, scheduling, and personnel management for optimal resource allocation (Dockery &amp; Knudsen, 2017). </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285750" marR="0" indent="-285750" algn="just">
              <a:lnSpc>
                <a:spcPct val="150000"/>
              </a:lnSpc>
              <a:buFont typeface="Wingdings" panose="05000000000000000000" pitchFamily="2" charset="2"/>
              <a:buChar char="Ø"/>
            </a:pPr>
            <a:r>
              <a:rPr lang="en-GB" sz="1800" b="1">
                <a:effectLst/>
                <a:latin typeface="Arial" panose="020B0604020202020204" pitchFamily="34" charset="0"/>
                <a:ea typeface="Calibri" panose="020F0502020204030204" pitchFamily="34" charset="0"/>
                <a:cs typeface="Arial" panose="020B0604020202020204" pitchFamily="34" charset="0"/>
              </a:rPr>
              <a:t>Negotiator: </a:t>
            </a:r>
            <a:r>
              <a:rPr lang="en-US" sz="1800">
                <a:effectLst/>
                <a:latin typeface="Arial" panose="020B0604020202020204" pitchFamily="34" charset="0"/>
                <a:ea typeface="Calibri" panose="020F0502020204030204" pitchFamily="34" charset="0"/>
                <a:cs typeface="Arial" panose="020B0604020202020204" pitchFamily="34" charset="0"/>
              </a:rPr>
              <a:t>Negotiators must manage agreements with both internal and external stakeholders. </a:t>
            </a:r>
            <a:endParaRPr lang="en-GB" sz="1800">
              <a:effectLst/>
              <a:latin typeface="Arial" panose="020B0604020202020204" pitchFamily="34" charset="0"/>
              <a:ea typeface="Calibri" panose="020F050202020403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FDDD5B15-6E89-4EE0-BC66-672FE1686B56}"/>
              </a:ext>
            </a:extLst>
          </p:cNvPr>
          <p:cNvPicPr>
            <a:picLocks noChangeAspect="1"/>
          </p:cNvPicPr>
          <p:nvPr/>
        </p:nvPicPr>
        <p:blipFill>
          <a:blip r:embed="rId3"/>
          <a:stretch>
            <a:fillRect/>
          </a:stretch>
        </p:blipFill>
        <p:spPr>
          <a:xfrm>
            <a:off x="7121524" y="1944687"/>
            <a:ext cx="4936455" cy="3214023"/>
          </a:xfrm>
          <a:prstGeom prst="rect">
            <a:avLst/>
          </a:prstGeom>
        </p:spPr>
      </p:pic>
    </p:spTree>
    <p:extLst>
      <p:ext uri="{BB962C8B-B14F-4D97-AF65-F5344CB8AC3E}">
        <p14:creationId xmlns:p14="http://schemas.microsoft.com/office/powerpoint/2010/main" val="418960463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97761-0B88-A5E8-0B78-C39173D05F4D}"/>
              </a:ext>
            </a:extLst>
          </p:cNvPr>
          <p:cNvSpPr>
            <a:spLocks noGrp="1"/>
          </p:cNvSpPr>
          <p:nvPr>
            <p:ph type="title"/>
          </p:nvPr>
        </p:nvSpPr>
        <p:spPr>
          <a:xfrm>
            <a:off x="1455581" y="318015"/>
            <a:ext cx="9507693" cy="815460"/>
          </a:xfrm>
        </p:spPr>
        <p:txBody>
          <a:bodyPr>
            <a:normAutofit fontScale="90000"/>
          </a:bodyPr>
          <a:lstStyle/>
          <a:p>
            <a:r>
              <a:rPr lang="en-US" b="1">
                <a:latin typeface="Arial" panose="020B0604020202020204" pitchFamily="34" charset="0"/>
                <a:cs typeface="Arial" panose="020B0604020202020204" pitchFamily="34" charset="0"/>
              </a:rPr>
              <a:t>Role Development in Contemporary Business</a:t>
            </a:r>
          </a:p>
        </p:txBody>
      </p:sp>
      <p:sp>
        <p:nvSpPr>
          <p:cNvPr id="4" name="Slide Number Placeholder 3">
            <a:extLst>
              <a:ext uri="{FF2B5EF4-FFF2-40B4-BE49-F238E27FC236}">
                <a16:creationId xmlns:a16="http://schemas.microsoft.com/office/drawing/2014/main" id="{2CD4601E-33F5-5714-867D-A0B584DA7C11}"/>
              </a:ext>
            </a:extLst>
          </p:cNvPr>
          <p:cNvSpPr>
            <a:spLocks noGrp="1"/>
          </p:cNvSpPr>
          <p:nvPr>
            <p:ph type="sldNum" sz="quarter" idx="15"/>
          </p:nvPr>
        </p:nvSpPr>
        <p:spPr/>
        <p:txBody>
          <a:bodyPr/>
          <a:lstStyle/>
          <a:p>
            <a:fld id="{18D65601-5AE2-46FC-B138-694DDD2B510D}" type="slidenum">
              <a:rPr lang="en-US" smtClean="0"/>
              <a:pPr/>
              <a:t>5</a:t>
            </a:fld>
            <a:endParaRPr lang="en-US"/>
          </a:p>
        </p:txBody>
      </p:sp>
      <p:sp>
        <p:nvSpPr>
          <p:cNvPr id="5" name="TextBox 4">
            <a:extLst>
              <a:ext uri="{FF2B5EF4-FFF2-40B4-BE49-F238E27FC236}">
                <a16:creationId xmlns:a16="http://schemas.microsoft.com/office/drawing/2014/main" id="{9B7CDD9E-F9EB-4FA0-A709-B05E28D66EA1}"/>
              </a:ext>
            </a:extLst>
          </p:cNvPr>
          <p:cNvSpPr txBox="1"/>
          <p:nvPr/>
        </p:nvSpPr>
        <p:spPr>
          <a:xfrm>
            <a:off x="998381" y="1367574"/>
            <a:ext cx="6096000" cy="4576702"/>
          </a:xfrm>
          <a:prstGeom prst="rect">
            <a:avLst/>
          </a:prstGeom>
          <a:noFill/>
        </p:spPr>
        <p:txBody>
          <a:bodyPr wrap="square">
            <a:spAutoFit/>
          </a:bodyPr>
          <a:lstStyle/>
          <a:p>
            <a:pPr marL="0" marR="0" algn="just">
              <a:lnSpc>
                <a:spcPct val="150000"/>
              </a:lnSpc>
            </a:pPr>
            <a:r>
              <a:rPr lang="en-GB" sz="1400" b="1">
                <a:effectLst/>
                <a:latin typeface="Arial" panose="020B0604020202020204" pitchFamily="34" charset="0"/>
                <a:ea typeface="Calibri" panose="020F0502020204030204" pitchFamily="34" charset="0"/>
                <a:cs typeface="Arial" panose="020B0604020202020204" pitchFamily="34" charset="0"/>
              </a:rPr>
              <a:t>Interpersonal Roles</a:t>
            </a:r>
            <a:endParaRPr lang="en-GB" sz="1400">
              <a:effectLst/>
              <a:latin typeface="Arial" panose="020B0604020202020204" pitchFamily="34" charset="0"/>
              <a:ea typeface="Calibri" panose="020F0502020204030204" pitchFamily="34" charset="0"/>
              <a:cs typeface="Arial" panose="020B0604020202020204" pitchFamily="34" charset="0"/>
            </a:endParaRPr>
          </a:p>
          <a:p>
            <a:pPr marL="285750" marR="0" indent="-285750" algn="just">
              <a:lnSpc>
                <a:spcPct val="150000"/>
              </a:lnSpc>
              <a:buFont typeface="Wingdings" panose="05000000000000000000" pitchFamily="2" charset="2"/>
              <a:buChar char="Ø"/>
            </a:pPr>
            <a:r>
              <a:rPr lang="en-US" sz="1400" b="1">
                <a:effectLst/>
                <a:latin typeface="Arial" panose="020B0604020202020204" pitchFamily="34" charset="0"/>
                <a:ea typeface="Calibri" panose="020F0502020204030204" pitchFamily="34" charset="0"/>
                <a:cs typeface="Arial" panose="020B0604020202020204" pitchFamily="34" charset="0"/>
              </a:rPr>
              <a:t>Development of Interpersonal Roles: </a:t>
            </a:r>
            <a:r>
              <a:rPr lang="en-US" sz="1400">
                <a:effectLst/>
                <a:latin typeface="Arial" panose="020B0604020202020204" pitchFamily="34" charset="0"/>
                <a:ea typeface="Calibri" panose="020F0502020204030204" pitchFamily="34" charset="0"/>
                <a:cs typeface="Arial" panose="020B0604020202020204" pitchFamily="34" charset="0"/>
              </a:rPr>
              <a:t>At Unilever, leadership development begins with initiatives focused on emotional intelligence, communication, and stakeholder engagement (Cardy &amp; Leonard, 2014). </a:t>
            </a:r>
          </a:p>
          <a:p>
            <a:pPr marL="285750" marR="0" indent="-285750" algn="just">
              <a:lnSpc>
                <a:spcPct val="150000"/>
              </a:lnSpc>
              <a:buFont typeface="Wingdings" panose="05000000000000000000" pitchFamily="2" charset="2"/>
              <a:buChar char="Ø"/>
            </a:pPr>
            <a:r>
              <a:rPr lang="en-US" sz="1400" b="1">
                <a:effectLst/>
                <a:latin typeface="Arial" panose="020B0604020202020204" pitchFamily="34" charset="0"/>
                <a:ea typeface="Calibri" panose="020F0502020204030204" pitchFamily="34" charset="0"/>
                <a:cs typeface="Arial" panose="020B0604020202020204" pitchFamily="34" charset="0"/>
              </a:rPr>
              <a:t>Impact on </a:t>
            </a:r>
            <a:r>
              <a:rPr lang="en-US" sz="1400" b="1" err="1">
                <a:effectLst/>
                <a:latin typeface="Arial" panose="020B0604020202020204" pitchFamily="34" charset="0"/>
                <a:ea typeface="Calibri" panose="020F0502020204030204" pitchFamily="34" charset="0"/>
                <a:cs typeface="Arial" panose="020B0604020202020204" pitchFamily="34" charset="0"/>
              </a:rPr>
              <a:t>Organisation</a:t>
            </a:r>
            <a:r>
              <a:rPr lang="en-US" sz="1400" b="1">
                <a:effectLst/>
                <a:latin typeface="Arial" panose="020B0604020202020204" pitchFamily="34" charset="0"/>
                <a:ea typeface="Calibri" panose="020F0502020204030204" pitchFamily="34" charset="0"/>
                <a:cs typeface="Arial" panose="020B0604020202020204" pitchFamily="34" charset="0"/>
              </a:rPr>
              <a:t>: </a:t>
            </a:r>
            <a:r>
              <a:rPr lang="en-US" sz="1400">
                <a:effectLst/>
                <a:latin typeface="Arial" panose="020B0604020202020204" pitchFamily="34" charset="0"/>
                <a:ea typeface="Calibri" panose="020F0502020204030204" pitchFamily="34" charset="0"/>
                <a:cs typeface="Arial" panose="020B0604020202020204" pitchFamily="34" charset="0"/>
              </a:rPr>
              <a:t>Interpersonal skills improve communication, employee motivation, and company culture. </a:t>
            </a:r>
          </a:p>
          <a:p>
            <a:pPr marR="0" algn="just">
              <a:lnSpc>
                <a:spcPct val="150000"/>
              </a:lnSpc>
            </a:pPr>
            <a:r>
              <a:rPr lang="en-US" sz="1400" b="1">
                <a:effectLst/>
                <a:latin typeface="Arial" panose="020B0604020202020204" pitchFamily="34" charset="0"/>
                <a:ea typeface="Calibri" panose="020F0502020204030204" pitchFamily="34" charset="0"/>
                <a:cs typeface="Arial" panose="020B0604020202020204" pitchFamily="34" charset="0"/>
              </a:rPr>
              <a:t>Informational Roles</a:t>
            </a:r>
          </a:p>
          <a:p>
            <a:pPr marL="285750" marR="0" indent="-285750" algn="just">
              <a:lnSpc>
                <a:spcPct val="150000"/>
              </a:lnSpc>
              <a:buFont typeface="Wingdings" panose="05000000000000000000" pitchFamily="2" charset="2"/>
              <a:buChar char="Ø"/>
            </a:pPr>
            <a:r>
              <a:rPr lang="en-US" sz="1400" b="1">
                <a:effectLst/>
                <a:latin typeface="Arial" panose="020B0604020202020204" pitchFamily="34" charset="0"/>
                <a:ea typeface="Calibri" panose="020F0502020204030204" pitchFamily="34" charset="0"/>
                <a:cs typeface="Arial" panose="020B0604020202020204" pitchFamily="34" charset="0"/>
              </a:rPr>
              <a:t>Development and Use of Informational Roles: </a:t>
            </a:r>
            <a:r>
              <a:rPr lang="en-US" sz="1400">
                <a:effectLst/>
                <a:latin typeface="Arial" panose="020B0604020202020204" pitchFamily="34" charset="0"/>
                <a:ea typeface="Calibri" panose="020F0502020204030204" pitchFamily="34" charset="0"/>
                <a:cs typeface="Arial" panose="020B0604020202020204" pitchFamily="34" charset="0"/>
              </a:rPr>
              <a:t>Digital tools, knowledge management systems, and data literacy programs create informational roles.</a:t>
            </a:r>
          </a:p>
          <a:p>
            <a:pPr marL="285750" marR="0" indent="-285750" algn="just">
              <a:lnSpc>
                <a:spcPct val="150000"/>
              </a:lnSpc>
              <a:buFont typeface="Wingdings" panose="05000000000000000000" pitchFamily="2" charset="2"/>
              <a:buChar char="Ø"/>
            </a:pPr>
            <a:r>
              <a:rPr lang="en-US" sz="1400" b="1">
                <a:effectLst/>
                <a:latin typeface="Arial" panose="020B0604020202020204" pitchFamily="34" charset="0"/>
                <a:ea typeface="Calibri" panose="020F0502020204030204" pitchFamily="34" charset="0"/>
                <a:cs typeface="Arial" panose="020B0604020202020204" pitchFamily="34" charset="0"/>
              </a:rPr>
              <a:t>Impact on Management Efficiency:</a:t>
            </a:r>
            <a:r>
              <a:rPr lang="en-US" sz="1400">
                <a:effectLst/>
                <a:latin typeface="Arial" panose="020B0604020202020204" pitchFamily="34" charset="0"/>
                <a:ea typeface="Calibri" panose="020F0502020204030204" pitchFamily="34" charset="0"/>
                <a:cs typeface="Arial" panose="020B0604020202020204" pitchFamily="34" charset="0"/>
              </a:rPr>
              <a:t> These managers help Unilever execute data-driven strategies and maintain </a:t>
            </a:r>
            <a:r>
              <a:rPr lang="en-US" sz="1400" err="1">
                <a:effectLst/>
                <a:latin typeface="Arial" panose="020B0604020202020204" pitchFamily="34" charset="0"/>
                <a:ea typeface="Calibri" panose="020F0502020204030204" pitchFamily="34" charset="0"/>
                <a:cs typeface="Arial" panose="020B0604020202020204" pitchFamily="34" charset="0"/>
              </a:rPr>
              <a:t>organisational</a:t>
            </a:r>
            <a:r>
              <a:rPr lang="en-US" sz="1400">
                <a:effectLst/>
                <a:latin typeface="Arial" panose="020B0604020202020204" pitchFamily="34" charset="0"/>
                <a:ea typeface="Calibri" panose="020F0502020204030204" pitchFamily="34" charset="0"/>
                <a:cs typeface="Arial" panose="020B0604020202020204" pitchFamily="34" charset="0"/>
              </a:rPr>
              <a:t> cohesion (</a:t>
            </a:r>
            <a:r>
              <a:rPr lang="en-US" sz="1400" err="1">
                <a:effectLst/>
                <a:latin typeface="Arial" panose="020B0604020202020204" pitchFamily="34" charset="0"/>
                <a:ea typeface="Calibri" panose="020F0502020204030204" pitchFamily="34" charset="0"/>
                <a:cs typeface="Arial" panose="020B0604020202020204" pitchFamily="34" charset="0"/>
              </a:rPr>
              <a:t>Lukehart</a:t>
            </a:r>
            <a:r>
              <a:rPr lang="en-US" sz="1400">
                <a:effectLst/>
                <a:latin typeface="Arial" panose="020B0604020202020204" pitchFamily="34" charset="0"/>
                <a:ea typeface="Calibri" panose="020F0502020204030204" pitchFamily="34" charset="0"/>
                <a:cs typeface="Arial" panose="020B0604020202020204" pitchFamily="34" charset="0"/>
              </a:rPr>
              <a:t>, 2020). </a:t>
            </a:r>
          </a:p>
        </p:txBody>
      </p:sp>
      <p:pic>
        <p:nvPicPr>
          <p:cNvPr id="7" name="Picture 6">
            <a:extLst>
              <a:ext uri="{FF2B5EF4-FFF2-40B4-BE49-F238E27FC236}">
                <a16:creationId xmlns:a16="http://schemas.microsoft.com/office/drawing/2014/main" id="{A4FD7402-D846-4E7A-8713-387D65F83741}"/>
              </a:ext>
            </a:extLst>
          </p:cNvPr>
          <p:cNvPicPr>
            <a:picLocks noChangeAspect="1"/>
          </p:cNvPicPr>
          <p:nvPr/>
        </p:nvPicPr>
        <p:blipFill>
          <a:blip r:embed="rId3"/>
          <a:stretch>
            <a:fillRect/>
          </a:stretch>
        </p:blipFill>
        <p:spPr>
          <a:xfrm>
            <a:off x="7419974" y="1514476"/>
            <a:ext cx="4429125" cy="442912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13504886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97761-0B88-A5E8-0B78-C39173D05F4D}"/>
              </a:ext>
            </a:extLst>
          </p:cNvPr>
          <p:cNvSpPr>
            <a:spLocks noGrp="1"/>
          </p:cNvSpPr>
          <p:nvPr>
            <p:ph type="title"/>
          </p:nvPr>
        </p:nvSpPr>
        <p:spPr>
          <a:xfrm>
            <a:off x="1455581" y="318015"/>
            <a:ext cx="9507693" cy="815460"/>
          </a:xfrm>
        </p:spPr>
        <p:txBody>
          <a:bodyPr>
            <a:normAutofit fontScale="90000"/>
          </a:bodyPr>
          <a:lstStyle/>
          <a:p>
            <a:r>
              <a:rPr lang="en-US" b="1">
                <a:latin typeface="Arial" panose="020B0604020202020204" pitchFamily="34" charset="0"/>
                <a:cs typeface="Arial" panose="020B0604020202020204" pitchFamily="34" charset="0"/>
              </a:rPr>
              <a:t>Role Development in Contemporary Business</a:t>
            </a:r>
          </a:p>
        </p:txBody>
      </p:sp>
      <p:sp>
        <p:nvSpPr>
          <p:cNvPr id="4" name="Slide Number Placeholder 3">
            <a:extLst>
              <a:ext uri="{FF2B5EF4-FFF2-40B4-BE49-F238E27FC236}">
                <a16:creationId xmlns:a16="http://schemas.microsoft.com/office/drawing/2014/main" id="{2CD4601E-33F5-5714-867D-A0B584DA7C11}"/>
              </a:ext>
            </a:extLst>
          </p:cNvPr>
          <p:cNvSpPr>
            <a:spLocks noGrp="1"/>
          </p:cNvSpPr>
          <p:nvPr>
            <p:ph type="sldNum" sz="quarter" idx="15"/>
          </p:nvPr>
        </p:nvSpPr>
        <p:spPr/>
        <p:txBody>
          <a:bodyPr/>
          <a:lstStyle/>
          <a:p>
            <a:fld id="{18D65601-5AE2-46FC-B138-694DDD2B510D}" type="slidenum">
              <a:rPr lang="en-US" smtClean="0"/>
              <a:pPr/>
              <a:t>6</a:t>
            </a:fld>
            <a:endParaRPr lang="en-US"/>
          </a:p>
        </p:txBody>
      </p:sp>
      <p:sp>
        <p:nvSpPr>
          <p:cNvPr id="5" name="TextBox 4">
            <a:extLst>
              <a:ext uri="{FF2B5EF4-FFF2-40B4-BE49-F238E27FC236}">
                <a16:creationId xmlns:a16="http://schemas.microsoft.com/office/drawing/2014/main" id="{B3F3699B-71D3-447E-810F-9925991650BB}"/>
              </a:ext>
            </a:extLst>
          </p:cNvPr>
          <p:cNvSpPr txBox="1"/>
          <p:nvPr/>
        </p:nvSpPr>
        <p:spPr>
          <a:xfrm>
            <a:off x="1095375" y="1133475"/>
            <a:ext cx="4552950" cy="4093941"/>
          </a:xfrm>
          <a:prstGeom prst="rect">
            <a:avLst/>
          </a:prstGeom>
          <a:noFill/>
        </p:spPr>
        <p:txBody>
          <a:bodyPr wrap="square">
            <a:spAutoFit/>
          </a:bodyPr>
          <a:lstStyle/>
          <a:p>
            <a:pPr marL="0" marR="0" algn="just">
              <a:lnSpc>
                <a:spcPct val="150000"/>
              </a:lnSpc>
              <a:spcBef>
                <a:spcPts val="600"/>
              </a:spcBef>
              <a:spcAft>
                <a:spcPts val="600"/>
              </a:spcAft>
            </a:pPr>
            <a:r>
              <a:rPr lang="en-GB" b="1">
                <a:effectLst/>
                <a:latin typeface="Arial" panose="020B0604020202020204" pitchFamily="34" charset="0"/>
                <a:ea typeface="Calibri" panose="020F0502020204030204" pitchFamily="34" charset="0"/>
                <a:cs typeface="Arial" panose="020B0604020202020204" pitchFamily="34" charset="0"/>
              </a:rPr>
              <a:t>Decisional Roles</a:t>
            </a:r>
            <a:endParaRPr lang="en-GB">
              <a:effectLst/>
              <a:latin typeface="Arial" panose="020B0604020202020204" pitchFamily="34" charset="0"/>
              <a:ea typeface="Calibri" panose="020F0502020204030204" pitchFamily="34" charset="0"/>
              <a:cs typeface="Arial" panose="020B0604020202020204" pitchFamily="34" charset="0"/>
            </a:endParaRPr>
          </a:p>
          <a:p>
            <a:pPr marL="285750" marR="0" indent="-285750" algn="just">
              <a:lnSpc>
                <a:spcPct val="150000"/>
              </a:lnSpc>
              <a:spcBef>
                <a:spcPts val="600"/>
              </a:spcBef>
              <a:spcAft>
                <a:spcPts val="600"/>
              </a:spcAft>
              <a:buFont typeface="Wingdings" panose="05000000000000000000" pitchFamily="2" charset="2"/>
              <a:buChar char="Ø"/>
            </a:pPr>
            <a:r>
              <a:rPr lang="en-US" sz="1600" b="1">
                <a:effectLst/>
                <a:latin typeface="Arial" panose="020B0604020202020204" pitchFamily="34" charset="0"/>
                <a:ea typeface="Calibri" panose="020F0502020204030204" pitchFamily="34" charset="0"/>
                <a:cs typeface="Arial" panose="020B0604020202020204" pitchFamily="34" charset="0"/>
              </a:rPr>
              <a:t>Create Decisional Roles: </a:t>
            </a:r>
            <a:r>
              <a:rPr lang="en-US" sz="1600">
                <a:effectLst/>
                <a:latin typeface="Arial" panose="020B0604020202020204" pitchFamily="34" charset="0"/>
                <a:ea typeface="Calibri" panose="020F0502020204030204" pitchFamily="34" charset="0"/>
                <a:cs typeface="Arial" panose="020B0604020202020204" pitchFamily="34" charset="0"/>
              </a:rPr>
              <a:t>Strategic decision-making training, scenario planning, and resource management simulations develop decision-making roles.</a:t>
            </a:r>
          </a:p>
          <a:p>
            <a:pPr marL="285750" marR="0" indent="-285750" algn="just">
              <a:lnSpc>
                <a:spcPct val="150000"/>
              </a:lnSpc>
              <a:spcBef>
                <a:spcPts val="600"/>
              </a:spcBef>
              <a:spcAft>
                <a:spcPts val="600"/>
              </a:spcAft>
              <a:buFont typeface="Wingdings" panose="05000000000000000000" pitchFamily="2" charset="2"/>
              <a:buChar char="Ø"/>
            </a:pPr>
            <a:r>
              <a:rPr lang="en-US" sz="1600" b="1" err="1">
                <a:effectLst/>
                <a:latin typeface="Arial" panose="020B0604020202020204" pitchFamily="34" charset="0"/>
                <a:ea typeface="Calibri" panose="020F0502020204030204" pitchFamily="34" charset="0"/>
                <a:cs typeface="Arial" panose="020B0604020202020204" pitchFamily="34" charset="0"/>
              </a:rPr>
              <a:t>Organisational</a:t>
            </a:r>
            <a:r>
              <a:rPr lang="en-US" sz="1600" b="1">
                <a:effectLst/>
                <a:latin typeface="Arial" panose="020B0604020202020204" pitchFamily="34" charset="0"/>
                <a:ea typeface="Calibri" panose="020F0502020204030204" pitchFamily="34" charset="0"/>
                <a:cs typeface="Arial" panose="020B0604020202020204" pitchFamily="34" charset="0"/>
              </a:rPr>
              <a:t> Strategy and Decision-Making: </a:t>
            </a:r>
            <a:r>
              <a:rPr lang="en-US" sz="1600">
                <a:effectLst/>
                <a:latin typeface="Arial" panose="020B0604020202020204" pitchFamily="34" charset="0"/>
                <a:ea typeface="Calibri" panose="020F0502020204030204" pitchFamily="34" charset="0"/>
                <a:cs typeface="Arial" panose="020B0604020202020204" pitchFamily="34" charset="0"/>
              </a:rPr>
              <a:t>Decisions affect strategic agility, resource </a:t>
            </a:r>
            <a:r>
              <a:rPr lang="en-US" sz="1600" err="1">
                <a:effectLst/>
                <a:latin typeface="Arial" panose="020B0604020202020204" pitchFamily="34" charset="0"/>
                <a:ea typeface="Calibri" panose="020F0502020204030204" pitchFamily="34" charset="0"/>
                <a:cs typeface="Arial" panose="020B0604020202020204" pitchFamily="34" charset="0"/>
              </a:rPr>
              <a:t>optimisation</a:t>
            </a:r>
            <a:r>
              <a:rPr lang="en-US" sz="1600">
                <a:effectLst/>
                <a:latin typeface="Arial" panose="020B0604020202020204" pitchFamily="34" charset="0"/>
                <a:ea typeface="Calibri" panose="020F0502020204030204" pitchFamily="34" charset="0"/>
                <a:cs typeface="Arial" panose="020B0604020202020204" pitchFamily="34" charset="0"/>
              </a:rPr>
              <a:t>, and conflict resolution. Entrepreneurship fosters innovation, giving Unilever (</a:t>
            </a:r>
            <a:r>
              <a:rPr lang="en-US" sz="1600" err="1">
                <a:effectLst/>
                <a:latin typeface="Arial" panose="020B0604020202020204" pitchFamily="34" charset="0"/>
                <a:ea typeface="Calibri" panose="020F0502020204030204" pitchFamily="34" charset="0"/>
                <a:cs typeface="Arial" panose="020B0604020202020204" pitchFamily="34" charset="0"/>
              </a:rPr>
              <a:t>Bilić</a:t>
            </a:r>
            <a:r>
              <a:rPr lang="en-US" sz="1600">
                <a:effectLst/>
                <a:latin typeface="Arial" panose="020B0604020202020204" pitchFamily="34" charset="0"/>
                <a:ea typeface="Calibri" panose="020F0502020204030204" pitchFamily="34" charset="0"/>
                <a:cs typeface="Arial" panose="020B0604020202020204" pitchFamily="34" charset="0"/>
              </a:rPr>
              <a:t>, et al., 2023). </a:t>
            </a:r>
          </a:p>
        </p:txBody>
      </p:sp>
      <p:pic>
        <p:nvPicPr>
          <p:cNvPr id="7" name="Picture 6">
            <a:extLst>
              <a:ext uri="{FF2B5EF4-FFF2-40B4-BE49-F238E27FC236}">
                <a16:creationId xmlns:a16="http://schemas.microsoft.com/office/drawing/2014/main" id="{B29F598E-975C-4A7C-A84D-BF30D9CB3C01}"/>
              </a:ext>
            </a:extLst>
          </p:cNvPr>
          <p:cNvPicPr>
            <a:picLocks noChangeAspect="1"/>
          </p:cNvPicPr>
          <p:nvPr/>
        </p:nvPicPr>
        <p:blipFill>
          <a:blip r:embed="rId3"/>
          <a:stretch>
            <a:fillRect/>
          </a:stretch>
        </p:blipFill>
        <p:spPr>
          <a:xfrm>
            <a:off x="6191252" y="1976437"/>
            <a:ext cx="5737622" cy="2905125"/>
          </a:xfrm>
          <a:prstGeom prst="rect">
            <a:avLst/>
          </a:prstGeom>
        </p:spPr>
      </p:pic>
    </p:spTree>
    <p:extLst>
      <p:ext uri="{BB962C8B-B14F-4D97-AF65-F5344CB8AC3E}">
        <p14:creationId xmlns:p14="http://schemas.microsoft.com/office/powerpoint/2010/main" val="413967333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97761-0B88-A5E8-0B78-C39173D05F4D}"/>
              </a:ext>
            </a:extLst>
          </p:cNvPr>
          <p:cNvSpPr>
            <a:spLocks noGrp="1"/>
          </p:cNvSpPr>
          <p:nvPr>
            <p:ph type="title"/>
          </p:nvPr>
        </p:nvSpPr>
        <p:spPr>
          <a:xfrm>
            <a:off x="1455581" y="318015"/>
            <a:ext cx="9507693" cy="815460"/>
          </a:xfrm>
        </p:spPr>
        <p:txBody>
          <a:bodyPr>
            <a:normAutofit fontScale="90000"/>
          </a:bodyPr>
          <a:lstStyle/>
          <a:p>
            <a:r>
              <a:rPr lang="en-US" b="1">
                <a:latin typeface="Arial" panose="020B0604020202020204" pitchFamily="34" charset="0"/>
                <a:cs typeface="Arial" panose="020B0604020202020204" pitchFamily="34" charset="0"/>
              </a:rPr>
              <a:t>Contribution to </a:t>
            </a:r>
            <a:r>
              <a:rPr lang="en-US" b="1" err="1">
                <a:latin typeface="Arial" panose="020B0604020202020204" pitchFamily="34" charset="0"/>
                <a:cs typeface="Arial" panose="020B0604020202020204" pitchFamily="34" charset="0"/>
              </a:rPr>
              <a:t>Organisational</a:t>
            </a:r>
            <a:r>
              <a:rPr lang="en-US" b="1">
                <a:latin typeface="Arial" panose="020B0604020202020204" pitchFamily="34" charset="0"/>
                <a:cs typeface="Arial" panose="020B0604020202020204" pitchFamily="34" charset="0"/>
              </a:rPr>
              <a:t> Performance</a:t>
            </a:r>
          </a:p>
        </p:txBody>
      </p:sp>
      <p:sp>
        <p:nvSpPr>
          <p:cNvPr id="4" name="Slide Number Placeholder 3">
            <a:extLst>
              <a:ext uri="{FF2B5EF4-FFF2-40B4-BE49-F238E27FC236}">
                <a16:creationId xmlns:a16="http://schemas.microsoft.com/office/drawing/2014/main" id="{2CD4601E-33F5-5714-867D-A0B584DA7C11}"/>
              </a:ext>
            </a:extLst>
          </p:cNvPr>
          <p:cNvSpPr>
            <a:spLocks noGrp="1"/>
          </p:cNvSpPr>
          <p:nvPr>
            <p:ph type="sldNum" sz="quarter" idx="15"/>
          </p:nvPr>
        </p:nvSpPr>
        <p:spPr/>
        <p:txBody>
          <a:bodyPr/>
          <a:lstStyle/>
          <a:p>
            <a:fld id="{18D65601-5AE2-46FC-B138-694DDD2B510D}" type="slidenum">
              <a:rPr lang="en-US" smtClean="0"/>
              <a:pPr/>
              <a:t>7</a:t>
            </a:fld>
            <a:endParaRPr lang="en-US"/>
          </a:p>
        </p:txBody>
      </p:sp>
      <p:sp>
        <p:nvSpPr>
          <p:cNvPr id="5" name="TextBox 4">
            <a:extLst>
              <a:ext uri="{FF2B5EF4-FFF2-40B4-BE49-F238E27FC236}">
                <a16:creationId xmlns:a16="http://schemas.microsoft.com/office/drawing/2014/main" id="{D9CDE5C2-E897-4C05-BB20-9998F8864DEB}"/>
              </a:ext>
            </a:extLst>
          </p:cNvPr>
          <p:cNvSpPr txBox="1"/>
          <p:nvPr/>
        </p:nvSpPr>
        <p:spPr>
          <a:xfrm>
            <a:off x="896627" y="1283764"/>
            <a:ext cx="6096000" cy="5027017"/>
          </a:xfrm>
          <a:prstGeom prst="rect">
            <a:avLst/>
          </a:prstGeom>
          <a:noFill/>
        </p:spPr>
        <p:txBody>
          <a:bodyPr wrap="square">
            <a:spAutoFit/>
          </a:bodyPr>
          <a:lstStyle/>
          <a:p>
            <a:pPr marL="285750" marR="0" indent="-285750" algn="just">
              <a:lnSpc>
                <a:spcPct val="150000"/>
              </a:lnSpc>
              <a:buFont typeface="Wingdings" panose="05000000000000000000" pitchFamily="2" charset="2"/>
              <a:buChar char="Ø"/>
            </a:pPr>
            <a:r>
              <a:rPr lang="en-US" sz="1600" b="1">
                <a:effectLst/>
                <a:latin typeface="Arial" panose="020B0604020202020204" pitchFamily="34" charset="0"/>
                <a:ea typeface="Calibri" panose="020F0502020204030204" pitchFamily="34" charset="0"/>
                <a:cs typeface="Arial" panose="020B0604020202020204" pitchFamily="34" charset="0"/>
              </a:rPr>
              <a:t>Strategic Role Integration and Performance Enhancement: </a:t>
            </a:r>
            <a:r>
              <a:rPr lang="en-US" sz="1600">
                <a:effectLst/>
                <a:latin typeface="Arial" panose="020B0604020202020204" pitchFamily="34" charset="0"/>
                <a:ea typeface="Calibri" panose="020F0502020204030204" pitchFamily="34" charset="0"/>
                <a:cs typeface="Arial" panose="020B0604020202020204" pitchFamily="34" charset="0"/>
              </a:rPr>
              <a:t>Senior executives represent Unilever at international forums, enhancing the brand's reputation (Laud, et al., 2016). </a:t>
            </a:r>
          </a:p>
          <a:p>
            <a:pPr marL="285750" marR="0" indent="-285750" algn="just">
              <a:lnSpc>
                <a:spcPct val="150000"/>
              </a:lnSpc>
              <a:buFont typeface="Wingdings" panose="05000000000000000000" pitchFamily="2" charset="2"/>
              <a:buChar char="Ø"/>
            </a:pPr>
            <a:r>
              <a:rPr lang="en-US" sz="1600" b="1">
                <a:effectLst/>
                <a:latin typeface="Arial" panose="020B0604020202020204" pitchFamily="34" charset="0"/>
                <a:ea typeface="Calibri" panose="020F0502020204030204" pitchFamily="34" charset="0"/>
                <a:cs typeface="Arial" panose="020B0604020202020204" pitchFamily="34" charset="0"/>
              </a:rPr>
              <a:t>Operational Efficiency through Information Management: </a:t>
            </a:r>
            <a:r>
              <a:rPr lang="en-US" sz="1600">
                <a:effectLst/>
                <a:latin typeface="Arial" panose="020B0604020202020204" pitchFamily="34" charset="0"/>
                <a:ea typeface="Calibri" panose="020F0502020204030204" pitchFamily="34" charset="0"/>
                <a:cs typeface="Arial" panose="020B0604020202020204" pitchFamily="34" charset="0"/>
              </a:rPr>
              <a:t>Informational jobs are executed precisely to help the </a:t>
            </a:r>
            <a:r>
              <a:rPr lang="en-US" sz="1600" err="1">
                <a:effectLst/>
                <a:latin typeface="Arial" panose="020B0604020202020204" pitchFamily="34" charset="0"/>
                <a:ea typeface="Calibri" panose="020F0502020204030204" pitchFamily="34" charset="0"/>
                <a:cs typeface="Arial" panose="020B0604020202020204" pitchFamily="34" charset="0"/>
              </a:rPr>
              <a:t>organisation</a:t>
            </a:r>
            <a:r>
              <a:rPr lang="en-US" sz="1600">
                <a:effectLst/>
                <a:latin typeface="Arial" panose="020B0604020202020204" pitchFamily="34" charset="0"/>
                <a:ea typeface="Calibri" panose="020F0502020204030204" pitchFamily="34" charset="0"/>
                <a:cs typeface="Arial" panose="020B0604020202020204" pitchFamily="34" charset="0"/>
              </a:rPr>
              <a:t> adapt quickly to external developments, unify internally on strategic initiatives, and maintain a solid external reputation (Bianchi, et al., 2017). </a:t>
            </a:r>
          </a:p>
          <a:p>
            <a:pPr marL="285750" marR="0" indent="-285750" algn="just">
              <a:lnSpc>
                <a:spcPct val="150000"/>
              </a:lnSpc>
              <a:buFont typeface="Wingdings" panose="05000000000000000000" pitchFamily="2" charset="2"/>
              <a:buChar char="Ø"/>
            </a:pPr>
            <a:r>
              <a:rPr lang="en-US" sz="1600" b="1">
                <a:effectLst/>
                <a:latin typeface="Arial" panose="020B0604020202020204" pitchFamily="34" charset="0"/>
                <a:ea typeface="Calibri" panose="020F0502020204030204" pitchFamily="34" charset="0"/>
                <a:cs typeface="Arial" panose="020B0604020202020204" pitchFamily="34" charset="0"/>
              </a:rPr>
              <a:t>Decisional Role Execution and Competitive Positioning: </a:t>
            </a:r>
            <a:r>
              <a:rPr lang="en-US" sz="1600">
                <a:effectLst/>
                <a:latin typeface="Arial" panose="020B0604020202020204" pitchFamily="34" charset="0"/>
                <a:ea typeface="Calibri" panose="020F0502020204030204" pitchFamily="34" charset="0"/>
                <a:cs typeface="Arial" panose="020B0604020202020204" pitchFamily="34" charset="0"/>
              </a:rPr>
              <a:t>Decisional responsibilities have a significant impact on Unilever's innovation, problem-solving, and resource allocation (Kumar, 2015). </a:t>
            </a:r>
          </a:p>
        </p:txBody>
      </p:sp>
      <p:pic>
        <p:nvPicPr>
          <p:cNvPr id="6" name="Picture 5">
            <a:extLst>
              <a:ext uri="{FF2B5EF4-FFF2-40B4-BE49-F238E27FC236}">
                <a16:creationId xmlns:a16="http://schemas.microsoft.com/office/drawing/2014/main" id="{C62B9606-D6CC-443E-B914-E6CB6BDC0AB2}"/>
              </a:ext>
            </a:extLst>
          </p:cNvPr>
          <p:cNvPicPr>
            <a:picLocks noChangeAspect="1"/>
          </p:cNvPicPr>
          <p:nvPr/>
        </p:nvPicPr>
        <p:blipFill>
          <a:blip r:embed="rId3"/>
          <a:stretch>
            <a:fillRect/>
          </a:stretch>
        </p:blipFill>
        <p:spPr>
          <a:xfrm>
            <a:off x="7356475" y="2238375"/>
            <a:ext cx="4502149" cy="337661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09109586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97761-0B88-A5E8-0B78-C39173D05F4D}"/>
              </a:ext>
            </a:extLst>
          </p:cNvPr>
          <p:cNvSpPr>
            <a:spLocks noGrp="1"/>
          </p:cNvSpPr>
          <p:nvPr>
            <p:ph type="title"/>
          </p:nvPr>
        </p:nvSpPr>
        <p:spPr>
          <a:xfrm>
            <a:off x="1455581" y="318015"/>
            <a:ext cx="9507693" cy="815460"/>
          </a:xfrm>
        </p:spPr>
        <p:txBody>
          <a:bodyPr>
            <a:noAutofit/>
          </a:bodyPr>
          <a:lstStyle/>
          <a:p>
            <a:pPr algn="just">
              <a:lnSpc>
                <a:spcPct val="150000"/>
              </a:lnSpc>
            </a:pPr>
            <a:r>
              <a:rPr lang="en-US" sz="2400" b="1">
                <a:latin typeface="Arial" panose="020B0604020202020204" pitchFamily="34" charset="0"/>
                <a:cs typeface="Arial" panose="020B0604020202020204" pitchFamily="34" charset="0"/>
              </a:rPr>
              <a:t>Additional Managerial Roles in Today’s Business Environment</a:t>
            </a:r>
          </a:p>
        </p:txBody>
      </p:sp>
      <p:sp>
        <p:nvSpPr>
          <p:cNvPr id="4" name="Slide Number Placeholder 3">
            <a:extLst>
              <a:ext uri="{FF2B5EF4-FFF2-40B4-BE49-F238E27FC236}">
                <a16:creationId xmlns:a16="http://schemas.microsoft.com/office/drawing/2014/main" id="{2CD4601E-33F5-5714-867D-A0B584DA7C11}"/>
              </a:ext>
            </a:extLst>
          </p:cNvPr>
          <p:cNvSpPr>
            <a:spLocks noGrp="1"/>
          </p:cNvSpPr>
          <p:nvPr>
            <p:ph type="sldNum" sz="quarter" idx="15"/>
          </p:nvPr>
        </p:nvSpPr>
        <p:spPr/>
        <p:txBody>
          <a:bodyPr/>
          <a:lstStyle/>
          <a:p>
            <a:fld id="{18D65601-5AE2-46FC-B138-694DDD2B510D}" type="slidenum">
              <a:rPr lang="en-US" smtClean="0"/>
              <a:pPr/>
              <a:t>8</a:t>
            </a:fld>
            <a:endParaRPr lang="en-US"/>
          </a:p>
        </p:txBody>
      </p:sp>
      <p:sp>
        <p:nvSpPr>
          <p:cNvPr id="5" name="TextBox 4">
            <a:extLst>
              <a:ext uri="{FF2B5EF4-FFF2-40B4-BE49-F238E27FC236}">
                <a16:creationId xmlns:a16="http://schemas.microsoft.com/office/drawing/2014/main" id="{584B2193-2F64-48DB-99AB-99DE0FD86B1C}"/>
              </a:ext>
            </a:extLst>
          </p:cNvPr>
          <p:cNvSpPr txBox="1"/>
          <p:nvPr/>
        </p:nvSpPr>
        <p:spPr>
          <a:xfrm>
            <a:off x="1285872" y="1052231"/>
            <a:ext cx="6096000" cy="5217326"/>
          </a:xfrm>
          <a:prstGeom prst="rect">
            <a:avLst/>
          </a:prstGeom>
          <a:noFill/>
        </p:spPr>
        <p:txBody>
          <a:bodyPr wrap="square">
            <a:spAutoFit/>
          </a:bodyPr>
          <a:lstStyle/>
          <a:p>
            <a:pPr marL="285750" marR="0" indent="-285750" algn="just">
              <a:lnSpc>
                <a:spcPct val="150000"/>
              </a:lnSpc>
              <a:buFont typeface="Wingdings" panose="05000000000000000000" pitchFamily="2" charset="2"/>
              <a:buChar char="Ø"/>
            </a:pPr>
            <a:r>
              <a:rPr lang="en-US" sz="1600" b="1">
                <a:effectLst/>
                <a:latin typeface="Arial" panose="020B0604020202020204" pitchFamily="34" charset="0"/>
                <a:ea typeface="Calibri" panose="020F0502020204030204" pitchFamily="34" charset="0"/>
                <a:cs typeface="Arial" panose="020B0604020202020204" pitchFamily="34" charset="0"/>
              </a:rPr>
              <a:t>Digital Transformation Role: </a:t>
            </a:r>
            <a:r>
              <a:rPr lang="en-US" sz="1600">
                <a:effectLst/>
                <a:latin typeface="Arial" panose="020B0604020202020204" pitchFamily="34" charset="0"/>
                <a:ea typeface="Calibri" panose="020F0502020204030204" pitchFamily="34" charset="0"/>
                <a:cs typeface="Arial" panose="020B0604020202020204" pitchFamily="34" charset="0"/>
              </a:rPr>
              <a:t>E-commerce, digital marketing, and data privacy requirements necessitate sophisticated digital infrastructures (</a:t>
            </a:r>
            <a:r>
              <a:rPr lang="en-US" sz="1600" err="1">
                <a:effectLst/>
                <a:latin typeface="Arial" panose="020B0604020202020204" pitchFamily="34" charset="0"/>
                <a:ea typeface="Calibri" panose="020F0502020204030204" pitchFamily="34" charset="0"/>
                <a:cs typeface="Arial" panose="020B0604020202020204" pitchFamily="34" charset="0"/>
              </a:rPr>
              <a:t>Lasserre</a:t>
            </a:r>
            <a:r>
              <a:rPr lang="en-US" sz="1600">
                <a:effectLst/>
                <a:latin typeface="Arial" panose="020B0604020202020204" pitchFamily="34" charset="0"/>
                <a:ea typeface="Calibri" panose="020F0502020204030204" pitchFamily="34" charset="0"/>
                <a:cs typeface="Arial" panose="020B0604020202020204" pitchFamily="34" charset="0"/>
              </a:rPr>
              <a:t> &amp; Monteiro, 2023). </a:t>
            </a:r>
          </a:p>
          <a:p>
            <a:pPr marL="285750" marR="0" indent="-285750" algn="just">
              <a:lnSpc>
                <a:spcPct val="150000"/>
              </a:lnSpc>
              <a:buFont typeface="Wingdings" panose="05000000000000000000" pitchFamily="2" charset="2"/>
              <a:buChar char="Ø"/>
            </a:pPr>
            <a:r>
              <a:rPr lang="en-US" sz="1600" b="1">
                <a:effectLst/>
                <a:latin typeface="Arial" panose="020B0604020202020204" pitchFamily="34" charset="0"/>
                <a:ea typeface="Calibri" panose="020F0502020204030204" pitchFamily="34" charset="0"/>
                <a:cs typeface="Arial" panose="020B0604020202020204" pitchFamily="34" charset="0"/>
              </a:rPr>
              <a:t>Change Management Role: </a:t>
            </a:r>
            <a:r>
              <a:rPr lang="en-US" sz="1600">
                <a:effectLst/>
                <a:latin typeface="Arial" panose="020B0604020202020204" pitchFamily="34" charset="0"/>
                <a:ea typeface="Calibri" panose="020F0502020204030204" pitchFamily="34" charset="0"/>
                <a:cs typeface="Arial" panose="020B0604020202020204" pitchFamily="34" charset="0"/>
              </a:rPr>
              <a:t>This function plans, implements, and sustains </a:t>
            </a:r>
            <a:r>
              <a:rPr lang="en-US" sz="1600" err="1">
                <a:effectLst/>
                <a:latin typeface="Arial" panose="020B0604020202020204" pitchFamily="34" charset="0"/>
                <a:ea typeface="Calibri" panose="020F0502020204030204" pitchFamily="34" charset="0"/>
                <a:cs typeface="Arial" panose="020B0604020202020204" pitchFamily="34" charset="0"/>
              </a:rPr>
              <a:t>organisational</a:t>
            </a:r>
            <a:r>
              <a:rPr lang="en-US" sz="1600">
                <a:effectLst/>
                <a:latin typeface="Arial" panose="020B0604020202020204" pitchFamily="34" charset="0"/>
                <a:ea typeface="Calibri" panose="020F0502020204030204" pitchFamily="34" charset="0"/>
                <a:cs typeface="Arial" panose="020B0604020202020204" pitchFamily="34" charset="0"/>
              </a:rPr>
              <a:t> change while reducing resistance and preserving performance (Barth &amp; Beer, 2018). </a:t>
            </a:r>
          </a:p>
          <a:p>
            <a:pPr marL="285750" marR="0" indent="-285750" algn="just">
              <a:lnSpc>
                <a:spcPct val="150000"/>
              </a:lnSpc>
              <a:buFont typeface="Wingdings" panose="05000000000000000000" pitchFamily="2" charset="2"/>
              <a:buChar char="Ø"/>
            </a:pPr>
            <a:r>
              <a:rPr lang="en-US" sz="1600" b="1">
                <a:effectLst/>
                <a:latin typeface="Arial" panose="020B0604020202020204" pitchFamily="34" charset="0"/>
                <a:ea typeface="Calibri" panose="020F0502020204030204" pitchFamily="34" charset="0"/>
                <a:cs typeface="Arial" panose="020B0604020202020204" pitchFamily="34" charset="0"/>
              </a:rPr>
              <a:t>Sustainability and ESG Role: </a:t>
            </a:r>
            <a:r>
              <a:rPr lang="en-US" sz="1600">
                <a:effectLst/>
                <a:latin typeface="Arial" panose="020B0604020202020204" pitchFamily="34" charset="0"/>
                <a:ea typeface="Calibri" panose="020F0502020204030204" pitchFamily="34" charset="0"/>
                <a:cs typeface="Arial" panose="020B0604020202020204" pitchFamily="34" charset="0"/>
              </a:rPr>
              <a:t>This position ensures ESG compliance and integrates SDGs into corporate operations. Unilever sustainability managers aim for supply chain carbon neutrality, water conservation, and fair employment (</a:t>
            </a:r>
            <a:r>
              <a:rPr lang="en-US" sz="1600" err="1">
                <a:effectLst/>
                <a:latin typeface="Arial" panose="020B0604020202020204" pitchFamily="34" charset="0"/>
                <a:ea typeface="Calibri" panose="020F0502020204030204" pitchFamily="34" charset="0"/>
                <a:cs typeface="Arial" panose="020B0604020202020204" pitchFamily="34" charset="0"/>
              </a:rPr>
              <a:t>Altamony</a:t>
            </a:r>
            <a:r>
              <a:rPr lang="en-US" sz="1600">
                <a:effectLst/>
                <a:latin typeface="Arial" panose="020B0604020202020204" pitchFamily="34" charset="0"/>
                <a:ea typeface="Calibri" panose="020F0502020204030204" pitchFamily="34" charset="0"/>
                <a:cs typeface="Arial" panose="020B0604020202020204" pitchFamily="34" charset="0"/>
              </a:rPr>
              <a:t>, et al., 2017).</a:t>
            </a:r>
          </a:p>
          <a:p>
            <a:pPr marL="285750" marR="0" indent="-285750" algn="just">
              <a:lnSpc>
                <a:spcPct val="150000"/>
              </a:lnSpc>
              <a:buFont typeface="Wingdings" panose="05000000000000000000" pitchFamily="2" charset="2"/>
              <a:buChar char="Ø"/>
            </a:pPr>
            <a:r>
              <a:rPr lang="en-US" sz="1600" b="1">
                <a:effectLst/>
                <a:latin typeface="Arial" panose="020B0604020202020204" pitchFamily="34" charset="0"/>
                <a:ea typeface="Calibri" panose="020F0502020204030204" pitchFamily="34" charset="0"/>
                <a:cs typeface="Arial" panose="020B0604020202020204" pitchFamily="34" charset="0"/>
              </a:rPr>
              <a:t>Responsible for cybersecurity and data governance: </a:t>
            </a:r>
            <a:r>
              <a:rPr lang="en-US" sz="1600">
                <a:effectLst/>
                <a:latin typeface="Arial" panose="020B0604020202020204" pitchFamily="34" charset="0"/>
                <a:ea typeface="Calibri" panose="020F0502020204030204" pitchFamily="34" charset="0"/>
                <a:cs typeface="Arial" panose="020B0604020202020204" pitchFamily="34" charset="0"/>
              </a:rPr>
              <a:t>Effective governance and risk management protect innovation, stakeholder data, and legislation (</a:t>
            </a:r>
            <a:r>
              <a:rPr lang="en-US" sz="1600" err="1">
                <a:effectLst/>
                <a:latin typeface="Arial" panose="020B0604020202020204" pitchFamily="34" charset="0"/>
                <a:ea typeface="Calibri" panose="020F0502020204030204" pitchFamily="34" charset="0"/>
                <a:cs typeface="Arial" panose="020B0604020202020204" pitchFamily="34" charset="0"/>
              </a:rPr>
              <a:t>Lasserre</a:t>
            </a:r>
            <a:r>
              <a:rPr lang="en-US" sz="1600">
                <a:effectLst/>
                <a:latin typeface="Arial" panose="020B0604020202020204" pitchFamily="34" charset="0"/>
                <a:ea typeface="Calibri" panose="020F0502020204030204" pitchFamily="34" charset="0"/>
                <a:cs typeface="Arial" panose="020B0604020202020204" pitchFamily="34" charset="0"/>
              </a:rPr>
              <a:t> &amp; Monteiro, 2023). </a:t>
            </a:r>
          </a:p>
        </p:txBody>
      </p:sp>
      <p:pic>
        <p:nvPicPr>
          <p:cNvPr id="6" name="Picture 5">
            <a:extLst>
              <a:ext uri="{FF2B5EF4-FFF2-40B4-BE49-F238E27FC236}">
                <a16:creationId xmlns:a16="http://schemas.microsoft.com/office/drawing/2014/main" id="{FB871947-E50A-4B24-B7E7-2934FC386BDE}"/>
              </a:ext>
            </a:extLst>
          </p:cNvPr>
          <p:cNvPicPr>
            <a:picLocks noChangeAspect="1"/>
          </p:cNvPicPr>
          <p:nvPr/>
        </p:nvPicPr>
        <p:blipFill>
          <a:blip r:embed="rId3"/>
          <a:stretch>
            <a:fillRect/>
          </a:stretch>
        </p:blipFill>
        <p:spPr>
          <a:xfrm>
            <a:off x="7286625" y="2802383"/>
            <a:ext cx="4845338" cy="4124594"/>
          </a:xfrm>
          <a:prstGeom prst="rect">
            <a:avLst/>
          </a:prstGeom>
        </p:spPr>
      </p:pic>
    </p:spTree>
    <p:extLst>
      <p:ext uri="{BB962C8B-B14F-4D97-AF65-F5344CB8AC3E}">
        <p14:creationId xmlns:p14="http://schemas.microsoft.com/office/powerpoint/2010/main" val="115753393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97761-0B88-A5E8-0B78-C39173D05F4D}"/>
              </a:ext>
            </a:extLst>
          </p:cNvPr>
          <p:cNvSpPr>
            <a:spLocks noGrp="1"/>
          </p:cNvSpPr>
          <p:nvPr>
            <p:ph type="title"/>
          </p:nvPr>
        </p:nvSpPr>
        <p:spPr>
          <a:xfrm>
            <a:off x="1455581" y="318015"/>
            <a:ext cx="9507693" cy="815460"/>
          </a:xfrm>
        </p:spPr>
        <p:txBody>
          <a:bodyPr>
            <a:normAutofit/>
          </a:bodyPr>
          <a:lstStyle/>
          <a:p>
            <a:r>
              <a:rPr lang="en-US" b="1">
                <a:latin typeface="Arial" panose="020B0604020202020204" pitchFamily="34" charset="0"/>
                <a:cs typeface="Arial" panose="020B0604020202020204" pitchFamily="34" charset="0"/>
              </a:rPr>
              <a:t>Conclusion</a:t>
            </a:r>
          </a:p>
        </p:txBody>
      </p:sp>
      <p:sp>
        <p:nvSpPr>
          <p:cNvPr id="4" name="Slide Number Placeholder 3">
            <a:extLst>
              <a:ext uri="{FF2B5EF4-FFF2-40B4-BE49-F238E27FC236}">
                <a16:creationId xmlns:a16="http://schemas.microsoft.com/office/drawing/2014/main" id="{2CD4601E-33F5-5714-867D-A0B584DA7C11}"/>
              </a:ext>
            </a:extLst>
          </p:cNvPr>
          <p:cNvSpPr>
            <a:spLocks noGrp="1"/>
          </p:cNvSpPr>
          <p:nvPr>
            <p:ph type="sldNum" sz="quarter" idx="15"/>
          </p:nvPr>
        </p:nvSpPr>
        <p:spPr/>
        <p:txBody>
          <a:bodyPr/>
          <a:lstStyle/>
          <a:p>
            <a:fld id="{18D65601-5AE2-46FC-B138-694DDD2B510D}" type="slidenum">
              <a:rPr lang="en-US" smtClean="0"/>
              <a:pPr/>
              <a:t>9</a:t>
            </a:fld>
            <a:endParaRPr lang="en-US"/>
          </a:p>
        </p:txBody>
      </p:sp>
      <p:sp>
        <p:nvSpPr>
          <p:cNvPr id="5" name="TextBox 4">
            <a:extLst>
              <a:ext uri="{FF2B5EF4-FFF2-40B4-BE49-F238E27FC236}">
                <a16:creationId xmlns:a16="http://schemas.microsoft.com/office/drawing/2014/main" id="{06F57179-62FF-4A09-A6B2-DED0431796A7}"/>
              </a:ext>
            </a:extLst>
          </p:cNvPr>
          <p:cNvSpPr txBox="1"/>
          <p:nvPr/>
        </p:nvSpPr>
        <p:spPr>
          <a:xfrm>
            <a:off x="1066800" y="1054765"/>
            <a:ext cx="6096000" cy="4196020"/>
          </a:xfrm>
          <a:prstGeom prst="rect">
            <a:avLst/>
          </a:prstGeom>
          <a:noFill/>
        </p:spPr>
        <p:txBody>
          <a:bodyPr wrap="square">
            <a:spAutoFit/>
          </a:bodyPr>
          <a:lstStyle/>
          <a:p>
            <a:pPr marL="342900" marR="0" indent="-342900" algn="just">
              <a:lnSpc>
                <a:spcPct val="150000"/>
              </a:lnSpc>
              <a:buFont typeface="+mj-lt"/>
              <a:buAutoNum type="alphaLcPeriod"/>
            </a:pPr>
            <a:r>
              <a:rPr lang="en-US" sz="1800">
                <a:effectLst/>
                <a:latin typeface="Arial" panose="020B0604020202020204" pitchFamily="34" charset="0"/>
                <a:ea typeface="Calibri" panose="020F0502020204030204" pitchFamily="34" charset="0"/>
                <a:cs typeface="Arial" panose="020B0604020202020204" pitchFamily="34" charset="0"/>
              </a:rPr>
              <a:t>This presentation used Unilever to discuss Mintzberg's 10 managerial functions and their importance in modern companies.  </a:t>
            </a:r>
          </a:p>
          <a:p>
            <a:pPr marL="342900" marR="0" indent="-342900" algn="just">
              <a:lnSpc>
                <a:spcPct val="150000"/>
              </a:lnSpc>
              <a:buFont typeface="+mj-lt"/>
              <a:buAutoNum type="alphaLcPeriod"/>
            </a:pPr>
            <a:r>
              <a:rPr lang="en-US" sz="1800">
                <a:effectLst/>
                <a:latin typeface="Arial" panose="020B0604020202020204" pitchFamily="34" charset="0"/>
                <a:ea typeface="Calibri" panose="020F0502020204030204" pitchFamily="34" charset="0"/>
                <a:cs typeface="Arial" panose="020B0604020202020204" pitchFamily="34" charset="0"/>
              </a:rPr>
              <a:t> Each role's definition, evolution, impact on </a:t>
            </a:r>
            <a:r>
              <a:rPr lang="en-US" sz="1800" err="1">
                <a:effectLst/>
                <a:latin typeface="Arial" panose="020B0604020202020204" pitchFamily="34" charset="0"/>
                <a:ea typeface="Calibri" panose="020F0502020204030204" pitchFamily="34" charset="0"/>
                <a:cs typeface="Arial" panose="020B0604020202020204" pitchFamily="34" charset="0"/>
              </a:rPr>
              <a:t>organisational</a:t>
            </a:r>
            <a:r>
              <a:rPr lang="en-US" sz="1800">
                <a:effectLst/>
                <a:latin typeface="Arial" panose="020B0604020202020204" pitchFamily="34" charset="0"/>
                <a:ea typeface="Calibri" panose="020F0502020204030204" pitchFamily="34" charset="0"/>
                <a:cs typeface="Arial" panose="020B0604020202020204" pitchFamily="34" charset="0"/>
              </a:rPr>
              <a:t> success, and global firm applications were covered. </a:t>
            </a:r>
          </a:p>
          <a:p>
            <a:pPr marL="342900" marR="0" indent="-342900" algn="just">
              <a:lnSpc>
                <a:spcPct val="150000"/>
              </a:lnSpc>
              <a:buFont typeface="+mj-lt"/>
              <a:buAutoNum type="alphaLcPeriod"/>
            </a:pPr>
            <a:r>
              <a:rPr lang="en-US" sz="1800">
                <a:effectLst/>
                <a:latin typeface="Arial" panose="020B0604020202020204" pitchFamily="34" charset="0"/>
                <a:ea typeface="Calibri" panose="020F0502020204030204" pitchFamily="34" charset="0"/>
                <a:cs typeface="Arial" panose="020B0604020202020204" pitchFamily="34" charset="0"/>
              </a:rPr>
              <a:t>Digital transformation, change management, sustainability, and cybersecurity are equally critical managerial skills in today's complex </a:t>
            </a:r>
            <a:r>
              <a:rPr lang="en-US" sz="1800" err="1">
                <a:effectLst/>
                <a:latin typeface="Arial" panose="020B0604020202020204" pitchFamily="34" charset="0"/>
                <a:ea typeface="Calibri" panose="020F0502020204030204" pitchFamily="34" charset="0"/>
                <a:cs typeface="Arial" panose="020B0604020202020204" pitchFamily="34" charset="0"/>
              </a:rPr>
              <a:t>organisational</a:t>
            </a:r>
            <a:r>
              <a:rPr lang="en-US" sz="1800">
                <a:effectLst/>
                <a:latin typeface="Arial" panose="020B0604020202020204" pitchFamily="34" charset="0"/>
                <a:ea typeface="Calibri" panose="020F0502020204030204" pitchFamily="34" charset="0"/>
                <a:cs typeface="Arial" panose="020B0604020202020204" pitchFamily="34" charset="0"/>
              </a:rPr>
              <a:t> environment.</a:t>
            </a:r>
            <a:endParaRPr lang="en-GB" sz="1800">
              <a:effectLst/>
              <a:latin typeface="Arial" panose="020B0604020202020204" pitchFamily="34" charset="0"/>
              <a:ea typeface="Calibri" panose="020F050202020403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69727BA4-DBCA-4AAF-93A8-629DE4CC3264}"/>
              </a:ext>
            </a:extLst>
          </p:cNvPr>
          <p:cNvPicPr>
            <a:picLocks noChangeAspect="1"/>
          </p:cNvPicPr>
          <p:nvPr/>
        </p:nvPicPr>
        <p:blipFill>
          <a:blip r:embed="rId3"/>
          <a:stretch>
            <a:fillRect/>
          </a:stretch>
        </p:blipFill>
        <p:spPr>
          <a:xfrm>
            <a:off x="7358062" y="2009774"/>
            <a:ext cx="4541384" cy="254317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702136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97761-0B88-A5E8-0B78-C39173D05F4D}"/>
              </a:ext>
            </a:extLst>
          </p:cNvPr>
          <p:cNvSpPr>
            <a:spLocks noGrp="1"/>
          </p:cNvSpPr>
          <p:nvPr>
            <p:ph type="title"/>
          </p:nvPr>
        </p:nvSpPr>
        <p:spPr>
          <a:xfrm>
            <a:off x="1484156" y="0"/>
            <a:ext cx="9507693" cy="815460"/>
          </a:xfrm>
        </p:spPr>
        <p:txBody>
          <a:bodyPr>
            <a:normAutofit/>
          </a:bodyPr>
          <a:lstStyle/>
          <a:p>
            <a:r>
              <a:rPr lang="en-US" b="1">
                <a:latin typeface="Arial" panose="020B0604020202020204" pitchFamily="34" charset="0"/>
                <a:cs typeface="Arial" panose="020B0604020202020204" pitchFamily="34" charset="0"/>
              </a:rPr>
              <a:t>References</a:t>
            </a:r>
          </a:p>
        </p:txBody>
      </p:sp>
      <p:sp>
        <p:nvSpPr>
          <p:cNvPr id="4" name="Slide Number Placeholder 3">
            <a:extLst>
              <a:ext uri="{FF2B5EF4-FFF2-40B4-BE49-F238E27FC236}">
                <a16:creationId xmlns:a16="http://schemas.microsoft.com/office/drawing/2014/main" id="{2CD4601E-33F5-5714-867D-A0B584DA7C11}"/>
              </a:ext>
            </a:extLst>
          </p:cNvPr>
          <p:cNvSpPr>
            <a:spLocks noGrp="1"/>
          </p:cNvSpPr>
          <p:nvPr>
            <p:ph type="sldNum" sz="quarter" idx="15"/>
          </p:nvPr>
        </p:nvSpPr>
        <p:spPr/>
        <p:txBody>
          <a:bodyPr/>
          <a:lstStyle/>
          <a:p>
            <a:fld id="{18D65601-5AE2-46FC-B138-694DDD2B510D}" type="slidenum">
              <a:rPr lang="en-US" smtClean="0"/>
              <a:pPr/>
              <a:t>10</a:t>
            </a:fld>
            <a:endParaRPr lang="en-US"/>
          </a:p>
        </p:txBody>
      </p:sp>
      <p:sp>
        <p:nvSpPr>
          <p:cNvPr id="3" name="Rectangle 1">
            <a:extLst>
              <a:ext uri="{FF2B5EF4-FFF2-40B4-BE49-F238E27FC236}">
                <a16:creationId xmlns:a16="http://schemas.microsoft.com/office/drawing/2014/main" id="{8CF06E31-6DB2-4984-90AD-E8E4F5E9101C}"/>
              </a:ext>
            </a:extLst>
          </p:cNvPr>
          <p:cNvSpPr>
            <a:spLocks noChangeArrowheads="1"/>
          </p:cNvSpPr>
          <p:nvPr/>
        </p:nvSpPr>
        <p:spPr bwMode="auto">
          <a:xfrm>
            <a:off x="985527" y="972854"/>
            <a:ext cx="11114398" cy="5509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lang="en-GB" altLang="en-US" sz="1600" err="1">
                <a:latin typeface="Arial" panose="020B0604020202020204" pitchFamily="34" charset="0"/>
                <a:ea typeface="Calibri" panose="020F0502020204030204" pitchFamily="34" charset="0"/>
                <a:cs typeface="Arial" panose="020B0604020202020204" pitchFamily="34" charset="0"/>
              </a:rPr>
              <a:t>Altamony</a:t>
            </a:r>
            <a:r>
              <a:rPr lang="en-GB" altLang="en-US" sz="1600">
                <a:latin typeface="Arial" panose="020B0604020202020204" pitchFamily="34" charset="0"/>
                <a:ea typeface="Calibri" panose="020F0502020204030204" pitchFamily="34" charset="0"/>
                <a:cs typeface="Arial" panose="020B0604020202020204" pitchFamily="34" charset="0"/>
              </a:rPr>
              <a:t>, H., </a:t>
            </a:r>
            <a:r>
              <a:rPr lang="en-GB" altLang="en-US" sz="1600" err="1">
                <a:latin typeface="Arial" panose="020B0604020202020204" pitchFamily="34" charset="0"/>
                <a:ea typeface="Calibri" panose="020F0502020204030204" pitchFamily="34" charset="0"/>
                <a:cs typeface="Arial" panose="020B0604020202020204" pitchFamily="34" charset="0"/>
              </a:rPr>
              <a:t>Gharaibeh</a:t>
            </a:r>
            <a:r>
              <a:rPr lang="en-GB" altLang="en-US" sz="1600">
                <a:latin typeface="Arial" panose="020B0604020202020204" pitchFamily="34" charset="0"/>
                <a:ea typeface="Calibri" panose="020F0502020204030204" pitchFamily="34" charset="0"/>
                <a:cs typeface="Arial" panose="020B0604020202020204" pitchFamily="34" charset="0"/>
              </a:rPr>
              <a:t>, A. &amp; </a:t>
            </a:r>
            <a:r>
              <a:rPr lang="en-GB" altLang="en-US" sz="1600" err="1">
                <a:latin typeface="Arial" panose="020B0604020202020204" pitchFamily="34" charset="0"/>
                <a:ea typeface="Calibri" panose="020F0502020204030204" pitchFamily="34" charset="0"/>
                <a:cs typeface="Arial" panose="020B0604020202020204" pitchFamily="34" charset="0"/>
              </a:rPr>
              <a:t>Masa’deh</a:t>
            </a:r>
            <a:r>
              <a:rPr lang="en-GB" altLang="en-US" sz="1600">
                <a:latin typeface="Arial" panose="020B0604020202020204" pitchFamily="34" charset="0"/>
                <a:ea typeface="Calibri" panose="020F0502020204030204" pitchFamily="34" charset="0"/>
                <a:cs typeface="Arial" panose="020B0604020202020204" pitchFamily="34" charset="0"/>
              </a:rPr>
              <a:t>, R., 2017. The role of academic researcher to Mintzberg’s managerial roles. International. Journal of Business Management and Economic Research, Volume 8(2), pp. 920-925.</a:t>
            </a:r>
          </a:p>
          <a:p>
            <a:pPr lvl="0" eaLnBrk="0" fontAlgn="base" hangingPunct="0">
              <a:spcBef>
                <a:spcPct val="0"/>
              </a:spcBef>
              <a:spcAft>
                <a:spcPct val="0"/>
              </a:spcAft>
            </a:pPr>
            <a:r>
              <a:rPr lang="en-GB" altLang="en-US" sz="1600">
                <a:latin typeface="Arial" panose="020B0604020202020204" pitchFamily="34" charset="0"/>
                <a:ea typeface="Calibri" panose="020F0502020204030204" pitchFamily="34" charset="0"/>
                <a:cs typeface="Arial" panose="020B0604020202020204" pitchFamily="34" charset="0"/>
              </a:rPr>
              <a:t>Barth, A. L. &amp; Beer, W. d., 2018. Performance Management Success. </a:t>
            </a:r>
            <a:r>
              <a:rPr lang="en-GB" altLang="en-US" sz="1600" err="1">
                <a:latin typeface="Arial" panose="020B0604020202020204" pitchFamily="34" charset="0"/>
                <a:ea typeface="Calibri" panose="020F0502020204030204" pitchFamily="34" charset="0"/>
                <a:cs typeface="Arial" panose="020B0604020202020204" pitchFamily="34" charset="0"/>
              </a:rPr>
              <a:t>s.l.:Springer</a:t>
            </a:r>
            <a:r>
              <a:rPr lang="en-GB" altLang="en-US" sz="1600">
                <a:latin typeface="Arial" panose="020B0604020202020204" pitchFamily="34" charset="0"/>
                <a:ea typeface="Calibri" panose="020F0502020204030204" pitchFamily="34" charset="0"/>
                <a:cs typeface="Arial" panose="020B0604020202020204" pitchFamily="34" charset="0"/>
              </a:rPr>
              <a:t> International Publishing.</a:t>
            </a:r>
          </a:p>
          <a:p>
            <a:pPr lvl="0" eaLnBrk="0" fontAlgn="base" hangingPunct="0">
              <a:spcBef>
                <a:spcPct val="0"/>
              </a:spcBef>
              <a:spcAft>
                <a:spcPct val="0"/>
              </a:spcAft>
            </a:pPr>
            <a:r>
              <a:rPr lang="en-GB" altLang="en-US" sz="1600">
                <a:latin typeface="Arial" panose="020B0604020202020204" pitchFamily="34" charset="0"/>
                <a:ea typeface="Calibri" panose="020F0502020204030204" pitchFamily="34" charset="0"/>
                <a:cs typeface="Arial" panose="020B0604020202020204" pitchFamily="34" charset="0"/>
              </a:rPr>
              <a:t>Bianchi, C., </a:t>
            </a:r>
            <a:r>
              <a:rPr lang="en-GB" altLang="en-US" sz="1600" err="1">
                <a:latin typeface="Arial" panose="020B0604020202020204" pitchFamily="34" charset="0"/>
                <a:ea typeface="Calibri" panose="020F0502020204030204" pitchFamily="34" charset="0"/>
                <a:cs typeface="Arial" panose="020B0604020202020204" pitchFamily="34" charset="0"/>
              </a:rPr>
              <a:t>Borgonovi</a:t>
            </a:r>
            <a:r>
              <a:rPr lang="en-GB" altLang="en-US" sz="1600">
                <a:latin typeface="Arial" panose="020B0604020202020204" pitchFamily="34" charset="0"/>
                <a:ea typeface="Calibri" panose="020F0502020204030204" pitchFamily="34" charset="0"/>
                <a:cs typeface="Arial" panose="020B0604020202020204" pitchFamily="34" charset="0"/>
              </a:rPr>
              <a:t>, E. &amp; </a:t>
            </a:r>
            <a:r>
              <a:rPr lang="en-GB" altLang="en-US" sz="1600" err="1">
                <a:latin typeface="Arial" panose="020B0604020202020204" pitchFamily="34" charset="0"/>
                <a:ea typeface="Calibri" panose="020F0502020204030204" pitchFamily="34" charset="0"/>
                <a:cs typeface="Arial" panose="020B0604020202020204" pitchFamily="34" charset="0"/>
              </a:rPr>
              <a:t>Anessi</a:t>
            </a:r>
            <a:r>
              <a:rPr lang="en-GB" altLang="en-US" sz="1600">
                <a:latin typeface="Arial" panose="020B0604020202020204" pitchFamily="34" charset="0"/>
                <a:ea typeface="Calibri" panose="020F0502020204030204" pitchFamily="34" charset="0"/>
                <a:cs typeface="Arial" panose="020B0604020202020204" pitchFamily="34" charset="0"/>
              </a:rPr>
              <a:t>-Pessina, E., 2017. Outcome-Based Performance Management in the Public Sector. </a:t>
            </a:r>
            <a:r>
              <a:rPr lang="en-GB" altLang="en-US" sz="1600" err="1">
                <a:latin typeface="Arial" panose="020B0604020202020204" pitchFamily="34" charset="0"/>
                <a:ea typeface="Calibri" panose="020F0502020204030204" pitchFamily="34" charset="0"/>
                <a:cs typeface="Arial" panose="020B0604020202020204" pitchFamily="34" charset="0"/>
              </a:rPr>
              <a:t>s.l.:Springer</a:t>
            </a:r>
            <a:r>
              <a:rPr lang="en-GB" altLang="en-US" sz="1600">
                <a:latin typeface="Arial" panose="020B0604020202020204" pitchFamily="34" charset="0"/>
                <a:ea typeface="Calibri" panose="020F0502020204030204" pitchFamily="34" charset="0"/>
                <a:cs typeface="Arial" panose="020B0604020202020204" pitchFamily="34" charset="0"/>
              </a:rPr>
              <a:t> International Publishing.</a:t>
            </a:r>
          </a:p>
          <a:p>
            <a:pPr lvl="0" eaLnBrk="0" fontAlgn="base" hangingPunct="0">
              <a:spcBef>
                <a:spcPct val="0"/>
              </a:spcBef>
              <a:spcAft>
                <a:spcPct val="0"/>
              </a:spcAft>
            </a:pPr>
            <a:r>
              <a:rPr lang="en-GB" altLang="en-US" sz="1600" err="1">
                <a:latin typeface="Arial" panose="020B0604020202020204" pitchFamily="34" charset="0"/>
                <a:ea typeface="Calibri" panose="020F0502020204030204" pitchFamily="34" charset="0"/>
                <a:cs typeface="Arial" panose="020B0604020202020204" pitchFamily="34" charset="0"/>
              </a:rPr>
              <a:t>Bilić</a:t>
            </a:r>
            <a:r>
              <a:rPr lang="en-GB" altLang="en-US" sz="1600">
                <a:latin typeface="Arial" panose="020B0604020202020204" pitchFamily="34" charset="0"/>
                <a:ea typeface="Calibri" panose="020F0502020204030204" pitchFamily="34" charset="0"/>
                <a:cs typeface="Arial" panose="020B0604020202020204" pitchFamily="34" charset="0"/>
              </a:rPr>
              <a:t>, I., </a:t>
            </a:r>
            <a:r>
              <a:rPr lang="en-GB" altLang="en-US" sz="1600" err="1">
                <a:latin typeface="Arial" panose="020B0604020202020204" pitchFamily="34" charset="0"/>
                <a:ea typeface="Calibri" panose="020F0502020204030204" pitchFamily="34" charset="0"/>
                <a:cs typeface="Arial" panose="020B0604020202020204" pitchFamily="34" charset="0"/>
              </a:rPr>
              <a:t>Primorac</a:t>
            </a:r>
            <a:r>
              <a:rPr lang="en-GB" altLang="en-US" sz="1600">
                <a:latin typeface="Arial" panose="020B0604020202020204" pitchFamily="34" charset="0"/>
                <a:ea typeface="Calibri" panose="020F0502020204030204" pitchFamily="34" charset="0"/>
                <a:cs typeface="Arial" panose="020B0604020202020204" pitchFamily="34" charset="0"/>
              </a:rPr>
              <a:t>, D. &amp; </a:t>
            </a:r>
            <a:r>
              <a:rPr lang="en-GB" altLang="en-US" sz="1600" err="1">
                <a:latin typeface="Arial" panose="020B0604020202020204" pitchFamily="34" charset="0"/>
                <a:ea typeface="Calibri" panose="020F0502020204030204" pitchFamily="34" charset="0"/>
                <a:cs typeface="Arial" panose="020B0604020202020204" pitchFamily="34" charset="0"/>
              </a:rPr>
              <a:t>Trkulja</a:t>
            </a:r>
            <a:r>
              <a:rPr lang="en-GB" altLang="en-US" sz="1600">
                <a:latin typeface="Arial" panose="020B0604020202020204" pitchFamily="34" charset="0"/>
                <a:ea typeface="Calibri" panose="020F0502020204030204" pitchFamily="34" charset="0"/>
                <a:cs typeface="Arial" panose="020B0604020202020204" pitchFamily="34" charset="0"/>
              </a:rPr>
              <a:t>, Ž., 2023. Virtue Ethics, Managerial Profession and Personality Traits: The Extension of Mintzberg's Managerial Traits. Business Systems Research: International journal of the Society for Advancing Innovation and Research in Economy, Volume 14(2), pp. 145-157.</a:t>
            </a:r>
          </a:p>
          <a:p>
            <a:pPr lvl="0" eaLnBrk="0" fontAlgn="base" hangingPunct="0">
              <a:spcBef>
                <a:spcPct val="0"/>
              </a:spcBef>
              <a:spcAft>
                <a:spcPct val="0"/>
              </a:spcAft>
            </a:pPr>
            <a:r>
              <a:rPr lang="en-GB" altLang="en-US" sz="1600">
                <a:latin typeface="Arial" panose="020B0604020202020204" pitchFamily="34" charset="0"/>
                <a:ea typeface="Calibri" panose="020F0502020204030204" pitchFamily="34" charset="0"/>
                <a:cs typeface="Arial" panose="020B0604020202020204" pitchFamily="34" charset="0"/>
              </a:rPr>
              <a:t>Cardy, R. &amp; Leonard, B., 2014. Performance Management:. </a:t>
            </a:r>
            <a:r>
              <a:rPr lang="en-GB" altLang="en-US" sz="1600" err="1">
                <a:latin typeface="Arial" panose="020B0604020202020204" pitchFamily="34" charset="0"/>
                <a:ea typeface="Calibri" panose="020F0502020204030204" pitchFamily="34" charset="0"/>
                <a:cs typeface="Arial" panose="020B0604020202020204" pitchFamily="34" charset="0"/>
              </a:rPr>
              <a:t>s.l.:Taylor</a:t>
            </a:r>
            <a:r>
              <a:rPr lang="en-GB" altLang="en-US" sz="1600">
                <a:latin typeface="Arial" panose="020B0604020202020204" pitchFamily="34" charset="0"/>
                <a:ea typeface="Calibri" panose="020F0502020204030204" pitchFamily="34" charset="0"/>
                <a:cs typeface="Arial" panose="020B0604020202020204" pitchFamily="34" charset="0"/>
              </a:rPr>
              <a:t> &amp; Francis.</a:t>
            </a:r>
          </a:p>
          <a:p>
            <a:pPr lvl="0" eaLnBrk="0" fontAlgn="base" hangingPunct="0">
              <a:spcBef>
                <a:spcPct val="0"/>
              </a:spcBef>
              <a:spcAft>
                <a:spcPct val="0"/>
              </a:spcAft>
            </a:pPr>
            <a:r>
              <a:rPr lang="en-GB" altLang="en-US" sz="1600">
                <a:latin typeface="Arial" panose="020B0604020202020204" pitchFamily="34" charset="0"/>
                <a:ea typeface="Calibri" panose="020F0502020204030204" pitchFamily="34" charset="0"/>
                <a:cs typeface="Arial" panose="020B0604020202020204" pitchFamily="34" charset="0"/>
              </a:rPr>
              <a:t>Dockery, D. &amp; Knudsen, L., 2017. Modern Business Management. London: </a:t>
            </a:r>
            <a:r>
              <a:rPr lang="en-GB" altLang="en-US" sz="1600" err="1">
                <a:latin typeface="Arial" panose="020B0604020202020204" pitchFamily="34" charset="0"/>
                <a:ea typeface="Calibri" panose="020F0502020204030204" pitchFamily="34" charset="0"/>
                <a:cs typeface="Arial" panose="020B0604020202020204" pitchFamily="34" charset="0"/>
              </a:rPr>
              <a:t>Apress</a:t>
            </a:r>
            <a:r>
              <a:rPr lang="en-GB" altLang="en-US" sz="1600">
                <a:latin typeface="Arial" panose="020B0604020202020204" pitchFamily="34" charset="0"/>
                <a:ea typeface="Calibri" panose="020F0502020204030204" pitchFamily="34" charset="0"/>
                <a:cs typeface="Arial" panose="020B0604020202020204" pitchFamily="34" charset="0"/>
              </a:rPr>
              <a:t>.</a:t>
            </a:r>
          </a:p>
          <a:p>
            <a:pPr lvl="0" eaLnBrk="0" fontAlgn="base" hangingPunct="0">
              <a:spcBef>
                <a:spcPct val="0"/>
              </a:spcBef>
              <a:spcAft>
                <a:spcPct val="0"/>
              </a:spcAft>
            </a:pPr>
            <a:r>
              <a:rPr lang="en-GB" altLang="en-US" sz="1600" err="1">
                <a:latin typeface="Arial" panose="020B0604020202020204" pitchFamily="34" charset="0"/>
                <a:ea typeface="Calibri" panose="020F0502020204030204" pitchFamily="34" charset="0"/>
                <a:cs typeface="Arial" panose="020B0604020202020204" pitchFamily="34" charset="0"/>
              </a:rPr>
              <a:t>Kahungu</a:t>
            </a:r>
            <a:r>
              <a:rPr lang="en-GB" altLang="en-US" sz="1600">
                <a:latin typeface="Arial" panose="020B0604020202020204" pitchFamily="34" charset="0"/>
                <a:ea typeface="Calibri" panose="020F0502020204030204" pitchFamily="34" charset="0"/>
                <a:cs typeface="Arial" panose="020B0604020202020204" pitchFamily="34" charset="0"/>
              </a:rPr>
              <a:t>, L., 2018. Unilever Company Case Study. </a:t>
            </a:r>
            <a:r>
              <a:rPr lang="en-GB" altLang="en-US" sz="1600" err="1">
                <a:latin typeface="Arial" panose="020B0604020202020204" pitchFamily="34" charset="0"/>
                <a:ea typeface="Calibri" panose="020F0502020204030204" pitchFamily="34" charset="0"/>
                <a:cs typeface="Arial" panose="020B0604020202020204" pitchFamily="34" charset="0"/>
              </a:rPr>
              <a:t>s.l.:GRIN</a:t>
            </a:r>
            <a:r>
              <a:rPr lang="en-GB" altLang="en-US" sz="1600">
                <a:latin typeface="Arial" panose="020B0604020202020204" pitchFamily="34" charset="0"/>
                <a:ea typeface="Calibri" panose="020F0502020204030204" pitchFamily="34" charset="0"/>
                <a:cs typeface="Arial" panose="020B0604020202020204" pitchFamily="34" charset="0"/>
              </a:rPr>
              <a:t> Verlag.</a:t>
            </a:r>
          </a:p>
          <a:p>
            <a:pPr lvl="0" eaLnBrk="0" fontAlgn="base" hangingPunct="0">
              <a:spcBef>
                <a:spcPct val="0"/>
              </a:spcBef>
              <a:spcAft>
                <a:spcPct val="0"/>
              </a:spcAft>
            </a:pPr>
            <a:r>
              <a:rPr lang="en-GB" altLang="en-US" sz="1600">
                <a:latin typeface="Arial" panose="020B0604020202020204" pitchFamily="34" charset="0"/>
                <a:ea typeface="Calibri" panose="020F0502020204030204" pitchFamily="34" charset="0"/>
                <a:cs typeface="Arial" panose="020B0604020202020204" pitchFamily="34" charset="0"/>
              </a:rPr>
              <a:t>Kumar, P., 2015. An analytical study on Mintzberg’s framework: Managerial role. International Journal of Research in Management &amp; Business Studies, Volume 2(3), pp. 12-19.</a:t>
            </a:r>
          </a:p>
          <a:p>
            <a:pPr lvl="0" eaLnBrk="0" fontAlgn="base" hangingPunct="0">
              <a:spcBef>
                <a:spcPct val="0"/>
              </a:spcBef>
              <a:spcAft>
                <a:spcPct val="0"/>
              </a:spcAft>
            </a:pPr>
            <a:r>
              <a:rPr lang="en-GB" altLang="en-US" sz="1600" err="1">
                <a:latin typeface="Arial" panose="020B0604020202020204" pitchFamily="34" charset="0"/>
                <a:ea typeface="Calibri" panose="020F0502020204030204" pitchFamily="34" charset="0"/>
                <a:cs typeface="Arial" panose="020B0604020202020204" pitchFamily="34" charset="0"/>
              </a:rPr>
              <a:t>Lasserre</a:t>
            </a:r>
            <a:r>
              <a:rPr lang="en-GB" altLang="en-US" sz="1600">
                <a:latin typeface="Arial" panose="020B0604020202020204" pitchFamily="34" charset="0"/>
                <a:ea typeface="Calibri" panose="020F0502020204030204" pitchFamily="34" charset="0"/>
                <a:cs typeface="Arial" panose="020B0604020202020204" pitchFamily="34" charset="0"/>
              </a:rPr>
              <a:t>, P. &amp; Monteiro, F., 2023. Global Strategic Management. 5th ed. New York: Bloomsbury Publishing Plc.</a:t>
            </a:r>
          </a:p>
          <a:p>
            <a:pPr lvl="0" eaLnBrk="0" fontAlgn="base" hangingPunct="0">
              <a:spcBef>
                <a:spcPct val="0"/>
              </a:spcBef>
              <a:spcAft>
                <a:spcPct val="0"/>
              </a:spcAft>
            </a:pPr>
            <a:r>
              <a:rPr lang="en-GB" altLang="en-US" sz="1600">
                <a:latin typeface="Arial" panose="020B0604020202020204" pitchFamily="34" charset="0"/>
                <a:ea typeface="Calibri" panose="020F0502020204030204" pitchFamily="34" charset="0"/>
                <a:cs typeface="Arial" panose="020B0604020202020204" pitchFamily="34" charset="0"/>
              </a:rPr>
              <a:t>Laud, R., Arevalo, J. &amp; Johnson, M., 2016. The changing nature of managerial skills, mindsets and roles: Advancing theory and relevancy for contemporary managers. Journal of Management &amp; Organization, Volume 22(4), pp. 435-456.</a:t>
            </a:r>
          </a:p>
          <a:p>
            <a:pPr lvl="0" eaLnBrk="0" fontAlgn="base" hangingPunct="0">
              <a:spcBef>
                <a:spcPct val="0"/>
              </a:spcBef>
              <a:spcAft>
                <a:spcPct val="0"/>
              </a:spcAft>
            </a:pPr>
            <a:r>
              <a:rPr lang="en-GB" altLang="en-US" sz="1600" err="1">
                <a:latin typeface="Arial" panose="020B0604020202020204" pitchFamily="34" charset="0"/>
                <a:ea typeface="Calibri" panose="020F0502020204030204" pitchFamily="34" charset="0"/>
                <a:cs typeface="Arial" panose="020B0604020202020204" pitchFamily="34" charset="0"/>
              </a:rPr>
              <a:t>Lukehart</a:t>
            </a:r>
            <a:r>
              <a:rPr lang="en-GB" altLang="en-US" sz="1600">
                <a:latin typeface="Arial" panose="020B0604020202020204" pitchFamily="34" charset="0"/>
                <a:ea typeface="Calibri" panose="020F0502020204030204" pitchFamily="34" charset="0"/>
                <a:cs typeface="Arial" panose="020B0604020202020204" pitchFamily="34" charset="0"/>
              </a:rPr>
              <a:t>, P., 2020. Practical Performance Management. London: Amazon Digital Services LLC - </a:t>
            </a:r>
            <a:r>
              <a:rPr lang="en-GB" altLang="en-US" sz="1600" err="1">
                <a:latin typeface="Arial" panose="020B0604020202020204" pitchFamily="34" charset="0"/>
                <a:ea typeface="Calibri" panose="020F0502020204030204" pitchFamily="34" charset="0"/>
                <a:cs typeface="Arial" panose="020B0604020202020204" pitchFamily="34" charset="0"/>
              </a:rPr>
              <a:t>Kdp</a:t>
            </a:r>
            <a:r>
              <a:rPr lang="en-GB" altLang="en-US" sz="1600">
                <a:latin typeface="Arial" panose="020B0604020202020204" pitchFamily="34" charset="0"/>
                <a:ea typeface="Calibri" panose="020F0502020204030204" pitchFamily="34" charset="0"/>
                <a:cs typeface="Arial" panose="020B0604020202020204" pitchFamily="34" charset="0"/>
              </a:rPr>
              <a:t>.</a:t>
            </a:r>
          </a:p>
          <a:p>
            <a:pPr lvl="0" eaLnBrk="0" fontAlgn="base" hangingPunct="0">
              <a:spcBef>
                <a:spcPct val="0"/>
              </a:spcBef>
              <a:spcAft>
                <a:spcPct val="0"/>
              </a:spcAft>
            </a:pPr>
            <a:r>
              <a:rPr lang="en-GB" altLang="en-US" sz="1600" err="1">
                <a:latin typeface="Arial" panose="020B0604020202020204" pitchFamily="34" charset="0"/>
                <a:ea typeface="Calibri" panose="020F0502020204030204" pitchFamily="34" charset="0"/>
                <a:cs typeface="Arial" panose="020B0604020202020204" pitchFamily="34" charset="0"/>
              </a:rPr>
              <a:t>Martela</a:t>
            </a:r>
            <a:r>
              <a:rPr lang="en-GB" altLang="en-US" sz="1600">
                <a:latin typeface="Arial" panose="020B0604020202020204" pitchFamily="34" charset="0"/>
                <a:ea typeface="Calibri" panose="020F0502020204030204" pitchFamily="34" charset="0"/>
                <a:cs typeface="Arial" panose="020B0604020202020204" pitchFamily="34" charset="0"/>
              </a:rPr>
              <a:t>, F., 2019. What makes self-managing organizations novel? Comparing how Weberian bureaucracy, Mintzberg’s adhocracy, and self-organizing solve six fundamental problems of organizing. Journal of Organization Design, Volume 8(1), pp. 1-23.</a:t>
            </a:r>
          </a:p>
          <a:p>
            <a:pPr lvl="0" eaLnBrk="0" fontAlgn="base" hangingPunct="0">
              <a:spcBef>
                <a:spcPct val="0"/>
              </a:spcBef>
              <a:spcAft>
                <a:spcPct val="0"/>
              </a:spcAft>
            </a:pPr>
            <a:r>
              <a:rPr lang="en-GB" altLang="en-US" sz="1600">
                <a:latin typeface="Arial" panose="020B0604020202020204" pitchFamily="34" charset="0"/>
                <a:ea typeface="Calibri" panose="020F0502020204030204" pitchFamily="34" charset="0"/>
                <a:cs typeface="Arial" panose="020B0604020202020204" pitchFamily="34" charset="0"/>
              </a:rPr>
              <a:t>Mintzberg, H., 2019. Managerial work: Analysis from observation. London: Routledge.</a:t>
            </a:r>
          </a:p>
          <a:p>
            <a:pPr lvl="0" eaLnBrk="0" fontAlgn="base" hangingPunct="0">
              <a:spcBef>
                <a:spcPct val="0"/>
              </a:spcBef>
              <a:spcAft>
                <a:spcPct val="0"/>
              </a:spcAft>
            </a:pPr>
            <a:endParaRPr lang="en-GB" altLang="en-US" sz="160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85244855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97761-0B88-A5E8-0B78-C39173D05F4D}"/>
              </a:ext>
            </a:extLst>
          </p:cNvPr>
          <p:cNvSpPr>
            <a:spLocks noGrp="1"/>
          </p:cNvSpPr>
          <p:nvPr>
            <p:ph type="title"/>
          </p:nvPr>
        </p:nvSpPr>
        <p:spPr>
          <a:xfrm>
            <a:off x="1455581" y="318015"/>
            <a:ext cx="9507693" cy="815460"/>
          </a:xfrm>
        </p:spPr>
        <p:txBody>
          <a:bodyPr>
            <a:noAutofit/>
          </a:bodyPr>
          <a:lstStyle/>
          <a:p>
            <a:pPr algn="just">
              <a:lnSpc>
                <a:spcPct val="150000"/>
              </a:lnSpc>
            </a:pPr>
            <a:r>
              <a:rPr lang="en-US" sz="2400" b="1">
                <a:latin typeface="Arial" panose="020B0604020202020204" pitchFamily="34" charset="0"/>
                <a:cs typeface="Arial" panose="020B0604020202020204" pitchFamily="34" charset="0"/>
              </a:rPr>
              <a:t>Appendix</a:t>
            </a:r>
          </a:p>
        </p:txBody>
      </p:sp>
      <p:sp>
        <p:nvSpPr>
          <p:cNvPr id="4" name="Slide Number Placeholder 3">
            <a:extLst>
              <a:ext uri="{FF2B5EF4-FFF2-40B4-BE49-F238E27FC236}">
                <a16:creationId xmlns:a16="http://schemas.microsoft.com/office/drawing/2014/main" id="{2CD4601E-33F5-5714-867D-A0B584DA7C11}"/>
              </a:ext>
            </a:extLst>
          </p:cNvPr>
          <p:cNvSpPr>
            <a:spLocks noGrp="1"/>
          </p:cNvSpPr>
          <p:nvPr>
            <p:ph type="sldNum" sz="quarter" idx="15"/>
          </p:nvPr>
        </p:nvSpPr>
        <p:spPr/>
        <p:txBody>
          <a:bodyPr/>
          <a:lstStyle/>
          <a:p>
            <a:fld id="{18D65601-5AE2-46FC-B138-694DDD2B510D}" type="slidenum">
              <a:rPr lang="en-US" smtClean="0"/>
              <a:pPr/>
              <a:t>11</a:t>
            </a:fld>
            <a:endParaRPr lang="en-US"/>
          </a:p>
        </p:txBody>
      </p:sp>
      <p:graphicFrame>
        <p:nvGraphicFramePr>
          <p:cNvPr id="3" name="Table 2">
            <a:extLst>
              <a:ext uri="{FF2B5EF4-FFF2-40B4-BE49-F238E27FC236}">
                <a16:creationId xmlns:a16="http://schemas.microsoft.com/office/drawing/2014/main" id="{1A892A16-3995-42FD-ADBA-9203AF1300A7}"/>
              </a:ext>
            </a:extLst>
          </p:cNvPr>
          <p:cNvGraphicFramePr>
            <a:graphicFrameLocks noGrp="1"/>
          </p:cNvGraphicFramePr>
          <p:nvPr>
            <p:extLst>
              <p:ext uri="{D42A27DB-BD31-4B8C-83A1-F6EECF244321}">
                <p14:modId xmlns:p14="http://schemas.microsoft.com/office/powerpoint/2010/main" val="3268127546"/>
              </p:ext>
            </p:extLst>
          </p:nvPr>
        </p:nvGraphicFramePr>
        <p:xfrm>
          <a:off x="1332015" y="1550197"/>
          <a:ext cx="10447849" cy="4453997"/>
        </p:xfrm>
        <a:graphic>
          <a:graphicData uri="http://schemas.openxmlformats.org/drawingml/2006/table">
            <a:tbl>
              <a:tblPr firstRow="1" bandRow="1">
                <a:tableStyleId>{0E3FDE45-AF77-4B5C-9715-49D594BDF05E}</a:tableStyleId>
              </a:tblPr>
              <a:tblGrid>
                <a:gridCol w="2776520">
                  <a:extLst>
                    <a:ext uri="{9D8B030D-6E8A-4147-A177-3AD203B41FA5}">
                      <a16:colId xmlns:a16="http://schemas.microsoft.com/office/drawing/2014/main" val="3954063536"/>
                    </a:ext>
                  </a:extLst>
                </a:gridCol>
                <a:gridCol w="1757387">
                  <a:extLst>
                    <a:ext uri="{9D8B030D-6E8A-4147-A177-3AD203B41FA5}">
                      <a16:colId xmlns:a16="http://schemas.microsoft.com/office/drawing/2014/main" val="203750193"/>
                    </a:ext>
                  </a:extLst>
                </a:gridCol>
                <a:gridCol w="5913942">
                  <a:extLst>
                    <a:ext uri="{9D8B030D-6E8A-4147-A177-3AD203B41FA5}">
                      <a16:colId xmlns:a16="http://schemas.microsoft.com/office/drawing/2014/main" val="2778277886"/>
                    </a:ext>
                  </a:extLst>
                </a:gridCol>
              </a:tblGrid>
              <a:tr h="300741">
                <a:tc>
                  <a:txBody>
                    <a:bodyPr/>
                    <a:lstStyle/>
                    <a:p>
                      <a:pPr marL="0" marR="0" algn="ctr">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Participant name</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82852" marR="82852" marT="41426" marB="41426"/>
                </a:tc>
                <a:tc>
                  <a:txBody>
                    <a:bodyPr/>
                    <a:lstStyle/>
                    <a:p>
                      <a:pPr marL="0" marR="0" algn="ctr">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Student ID</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0" marR="0" algn="ctr">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Description of contribution</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82852" marR="82852" marT="41426" marB="41426"/>
                </a:tc>
                <a:extLst>
                  <a:ext uri="{0D108BD9-81ED-4DB2-BD59-A6C34878D82A}">
                    <a16:rowId xmlns:a16="http://schemas.microsoft.com/office/drawing/2014/main" val="2599029933"/>
                  </a:ext>
                </a:extLst>
              </a:tr>
              <a:tr h="1350199">
                <a:tc>
                  <a:txBody>
                    <a:bodyPr/>
                    <a:lstStyle/>
                    <a:p>
                      <a:pPr marL="0" marR="0" algn="just">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 Curteanu Budulea Roxana Ioana</a:t>
                      </a:r>
                    </a:p>
                    <a:p>
                      <a:pPr marL="0" marR="0" algn="just">
                        <a:lnSpc>
                          <a:spcPct val="150000"/>
                        </a:lnSpc>
                        <a:spcBef>
                          <a:spcPts val="300"/>
                        </a:spcBef>
                        <a:spcAft>
                          <a:spcPts val="300"/>
                        </a:spcAft>
                      </a:pP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82852" marR="82852" marT="41426" marB="41426"/>
                </a:tc>
                <a:tc>
                  <a:txBody>
                    <a:bodyPr/>
                    <a:lstStyle/>
                    <a:p>
                      <a:pPr marL="0" marR="0" algn="just">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 2421616</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0" marR="0" algn="just">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Introduction</a:t>
                      </a:r>
                    </a:p>
                    <a:p>
                      <a:pPr marL="0" marR="0" algn="just">
                        <a:lnSpc>
                          <a:spcPct val="150000"/>
                        </a:lnSpc>
                        <a:spcBef>
                          <a:spcPts val="300"/>
                        </a:spcBef>
                        <a:spcAft>
                          <a:spcPts val="300"/>
                        </a:spcAft>
                      </a:pPr>
                      <a:r>
                        <a:rPr lang="en-US" sz="1600">
                          <a:effectLst/>
                          <a:latin typeface="Arial" panose="020B0604020202020204" pitchFamily="34" charset="0"/>
                          <a:cs typeface="Arial" panose="020B0604020202020204" pitchFamily="34" charset="0"/>
                        </a:rPr>
                        <a:t>Mintzberg's 10 Managerial Roles overview</a:t>
                      </a:r>
                    </a:p>
                    <a:p>
                      <a:pPr marL="0" marR="0" algn="just">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References</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82852" marR="82852" marT="41426" marB="41426"/>
                </a:tc>
                <a:extLst>
                  <a:ext uri="{0D108BD9-81ED-4DB2-BD59-A6C34878D82A}">
                    <a16:rowId xmlns:a16="http://schemas.microsoft.com/office/drawing/2014/main" val="1564848732"/>
                  </a:ext>
                </a:extLst>
              </a:tr>
              <a:tr h="1350199">
                <a:tc>
                  <a:txBody>
                    <a:bodyPr/>
                    <a:lstStyle/>
                    <a:p>
                      <a:pPr marL="0" marR="0" algn="just">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 Ioan Saibel </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82852" marR="82852" marT="41426" marB="41426"/>
                </a:tc>
                <a:tc>
                  <a:txBody>
                    <a:bodyPr/>
                    <a:lstStyle/>
                    <a:p>
                      <a:pPr marL="0" marR="0" algn="just">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 2420427</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0" marR="0" algn="just">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Role Development in Contemporary Business</a:t>
                      </a:r>
                    </a:p>
                    <a:p>
                      <a:pPr marL="0" marR="0" algn="just">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Contribution to Organisational Performance</a:t>
                      </a:r>
                    </a:p>
                    <a:p>
                      <a:pPr marL="0" marR="0" algn="just">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References</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82852" marR="82852" marT="41426" marB="41426"/>
                </a:tc>
                <a:extLst>
                  <a:ext uri="{0D108BD9-81ED-4DB2-BD59-A6C34878D82A}">
                    <a16:rowId xmlns:a16="http://schemas.microsoft.com/office/drawing/2014/main" val="906316278"/>
                  </a:ext>
                </a:extLst>
              </a:tr>
              <a:tr h="1350199">
                <a:tc>
                  <a:txBody>
                    <a:bodyPr/>
                    <a:lstStyle/>
                    <a:p>
                      <a:pPr marL="0" marR="0" algn="just">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 Merecan-Diego Stefan</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82852" marR="82852" marT="41426" marB="41426"/>
                </a:tc>
                <a:tc>
                  <a:txBody>
                    <a:bodyPr/>
                    <a:lstStyle/>
                    <a:p>
                      <a:pPr marL="0" marR="0" algn="just">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 2325936</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0" marR="0" algn="just">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Additional Managerial Roles in Today’s Business Environment</a:t>
                      </a:r>
                    </a:p>
                    <a:p>
                      <a:pPr marL="0" marR="0" algn="just">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Conclusion</a:t>
                      </a:r>
                    </a:p>
                    <a:p>
                      <a:pPr marL="0" marR="0" algn="just">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References</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82852" marR="82852" marT="41426" marB="41426"/>
                </a:tc>
                <a:extLst>
                  <a:ext uri="{0D108BD9-81ED-4DB2-BD59-A6C34878D82A}">
                    <a16:rowId xmlns:a16="http://schemas.microsoft.com/office/drawing/2014/main" val="2316706421"/>
                  </a:ext>
                </a:extLst>
              </a:tr>
            </a:tbl>
          </a:graphicData>
        </a:graphic>
      </p:graphicFrame>
      <p:sp>
        <p:nvSpPr>
          <p:cNvPr id="6" name="Rectangle 1">
            <a:extLst>
              <a:ext uri="{FF2B5EF4-FFF2-40B4-BE49-F238E27FC236}">
                <a16:creationId xmlns:a16="http://schemas.microsoft.com/office/drawing/2014/main" id="{8EEE26F5-A9E2-4971-991D-CF5CCCE05D9E}"/>
              </a:ext>
            </a:extLst>
          </p:cNvPr>
          <p:cNvSpPr>
            <a:spLocks noChangeArrowheads="1"/>
          </p:cNvSpPr>
          <p:nvPr/>
        </p:nvSpPr>
        <p:spPr bwMode="auto">
          <a:xfrm>
            <a:off x="6011863" y="873089"/>
            <a:ext cx="1495922" cy="6771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1" i="0" u="none" strike="noStrike" cap="none" normalizeH="0" baseline="0">
                <a:ln>
                  <a:noFill/>
                </a:ln>
                <a:solidFill>
                  <a:schemeClr val="tx1"/>
                </a:solidFill>
                <a:effectLst/>
                <a:latin typeface="Arial" panose="020B0604020202020204" pitchFamily="34" charset="0"/>
                <a:ea typeface="Calibri" panose="020F0502020204030204" pitchFamily="34" charset="0"/>
                <a:cs typeface="Calibri" panose="020F0502020204030204" pitchFamily="34" charset="0"/>
              </a:rPr>
              <a:t>Grou</a:t>
            </a:r>
            <a:r>
              <a:rPr kumimoji="0" lang="en-GB" altLang="en-US" sz="2000" b="1" i="0" u="none" strike="noStrike" cap="none" normalizeH="0" baseline="0" bmk="">
                <a:ln>
                  <a:noFill/>
                </a:ln>
                <a:solidFill>
                  <a:schemeClr val="tx1"/>
                </a:solidFill>
                <a:effectLst/>
                <a:latin typeface="Arial" panose="020B0604020202020204" pitchFamily="34" charset="0"/>
                <a:ea typeface="Calibri" panose="020F0502020204030204" pitchFamily="34" charset="0"/>
                <a:cs typeface="Calibri" panose="020F0502020204030204" pitchFamily="34" charset="0"/>
              </a:rPr>
              <a:t>p Log</a:t>
            </a:r>
            <a:endParaRPr kumimoji="0" lang="en-GB" altLang="en-US" sz="105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8492552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101732C-7338-DBA0-BD19-1FA88304749F}"/>
              </a:ext>
            </a:extLst>
          </p:cNvPr>
          <p:cNvSpPr>
            <a:spLocks noGrp="1"/>
          </p:cNvSpPr>
          <p:nvPr>
            <p:ph type="title"/>
          </p:nvPr>
        </p:nvSpPr>
        <p:spPr>
          <a:xfrm>
            <a:off x="1892380" y="1043210"/>
            <a:ext cx="8740786" cy="2104940"/>
          </a:xfrm>
        </p:spPr>
        <p:txBody>
          <a:bodyPr/>
          <a:lstStyle/>
          <a:p>
            <a:pPr algn="ctr"/>
            <a:r>
              <a:rPr lang="en-US"/>
              <a:t>Thank you</a:t>
            </a:r>
          </a:p>
        </p:txBody>
      </p:sp>
    </p:spTree>
    <p:extLst>
      <p:ext uri="{BB962C8B-B14F-4D97-AF65-F5344CB8AC3E}">
        <p14:creationId xmlns:p14="http://schemas.microsoft.com/office/powerpoint/2010/main" val="70437084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Custom">
  <a:themeElements>
    <a:clrScheme name="Custom 23">
      <a:dk1>
        <a:sysClr val="windowText" lastClr="000000"/>
      </a:dk1>
      <a:lt1>
        <a:sysClr val="window" lastClr="FFFFFF"/>
      </a:lt1>
      <a:dk2>
        <a:srgbClr val="44546A"/>
      </a:dk2>
      <a:lt2>
        <a:srgbClr val="E7E6E6"/>
      </a:lt2>
      <a:accent1>
        <a:srgbClr val="58696B"/>
      </a:accent1>
      <a:accent2>
        <a:srgbClr val="95B8BF"/>
      </a:accent2>
      <a:accent3>
        <a:srgbClr val="BFD4D9"/>
      </a:accent3>
      <a:accent4>
        <a:srgbClr val="5B4839"/>
      </a:accent4>
      <a:accent5>
        <a:srgbClr val="C3A398"/>
      </a:accent5>
      <a:accent6>
        <a:srgbClr val="CA553E"/>
      </a:accent6>
      <a:hlink>
        <a:srgbClr val="0563C1"/>
      </a:hlink>
      <a:folHlink>
        <a:srgbClr val="954F72"/>
      </a:folHlink>
    </a:clrScheme>
    <a:fontScheme name="Custom 30">
      <a:majorFont>
        <a:latin typeface="Tisa Offc Serif Pro"/>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ln>
          <a:solidFill>
            <a:schemeClr val="accent5">
              <a:lumMod val="20000"/>
              <a:lumOff val="80000"/>
            </a:schemeClr>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TM78544816_Win32_SL_V10" id="{8934A6D9-B969-498F-A646-4B502FD69C4E}" vid="{AA78C1C8-456D-41A9-83FC-BC8B9A8EE3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DE3707C-8CAB-4302-B7E1-D32E1543E05C}">
  <ds:schemaRefs>
    <ds:schemaRef ds:uri="http://schemas.microsoft.com/sharepoint/v3/contenttype/forms"/>
  </ds:schemaRefs>
</ds:datastoreItem>
</file>

<file path=customXml/itemProps2.xml><?xml version="1.0" encoding="utf-8"?>
<ds:datastoreItem xmlns:ds="http://schemas.openxmlformats.org/officeDocument/2006/customXml" ds:itemID="{3FDB7358-0BCB-4DEB-B717-C1D7CC555F05}">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3.xml><?xml version="1.0" encoding="utf-8"?>
<ds:datastoreItem xmlns:ds="http://schemas.openxmlformats.org/officeDocument/2006/customXml" ds:itemID="{B69E9DE5-EFFE-4262-A023-32732F0B666C}">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Modern conference presentation</Template>
  <Application>Microsoft Office PowerPoint</Application>
  <PresentationFormat>Widescreen</PresentationFormat>
  <Slides>12</Slides>
  <Notes>10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Custom</vt:lpstr>
      <vt:lpstr>LCBB4015 Introduction to Leadership and Management </vt:lpstr>
      <vt:lpstr>Introduction </vt:lpstr>
      <vt:lpstr>Mintzberg's 10 Managerial Roles overview</vt:lpstr>
      <vt:lpstr>Overview of Mintzberg’s 10 Managerial Roles</vt:lpstr>
      <vt:lpstr>Role Development in Contemporary Business</vt:lpstr>
      <vt:lpstr>Role Development in Contemporary Business</vt:lpstr>
      <vt:lpstr>Contribution to Organisational Performance</vt:lpstr>
      <vt:lpstr>Additional Managerial Roles in Today’s Business Environment</vt:lpstr>
      <vt:lpstr>Conclusion</vt:lpstr>
      <vt:lpstr>References</vt:lpstr>
      <vt:lpstr>Appendix</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 presentation</dc:title>
  <dc:creator>User</dc:creator>
  <cp:lastModifiedBy>ioan saibel</cp:lastModifiedBy>
  <cp:revision>1</cp:revision>
  <dcterms:created xsi:type="dcterms:W3CDTF">2024-04-09T17:26:32Z</dcterms:created>
  <dcterms:modified xsi:type="dcterms:W3CDTF">2025-06-14T14:05:38Z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