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20"/>
  </p:notesMasterIdLst>
  <p:handoutMasterIdLst>
    <p:handoutMasterId r:id="rId21"/>
  </p:handoutMasterIdLst>
  <p:sldIdLst>
    <p:sldId id="423" r:id="rId2"/>
    <p:sldId id="490" r:id="rId3"/>
    <p:sldId id="424" r:id="rId4"/>
    <p:sldId id="479" r:id="rId5"/>
    <p:sldId id="481" r:id="rId6"/>
    <p:sldId id="482" r:id="rId7"/>
    <p:sldId id="483" r:id="rId8"/>
    <p:sldId id="480" r:id="rId9"/>
    <p:sldId id="487" r:id="rId10"/>
    <p:sldId id="512" r:id="rId11"/>
    <p:sldId id="515" r:id="rId12"/>
    <p:sldId id="484" r:id="rId13"/>
    <p:sldId id="485" r:id="rId14"/>
    <p:sldId id="516" r:id="rId15"/>
    <p:sldId id="513" r:id="rId16"/>
    <p:sldId id="517" r:id="rId17"/>
    <p:sldId id="514" r:id="rId18"/>
    <p:sldId id="489" r:id="rId19"/>
  </p:sldIdLst>
  <p:sldSz cx="9144000" cy="5143500" type="screen16x9"/>
  <p:notesSz cx="6858000" cy="9144000"/>
  <p:embeddedFontLst>
    <p:embeddedFont>
      <p:font typeface="Cinzel" panose="020B0604020202020204" charset="0"/>
      <p:regular r:id="rId22"/>
    </p:embeddedFont>
    <p:embeddedFont>
      <p:font typeface="Open Sans" panose="020B0606030504020204" pitchFamily="34" charset="0"/>
      <p:regular r:id="rId23"/>
      <p:bold r:id="rId24"/>
      <p:italic r:id="rId25"/>
    </p:embeddedFont>
  </p:embeddedFontLst>
  <p:custDataLst>
    <p:tags r:id="rId26"/>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985" userDrawn="1">
          <p15:clr>
            <a:srgbClr val="A4A3A4"/>
          </p15:clr>
        </p15:guide>
        <p15:guide id="2" orient="horz" pos="2680" userDrawn="1">
          <p15:clr>
            <a:srgbClr val="A4A3A4"/>
          </p15:clr>
        </p15:guide>
        <p15:guide id="3" pos="2880" userDrawn="1">
          <p15:clr>
            <a:srgbClr val="A4A3A4"/>
          </p15:clr>
        </p15:guide>
        <p15:guide id="4" orient="horz" pos="1276"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哒哒 熊猫" initials="哒哒"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C5BE"/>
    <a:srgbClr val="FBB885"/>
    <a:srgbClr val="AD8555"/>
    <a:srgbClr val="FDDABF"/>
    <a:srgbClr val="CEE7E4"/>
    <a:srgbClr val="FFFEF9"/>
    <a:srgbClr val="CEB69A"/>
    <a:srgbClr val="B0D8D3"/>
    <a:srgbClr val="DEEFED"/>
    <a:srgbClr val="FDE9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614" autoAdjust="0"/>
    <p:restoredTop sz="94660"/>
  </p:normalViewPr>
  <p:slideViewPr>
    <p:cSldViewPr snapToGrid="0" showGuides="1">
      <p:cViewPr varScale="1">
        <p:scale>
          <a:sx n="84" d="100"/>
          <a:sy n="84" d="100"/>
        </p:scale>
        <p:origin x="954" y="102"/>
      </p:cViewPr>
      <p:guideLst>
        <p:guide orient="horz" pos="2985"/>
        <p:guide orient="horz" pos="2680"/>
        <p:guide pos="2880"/>
        <p:guide orient="horz" pos="1276"/>
      </p:guideLst>
    </p:cSldViewPr>
  </p:slideViewPr>
  <p:notesTextViewPr>
    <p:cViewPr>
      <p:scale>
        <a:sx n="1" d="1"/>
        <a:sy n="1" d="1"/>
      </p:scale>
      <p:origin x="0" y="0"/>
    </p:cViewPr>
  </p:notesTextViewPr>
  <p:notesViewPr>
    <p:cSldViewPr snapToGrid="0">
      <p:cViewPr varScale="1">
        <p:scale>
          <a:sx n="65" d="100"/>
          <a:sy n="65" d="100"/>
        </p:scale>
        <p:origin x="2923" y="6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commentAuthors" Target="commentAuthors.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Open Sans" panose="020B0606030504020204" charset="0"/>
              <a:ea typeface="Open Sans" panose="020B0606030504020204" charset="0"/>
              <a:cs typeface="Open Sans" panose="020B0606030504020204" charset="0"/>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9C52E3-5160-4105-9DEC-6617FF6BA5B1}" type="datetimeFigureOut">
              <a:rPr lang="zh-CN" altLang="en-US" smtClean="0">
                <a:latin typeface="Open Sans" panose="020B0606030504020204" charset="0"/>
                <a:ea typeface="Open Sans" panose="020B0606030504020204" charset="0"/>
                <a:cs typeface="Open Sans" panose="020B0606030504020204" charset="0"/>
              </a:rPr>
              <a:t>2026/10/14</a:t>
            </a:fld>
            <a:endParaRPr lang="zh-CN" altLang="en-US">
              <a:latin typeface="Open Sans" panose="020B0606030504020204" charset="0"/>
              <a:ea typeface="Open Sans" panose="020B0606030504020204" charset="0"/>
              <a:cs typeface="Open Sans" panose="020B0606030504020204" charset="0"/>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Open Sans" panose="020B0606030504020204" charset="0"/>
              <a:ea typeface="Open Sans" panose="020B0606030504020204" charset="0"/>
              <a:cs typeface="Open Sans" panose="020B0606030504020204" charset="0"/>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CA82E6B-6079-4FBD-944C-D58E234235D6}" type="slidenum">
              <a:rPr lang="zh-CN" altLang="en-US" smtClean="0">
                <a:latin typeface="Open Sans" panose="020B0606030504020204" charset="0"/>
                <a:ea typeface="Open Sans" panose="020B0606030504020204" charset="0"/>
                <a:cs typeface="Open Sans" panose="020B0606030504020204" charset="0"/>
              </a:rPr>
              <a:t>‹#›</a:t>
            </a:fld>
            <a:endParaRPr lang="zh-CN" altLang="en-US">
              <a:latin typeface="Open Sans" panose="020B0606030504020204" charset="0"/>
              <a:ea typeface="Open Sans" panose="020B0606030504020204" charset="0"/>
              <a:cs typeface="Open Sans" panose="020B0606030504020204" charset="0"/>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Open Sans" panose="020B0606030504020204" charset="0"/>
                <a:ea typeface="Open Sans" panose="020B0606030504020204" charset="0"/>
                <a:cs typeface="Open Sans" panose="020B0606030504020204" charset="0"/>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Open Sans" panose="020B0606030504020204" charset="0"/>
                <a:ea typeface="Open Sans" panose="020B0606030504020204" charset="0"/>
                <a:cs typeface="Open Sans" panose="020B0606030504020204" charset="0"/>
              </a:defRPr>
            </a:lvl1pPr>
          </a:lstStyle>
          <a:p>
            <a:fld id="{D2A48B96-639E-45A3-A0BA-2464DFDB1FAA}" type="datetimeFigureOut">
              <a:rPr lang="zh-CN" altLang="en-US" smtClean="0"/>
              <a:t>2026/10/14</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Open Sans" panose="020B0606030504020204" charset="0"/>
                <a:ea typeface="Open Sans" panose="020B0606030504020204" charset="0"/>
                <a:cs typeface="Open Sans" panose="020B0606030504020204" charset="0"/>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Open Sans" panose="020B0606030504020204" charset="0"/>
                <a:ea typeface="Open Sans" panose="020B0606030504020204" charset="0"/>
                <a:cs typeface="Open Sans" panose="020B0606030504020204" charset="0"/>
              </a:defRPr>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Open Sans" panose="020B0606030504020204" charset="0"/>
        <a:ea typeface="Open Sans" panose="020B0606030504020204" charset="0"/>
        <a:cs typeface="Open Sans" panose="020B0606030504020204" charset="0"/>
      </a:defRPr>
    </a:lvl1pPr>
    <a:lvl2pPr marL="457200" algn="l" defTabSz="914400" rtl="0" eaLnBrk="1" latinLnBrk="0" hangingPunct="1">
      <a:defRPr sz="1200" kern="1200">
        <a:solidFill>
          <a:schemeClr val="tx1"/>
        </a:solidFill>
        <a:latin typeface="Open Sans" panose="020B0606030504020204" charset="0"/>
        <a:ea typeface="Open Sans" panose="020B0606030504020204" charset="0"/>
        <a:cs typeface="Open Sans" panose="020B0606030504020204" charset="0"/>
      </a:defRPr>
    </a:lvl2pPr>
    <a:lvl3pPr marL="914400" algn="l" defTabSz="914400" rtl="0" eaLnBrk="1" latinLnBrk="0" hangingPunct="1">
      <a:defRPr sz="1200" kern="1200">
        <a:solidFill>
          <a:schemeClr val="tx1"/>
        </a:solidFill>
        <a:latin typeface="Open Sans" panose="020B0606030504020204" charset="0"/>
        <a:ea typeface="Open Sans" panose="020B0606030504020204" charset="0"/>
        <a:cs typeface="Open Sans" panose="020B0606030504020204" charset="0"/>
      </a:defRPr>
    </a:lvl3pPr>
    <a:lvl4pPr marL="1371600" algn="l" defTabSz="914400" rtl="0" eaLnBrk="1" latinLnBrk="0" hangingPunct="1">
      <a:defRPr sz="1200" kern="1200">
        <a:solidFill>
          <a:schemeClr val="tx1"/>
        </a:solidFill>
        <a:latin typeface="Open Sans" panose="020B0606030504020204" charset="0"/>
        <a:ea typeface="Open Sans" panose="020B0606030504020204" charset="0"/>
        <a:cs typeface="Open Sans" panose="020B0606030504020204" charset="0"/>
      </a:defRPr>
    </a:lvl4pPr>
    <a:lvl5pPr marL="1828800" algn="l" defTabSz="914400" rtl="0" eaLnBrk="1" latinLnBrk="0" hangingPunct="1">
      <a:defRPr sz="1200" kern="1200">
        <a:solidFill>
          <a:schemeClr val="tx1"/>
        </a:solidFill>
        <a:latin typeface="Open Sans" panose="020B0606030504020204" charset="0"/>
        <a:ea typeface="Open Sans" panose="020B0606030504020204" charset="0"/>
        <a:cs typeface="Open Sans" panose="020B060603050402020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11" name="图片 10"/>
          <p:cNvPicPr>
            <a:picLocks noChangeAspect="1"/>
          </p:cNvPicPr>
          <p:nvPr userDrawn="1"/>
        </p:nvPicPr>
        <p:blipFill rotWithShape="1">
          <a:blip r:embed="rId2">
            <a:extLst>
              <a:ext uri="{28A0092B-C50C-407E-A947-70E740481C1C}">
                <a14:useLocalDpi xmlns:a14="http://schemas.microsoft.com/office/drawing/2010/main" val="0"/>
              </a:ext>
            </a:extLst>
          </a:blip>
          <a:srcRect l="22250" t="15985" r="26933" b="33197"/>
          <a:stretch>
            <a:fillRect/>
          </a:stretch>
        </p:blipFill>
        <p:spPr>
          <a:xfrm>
            <a:off x="0" y="0"/>
            <a:ext cx="9144000" cy="51435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标题幻灯片">
    <p:spTree>
      <p:nvGrpSpPr>
        <p:cNvPr id="1" name=""/>
        <p:cNvGrpSpPr/>
        <p:nvPr/>
      </p:nvGrpSpPr>
      <p:grpSpPr>
        <a:xfrm>
          <a:off x="0" y="0"/>
          <a:ext cx="0" cy="0"/>
          <a:chOff x="0" y="0"/>
          <a:chExt cx="0" cy="0"/>
        </a:xfrm>
      </p:grpSpPr>
      <p:pic>
        <p:nvPicPr>
          <p:cNvPr id="5" name="图片 4"/>
          <p:cNvPicPr>
            <a:picLocks noChangeAspect="1"/>
          </p:cNvPicPr>
          <p:nvPr userDrawn="1"/>
        </p:nvPicPr>
        <p:blipFill rotWithShape="1">
          <a:blip r:embed="rId2" cstate="print">
            <a:extLst>
              <a:ext uri="{28A0092B-C50C-407E-A947-70E740481C1C}">
                <a14:useLocalDpi xmlns:a14="http://schemas.microsoft.com/office/drawing/2010/main" val="0"/>
              </a:ext>
            </a:extLst>
          </a:blip>
          <a:srcRect t="69020" r="72852" b="479"/>
          <a:stretch>
            <a:fillRect/>
          </a:stretch>
        </p:blipFill>
        <p:spPr>
          <a:xfrm>
            <a:off x="1" y="0"/>
            <a:ext cx="1981200" cy="1568824"/>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5_标题幻灯片">
    <p:spTree>
      <p:nvGrpSpPr>
        <p:cNvPr id="1" name=""/>
        <p:cNvGrpSpPr/>
        <p:nvPr/>
      </p:nvGrpSpPr>
      <p:grpSpPr>
        <a:xfrm>
          <a:off x="0" y="0"/>
          <a:ext cx="0" cy="0"/>
          <a:chOff x="0" y="0"/>
          <a:chExt cx="0" cy="0"/>
        </a:xfrm>
      </p:grpSpPr>
      <p:pic>
        <p:nvPicPr>
          <p:cNvPr id="5" name="图片 4"/>
          <p:cNvPicPr>
            <a:picLocks noChangeAspect="1"/>
          </p:cNvPicPr>
          <p:nvPr userDrawn="1"/>
        </p:nvPicPr>
        <p:blipFill rotWithShape="1">
          <a:blip r:embed="rId2" cstate="print">
            <a:extLst>
              <a:ext uri="{28A0092B-C50C-407E-A947-70E740481C1C}">
                <a14:useLocalDpi xmlns:a14="http://schemas.microsoft.com/office/drawing/2010/main" val="0"/>
              </a:ext>
            </a:extLst>
          </a:blip>
          <a:srcRect t="69020" r="72852" b="479"/>
          <a:stretch>
            <a:fillRect/>
          </a:stretch>
        </p:blipFill>
        <p:spPr>
          <a:xfrm>
            <a:off x="1" y="0"/>
            <a:ext cx="1981200" cy="1568824"/>
          </a:xfrm>
          <a:prstGeom prst="rect">
            <a:avLst/>
          </a:prstGeom>
        </p:spPr>
      </p:pic>
      <p:sp>
        <p:nvSpPr>
          <p:cNvPr id="3" name="图片占位符 4"/>
          <p:cNvSpPr>
            <a:spLocks noGrp="1"/>
          </p:cNvSpPr>
          <p:nvPr>
            <p:ph type="pic" sz="quarter" idx="10"/>
          </p:nvPr>
        </p:nvSpPr>
        <p:spPr>
          <a:xfrm>
            <a:off x="0" y="1241319"/>
            <a:ext cx="2203097" cy="2283194"/>
          </a:xfrm>
          <a:prstGeom prst="rect">
            <a:avLst/>
          </a:prstGeom>
        </p:spPr>
        <p:txBody>
          <a:bodyPr/>
          <a:lstStyle/>
          <a:p>
            <a:endParaRPr lang="zh-CN" altLang="en-US"/>
          </a:p>
        </p:txBody>
      </p:sp>
      <p:sp>
        <p:nvSpPr>
          <p:cNvPr id="2" name="矩形 1"/>
          <p:cNvSpPr/>
          <p:nvPr userDrawn="1"/>
        </p:nvSpPr>
        <p:spPr>
          <a:xfrm>
            <a:off x="2303830" y="1240970"/>
            <a:ext cx="2217804" cy="2276669"/>
          </a:xfrm>
          <a:prstGeom prst="rect">
            <a:avLst/>
          </a:prstGeom>
          <a:solidFill>
            <a:srgbClr val="FBB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6" name="图片占位符 4"/>
          <p:cNvSpPr>
            <a:spLocks noGrp="1"/>
          </p:cNvSpPr>
          <p:nvPr>
            <p:ph type="pic" sz="quarter" idx="11"/>
          </p:nvPr>
        </p:nvSpPr>
        <p:spPr>
          <a:xfrm>
            <a:off x="4622367" y="1241319"/>
            <a:ext cx="2203097" cy="2283194"/>
          </a:xfrm>
          <a:prstGeom prst="rect">
            <a:avLst/>
          </a:prstGeom>
        </p:spPr>
        <p:txBody>
          <a:bodyPr/>
          <a:lstStyle/>
          <a:p>
            <a:endParaRPr lang="zh-CN" altLang="en-US"/>
          </a:p>
        </p:txBody>
      </p:sp>
      <p:sp>
        <p:nvSpPr>
          <p:cNvPr id="7" name="矩形 6"/>
          <p:cNvSpPr/>
          <p:nvPr userDrawn="1"/>
        </p:nvSpPr>
        <p:spPr>
          <a:xfrm>
            <a:off x="6926196" y="1240970"/>
            <a:ext cx="2217804" cy="2276669"/>
          </a:xfrm>
          <a:prstGeom prst="rect">
            <a:avLst/>
          </a:prstGeom>
          <a:solidFill>
            <a:srgbClr val="89C5B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标题幻灯片">
    <p:spTree>
      <p:nvGrpSpPr>
        <p:cNvPr id="1" name=""/>
        <p:cNvGrpSpPr/>
        <p:nvPr/>
      </p:nvGrpSpPr>
      <p:grpSpPr>
        <a:xfrm>
          <a:off x="0" y="0"/>
          <a:ext cx="0" cy="0"/>
          <a:chOff x="0" y="0"/>
          <a:chExt cx="0" cy="0"/>
        </a:xfrm>
      </p:grpSpPr>
      <p:pic>
        <p:nvPicPr>
          <p:cNvPr id="3" name="图片 2"/>
          <p:cNvPicPr>
            <a:picLocks noChangeAspect="1"/>
          </p:cNvPicPr>
          <p:nvPr userDrawn="1"/>
        </p:nvPicPr>
        <p:blipFill rotWithShape="1">
          <a:blip r:embed="rId2" cstate="print">
            <a:extLst>
              <a:ext uri="{28A0092B-C50C-407E-A947-70E740481C1C}">
                <a14:useLocalDpi xmlns:a14="http://schemas.microsoft.com/office/drawing/2010/main" val="0"/>
              </a:ext>
            </a:extLst>
          </a:blip>
          <a:srcRect t="7813" b="7813"/>
          <a:stretch>
            <a:fillRect/>
          </a:stretch>
        </p:blipFill>
        <p:spPr>
          <a:xfrm>
            <a:off x="0" y="0"/>
            <a:ext cx="9144000" cy="5143500"/>
          </a:xfrm>
          <a:prstGeom prst="rect">
            <a:avLst/>
          </a:prstGeom>
        </p:spPr>
      </p:pic>
      <p:sp>
        <p:nvSpPr>
          <p:cNvPr id="2" name="矩形 1"/>
          <p:cNvSpPr/>
          <p:nvPr userDrawn="1"/>
        </p:nvSpPr>
        <p:spPr>
          <a:xfrm>
            <a:off x="200025" y="250420"/>
            <a:ext cx="8743950" cy="4642661"/>
          </a:xfrm>
          <a:prstGeom prst="rect">
            <a:avLst/>
          </a:prstGeom>
          <a:solidFill>
            <a:srgbClr val="EFEE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5" name="图片占位符 4"/>
          <p:cNvSpPr>
            <a:spLocks noGrp="1"/>
          </p:cNvSpPr>
          <p:nvPr>
            <p:ph type="pic" sz="quarter" idx="10"/>
          </p:nvPr>
        </p:nvSpPr>
        <p:spPr>
          <a:xfrm>
            <a:off x="267705" y="1392718"/>
            <a:ext cx="4262437" cy="1476375"/>
          </a:xfrm>
          <a:prstGeom prst="rect">
            <a:avLst/>
          </a:prstGeom>
        </p:spPr>
        <p:txBody>
          <a:bodyPr/>
          <a:lstStyle/>
          <a:p>
            <a:endParaRPr lang="zh-CN" altLang="en-US"/>
          </a:p>
        </p:txBody>
      </p:sp>
      <p:sp>
        <p:nvSpPr>
          <p:cNvPr id="6" name="矩形 5"/>
          <p:cNvSpPr/>
          <p:nvPr userDrawn="1"/>
        </p:nvSpPr>
        <p:spPr>
          <a:xfrm>
            <a:off x="4597166" y="1392572"/>
            <a:ext cx="4177717" cy="1510019"/>
          </a:xfrm>
          <a:prstGeom prst="rect">
            <a:avLst/>
          </a:prstGeom>
          <a:solidFill>
            <a:srgbClr val="A47D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标题幻灯片">
    <p:spTree>
      <p:nvGrpSpPr>
        <p:cNvPr id="1" name=""/>
        <p:cNvGrpSpPr/>
        <p:nvPr/>
      </p:nvGrpSpPr>
      <p:grpSpPr>
        <a:xfrm>
          <a:off x="0" y="0"/>
          <a:ext cx="0" cy="0"/>
          <a:chOff x="0" y="0"/>
          <a:chExt cx="0" cy="0"/>
        </a:xfrm>
      </p:grpSpPr>
      <p:pic>
        <p:nvPicPr>
          <p:cNvPr id="3" name="图片 2"/>
          <p:cNvPicPr>
            <a:picLocks noChangeAspect="1"/>
          </p:cNvPicPr>
          <p:nvPr userDrawn="1"/>
        </p:nvPicPr>
        <p:blipFill rotWithShape="1">
          <a:blip r:embed="rId2" cstate="print">
            <a:extLst>
              <a:ext uri="{28A0092B-C50C-407E-A947-70E740481C1C}">
                <a14:useLocalDpi xmlns:a14="http://schemas.microsoft.com/office/drawing/2010/main" val="0"/>
              </a:ext>
            </a:extLst>
          </a:blip>
          <a:srcRect t="7813" b="7813"/>
          <a:stretch>
            <a:fillRect/>
          </a:stretch>
        </p:blipFill>
        <p:spPr>
          <a:xfrm>
            <a:off x="0" y="0"/>
            <a:ext cx="9144000" cy="5143500"/>
          </a:xfrm>
          <a:prstGeom prst="rect">
            <a:avLst/>
          </a:prstGeom>
        </p:spPr>
      </p:pic>
      <p:sp>
        <p:nvSpPr>
          <p:cNvPr id="2" name="矩形 1"/>
          <p:cNvSpPr/>
          <p:nvPr userDrawn="1"/>
        </p:nvSpPr>
        <p:spPr>
          <a:xfrm>
            <a:off x="200025" y="250420"/>
            <a:ext cx="8743950" cy="4642661"/>
          </a:xfrm>
          <a:prstGeom prst="rect">
            <a:avLst/>
          </a:prstGeom>
          <a:solidFill>
            <a:srgbClr val="EFEE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4" name="矩形: 圆角 3"/>
          <p:cNvSpPr/>
          <p:nvPr userDrawn="1"/>
        </p:nvSpPr>
        <p:spPr>
          <a:xfrm>
            <a:off x="711924" y="1574074"/>
            <a:ext cx="2005149" cy="2592978"/>
          </a:xfrm>
          <a:prstGeom prst="roundRect">
            <a:avLst>
              <a:gd name="adj" fmla="val 9501"/>
            </a:avLst>
          </a:prstGeom>
          <a:solidFill>
            <a:srgbClr val="A47D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5" name="图片占位符 4"/>
          <p:cNvSpPr>
            <a:spLocks noGrp="1"/>
          </p:cNvSpPr>
          <p:nvPr>
            <p:ph type="pic" sz="quarter" idx="10"/>
          </p:nvPr>
        </p:nvSpPr>
        <p:spPr>
          <a:xfrm>
            <a:off x="819352" y="1723661"/>
            <a:ext cx="1790292" cy="941161"/>
          </a:xfrm>
          <a:prstGeom prst="roundRect">
            <a:avLst>
              <a:gd name="adj" fmla="val 15279"/>
            </a:avLst>
          </a:prstGeom>
        </p:spPr>
        <p:txBody>
          <a:bodyPr/>
          <a:lstStyle/>
          <a:p>
            <a:endParaRPr lang="zh-CN" altLang="en-US"/>
          </a:p>
        </p:txBody>
      </p:sp>
      <p:sp>
        <p:nvSpPr>
          <p:cNvPr id="6" name="椭圆 5"/>
          <p:cNvSpPr/>
          <p:nvPr userDrawn="1"/>
        </p:nvSpPr>
        <p:spPr>
          <a:xfrm>
            <a:off x="1417319" y="3814355"/>
            <a:ext cx="574765" cy="574765"/>
          </a:xfrm>
          <a:prstGeom prst="ellipse">
            <a:avLst/>
          </a:prstGeom>
          <a:solidFill>
            <a:srgbClr val="A47D69"/>
          </a:solidFill>
          <a:ln w="38100">
            <a:solidFill>
              <a:srgbClr val="EFEEE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7" name="矩形: 圆角 6"/>
          <p:cNvSpPr/>
          <p:nvPr userDrawn="1"/>
        </p:nvSpPr>
        <p:spPr>
          <a:xfrm>
            <a:off x="3579221" y="1574074"/>
            <a:ext cx="2005149" cy="2592978"/>
          </a:xfrm>
          <a:prstGeom prst="roundRect">
            <a:avLst>
              <a:gd name="adj" fmla="val 9501"/>
            </a:avLst>
          </a:prstGeom>
          <a:solidFill>
            <a:srgbClr val="A47D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8" name="图片占位符 4"/>
          <p:cNvSpPr>
            <a:spLocks noGrp="1"/>
          </p:cNvSpPr>
          <p:nvPr>
            <p:ph type="pic" sz="quarter" idx="11"/>
          </p:nvPr>
        </p:nvSpPr>
        <p:spPr>
          <a:xfrm>
            <a:off x="3686649" y="1723661"/>
            <a:ext cx="1790292" cy="941161"/>
          </a:xfrm>
          <a:prstGeom prst="roundRect">
            <a:avLst>
              <a:gd name="adj" fmla="val 15279"/>
            </a:avLst>
          </a:prstGeom>
        </p:spPr>
        <p:txBody>
          <a:bodyPr/>
          <a:lstStyle/>
          <a:p>
            <a:endParaRPr lang="zh-CN" altLang="en-US"/>
          </a:p>
        </p:txBody>
      </p:sp>
      <p:sp>
        <p:nvSpPr>
          <p:cNvPr id="9" name="椭圆 8"/>
          <p:cNvSpPr/>
          <p:nvPr userDrawn="1"/>
        </p:nvSpPr>
        <p:spPr>
          <a:xfrm>
            <a:off x="4284616" y="3814355"/>
            <a:ext cx="574765" cy="574765"/>
          </a:xfrm>
          <a:prstGeom prst="ellipse">
            <a:avLst/>
          </a:prstGeom>
          <a:solidFill>
            <a:srgbClr val="A47D69"/>
          </a:solidFill>
          <a:ln w="38100">
            <a:solidFill>
              <a:srgbClr val="EFEEE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10" name="矩形: 圆角 9"/>
          <p:cNvSpPr/>
          <p:nvPr userDrawn="1"/>
        </p:nvSpPr>
        <p:spPr>
          <a:xfrm>
            <a:off x="6446519" y="1574074"/>
            <a:ext cx="2005149" cy="2592978"/>
          </a:xfrm>
          <a:prstGeom prst="roundRect">
            <a:avLst>
              <a:gd name="adj" fmla="val 9501"/>
            </a:avLst>
          </a:prstGeom>
          <a:solidFill>
            <a:srgbClr val="A47D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11" name="图片占位符 4"/>
          <p:cNvSpPr>
            <a:spLocks noGrp="1"/>
          </p:cNvSpPr>
          <p:nvPr>
            <p:ph type="pic" sz="quarter" idx="12"/>
          </p:nvPr>
        </p:nvSpPr>
        <p:spPr>
          <a:xfrm>
            <a:off x="6553947" y="1723661"/>
            <a:ext cx="1790292" cy="941161"/>
          </a:xfrm>
          <a:prstGeom prst="roundRect">
            <a:avLst>
              <a:gd name="adj" fmla="val 15279"/>
            </a:avLst>
          </a:prstGeom>
        </p:spPr>
        <p:txBody>
          <a:bodyPr/>
          <a:lstStyle/>
          <a:p>
            <a:endParaRPr lang="zh-CN" altLang="en-US"/>
          </a:p>
        </p:txBody>
      </p:sp>
      <p:sp>
        <p:nvSpPr>
          <p:cNvPr id="12" name="椭圆 11"/>
          <p:cNvSpPr/>
          <p:nvPr userDrawn="1"/>
        </p:nvSpPr>
        <p:spPr>
          <a:xfrm>
            <a:off x="7151914" y="3814355"/>
            <a:ext cx="574765" cy="574765"/>
          </a:xfrm>
          <a:prstGeom prst="ellipse">
            <a:avLst/>
          </a:prstGeom>
          <a:solidFill>
            <a:srgbClr val="A47D69"/>
          </a:solidFill>
          <a:ln w="38100">
            <a:solidFill>
              <a:srgbClr val="EFEEE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标题幻灯片">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p:spPr>
        <p:txBody>
          <a:bodyPr/>
          <a:lstStyle/>
          <a:p>
            <a:fld id="{FDE934FF-F4E1-47C5-9CA5-30A81DDE2BE4}" type="datetimeFigureOut">
              <a:rPr lang="en-US" smtClean="0"/>
              <a:t>10/14/2026</a:t>
            </a:fld>
            <a:endParaRPr lang="en-US"/>
          </a:p>
        </p:txBody>
      </p:sp>
      <p:sp>
        <p:nvSpPr>
          <p:cNvPr id="3" name="Footer Placeholder 2"/>
          <p:cNvSpPr>
            <a:spLocks noGrp="1"/>
          </p:cNvSpPr>
          <p:nvPr>
            <p:ph type="ftr" sz="quarter" idx="11"/>
          </p:nvPr>
        </p:nvSpPr>
        <p:spPr>
          <a:xfrm>
            <a:off x="4038600" y="6356350"/>
            <a:ext cx="4114800" cy="365125"/>
          </a:xfrm>
        </p:spPr>
        <p:txBody>
          <a:bodyPr/>
          <a:lstStyle/>
          <a:p>
            <a:endParaRPr lang="en-US"/>
          </a:p>
        </p:txBody>
      </p:sp>
      <p:sp>
        <p:nvSpPr>
          <p:cNvPr id="4" name="Slide Number Placeholder 3"/>
          <p:cNvSpPr>
            <a:spLocks noGrp="1"/>
          </p:cNvSpPr>
          <p:nvPr>
            <p:ph type="sldNum" sz="quarter" idx="12"/>
          </p:nvPr>
        </p:nvSpPr>
        <p:spPr>
          <a:xfrm>
            <a:off x="8610600" y="6356350"/>
            <a:ext cx="2743200" cy="365125"/>
          </a:xfrm>
        </p:spPr>
        <p:txBody>
          <a:bodyPr/>
          <a:lstStyle/>
          <a:p>
            <a:fld id="{B3561BA9-CDCF-4958-B8AB-66F3BF063E13}"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EF9"/>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4.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healthinequalities/bulletins/healthylifeexpectancybynationalareadeprivationenglandandwales/latest" TargetMode="External"/><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8" Type="http://schemas.openxmlformats.org/officeDocument/2006/relationships/hyperlink" Target="https://www.gov.uk/government/statistics/healthy-life-expectancy-by-national-area-deprivation-england-and-wales-between-2013-to-2015-and-2022-to-2024" TargetMode="External"/><Relationship Id="rId13" Type="http://schemas.openxmlformats.org/officeDocument/2006/relationships/hyperlink" Target="https://www.who.int/activities/promoting-well-being" TargetMode="External"/><Relationship Id="rId3" Type="http://schemas.openxmlformats.org/officeDocument/2006/relationships/hyperlink" Target="https://www.england.nhs.uk/blog/tackling-digital-exclusion-and-health-literacy-how-libraries-can-help-bridge-the-gap/" TargetMode="External"/><Relationship Id="rId7" Type="http://schemas.openxmlformats.org/officeDocument/2006/relationships/hyperlink" Target="https://www.ons.gov.uk/peoplepopulationandcommunity/wellbeing/methodologies/personalwellbeingfrequentlyaskedquestions" TargetMode="External"/><Relationship Id="rId12" Type="http://schemas.openxmlformats.org/officeDocument/2006/relationships/hyperlink" Target="https://www.who.int/publications/i/item/9789240038349" TargetMode="External"/><Relationship Id="rId2" Type="http://schemas.openxmlformats.org/officeDocument/2006/relationships/slideLayout" Target="../slideLayouts/slideLayout2.xml"/><Relationship Id="rId1" Type="http://schemas.openxmlformats.org/officeDocument/2006/relationships/tags" Target="../tags/tag14.xml"/><Relationship Id="rId6" Type="http://schemas.openxmlformats.org/officeDocument/2006/relationships/hyperlink" Target="https://www.england.nhs.uk/about/equality/equality-hub/national-healthcare-inequalities-improvement-programme/core20plus5/" TargetMode="External"/><Relationship Id="rId11" Type="http://schemas.openxmlformats.org/officeDocument/2006/relationships/hyperlink" Target="https://www.who.int/publications/i/item/9789241506908" TargetMode="External"/><Relationship Id="rId5" Type="http://schemas.openxmlformats.org/officeDocument/2006/relationships/hyperlink" Target="https://www.gov.uk/government/publications/10-year-health-plan-for-england-fit-for-the-future" TargetMode="External"/><Relationship Id="rId10" Type="http://schemas.openxmlformats.org/officeDocument/2006/relationships/hyperlink" Target="https://www.who.int/health-topics/sustainable-development" TargetMode="External"/><Relationship Id="rId4" Type="http://schemas.openxmlformats.org/officeDocument/2006/relationships/hyperlink" Target="https://www.england.nhs.uk/about/equality/equality-hub/national-healthcare-inequalities-improvement-programme/the-digital-exclusion-risk-atlas/" TargetMode="External"/><Relationship Id="rId9" Type="http://schemas.openxmlformats.org/officeDocument/2006/relationships/hyperlink" Target="https://sdgs.un.org/2030agenda" TargetMode="External"/><Relationship Id="rId14" Type="http://schemas.openxmlformats.org/officeDocument/2006/relationships/hyperlink" Target="https://www.legislation.gov.uk/anaw/2014/4/content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矩形 24"/>
          <p:cNvSpPr/>
          <p:nvPr/>
        </p:nvSpPr>
        <p:spPr bwMode="auto">
          <a:xfrm>
            <a:off x="102870" y="121285"/>
            <a:ext cx="8949055" cy="3132455"/>
          </a:xfrm>
          <a:prstGeom prst="rect">
            <a:avLst/>
          </a:prstGeom>
        </p:spPr>
        <p:txBody>
          <a:bodyPr wrap="square">
            <a:noAutofit/>
          </a:bodyPr>
          <a:lstStyle/>
          <a:p>
            <a:pPr algn="ctr">
              <a:defRPr/>
            </a:pPr>
            <a:r>
              <a:rPr lang="en-US" altLang="en-US" sz="3600" kern="100">
                <a:solidFill>
                  <a:srgbClr val="AD8555"/>
                </a:solidFill>
                <a:latin typeface="Cinzel" panose="00000500000000000000" charset="0"/>
                <a:ea typeface="Open Sans" panose="020B0606030504020204" charset="0"/>
                <a:cs typeface="Cinzel" panose="00000500000000000000" charset="0"/>
              </a:rPr>
              <a:t>Critical examination of how integrated approaches influence policy, service delivery, and health inequalities in the UK</a:t>
            </a:r>
          </a:p>
        </p:txBody>
      </p:sp>
      <p:sp>
        <p:nvSpPr>
          <p:cNvPr id="32" name="矩形 31"/>
          <p:cNvSpPr/>
          <p:nvPr/>
        </p:nvSpPr>
        <p:spPr>
          <a:xfrm>
            <a:off x="2583180" y="2696210"/>
            <a:ext cx="5872480" cy="2541080"/>
          </a:xfrm>
          <a:prstGeom prst="rect">
            <a:avLst/>
          </a:prstGeom>
        </p:spPr>
        <p:txBody>
          <a:bodyPr wrap="square">
            <a:spAutoFit/>
          </a:bodyPr>
          <a:lstStyle/>
          <a:p>
            <a:pPr lvl="0" algn="l">
              <a:lnSpc>
                <a:spcPct val="150000"/>
              </a:lnSpc>
            </a:pPr>
            <a:r>
              <a:rPr lang="en-US" altLang="en-US" dirty="0">
                <a:solidFill>
                  <a:schemeClr val="tx1">
                    <a:lumMod val="50000"/>
                    <a:lumOff val="50000"/>
                  </a:schemeClr>
                </a:solidFill>
                <a:latin typeface="Open Sans" panose="020B0606030504020204" charset="0"/>
                <a:ea typeface="Open Sans" panose="020B0606030504020204" charset="0"/>
                <a:cs typeface="Open Sans" panose="020B0606030504020204" charset="0"/>
              </a:rPr>
              <a:t>Module Title: Health Wellbeing and Sustainable Development</a:t>
            </a:r>
          </a:p>
          <a:p>
            <a:pPr lvl="0" algn="l">
              <a:lnSpc>
                <a:spcPct val="150000"/>
              </a:lnSpc>
            </a:pPr>
            <a:r>
              <a:rPr lang="en-US" altLang="en-US" dirty="0">
                <a:solidFill>
                  <a:schemeClr val="tx1">
                    <a:lumMod val="50000"/>
                    <a:lumOff val="50000"/>
                  </a:schemeClr>
                </a:solidFill>
                <a:latin typeface="Open Sans" panose="020B0606030504020204" charset="0"/>
                <a:ea typeface="Open Sans" panose="020B0606030504020204" charset="0"/>
                <a:cs typeface="Open Sans" panose="020B0606030504020204" charset="0"/>
              </a:rPr>
              <a:t>Module Code: BMHP6030</a:t>
            </a:r>
          </a:p>
          <a:p>
            <a:pPr lvl="0" algn="l">
              <a:lnSpc>
                <a:spcPct val="150000"/>
              </a:lnSpc>
            </a:pPr>
            <a:r>
              <a:rPr lang="en-US" altLang="en-US" dirty="0">
                <a:solidFill>
                  <a:schemeClr val="tx1">
                    <a:lumMod val="50000"/>
                    <a:lumOff val="50000"/>
                  </a:schemeClr>
                </a:solidFill>
                <a:latin typeface="Open Sans" panose="020B0606030504020204" charset="0"/>
                <a:ea typeface="Open Sans" panose="020B0606030504020204" charset="0"/>
                <a:cs typeface="Open Sans" panose="020B0606030504020204" charset="0"/>
              </a:rPr>
              <a:t>Student Name: Aliya Atik</a:t>
            </a:r>
          </a:p>
          <a:p>
            <a:pPr lvl="0" algn="l">
              <a:lnSpc>
                <a:spcPct val="150000"/>
              </a:lnSpc>
            </a:pPr>
            <a:r>
              <a:rPr lang="en-US" altLang="en-US" dirty="0">
                <a:solidFill>
                  <a:schemeClr val="tx1">
                    <a:lumMod val="50000"/>
                    <a:lumOff val="50000"/>
                  </a:schemeClr>
                </a:solidFill>
                <a:latin typeface="Open Sans" panose="020B0606030504020204" charset="0"/>
                <a:ea typeface="Open Sans" panose="020B0606030504020204" charset="0"/>
                <a:cs typeface="Open Sans" panose="020B0606030504020204" charset="0"/>
              </a:rPr>
              <a:t>Student ID: 2323993</a:t>
            </a:r>
          </a:p>
          <a:p>
            <a:pPr lvl="0" algn="l">
              <a:lnSpc>
                <a:spcPct val="150000"/>
              </a:lnSpc>
            </a:pPr>
            <a:r>
              <a:rPr lang="en-US" altLang="en-US" dirty="0">
                <a:solidFill>
                  <a:schemeClr val="tx1">
                    <a:lumMod val="50000"/>
                    <a:lumOff val="50000"/>
                  </a:schemeClr>
                </a:solidFill>
                <a:latin typeface="Open Sans" panose="020B0606030504020204" charset="0"/>
                <a:ea typeface="Open Sans" panose="020B0606030504020204" charset="0"/>
                <a:cs typeface="Open Sans" panose="020B0606030504020204" charset="0"/>
              </a:rPr>
              <a:t>Lecturer Name: Olufemi Oluranti</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椭圆 5"/>
          <p:cNvSpPr/>
          <p:nvPr/>
        </p:nvSpPr>
        <p:spPr>
          <a:xfrm>
            <a:off x="4693024" y="1136277"/>
            <a:ext cx="369794" cy="369794"/>
          </a:xfrm>
          <a:prstGeom prst="ellipse">
            <a:avLst/>
          </a:prstGeom>
          <a:solidFill>
            <a:srgbClr val="CEE7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8" name="矩形 7"/>
          <p:cNvSpPr/>
          <p:nvPr/>
        </p:nvSpPr>
        <p:spPr>
          <a:xfrm>
            <a:off x="635" y="786765"/>
            <a:ext cx="6296660" cy="2051050"/>
          </a:xfrm>
          <a:prstGeom prst="rect">
            <a:avLst/>
          </a:prstGeom>
          <a:noFill/>
        </p:spPr>
        <p:txBody>
          <a:bodyPr wrap="square">
            <a:noAutofit/>
          </a:bodyPr>
          <a:lstStyle/>
          <a:p>
            <a:pPr indent="0" algn="l">
              <a:lnSpc>
                <a:spcPct val="150000"/>
              </a:lnSpc>
              <a:buFont typeface="Wingdings" panose="05000000000000000000" charset="0"/>
              <a:buNone/>
            </a:pPr>
            <a:r>
              <a:rPr lang="en-US" altLang="en-US" sz="1200" b="1">
                <a:solidFill>
                  <a:schemeClr val="tx1">
                    <a:lumMod val="65000"/>
                    <a:lumOff val="35000"/>
                  </a:schemeClr>
                </a:solidFill>
                <a:latin typeface="Open Sans" panose="020B0606030504020204" charset="0"/>
                <a:ea typeface="Open Sans" panose="020B0606030504020204" charset="0"/>
                <a:cs typeface="Open Sans" panose="020B0606030504020204" charset="0"/>
              </a:rPr>
              <a:t>Why does integration matter?</a:t>
            </a:r>
          </a:p>
          <a:p>
            <a:pPr marL="171450" indent="-171450" algn="l">
              <a:lnSpc>
                <a:spcPct val="150000"/>
              </a:lnSpc>
              <a:buFont typeface="Wingdings" panose="05000000000000000000" charset="0"/>
              <a:buChar char="ü"/>
            </a:pPr>
            <a:r>
              <a:rPr lang="en-US" altLang="en-US" sz="1200">
                <a:solidFill>
                  <a:schemeClr val="tx1">
                    <a:lumMod val="65000"/>
                    <a:lumOff val="35000"/>
                  </a:schemeClr>
                </a:solidFill>
                <a:latin typeface="Open Sans" panose="020B0606030504020204" charset="0"/>
                <a:ea typeface="Open Sans" panose="020B0606030504020204" charset="0"/>
                <a:cs typeface="Open Sans" panose="020B0606030504020204" charset="0"/>
              </a:rPr>
              <a:t>Health is more than the absence of disease.</a:t>
            </a:r>
          </a:p>
          <a:p>
            <a:pPr marL="171450" indent="-171450" algn="l">
              <a:lnSpc>
                <a:spcPct val="150000"/>
              </a:lnSpc>
              <a:buFont typeface="Wingdings" panose="05000000000000000000" charset="0"/>
              <a:buChar char="ü"/>
            </a:pPr>
            <a:r>
              <a:rPr lang="en-US" altLang="en-US" sz="1200">
                <a:solidFill>
                  <a:schemeClr val="tx1">
                    <a:lumMod val="65000"/>
                    <a:lumOff val="35000"/>
                  </a:schemeClr>
                </a:solidFill>
                <a:latin typeface="Open Sans" panose="020B0606030504020204" charset="0"/>
                <a:ea typeface="Open Sans" panose="020B0606030504020204" charset="0"/>
                <a:cs typeface="Open Sans" panose="020B0606030504020204" charset="0"/>
              </a:rPr>
              <a:t>Wellbeing includes people's quality of life, purpose and lived experience.</a:t>
            </a:r>
          </a:p>
          <a:p>
            <a:pPr marL="171450" indent="-171450" algn="l">
              <a:lnSpc>
                <a:spcPct val="150000"/>
              </a:lnSpc>
              <a:buFont typeface="Wingdings" panose="05000000000000000000" charset="0"/>
              <a:buChar char="ü"/>
            </a:pPr>
            <a:r>
              <a:rPr lang="en-US" altLang="en-US" sz="1200">
                <a:solidFill>
                  <a:schemeClr val="tx1">
                    <a:lumMod val="65000"/>
                    <a:lumOff val="35000"/>
                  </a:schemeClr>
                </a:solidFill>
                <a:latin typeface="Open Sans" panose="020B0606030504020204" charset="0"/>
                <a:ea typeface="Open Sans" panose="020B0606030504020204" charset="0"/>
                <a:cs typeface="Open Sans" panose="020B0606030504020204" charset="0"/>
              </a:rPr>
              <a:t>Sustainable development considers health today and for future generations.</a:t>
            </a:r>
          </a:p>
          <a:p>
            <a:pPr marL="171450" indent="-171450" algn="l">
              <a:lnSpc>
                <a:spcPct val="150000"/>
              </a:lnSpc>
              <a:buFont typeface="Wingdings" panose="05000000000000000000" charset="0"/>
              <a:buChar char="ü"/>
            </a:pPr>
            <a:r>
              <a:rPr lang="en-US" altLang="en-US" sz="1200">
                <a:solidFill>
                  <a:schemeClr val="tx1">
                    <a:lumMod val="65000"/>
                    <a:lumOff val="35000"/>
                  </a:schemeClr>
                </a:solidFill>
                <a:latin typeface="Open Sans" panose="020B0606030504020204" charset="0"/>
                <a:ea typeface="Open Sans" panose="020B0606030504020204" charset="0"/>
                <a:cs typeface="Open Sans" panose="020B0606030504020204" charset="0"/>
              </a:rPr>
              <a:t>Health outcomes are influenced by social, economic and environmental conditions.</a:t>
            </a:r>
          </a:p>
          <a:p>
            <a:pPr marL="171450" indent="-171450" algn="l">
              <a:lnSpc>
                <a:spcPct val="150000"/>
              </a:lnSpc>
              <a:buFont typeface="Wingdings" panose="05000000000000000000" charset="0"/>
              <a:buChar char="ü"/>
            </a:pPr>
            <a:r>
              <a:rPr lang="en-US" altLang="en-US" sz="1200">
                <a:solidFill>
                  <a:schemeClr val="tx1">
                    <a:lumMod val="65000"/>
                    <a:lumOff val="35000"/>
                  </a:schemeClr>
                </a:solidFill>
                <a:latin typeface="Open Sans" panose="020B0606030504020204" charset="0"/>
                <a:ea typeface="Open Sans" panose="020B0606030504020204" charset="0"/>
                <a:cs typeface="Open Sans" panose="020B0606030504020204" charset="0"/>
              </a:rPr>
              <a:t>Effective services therefore need to move beyond treatment towards prevention, equity and sustainability.</a:t>
            </a:r>
          </a:p>
        </p:txBody>
      </p:sp>
      <p:sp>
        <p:nvSpPr>
          <p:cNvPr id="4" name="Text Box 3"/>
          <p:cNvSpPr txBox="1"/>
          <p:nvPr/>
        </p:nvSpPr>
        <p:spPr>
          <a:xfrm>
            <a:off x="0" y="2905760"/>
            <a:ext cx="9144000" cy="1476375"/>
          </a:xfrm>
          <a:prstGeom prst="rect">
            <a:avLst/>
          </a:prstGeom>
          <a:noFill/>
        </p:spPr>
        <p:txBody>
          <a:bodyPr wrap="square" rtlCol="0">
            <a:spAutoFit/>
          </a:bodyPr>
          <a:lstStyle/>
          <a:p>
            <a:pPr marL="171450" indent="-171450">
              <a:lnSpc>
                <a:spcPct val="150000"/>
              </a:lnSpc>
              <a:buFont typeface="Wingdings" panose="05000000000000000000" charset="0"/>
              <a:buChar char="ü"/>
            </a:pPr>
            <a:r>
              <a:rPr lang="en-US" altLang="en-US" sz="1200">
                <a:sym typeface="+mn-ea"/>
              </a:rPr>
              <a:t>A service can be clinically effective but still be unsustainable or inequitable.</a:t>
            </a:r>
          </a:p>
          <a:p>
            <a:pPr marL="171450" indent="-171450">
              <a:lnSpc>
                <a:spcPct val="150000"/>
              </a:lnSpc>
              <a:buFont typeface="Wingdings" panose="05000000000000000000" charset="0"/>
              <a:buChar char="ü"/>
            </a:pPr>
            <a:r>
              <a:rPr lang="en-US" altLang="en-US" sz="1200">
                <a:sym typeface="+mn-ea"/>
              </a:rPr>
              <a:t>Integration means considering health outcomes, people's wellbeing, access, and environmental impact together.</a:t>
            </a:r>
            <a:endParaRPr lang="en-US" altLang="en-US" sz="1200"/>
          </a:p>
          <a:p>
            <a:pPr marL="171450" indent="-171450">
              <a:lnSpc>
                <a:spcPct val="150000"/>
              </a:lnSpc>
              <a:buFont typeface="Wingdings" panose="05000000000000000000" charset="0"/>
              <a:buChar char="ü"/>
            </a:pPr>
            <a:r>
              <a:rPr lang="en-US" altLang="en-US" sz="1200">
                <a:sym typeface="+mn-ea"/>
              </a:rPr>
              <a:t>WHO (2021) describes wellbeing as being shaped by social, economic and environmental conditions,</a:t>
            </a:r>
          </a:p>
          <a:p>
            <a:pPr marL="171450" indent="-171450">
              <a:lnSpc>
                <a:spcPct val="150000"/>
              </a:lnSpc>
              <a:buFont typeface="Wingdings" panose="05000000000000000000" charset="0"/>
              <a:buChar char="ü"/>
            </a:pPr>
            <a:r>
              <a:rPr lang="en-US" altLang="en-US" sz="1200">
                <a:sym typeface="+mn-ea"/>
              </a:rPr>
              <a:t>While the United Nations  (2015) describes sustainable development as integrating economic, social, and environmental dimensions.</a:t>
            </a:r>
            <a:endParaRPr lang="en-US" sz="1200"/>
          </a:p>
        </p:txBody>
      </p:sp>
      <p:sp>
        <p:nvSpPr>
          <p:cNvPr id="5" name="Text Box 4"/>
          <p:cNvSpPr txBox="1"/>
          <p:nvPr/>
        </p:nvSpPr>
        <p:spPr>
          <a:xfrm>
            <a:off x="2862580" y="4571365"/>
            <a:ext cx="4587875" cy="334010"/>
          </a:xfrm>
          <a:prstGeom prst="rect">
            <a:avLst/>
          </a:prstGeom>
          <a:noFill/>
        </p:spPr>
        <p:txBody>
          <a:bodyPr wrap="square" rtlCol="0">
            <a:noAutofit/>
          </a:bodyPr>
          <a:lstStyle/>
          <a:p>
            <a:pPr indent="0" algn="l">
              <a:lnSpc>
                <a:spcPct val="150000"/>
              </a:lnSpc>
              <a:buFont typeface="Wingdings" panose="05000000000000000000" charset="0"/>
              <a:buNone/>
            </a:pPr>
            <a:r>
              <a:rPr lang="en-US" altLang="en-US" sz="1200">
                <a:sym typeface="+mn-ea"/>
              </a:rPr>
              <a:t> Sources: United Nations (2015); WHO (2021); WHO (2026)</a:t>
            </a:r>
          </a:p>
        </p:txBody>
      </p:sp>
      <p:pic>
        <p:nvPicPr>
          <p:cNvPr id="9" name="Picture 8"/>
          <p:cNvPicPr>
            <a:picLocks noChangeAspect="1"/>
          </p:cNvPicPr>
          <p:nvPr/>
        </p:nvPicPr>
        <p:blipFill>
          <a:blip r:embed="rId3"/>
          <a:stretch>
            <a:fillRect/>
          </a:stretch>
        </p:blipFill>
        <p:spPr>
          <a:xfrm>
            <a:off x="6814820" y="841375"/>
            <a:ext cx="2094865" cy="1929765"/>
          </a:xfrm>
          <a:prstGeom prst="rect">
            <a:avLst/>
          </a:prstGeom>
        </p:spPr>
      </p:pic>
      <p:sp>
        <p:nvSpPr>
          <p:cNvPr id="10" name="Text Box 9"/>
          <p:cNvSpPr txBox="1"/>
          <p:nvPr/>
        </p:nvSpPr>
        <p:spPr>
          <a:xfrm>
            <a:off x="1840865" y="153670"/>
            <a:ext cx="4526915" cy="583565"/>
          </a:xfrm>
          <a:prstGeom prst="rect">
            <a:avLst/>
          </a:prstGeom>
          <a:noFill/>
        </p:spPr>
        <p:txBody>
          <a:bodyPr wrap="square" rtlCol="0">
            <a:spAutoFit/>
          </a:bodyPr>
          <a:lstStyle/>
          <a:p>
            <a:pPr algn="ctr"/>
            <a:r>
              <a:rPr lang="en-US" sz="3200">
                <a:solidFill>
                  <a:schemeClr val="accent3">
                    <a:lumMod val="50000"/>
                  </a:schemeClr>
                </a:solidFill>
                <a:latin typeface="+mj-lt"/>
                <a:cs typeface="+mj-lt"/>
              </a:rPr>
              <a:t>Introduction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2044700" y="1092200"/>
            <a:ext cx="7021195" cy="3608070"/>
          </a:xfrm>
          <a:prstGeom prst="rect">
            <a:avLst/>
          </a:prstGeom>
          <a:solidFill>
            <a:srgbClr val="89C5B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9" name="矩形 8"/>
          <p:cNvSpPr/>
          <p:nvPr/>
        </p:nvSpPr>
        <p:spPr>
          <a:xfrm>
            <a:off x="2044700" y="1092200"/>
            <a:ext cx="3678555" cy="360807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p>
            <a:pPr indent="0" defTabSz="685800">
              <a:lnSpc>
                <a:spcPct val="150000"/>
              </a:lnSpc>
              <a:buClr>
                <a:srgbClr val="E7E6E6">
                  <a:lumMod val="10000"/>
                </a:srgbClr>
              </a:buClr>
              <a:buFont typeface="Wingdings" panose="05000000000000000000" charset="0"/>
              <a:buNone/>
              <a:defRPr/>
            </a:pPr>
            <a:r>
              <a:rPr kumimoji="0" lang="en-US" altLang="en-US" sz="1200" b="1" i="0" u="sng"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Health</a:t>
            </a:r>
            <a:endParaRPr kumimoji="0" lang="en-US" altLang="en-US" sz="1200" b="0" i="0" u="none"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endParaRPr>
          </a:p>
          <a:p>
            <a:pPr marL="171450" indent="-171450" defTabSz="685800">
              <a:lnSpc>
                <a:spcPct val="150000"/>
              </a:lnSpc>
              <a:buClr>
                <a:srgbClr val="E7E6E6">
                  <a:lumMod val="10000"/>
                </a:srgbClr>
              </a:buClr>
              <a:buFont typeface="Wingdings" panose="05000000000000000000" charset="0"/>
              <a:buChar char="ü"/>
              <a:defRPr/>
            </a:pPr>
            <a:r>
              <a:rPr kumimoji="0" lang="en-US" altLang="en-US" sz="1200" b="0" i="0" u="none"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Physical, mental, and social wellbeing.</a:t>
            </a:r>
          </a:p>
          <a:p>
            <a:pPr marL="171450" indent="-171450" defTabSz="685800">
              <a:lnSpc>
                <a:spcPct val="150000"/>
              </a:lnSpc>
              <a:buClr>
                <a:srgbClr val="E7E6E6">
                  <a:lumMod val="10000"/>
                </a:srgbClr>
              </a:buClr>
              <a:buFont typeface="Wingdings" panose="05000000000000000000" charset="0"/>
              <a:buChar char="ü"/>
              <a:defRPr/>
            </a:pPr>
            <a:r>
              <a:rPr kumimoji="0" lang="en-US" altLang="en-US" sz="1200" b="0" i="0" u="none"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Not simply the absence of disease.</a:t>
            </a:r>
          </a:p>
          <a:p>
            <a:pPr marL="171450" indent="-171450" defTabSz="685800">
              <a:lnSpc>
                <a:spcPct val="150000"/>
              </a:lnSpc>
              <a:buClr>
                <a:srgbClr val="E7E6E6">
                  <a:lumMod val="10000"/>
                </a:srgbClr>
              </a:buClr>
              <a:buFont typeface="Wingdings" panose="05000000000000000000" charset="0"/>
              <a:buChar char="ü"/>
              <a:defRPr/>
            </a:pPr>
            <a:r>
              <a:rPr kumimoji="0" lang="en-US" altLang="en-US" sz="1200" b="0" i="0" u="none"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Requires action on wider determinants.</a:t>
            </a:r>
          </a:p>
          <a:p>
            <a:pPr indent="0" defTabSz="685800">
              <a:lnSpc>
                <a:spcPct val="150000"/>
              </a:lnSpc>
              <a:buClr>
                <a:srgbClr val="E7E6E6">
                  <a:lumMod val="10000"/>
                </a:srgbClr>
              </a:buClr>
              <a:buFont typeface="Wingdings" panose="05000000000000000000" charset="0"/>
              <a:buNone/>
              <a:defRPr/>
            </a:pPr>
            <a:r>
              <a:rPr kumimoji="0" lang="en-US" altLang="en-US" sz="1200" b="1" i="0" u="sng"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Wellbeing</a:t>
            </a:r>
          </a:p>
          <a:p>
            <a:pPr indent="0" defTabSz="685800">
              <a:lnSpc>
                <a:spcPct val="150000"/>
              </a:lnSpc>
              <a:buClr>
                <a:srgbClr val="E7E6E6">
                  <a:lumMod val="10000"/>
                </a:srgbClr>
              </a:buClr>
              <a:buFont typeface="Wingdings" panose="05000000000000000000" charset="0"/>
              <a:buNone/>
              <a:defRPr/>
            </a:pPr>
            <a:r>
              <a:rPr kumimoji="0" lang="en-US" altLang="en-US" sz="1200" b="0" i="0" u="sng"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Subjective: </a:t>
            </a:r>
            <a:r>
              <a:rPr kumimoji="0" lang="en-US" altLang="en-US" sz="1200" b="0" i="0" u="none"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 </a:t>
            </a:r>
          </a:p>
          <a:p>
            <a:pPr marL="171450" indent="-171450" defTabSz="685800">
              <a:lnSpc>
                <a:spcPct val="150000"/>
              </a:lnSpc>
              <a:buClr>
                <a:srgbClr val="E7E6E6">
                  <a:lumMod val="10000"/>
                </a:srgbClr>
              </a:buClr>
              <a:buFont typeface="Wingdings" panose="05000000000000000000" charset="0"/>
              <a:buChar char="ü"/>
              <a:defRPr/>
            </a:pPr>
            <a:r>
              <a:rPr kumimoji="0" lang="en-US" altLang="en-US" sz="1200" b="0" i="0" u="none"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How people evaluate their own lives.</a:t>
            </a:r>
          </a:p>
          <a:p>
            <a:pPr marL="171450" indent="-171450" defTabSz="685800">
              <a:lnSpc>
                <a:spcPct val="150000"/>
              </a:lnSpc>
              <a:buClr>
                <a:srgbClr val="E7E6E6">
                  <a:lumMod val="10000"/>
                </a:srgbClr>
              </a:buClr>
              <a:buFont typeface="Wingdings" panose="05000000000000000000" charset="0"/>
              <a:buChar char="ü"/>
              <a:defRPr/>
            </a:pPr>
            <a:r>
              <a:rPr kumimoji="0" lang="en-US" altLang="en-US" sz="1200" b="0" i="0" u="none"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Satisfaction, meaning, purpose, and emotions.</a:t>
            </a:r>
          </a:p>
          <a:p>
            <a:pPr indent="0" defTabSz="685800">
              <a:lnSpc>
                <a:spcPct val="150000"/>
              </a:lnSpc>
              <a:buClr>
                <a:srgbClr val="E7E6E6">
                  <a:lumMod val="10000"/>
                </a:srgbClr>
              </a:buClr>
              <a:buFont typeface="Wingdings" panose="05000000000000000000" charset="0"/>
              <a:buNone/>
              <a:defRPr/>
            </a:pPr>
            <a:r>
              <a:rPr kumimoji="0" lang="en-US" altLang="en-US" sz="1200" b="0" i="0" u="sng"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Objective:  </a:t>
            </a:r>
          </a:p>
          <a:p>
            <a:pPr marL="171450" indent="-171450" defTabSz="685800">
              <a:lnSpc>
                <a:spcPct val="150000"/>
              </a:lnSpc>
              <a:buClr>
                <a:srgbClr val="E7E6E6">
                  <a:lumMod val="10000"/>
                </a:srgbClr>
              </a:buClr>
              <a:buFont typeface="Wingdings" panose="05000000000000000000" charset="0"/>
              <a:buChar char="ü"/>
              <a:defRPr/>
            </a:pPr>
            <a:r>
              <a:rPr kumimoji="0" lang="en-US" altLang="en-US" sz="1200" b="0" i="0" u="none"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Observable conditions affecting quality of life.</a:t>
            </a:r>
          </a:p>
          <a:p>
            <a:pPr marL="171450" indent="-171450" defTabSz="685800">
              <a:lnSpc>
                <a:spcPct val="150000"/>
              </a:lnSpc>
              <a:buClr>
                <a:srgbClr val="E7E6E6">
                  <a:lumMod val="10000"/>
                </a:srgbClr>
              </a:buClr>
              <a:buFont typeface="Wingdings" panose="05000000000000000000" charset="0"/>
              <a:buChar char="ü"/>
              <a:defRPr/>
            </a:pPr>
            <a:r>
              <a:rPr kumimoji="0" lang="en-US" altLang="en-US" sz="1200" b="0" i="0" u="none"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Health, income, housing, education and living conditions.</a:t>
            </a:r>
          </a:p>
        </p:txBody>
      </p:sp>
      <p:sp>
        <p:nvSpPr>
          <p:cNvPr id="3" name="文本框 2"/>
          <p:cNvSpPr txBox="1">
            <a:spLocks noChangeArrowheads="1"/>
          </p:cNvSpPr>
          <p:nvPr>
            <p:custDataLst>
              <p:tags r:id="rId1"/>
            </p:custDataLst>
          </p:nvPr>
        </p:nvSpPr>
        <p:spPr bwMode="auto">
          <a:xfrm>
            <a:off x="0" y="0"/>
            <a:ext cx="914336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ctr" fontAlgn="base">
              <a:spcBef>
                <a:spcPct val="0"/>
              </a:spcBef>
              <a:spcAft>
                <a:spcPct val="0"/>
              </a:spcAft>
              <a:defRPr/>
            </a:pPr>
            <a:r>
              <a:rPr lang="en-US" altLang="en-US" sz="3200">
                <a:solidFill>
                  <a:srgbClr val="AD8555"/>
                </a:solidFill>
                <a:latin typeface="+mj-lt"/>
                <a:ea typeface="Open Sans" panose="020B0606030504020204" charset="0"/>
                <a:cs typeface="+mj-lt"/>
              </a:rPr>
              <a:t>What Do Health, Wellbeing and Sustainable Development Mean?</a:t>
            </a:r>
          </a:p>
        </p:txBody>
      </p:sp>
      <p:pic>
        <p:nvPicPr>
          <p:cNvPr id="4" name="Picture 3"/>
          <p:cNvPicPr>
            <a:picLocks noChangeAspect="1"/>
          </p:cNvPicPr>
          <p:nvPr/>
        </p:nvPicPr>
        <p:blipFill>
          <a:blip r:embed="rId3"/>
          <a:stretch>
            <a:fillRect/>
          </a:stretch>
        </p:blipFill>
        <p:spPr>
          <a:xfrm>
            <a:off x="51435" y="1372870"/>
            <a:ext cx="1929130" cy="1929765"/>
          </a:xfrm>
          <a:prstGeom prst="rect">
            <a:avLst/>
          </a:prstGeom>
        </p:spPr>
      </p:pic>
      <p:sp>
        <p:nvSpPr>
          <p:cNvPr id="8" name="Text Box 7"/>
          <p:cNvSpPr txBox="1"/>
          <p:nvPr/>
        </p:nvSpPr>
        <p:spPr>
          <a:xfrm>
            <a:off x="6016625" y="1943100"/>
            <a:ext cx="2931795" cy="1476375"/>
          </a:xfrm>
          <a:prstGeom prst="rect">
            <a:avLst/>
          </a:prstGeom>
          <a:noFill/>
        </p:spPr>
        <p:txBody>
          <a:bodyPr wrap="square" rtlCol="0">
            <a:spAutoFit/>
          </a:bodyPr>
          <a:lstStyle/>
          <a:p>
            <a:pPr defTabSz="685800">
              <a:lnSpc>
                <a:spcPct val="150000"/>
              </a:lnSpc>
              <a:buClr>
                <a:srgbClr val="E7E6E6">
                  <a:lumMod val="10000"/>
                </a:srgbClr>
              </a:buClr>
              <a:defRPr/>
            </a:pPr>
            <a:r>
              <a:rPr lang="en-US" altLang="en-US" sz="1200" b="1" u="sng"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Sustainable development</a:t>
            </a:r>
            <a:endParaRPr kumimoji="0" lang="en-US" altLang="en-US" sz="1200" b="1" i="0" u="sng"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endParaRPr>
          </a:p>
          <a:p>
            <a:pPr marL="171450" indent="-171450" defTabSz="685800">
              <a:lnSpc>
                <a:spcPct val="150000"/>
              </a:lnSpc>
              <a:buClr>
                <a:srgbClr val="E7E6E6">
                  <a:lumMod val="10000"/>
                </a:srgbClr>
              </a:buClr>
              <a:buFont typeface="Wingdings" panose="05000000000000000000" charset="0"/>
              <a:buChar char="ü"/>
              <a:defRPr/>
            </a:pPr>
            <a:r>
              <a:rPr lang="en-US" altLang="en-US" sz="120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Meeting present needs without compromising future generations.</a:t>
            </a:r>
            <a:endParaRPr kumimoji="0" lang="en-US" altLang="en-US" sz="1200" b="0" i="0" u="none"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endParaRPr>
          </a:p>
          <a:p>
            <a:pPr marL="171450" indent="-171450" defTabSz="685800">
              <a:lnSpc>
                <a:spcPct val="150000"/>
              </a:lnSpc>
              <a:buClr>
                <a:srgbClr val="E7E6E6">
                  <a:lumMod val="10000"/>
                </a:srgbClr>
              </a:buClr>
              <a:buFont typeface="Wingdings" panose="05000000000000000000" charset="0"/>
              <a:buChar char="ü"/>
              <a:defRPr/>
            </a:pPr>
            <a:r>
              <a:rPr lang="en-US" altLang="en-US" sz="120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Balances social, economic and environmental needs.</a:t>
            </a:r>
            <a:endParaRPr lang="en-US" sz="1200"/>
          </a:p>
        </p:txBody>
      </p:sp>
      <p:sp>
        <p:nvSpPr>
          <p:cNvPr id="10" name="Text Box 9"/>
          <p:cNvSpPr txBox="1"/>
          <p:nvPr/>
        </p:nvSpPr>
        <p:spPr>
          <a:xfrm>
            <a:off x="3973195" y="4201160"/>
            <a:ext cx="5170170" cy="499110"/>
          </a:xfrm>
          <a:prstGeom prst="rect">
            <a:avLst/>
          </a:prstGeom>
          <a:noFill/>
        </p:spPr>
        <p:txBody>
          <a:bodyPr wrap="square" rtlCol="0">
            <a:noAutofit/>
          </a:bodyPr>
          <a:lstStyle/>
          <a:p>
            <a:pPr defTabSz="685800">
              <a:lnSpc>
                <a:spcPct val="150000"/>
              </a:lnSpc>
              <a:buClr>
                <a:srgbClr val="E7E6E6">
                  <a:lumMod val="10000"/>
                </a:srgbClr>
              </a:buClr>
              <a:defRPr/>
            </a:pPr>
            <a:r>
              <a:rPr lang="en-US" altLang="en-US" sz="120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rPr>
              <a:t>Sources: WHO (1948); United Nations (2015); WHO (2021); ONS (2025)</a:t>
            </a:r>
            <a:endParaRPr kumimoji="0" lang="en-US" altLang="en-US" sz="1200" b="0" i="0" u="none" strike="noStrike" kern="1200" cap="none" spc="0" normalizeH="0" baseline="0" noProof="0">
              <a:ln>
                <a:noFill/>
              </a:ln>
              <a:solidFill>
                <a:schemeClr val="bg1"/>
              </a:solidFill>
              <a:effectLst/>
              <a:uLnTx/>
              <a:uFillTx/>
              <a:latin typeface="Open Sans" panose="020B0606030504020204" charset="0"/>
              <a:ea typeface="Open Sans" panose="020B0606030504020204" charset="0"/>
              <a:cs typeface="Open Sans" panose="020B0606030504020204" charset="0"/>
              <a:sym typeface="+mn-lt"/>
            </a:endParaRPr>
          </a:p>
          <a:p>
            <a:endParaRPr lang="en-US" sz="12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p:cNvSpPr txBox="1">
            <a:spLocks noChangeArrowheads="1"/>
          </p:cNvSpPr>
          <p:nvPr/>
        </p:nvSpPr>
        <p:spPr bwMode="auto">
          <a:xfrm>
            <a:off x="914400" y="59055"/>
            <a:ext cx="657034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l" fontAlgn="base">
              <a:spcBef>
                <a:spcPct val="0"/>
              </a:spcBef>
              <a:spcAft>
                <a:spcPct val="0"/>
              </a:spcAft>
              <a:defRPr/>
            </a:pPr>
            <a:r>
              <a:rPr lang="en-US" altLang="en-US" sz="3200">
                <a:solidFill>
                  <a:srgbClr val="AD8555"/>
                </a:solidFill>
                <a:latin typeface="+mj-lt"/>
                <a:ea typeface="Open Sans" panose="020B0606030504020204" charset="0"/>
                <a:cs typeface="+mj-lt"/>
              </a:rPr>
              <a:t>Models of Health and Wellbeing</a:t>
            </a:r>
          </a:p>
        </p:txBody>
      </p:sp>
      <p:sp>
        <p:nvSpPr>
          <p:cNvPr id="15" name="矩形 14"/>
          <p:cNvSpPr/>
          <p:nvPr/>
        </p:nvSpPr>
        <p:spPr>
          <a:xfrm>
            <a:off x="0" y="2503805"/>
            <a:ext cx="9057640" cy="2095500"/>
          </a:xfrm>
          <a:prstGeom prst="rect">
            <a:avLst/>
          </a:prstGeom>
        </p:spPr>
        <p:txBody>
          <a:bodyPr wrap="square">
            <a:noAutofit/>
          </a:bodyPr>
          <a:lstStyle/>
          <a:p>
            <a:pPr algn="l">
              <a:lnSpc>
                <a:spcPct val="150000"/>
              </a:lnSpc>
            </a:pPr>
            <a:r>
              <a:rPr lang="en-US" altLang="en-US" sz="1200" b="1">
                <a:solidFill>
                  <a:schemeClr val="tx1"/>
                </a:solidFill>
                <a:latin typeface="Open Sans" panose="020B0606030504020204" charset="0"/>
                <a:ea typeface="Open Sans" panose="020B0606030504020204" charset="0"/>
                <a:cs typeface="Open Sans" panose="020B0606030504020204" charset="0"/>
              </a:rPr>
              <a:t>Key message: </a:t>
            </a:r>
            <a:r>
              <a:rPr lang="en-US" altLang="en-US" sz="1200">
                <a:solidFill>
                  <a:schemeClr val="tx1"/>
                </a:solidFill>
                <a:latin typeface="Open Sans" panose="020B0606030504020204" charset="0"/>
                <a:ea typeface="Open Sans" panose="020B0606030504020204" charset="0"/>
                <a:cs typeface="Open Sans" panose="020B0606030504020204" charset="0"/>
              </a:rPr>
              <a:t>No single model is sufficient.</a:t>
            </a:r>
          </a:p>
          <a:p>
            <a:pPr marL="171450" indent="-171450" algn="l">
              <a:lnSpc>
                <a:spcPct val="150000"/>
              </a:lnSpc>
              <a:buFont typeface="Wingdings" panose="05000000000000000000" charset="0"/>
              <a:buChar char="ü"/>
            </a:pPr>
            <a:r>
              <a:rPr lang="en-US" altLang="en-US" sz="1200">
                <a:solidFill>
                  <a:schemeClr val="tx1"/>
                </a:solidFill>
                <a:latin typeface="Open Sans" panose="020B0606030504020204" charset="0"/>
                <a:ea typeface="Open Sans" panose="020B0606030504020204" charset="0"/>
                <a:cs typeface="Open Sans" panose="020B0606030504020204" charset="0"/>
              </a:rPr>
              <a:t>BPS prevents purely medical thinking.</a:t>
            </a:r>
          </a:p>
          <a:p>
            <a:pPr marL="171450" indent="-171450" algn="l">
              <a:lnSpc>
                <a:spcPct val="150000"/>
              </a:lnSpc>
              <a:buFont typeface="Wingdings" panose="05000000000000000000" charset="0"/>
              <a:buChar char="ü"/>
            </a:pPr>
            <a:r>
              <a:rPr lang="en-US" altLang="en-US" sz="1200">
                <a:solidFill>
                  <a:schemeClr val="tx1"/>
                </a:solidFill>
                <a:latin typeface="Open Sans" panose="020B0606030504020204" charset="0"/>
                <a:ea typeface="Open Sans" panose="020B0606030504020204" charset="0"/>
                <a:cs typeface="Open Sans" panose="020B0606030504020204" charset="0"/>
              </a:rPr>
              <a:t>Ecological thinking explains why context matters.</a:t>
            </a:r>
          </a:p>
          <a:p>
            <a:pPr marL="171450" indent="-171450" algn="l">
              <a:lnSpc>
                <a:spcPct val="150000"/>
              </a:lnSpc>
              <a:buFont typeface="Wingdings" panose="05000000000000000000" charset="0"/>
              <a:buChar char="ü"/>
            </a:pPr>
            <a:r>
              <a:rPr lang="en-US" altLang="en-US" sz="1200">
                <a:solidFill>
                  <a:schemeClr val="tx1"/>
                </a:solidFill>
                <a:latin typeface="Open Sans" panose="020B0606030504020204" charset="0"/>
                <a:ea typeface="Open Sans" panose="020B0606030504020204" charset="0"/>
                <a:cs typeface="Open Sans" panose="020B0606030504020204" charset="0"/>
              </a:rPr>
              <a:t>Holistic care recognises the person's priorities and relationships.</a:t>
            </a:r>
          </a:p>
          <a:p>
            <a:pPr marL="171450" indent="-171450" algn="l">
              <a:lnSpc>
                <a:spcPct val="150000"/>
              </a:lnSpc>
              <a:buFont typeface="Wingdings" panose="05000000000000000000" charset="0"/>
              <a:buChar char="ü"/>
            </a:pPr>
            <a:r>
              <a:rPr lang="en-US" altLang="en-US" sz="1200">
                <a:solidFill>
                  <a:schemeClr val="tx1"/>
                </a:solidFill>
                <a:latin typeface="Open Sans" panose="020B0606030504020204" charset="0"/>
                <a:ea typeface="Open Sans" panose="020B0606030504020204" charset="0"/>
                <a:cs typeface="Open Sans" panose="020B0606030504020204" charset="0"/>
              </a:rPr>
              <a:t>The BPS model remains influential but has been criticised when it is applied narrowly or reduced to separate biological, psychological and social components.</a:t>
            </a:r>
          </a:p>
          <a:p>
            <a:pPr marL="171450" indent="-171450" algn="l">
              <a:lnSpc>
                <a:spcPct val="150000"/>
              </a:lnSpc>
              <a:buFont typeface="Wingdings" panose="05000000000000000000" charset="0"/>
              <a:buChar char="ü"/>
            </a:pPr>
            <a:r>
              <a:rPr lang="en-US" altLang="en-US" sz="1200">
                <a:solidFill>
                  <a:schemeClr val="tx1"/>
                </a:solidFill>
                <a:latin typeface="Open Sans" panose="020B0606030504020204" charset="0"/>
                <a:ea typeface="Open Sans" panose="020B0606030504020204" charset="0"/>
                <a:cs typeface="Open Sans" panose="020B0606030504020204" charset="0"/>
              </a:rPr>
              <a:t>The ecological perspective adds greater attention to family, community and policy contexts. </a:t>
            </a:r>
          </a:p>
        </p:txBody>
      </p:sp>
      <p:graphicFrame>
        <p:nvGraphicFramePr>
          <p:cNvPr id="4" name="Table 3"/>
          <p:cNvGraphicFramePr/>
          <p:nvPr>
            <p:custDataLst>
              <p:tags r:id="rId1"/>
            </p:custDataLst>
          </p:nvPr>
        </p:nvGraphicFramePr>
        <p:xfrm>
          <a:off x="0" y="881380"/>
          <a:ext cx="9077960" cy="1524000"/>
        </p:xfrm>
        <a:graphic>
          <a:graphicData uri="http://schemas.openxmlformats.org/drawingml/2006/table">
            <a:tbl>
              <a:tblPr firstRow="1" bandRow="1">
                <a:tableStyleId>{5C22544A-7EE6-4342-B048-85BDC9FD1C3A}</a:tableStyleId>
              </a:tblPr>
              <a:tblGrid>
                <a:gridCol w="1541780">
                  <a:extLst>
                    <a:ext uri="{9D8B030D-6E8A-4147-A177-3AD203B41FA5}">
                      <a16:colId xmlns:a16="http://schemas.microsoft.com/office/drawing/2014/main" val="20000"/>
                    </a:ext>
                  </a:extLst>
                </a:gridCol>
                <a:gridCol w="3118485">
                  <a:extLst>
                    <a:ext uri="{9D8B030D-6E8A-4147-A177-3AD203B41FA5}">
                      <a16:colId xmlns:a16="http://schemas.microsoft.com/office/drawing/2014/main" val="20001"/>
                    </a:ext>
                  </a:extLst>
                </a:gridCol>
                <a:gridCol w="4417695">
                  <a:extLst>
                    <a:ext uri="{9D8B030D-6E8A-4147-A177-3AD203B41FA5}">
                      <a16:colId xmlns:a16="http://schemas.microsoft.com/office/drawing/2014/main" val="20002"/>
                    </a:ext>
                  </a:extLst>
                </a:gridCol>
              </a:tblGrid>
              <a:tr h="381000">
                <a:tc>
                  <a:txBody>
                    <a:bodyPr/>
                    <a:lstStyle/>
                    <a:p>
                      <a:pPr>
                        <a:buNone/>
                      </a:pPr>
                      <a:r>
                        <a:rPr sz="1350">
                          <a:sym typeface="+mn-ea"/>
                        </a:rPr>
                        <a:t>Model</a:t>
                      </a:r>
                      <a:endParaRPr lang="en-US"/>
                    </a:p>
                  </a:txBody>
                  <a:tcPr/>
                </a:tc>
                <a:tc>
                  <a:txBody>
                    <a:bodyPr/>
                    <a:lstStyle/>
                    <a:p>
                      <a:pPr>
                        <a:buNone/>
                      </a:pPr>
                      <a:r>
                        <a:rPr sz="1350">
                          <a:sym typeface="+mn-ea"/>
                        </a:rPr>
                        <a:t>Main focus</a:t>
                      </a:r>
                      <a:endParaRPr lang="en-US"/>
                    </a:p>
                  </a:txBody>
                  <a:tcPr/>
                </a:tc>
                <a:tc>
                  <a:txBody>
                    <a:bodyPr/>
                    <a:lstStyle/>
                    <a:p>
                      <a:pPr>
                        <a:buNone/>
                      </a:pPr>
                      <a:r>
                        <a:rPr sz="1350">
                          <a:sym typeface="+mn-ea"/>
                        </a:rPr>
                        <a:t>Contribution to service delivery</a:t>
                      </a:r>
                      <a:endParaRPr lang="en-US"/>
                    </a:p>
                  </a:txBody>
                  <a:tcPr/>
                </a:tc>
                <a:extLst>
                  <a:ext uri="{0D108BD9-81ED-4DB2-BD59-A6C34878D82A}">
                    <a16:rowId xmlns:a16="http://schemas.microsoft.com/office/drawing/2014/main" val="10000"/>
                  </a:ext>
                </a:extLst>
              </a:tr>
              <a:tr h="381000">
                <a:tc>
                  <a:txBody>
                    <a:bodyPr/>
                    <a:lstStyle/>
                    <a:p>
                      <a:pPr>
                        <a:buNone/>
                      </a:pPr>
                      <a:r>
                        <a:rPr sz="1350">
                          <a:sym typeface="+mn-ea"/>
                        </a:rPr>
                        <a:t>Biopsychosocial</a:t>
                      </a:r>
                      <a:endParaRPr lang="en-US"/>
                    </a:p>
                  </a:txBody>
                  <a:tcPr/>
                </a:tc>
                <a:tc>
                  <a:txBody>
                    <a:bodyPr/>
                    <a:lstStyle/>
                    <a:p>
                      <a:pPr>
                        <a:buNone/>
                      </a:pPr>
                      <a:r>
                        <a:rPr sz="1350">
                          <a:sym typeface="+mn-ea"/>
                        </a:rPr>
                        <a:t>Body</a:t>
                      </a:r>
                      <a:r>
                        <a:rPr lang="en-US" sz="1350">
                          <a:sym typeface="+mn-ea"/>
                        </a:rPr>
                        <a:t>,</a:t>
                      </a:r>
                      <a:r>
                        <a:rPr sz="1350">
                          <a:sym typeface="+mn-ea"/>
                        </a:rPr>
                        <a:t> mind</a:t>
                      </a:r>
                      <a:r>
                        <a:rPr lang="en-US" sz="1350">
                          <a:sym typeface="+mn-ea"/>
                        </a:rPr>
                        <a:t>,</a:t>
                      </a:r>
                      <a:r>
                        <a:rPr sz="1350">
                          <a:sym typeface="+mn-ea"/>
                        </a:rPr>
                        <a:t> social factors</a:t>
                      </a:r>
                      <a:endParaRPr lang="en-US"/>
                    </a:p>
                  </a:txBody>
                  <a:tcPr/>
                </a:tc>
                <a:tc>
                  <a:txBody>
                    <a:bodyPr/>
                    <a:lstStyle/>
                    <a:p>
                      <a:pPr>
                        <a:buNone/>
                      </a:pPr>
                      <a:r>
                        <a:rPr sz="1350">
                          <a:sym typeface="+mn-ea"/>
                        </a:rPr>
                        <a:t>Person-centred assessment</a:t>
                      </a:r>
                      <a:endParaRPr lang="en-US"/>
                    </a:p>
                  </a:txBody>
                  <a:tcPr/>
                </a:tc>
                <a:extLst>
                  <a:ext uri="{0D108BD9-81ED-4DB2-BD59-A6C34878D82A}">
                    <a16:rowId xmlns:a16="http://schemas.microsoft.com/office/drawing/2014/main" val="10001"/>
                  </a:ext>
                </a:extLst>
              </a:tr>
              <a:tr h="381000">
                <a:tc>
                  <a:txBody>
                    <a:bodyPr/>
                    <a:lstStyle/>
                    <a:p>
                      <a:pPr>
                        <a:buNone/>
                      </a:pPr>
                      <a:r>
                        <a:rPr sz="1350">
                          <a:sym typeface="+mn-ea"/>
                        </a:rPr>
                        <a:t>Ecological</a:t>
                      </a:r>
                      <a:endParaRPr lang="en-US"/>
                    </a:p>
                  </a:txBody>
                  <a:tcPr/>
                </a:tc>
                <a:tc>
                  <a:txBody>
                    <a:bodyPr/>
                    <a:lstStyle/>
                    <a:p>
                      <a:pPr>
                        <a:buNone/>
                      </a:pPr>
                      <a:r>
                        <a:rPr lang="en-US"/>
                        <a:t>I</a:t>
                      </a:r>
                      <a:r>
                        <a:rPr sz="1350">
                          <a:sym typeface="+mn-ea"/>
                        </a:rPr>
                        <a:t>ndividual</a:t>
                      </a:r>
                      <a:r>
                        <a:rPr lang="en-US" sz="1350">
                          <a:sym typeface="+mn-ea"/>
                        </a:rPr>
                        <a:t>,</a:t>
                      </a:r>
                      <a:r>
                        <a:rPr sz="1350">
                          <a:sym typeface="+mn-ea"/>
                        </a:rPr>
                        <a:t> family</a:t>
                      </a:r>
                      <a:r>
                        <a:rPr lang="en-US" sz="1350">
                          <a:sym typeface="+mn-ea"/>
                        </a:rPr>
                        <a:t>, </a:t>
                      </a:r>
                      <a:r>
                        <a:rPr sz="1350">
                          <a:sym typeface="+mn-ea"/>
                        </a:rPr>
                        <a:t>community</a:t>
                      </a:r>
                      <a:r>
                        <a:rPr lang="en-US" sz="1350">
                          <a:sym typeface="+mn-ea"/>
                        </a:rPr>
                        <a:t>,</a:t>
                      </a:r>
                      <a:r>
                        <a:rPr sz="1350">
                          <a:sym typeface="+mn-ea"/>
                        </a:rPr>
                        <a:t> policy</a:t>
                      </a:r>
                      <a:endParaRPr lang="en-US"/>
                    </a:p>
                  </a:txBody>
                  <a:tcPr/>
                </a:tc>
                <a:tc>
                  <a:txBody>
                    <a:bodyPr/>
                    <a:lstStyle/>
                    <a:p>
                      <a:pPr>
                        <a:buNone/>
                      </a:pPr>
                      <a:r>
                        <a:rPr sz="1350">
                          <a:sym typeface="+mn-ea"/>
                        </a:rPr>
                        <a:t>Addresses wider determinants</a:t>
                      </a:r>
                      <a:endParaRPr lang="en-US"/>
                    </a:p>
                  </a:txBody>
                  <a:tcPr/>
                </a:tc>
                <a:extLst>
                  <a:ext uri="{0D108BD9-81ED-4DB2-BD59-A6C34878D82A}">
                    <a16:rowId xmlns:a16="http://schemas.microsoft.com/office/drawing/2014/main" val="10002"/>
                  </a:ext>
                </a:extLst>
              </a:tr>
              <a:tr h="381000">
                <a:tc>
                  <a:txBody>
                    <a:bodyPr/>
                    <a:lstStyle/>
                    <a:p>
                      <a:pPr>
                        <a:buNone/>
                      </a:pPr>
                      <a:r>
                        <a:rPr sz="1350">
                          <a:sym typeface="+mn-ea"/>
                        </a:rPr>
                        <a:t>Holistic</a:t>
                      </a:r>
                      <a:endParaRPr lang="en-US"/>
                    </a:p>
                  </a:txBody>
                  <a:tcPr/>
                </a:tc>
                <a:tc>
                  <a:txBody>
                    <a:bodyPr/>
                    <a:lstStyle/>
                    <a:p>
                      <a:pPr>
                        <a:buNone/>
                      </a:pPr>
                      <a:r>
                        <a:rPr sz="1350">
                          <a:sym typeface="+mn-ea"/>
                        </a:rPr>
                        <a:t>Whole person and lived experience</a:t>
                      </a:r>
                      <a:endParaRPr lang="en-US"/>
                    </a:p>
                  </a:txBody>
                  <a:tcPr/>
                </a:tc>
                <a:tc>
                  <a:txBody>
                    <a:bodyPr/>
                    <a:lstStyle/>
                    <a:p>
                      <a:pPr>
                        <a:buNone/>
                      </a:pPr>
                      <a:r>
                        <a:rPr lang="en-US" sz="1350">
                          <a:sym typeface="+mn-ea"/>
                        </a:rPr>
                        <a:t>I</a:t>
                      </a:r>
                      <a:r>
                        <a:rPr sz="1350">
                          <a:sym typeface="+mn-ea"/>
                        </a:rPr>
                        <a:t>ntegrates physical, psychological</a:t>
                      </a:r>
                      <a:r>
                        <a:rPr lang="en-US" sz="1350">
                          <a:sym typeface="+mn-ea"/>
                        </a:rPr>
                        <a:t>,</a:t>
                      </a:r>
                      <a:r>
                        <a:rPr sz="1350">
                          <a:sym typeface="+mn-ea"/>
                        </a:rPr>
                        <a:t> and social needs</a:t>
                      </a:r>
                      <a:endParaRPr lang="en-US"/>
                    </a:p>
                  </a:txBody>
                  <a:tcPr/>
                </a:tc>
                <a:extLst>
                  <a:ext uri="{0D108BD9-81ED-4DB2-BD59-A6C34878D82A}">
                    <a16:rowId xmlns:a16="http://schemas.microsoft.com/office/drawing/2014/main" val="10003"/>
                  </a:ext>
                </a:extLst>
              </a:tr>
            </a:tbl>
          </a:graphicData>
        </a:graphic>
      </p:graphicFrame>
      <p:sp>
        <p:nvSpPr>
          <p:cNvPr id="12" name="Text Box 11"/>
          <p:cNvSpPr txBox="1"/>
          <p:nvPr/>
        </p:nvSpPr>
        <p:spPr>
          <a:xfrm>
            <a:off x="2248535" y="4688205"/>
            <a:ext cx="6895465" cy="454660"/>
          </a:xfrm>
          <a:prstGeom prst="rect">
            <a:avLst/>
          </a:prstGeom>
          <a:noFill/>
        </p:spPr>
        <p:txBody>
          <a:bodyPr wrap="square" rtlCol="0">
            <a:noAutofit/>
          </a:bodyPr>
          <a:lstStyle/>
          <a:p>
            <a:pPr algn="l">
              <a:lnSpc>
                <a:spcPct val="150000"/>
              </a:lnSpc>
            </a:pPr>
            <a:r>
              <a:rPr lang="en-US" altLang="en-US" sz="1200">
                <a:latin typeface="Open Sans" panose="020B0606030504020204" charset="0"/>
                <a:ea typeface="Open Sans" panose="020B0606030504020204" charset="0"/>
                <a:cs typeface="Open Sans" panose="020B0606030504020204" charset="0"/>
                <a:sym typeface="+mn-ea"/>
              </a:rPr>
              <a:t>Sources: Dahlgren and Whitehead (2021); Ho et al. (2022); Lugg (2022)</a:t>
            </a:r>
            <a:endParaRPr lang="en-US" sz="1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166382" y="671135"/>
            <a:ext cx="1145540" cy="337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l"/>
            <a:r>
              <a:rPr lang="en-US" altLang="en-US" sz="1600">
                <a:latin typeface="Open Sans" panose="020B0606030504020204" charset="0"/>
                <a:ea typeface="Open Sans" panose="020B0606030504020204" charset="0"/>
                <a:cs typeface="Open Sans" panose="020B0606030504020204" charset="0"/>
              </a:rPr>
              <a:t>Strengths</a:t>
            </a:r>
            <a:r>
              <a:rPr lang="zh-CN" altLang="en-US" sz="1600">
                <a:latin typeface="Open Sans" panose="020B0606030504020204" charset="0"/>
                <a:ea typeface="Open Sans" panose="020B0606030504020204" charset="0"/>
                <a:cs typeface="Open Sans" panose="020B0606030504020204" charset="0"/>
              </a:rPr>
              <a:t> </a:t>
            </a:r>
          </a:p>
        </p:txBody>
      </p:sp>
      <p:sp>
        <p:nvSpPr>
          <p:cNvPr id="5" name="矩形 4"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0" y="1052830"/>
            <a:ext cx="4572000" cy="1752600"/>
          </a:xfrm>
          <a:prstGeom prst="rect">
            <a:avLst/>
          </a:prstGeom>
        </p:spPr>
        <p:txBody>
          <a:bodyPr wrap="square">
            <a:noAutofit/>
          </a:bodyPr>
          <a:lstStyle/>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BPS: supports person-centred and multidisciplinary care.</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Ecological: recognises that behaviour is shaped by environments.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Holistic: gives greater importance to individual values and wellbeing.</a:t>
            </a:r>
          </a:p>
        </p:txBody>
      </p:sp>
      <p:sp>
        <p:nvSpPr>
          <p:cNvPr id="38" name="文本框 37"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5887006" y="715585"/>
            <a:ext cx="1232535" cy="337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l"/>
            <a:r>
              <a:rPr lang="en-US" altLang="en-US" sz="1600">
                <a:latin typeface="Open Sans" panose="020B0606030504020204" charset="0"/>
                <a:ea typeface="Open Sans" panose="020B0606030504020204" charset="0"/>
                <a:cs typeface="Open Sans" panose="020B0606030504020204" charset="0"/>
              </a:rPr>
              <a:t>Limitations</a:t>
            </a:r>
          </a:p>
        </p:txBody>
      </p:sp>
      <p:sp>
        <p:nvSpPr>
          <p:cNvPr id="39" name="矩形 38"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4740275" y="1190625"/>
            <a:ext cx="4403725" cy="1198880"/>
          </a:xfrm>
          <a:prstGeom prst="rect">
            <a:avLst/>
          </a:prstGeom>
        </p:spPr>
        <p:txBody>
          <a:bodyPr wrap="square">
            <a:spAutoFit/>
          </a:bodyPr>
          <a:lstStyle/>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BPS can become a checklist rather than true integration.</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Ecological approaches can be difficult to translate into individual interventions.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Holistic care can be difficult to measure consistently.</a:t>
            </a:r>
          </a:p>
        </p:txBody>
      </p:sp>
      <p:sp>
        <p:nvSpPr>
          <p:cNvPr id="46" name="矩形 45"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635" y="2548890"/>
            <a:ext cx="9143365" cy="2030095"/>
          </a:xfrm>
          <a:prstGeom prst="rect">
            <a:avLst/>
          </a:prstGeom>
        </p:spPr>
        <p:txBody>
          <a:bodyPr wrap="square">
            <a:spAutoFit/>
          </a:bodyPr>
          <a:lstStyle/>
          <a:p>
            <a:pPr>
              <a:lnSpc>
                <a:spcPct val="150000"/>
              </a:lnSpc>
            </a:pPr>
            <a:r>
              <a:rPr lang="en-US" altLang="en-US" sz="1200" b="1" u="sng">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Implication</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Services should combine individual and social support with healthy environments and supportive policy.</a:t>
            </a:r>
          </a:p>
          <a:p>
            <a:pPr>
              <a:lnSpc>
                <a:spcPct val="150000"/>
              </a:lnSpc>
            </a:pPr>
            <a:endPar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endParaRP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Treating individual behaviour without changing the conditions surrounding that behaviour can limit long-term effectiveness.</a:t>
            </a:r>
          </a:p>
          <a:p>
            <a:pPr indent="0">
              <a:lnSpc>
                <a:spcPct val="150000"/>
              </a:lnSpc>
              <a:buFont typeface="Wingdings" panose="05000000000000000000" charset="0"/>
              <a:buNone/>
            </a:pPr>
            <a:endPar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endParaRP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Dahlgren and Whitehead (2021) argue that their model is useful for understanding determinants of health but also stress that models have limits and should not be treated as complete explanations of health inequalities.</a:t>
            </a:r>
          </a:p>
        </p:txBody>
      </p:sp>
      <p:sp>
        <p:nvSpPr>
          <p:cNvPr id="2" name="文本框 1"/>
          <p:cNvSpPr txBox="1">
            <a:spLocks noChangeArrowheads="1"/>
          </p:cNvSpPr>
          <p:nvPr>
            <p:custDataLst>
              <p:tags r:id="rId1"/>
            </p:custDataLst>
          </p:nvPr>
        </p:nvSpPr>
        <p:spPr bwMode="auto">
          <a:xfrm>
            <a:off x="720090" y="117475"/>
            <a:ext cx="797369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ctr" fontAlgn="base">
              <a:spcBef>
                <a:spcPct val="0"/>
              </a:spcBef>
              <a:spcAft>
                <a:spcPct val="0"/>
              </a:spcAft>
              <a:defRPr/>
            </a:pPr>
            <a:r>
              <a:rPr lang="en-US" altLang="en-US" sz="2400" b="1">
                <a:solidFill>
                  <a:srgbClr val="AD8555"/>
                </a:solidFill>
                <a:latin typeface="Cinzel" panose="00000500000000000000" charset="0"/>
                <a:ea typeface="Open Sans" panose="020B0606030504020204" charset="0"/>
                <a:cs typeface="Cinzel" panose="00000500000000000000" charset="0"/>
              </a:rPr>
              <a:t>Comparing the Models</a:t>
            </a:r>
          </a:p>
        </p:txBody>
      </p:sp>
      <p:sp>
        <p:nvSpPr>
          <p:cNvPr id="3" name="Rectangle 2"/>
          <p:cNvSpPr/>
          <p:nvPr/>
        </p:nvSpPr>
        <p:spPr>
          <a:xfrm>
            <a:off x="1979930" y="4739005"/>
            <a:ext cx="6714490" cy="236220"/>
          </a:xfrm>
          <a:prstGeom prst="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sz="1200"/>
              <a:t> </a:t>
            </a:r>
            <a:r>
              <a:rPr lang="en-US" sz="1200">
                <a:sym typeface="+mn-ea"/>
              </a:rPr>
              <a:t>Sources: </a:t>
            </a:r>
            <a:r>
              <a:rPr lang="en-US" altLang="en-US" sz="1200"/>
              <a:t>Dahlgren and Whitehead (2021); Ho et al.. (2022)</a:t>
            </a:r>
            <a:r>
              <a:rPr lang="en-US" altLang="en-US" sz="1200">
                <a:sym typeface="+mn-ea"/>
              </a:rPr>
              <a:t>; Lugg (2022</a:t>
            </a:r>
            <a:r>
              <a:rPr lang="en-US" altLang="en-US" sz="1200"/>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211320" y="735965"/>
            <a:ext cx="4806950" cy="2734310"/>
            <a:chOff x="6632" y="1159"/>
            <a:chExt cx="7570" cy="4306"/>
          </a:xfrm>
        </p:grpSpPr>
        <p:sp>
          <p:nvSpPr>
            <p:cNvPr id="6" name="矩形 5"/>
            <p:cNvSpPr/>
            <p:nvPr/>
          </p:nvSpPr>
          <p:spPr>
            <a:xfrm>
              <a:off x="6632" y="1719"/>
              <a:ext cx="7570" cy="3746"/>
            </a:xfrm>
            <a:prstGeom prst="rect">
              <a:avLst/>
            </a:prstGeom>
            <a:solidFill>
              <a:srgbClr val="FBB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7" name="矩形 6"/>
            <p:cNvSpPr/>
            <p:nvPr/>
          </p:nvSpPr>
          <p:spPr>
            <a:xfrm>
              <a:off x="6632" y="1719"/>
              <a:ext cx="7569" cy="3735"/>
            </a:xfrm>
            <a:prstGeom prst="rect">
              <a:avLst/>
            </a:prstGeom>
          </p:spPr>
          <p:txBody>
            <a:bodyPr wrap="square">
              <a:noAutofit/>
            </a:bodyPr>
            <a:lstStyle/>
            <a:p>
              <a:pPr>
                <a:lnSpc>
                  <a:spcPct val="150000"/>
                </a:lnSpc>
              </a:pPr>
              <a:r>
                <a:rPr lang="en-US" altLang="en-US" sz="1200">
                  <a:solidFill>
                    <a:schemeClr val="bg1"/>
                  </a:solidFill>
                  <a:latin typeface="Open Sans" panose="020B0606030504020204" charset="0"/>
                  <a:ea typeface="Open Sans" panose="020B0606030504020204" charset="0"/>
                  <a:cs typeface="Open Sans" panose="020B0606030504020204" charset="0"/>
                </a:rPr>
                <a:t>✔ “Ensure healthy lives and promote well-being for all at all ages.”</a:t>
              </a:r>
            </a:p>
            <a:p>
              <a:pPr>
                <a:lnSpc>
                  <a:spcPct val="150000"/>
                </a:lnSpc>
              </a:pPr>
              <a:endParaRPr lang="en-US" altLang="en-US" sz="1200">
                <a:solidFill>
                  <a:schemeClr val="bg1"/>
                </a:solidFill>
                <a:latin typeface="Open Sans" panose="020B0606030504020204" charset="0"/>
                <a:ea typeface="Open Sans" panose="020B0606030504020204" charset="0"/>
                <a:cs typeface="Open Sans" panose="020B0606030504020204" charset="0"/>
              </a:endParaRPr>
            </a:p>
            <a:p>
              <a:pPr>
                <a:lnSpc>
                  <a:spcPct val="150000"/>
                </a:lnSpc>
              </a:pPr>
              <a:r>
                <a:rPr lang="en-US" altLang="en-US" sz="1200" b="1">
                  <a:solidFill>
                    <a:schemeClr val="bg1"/>
                  </a:solidFill>
                  <a:latin typeface="Open Sans" panose="020B0606030504020204" charset="0"/>
                  <a:ea typeface="Open Sans" panose="020B0606030504020204" charset="0"/>
                  <a:cs typeface="Open Sans" panose="020B0606030504020204" charset="0"/>
                </a:rPr>
                <a:t>Relevant targets include:</a:t>
              </a:r>
            </a:p>
            <a:p>
              <a:pPr marL="171450"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Preventing non-communicable diseases</a:t>
              </a:r>
            </a:p>
            <a:p>
              <a:pPr marL="171450"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Mental health</a:t>
              </a:r>
            </a:p>
            <a:p>
              <a:pPr marL="171450"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Universal health coverage</a:t>
              </a:r>
            </a:p>
            <a:p>
              <a:pPr marL="171450"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Access to essential healthcare</a:t>
              </a:r>
            </a:p>
            <a:p>
              <a:pPr marL="171450"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Reducing preventable deaths.</a:t>
              </a:r>
            </a:p>
          </p:txBody>
        </p:sp>
        <p:sp>
          <p:nvSpPr>
            <p:cNvPr id="8" name="矩形 7"/>
            <p:cNvSpPr/>
            <p:nvPr/>
          </p:nvSpPr>
          <p:spPr>
            <a:xfrm>
              <a:off x="7710" y="1159"/>
              <a:ext cx="5468" cy="550"/>
            </a:xfrm>
            <a:prstGeom prst="rect">
              <a:avLst/>
            </a:prstGeom>
          </p:spPr>
          <p:txBody>
            <a:bodyPr wrap="square">
              <a:noAutofit/>
            </a:bodyPr>
            <a:lstStyle/>
            <a:p>
              <a:pPr algn="ctr"/>
              <a:r>
                <a:rPr lang="en-US" altLang="en-US" sz="1400" b="1" u="sng">
                  <a:solidFill>
                    <a:schemeClr val="bg1"/>
                  </a:solidFill>
                  <a:latin typeface="Open Sans" panose="020B0606030504020204" charset="0"/>
                  <a:ea typeface="Open Sans" panose="020B0606030504020204" charset="0"/>
                  <a:cs typeface="Open Sans" panose="020B0606030504020204" charset="0"/>
                </a:rPr>
                <a:t>SDG 3: Good Health and Wellbeing</a:t>
              </a:r>
            </a:p>
          </p:txBody>
        </p:sp>
      </p:grpSp>
      <p:grpSp>
        <p:nvGrpSpPr>
          <p:cNvPr id="5" name="Group 4"/>
          <p:cNvGrpSpPr/>
          <p:nvPr/>
        </p:nvGrpSpPr>
        <p:grpSpPr>
          <a:xfrm>
            <a:off x="4025265" y="3734435"/>
            <a:ext cx="4993005" cy="702945"/>
            <a:chOff x="7578" y="3702"/>
            <a:chExt cx="5917" cy="2031"/>
          </a:xfrm>
        </p:grpSpPr>
        <p:sp>
          <p:nvSpPr>
            <p:cNvPr id="28" name="矩形 27"/>
            <p:cNvSpPr/>
            <p:nvPr/>
          </p:nvSpPr>
          <p:spPr>
            <a:xfrm>
              <a:off x="7578" y="3702"/>
              <a:ext cx="5917" cy="2031"/>
            </a:xfrm>
            <a:prstGeom prst="rect">
              <a:avLst/>
            </a:prstGeom>
            <a:solidFill>
              <a:srgbClr val="B0D8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zh-CN" altLang="en-US">
                <a:cs typeface="Open Sans" panose="020B0606030504020204" charset="0"/>
              </a:endParaRPr>
            </a:p>
          </p:txBody>
        </p:sp>
        <p:sp>
          <p:nvSpPr>
            <p:cNvPr id="30" name="矩形 29"/>
            <p:cNvSpPr/>
            <p:nvPr/>
          </p:nvSpPr>
          <p:spPr>
            <a:xfrm>
              <a:off x="7578" y="3702"/>
              <a:ext cx="5917" cy="2029"/>
            </a:xfrm>
            <a:prstGeom prst="rect">
              <a:avLst/>
            </a:prstGeom>
          </p:spPr>
          <p:txBody>
            <a:bodyPr wrap="square">
              <a:noAutofit/>
            </a:bodyPr>
            <a:lstStyle/>
            <a:p>
              <a:pPr marL="171450"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The UN (2015) explicitly describes the SDGs as integrated and indivisible, not separate goals that can be pursued independently.</a:t>
              </a:r>
              <a:endParaRPr lang="zh-CN" altLang="en-US" sz="1200">
                <a:solidFill>
                  <a:schemeClr val="bg1"/>
                </a:solidFill>
                <a:latin typeface="Open Sans" panose="020B0606030504020204" charset="0"/>
                <a:ea typeface="Open Sans" panose="020B0606030504020204" charset="0"/>
                <a:cs typeface="Open Sans" panose="020B0606030504020204" charset="0"/>
              </a:endParaRPr>
            </a:p>
          </p:txBody>
        </p:sp>
      </p:grpSp>
      <p:sp>
        <p:nvSpPr>
          <p:cNvPr id="2" name="文本框 1"/>
          <p:cNvSpPr txBox="1">
            <a:spLocks noChangeArrowheads="1"/>
          </p:cNvSpPr>
          <p:nvPr>
            <p:custDataLst>
              <p:tags r:id="rId1"/>
            </p:custDataLst>
          </p:nvPr>
        </p:nvSpPr>
        <p:spPr bwMode="auto">
          <a:xfrm>
            <a:off x="720090" y="117475"/>
            <a:ext cx="764794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ctr" fontAlgn="base">
              <a:spcBef>
                <a:spcPct val="0"/>
              </a:spcBef>
              <a:spcAft>
                <a:spcPct val="0"/>
              </a:spcAft>
              <a:defRPr/>
            </a:pPr>
            <a:r>
              <a:rPr lang="en-US" altLang="en-US" sz="2400" b="1">
                <a:solidFill>
                  <a:srgbClr val="AD8555"/>
                </a:solidFill>
                <a:latin typeface="Cinzel" panose="00000500000000000000" charset="0"/>
                <a:ea typeface="Open Sans" panose="020B0606030504020204" charset="0"/>
                <a:cs typeface="Cinzel" panose="00000500000000000000" charset="0"/>
              </a:rPr>
              <a:t>Sustainable Development Goals</a:t>
            </a:r>
          </a:p>
        </p:txBody>
      </p:sp>
      <p:grpSp>
        <p:nvGrpSpPr>
          <p:cNvPr id="14" name="Group 13"/>
          <p:cNvGrpSpPr/>
          <p:nvPr/>
        </p:nvGrpSpPr>
        <p:grpSpPr>
          <a:xfrm>
            <a:off x="251460" y="1406525"/>
            <a:ext cx="3324860" cy="2424430"/>
            <a:chOff x="9078" y="3046"/>
            <a:chExt cx="5236" cy="3628"/>
          </a:xfrm>
        </p:grpSpPr>
        <p:sp>
          <p:nvSpPr>
            <p:cNvPr id="4" name="矩形 5"/>
            <p:cNvSpPr/>
            <p:nvPr/>
          </p:nvSpPr>
          <p:spPr>
            <a:xfrm>
              <a:off x="9078" y="3046"/>
              <a:ext cx="5236" cy="3628"/>
            </a:xfrm>
            <a:prstGeom prst="rect">
              <a:avLst/>
            </a:prstGeom>
            <a:solidFill>
              <a:srgbClr val="FBB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200">
                <a:cs typeface="Open Sans" panose="020B0606030504020204" charset="0"/>
              </a:endParaRPr>
            </a:p>
          </p:txBody>
        </p:sp>
        <p:sp>
          <p:nvSpPr>
            <p:cNvPr id="12" name="矩形 7"/>
            <p:cNvSpPr/>
            <p:nvPr/>
          </p:nvSpPr>
          <p:spPr>
            <a:xfrm>
              <a:off x="9163" y="3046"/>
              <a:ext cx="4348" cy="459"/>
            </a:xfrm>
            <a:prstGeom prst="rect">
              <a:avLst/>
            </a:prstGeom>
          </p:spPr>
          <p:txBody>
            <a:bodyPr wrap="square">
              <a:spAutoFit/>
            </a:bodyPr>
            <a:lstStyle/>
            <a:p>
              <a:r>
                <a:rPr lang="en-US" altLang="en-US" sz="1400" b="1" u="sng">
                  <a:solidFill>
                    <a:schemeClr val="bg1"/>
                  </a:solidFill>
                  <a:latin typeface="Open Sans" panose="020B0606030504020204" charset="0"/>
                  <a:ea typeface="Open Sans" panose="020B0606030504020204" charset="0"/>
                  <a:cs typeface="Open Sans" panose="020B0606030504020204" charset="0"/>
                </a:rPr>
                <a:t>The UN 2030 Agenda</a:t>
              </a:r>
              <a:r>
                <a:rPr lang="zh-CN" altLang="en-US" sz="1400" b="1" u="sng">
                  <a:solidFill>
                    <a:schemeClr val="bg1"/>
                  </a:solidFill>
                  <a:latin typeface="Open Sans" panose="020B0606030504020204" charset="0"/>
                  <a:ea typeface="Open Sans" panose="020B0606030504020204" charset="0"/>
                  <a:cs typeface="Open Sans" panose="020B0606030504020204" charset="0"/>
                </a:rPr>
                <a:t> </a:t>
              </a:r>
            </a:p>
          </p:txBody>
        </p:sp>
        <p:sp>
          <p:nvSpPr>
            <p:cNvPr id="13" name="矩形 6"/>
            <p:cNvSpPr/>
            <p:nvPr/>
          </p:nvSpPr>
          <p:spPr>
            <a:xfrm>
              <a:off x="9163" y="3501"/>
              <a:ext cx="5151" cy="3029"/>
            </a:xfrm>
            <a:prstGeom prst="rect">
              <a:avLst/>
            </a:prstGeom>
          </p:spPr>
          <p:txBody>
            <a:bodyPr wrap="square">
              <a:noAutofit/>
            </a:bodyPr>
            <a:lstStyle/>
            <a:p>
              <a:pPr marL="171450"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17 Sustainable Development Goals</a:t>
              </a:r>
            </a:p>
            <a:p>
              <a:pPr marL="171450"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169 targets</a:t>
              </a:r>
            </a:p>
            <a:p>
              <a:pPr marL="171450"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Goals are integrated and interdependent</a:t>
              </a:r>
            </a:p>
            <a:p>
              <a:pPr marL="171450"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Three broad dimensions:</a:t>
              </a:r>
            </a:p>
            <a:p>
              <a:pPr marL="628650" lvl="1"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Social</a:t>
              </a:r>
            </a:p>
            <a:p>
              <a:pPr marL="628650" lvl="1"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Economic</a:t>
              </a:r>
            </a:p>
            <a:p>
              <a:pPr marL="628650" lvl="1" indent="-171450">
                <a:lnSpc>
                  <a:spcPct val="150000"/>
                </a:lnSpc>
                <a:buFont typeface="Wingdings" panose="05000000000000000000" charset="0"/>
                <a:buChar char="ü"/>
              </a:pPr>
              <a:r>
                <a:rPr lang="en-US" altLang="en-US" sz="1200">
                  <a:solidFill>
                    <a:schemeClr val="bg1"/>
                  </a:solidFill>
                  <a:latin typeface="Open Sans" panose="020B0606030504020204" charset="0"/>
                  <a:ea typeface="Open Sans" panose="020B0606030504020204" charset="0"/>
                  <a:cs typeface="Open Sans" panose="020B0606030504020204" charset="0"/>
                </a:rPr>
                <a:t>Environmental.</a:t>
              </a:r>
            </a:p>
          </p:txBody>
        </p:sp>
      </p:grpSp>
      <p:sp>
        <p:nvSpPr>
          <p:cNvPr id="17" name="矩形 29"/>
          <p:cNvSpPr/>
          <p:nvPr/>
        </p:nvSpPr>
        <p:spPr>
          <a:xfrm>
            <a:off x="1294765" y="4707255"/>
            <a:ext cx="6464300" cy="370205"/>
          </a:xfrm>
          <a:prstGeom prst="rect">
            <a:avLst/>
          </a:prstGeom>
          <a:solidFill>
            <a:schemeClr val="accent1">
              <a:lumMod val="75000"/>
            </a:schemeClr>
          </a:solidFill>
        </p:spPr>
        <p:txBody>
          <a:bodyPr wrap="square">
            <a:noAutofit/>
          </a:bodyPr>
          <a:lstStyle/>
          <a:p>
            <a:pPr algn="ctr">
              <a:lnSpc>
                <a:spcPct val="150000"/>
              </a:lnSpc>
            </a:pPr>
            <a:r>
              <a:rPr lang="en-US" altLang="en-US" sz="1200">
                <a:solidFill>
                  <a:schemeClr val="bg1"/>
                </a:solidFill>
                <a:latin typeface="Open Sans" panose="020B0606030504020204" charset="0"/>
                <a:ea typeface="Open Sans" panose="020B0606030504020204" charset="0"/>
                <a:cs typeface="Open Sans" panose="020B0606030504020204" charset="0"/>
              </a:rPr>
              <a:t>Sources: United Nations (2015); United Nations (2026</a:t>
            </a:r>
            <a:r>
              <a:rPr lang="en-US" altLang="en-US" sz="1200">
                <a:solidFill>
                  <a:schemeClr val="bg1"/>
                </a:solidFill>
                <a:latin typeface="Open Sans" panose="020B0606030504020204" charset="0"/>
                <a:ea typeface="Open Sans" panose="020B0606030504020204" charset="0"/>
                <a:cs typeface="Open Sans" panose="020B0606030504020204" charset="0"/>
                <a:sym typeface="+mn-ea"/>
              </a:rPr>
              <a:t>)</a:t>
            </a:r>
            <a:r>
              <a:rPr lang="en-US" altLang="en-US" sz="1200">
                <a:solidFill>
                  <a:schemeClr val="bg1"/>
                </a:solidFill>
                <a:latin typeface="Open Sans" panose="020B0606030504020204" charset="0"/>
                <a:ea typeface="Open Sans" panose="020B0606030504020204" charset="0"/>
                <a:cs typeface="Open Sans" panose="020B0606030504020204" charset="0"/>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矩形 73"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181610" y="4810125"/>
            <a:ext cx="4270375" cy="332740"/>
          </a:xfrm>
          <a:prstGeom prst="rect">
            <a:avLst/>
          </a:prstGeom>
        </p:spPr>
        <p:txBody>
          <a:bodyPr wrap="square">
            <a:noAutofit/>
          </a:bodyPr>
          <a:lstStyle/>
          <a:p>
            <a:pPr>
              <a:lnSpc>
                <a:spcPct val="150000"/>
              </a:lnSpc>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Sources: NHS England (2025); NHS England (2026).</a:t>
            </a:r>
          </a:p>
        </p:txBody>
      </p:sp>
      <p:grpSp>
        <p:nvGrpSpPr>
          <p:cNvPr id="6" name="Group 5"/>
          <p:cNvGrpSpPr/>
          <p:nvPr/>
        </p:nvGrpSpPr>
        <p:grpSpPr>
          <a:xfrm>
            <a:off x="115570" y="1277620"/>
            <a:ext cx="9028430" cy="3865880"/>
            <a:chOff x="364" y="2012"/>
            <a:chExt cx="14218" cy="5744"/>
          </a:xfrm>
        </p:grpSpPr>
        <p:grpSp>
          <p:nvGrpSpPr>
            <p:cNvPr id="60" name="组合 59"/>
            <p:cNvGrpSpPr/>
            <p:nvPr/>
          </p:nvGrpSpPr>
          <p:grpSpPr>
            <a:xfrm>
              <a:off x="7564" y="2229"/>
              <a:ext cx="2032" cy="2032"/>
              <a:chOff x="605858" y="1091405"/>
              <a:chExt cx="2960690" cy="2960690"/>
            </a:xfrm>
          </p:grpSpPr>
          <p:sp>
            <p:nvSpPr>
              <p:cNvPr id="61" name="椭圆 60"/>
              <p:cNvSpPr/>
              <p:nvPr/>
            </p:nvSpPr>
            <p:spPr>
              <a:xfrm>
                <a:off x="786041" y="1271588"/>
                <a:ext cx="2600325" cy="2600325"/>
              </a:xfrm>
              <a:prstGeom prst="ellipse">
                <a:avLst/>
              </a:prstGeom>
              <a:solidFill>
                <a:srgbClr val="CEE7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62" name="弧形 61"/>
              <p:cNvSpPr/>
              <p:nvPr/>
            </p:nvSpPr>
            <p:spPr>
              <a:xfrm>
                <a:off x="605858" y="1091405"/>
                <a:ext cx="2960690" cy="2960690"/>
              </a:xfrm>
              <a:prstGeom prst="arc">
                <a:avLst>
                  <a:gd name="adj1" fmla="val 846701"/>
                  <a:gd name="adj2" fmla="val 21549168"/>
                </a:avLst>
              </a:prstGeom>
              <a:ln>
                <a:solidFill>
                  <a:srgbClr val="FDDABF"/>
                </a:solidFill>
                <a:prstDash val="dash"/>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cs typeface="Open Sans" panose="020B0606030504020204" charset="0"/>
                </a:endParaRPr>
              </a:p>
            </p:txBody>
          </p:sp>
        </p:grpSp>
        <p:sp>
          <p:nvSpPr>
            <p:cNvPr id="63" name="文本框 6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9850" y="2395"/>
              <a:ext cx="4376" cy="5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l"/>
              <a:r>
                <a:rPr lang="en-US" altLang="en-US" sz="1600">
                  <a:latin typeface="Open Sans" panose="020B0606030504020204" charset="0"/>
                  <a:ea typeface="Open Sans" panose="020B0606030504020204" charset="0"/>
                  <a:cs typeface="Open Sans" panose="020B0606030504020204" charset="0"/>
                </a:rPr>
                <a:t>The shift in service delivery</a:t>
              </a:r>
            </a:p>
          </p:txBody>
        </p:sp>
        <p:sp>
          <p:nvSpPr>
            <p:cNvPr id="64" name="矩形 63"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9850" y="2845"/>
              <a:ext cx="4550" cy="1370"/>
            </a:xfrm>
            <a:prstGeom prst="rect">
              <a:avLst/>
            </a:prstGeom>
          </p:spPr>
          <p:txBody>
            <a:bodyPr wrap="square">
              <a:spAutoFit/>
            </a:bodyPr>
            <a:lstStyle/>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Hospital to Community</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Treatment to Prevention</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Analogue to Digital.</a:t>
              </a:r>
            </a:p>
          </p:txBody>
        </p:sp>
        <p:grpSp>
          <p:nvGrpSpPr>
            <p:cNvPr id="4" name="Group 3"/>
            <p:cNvGrpSpPr/>
            <p:nvPr/>
          </p:nvGrpSpPr>
          <p:grpSpPr>
            <a:xfrm>
              <a:off x="364" y="2012"/>
              <a:ext cx="14218" cy="5744"/>
              <a:chOff x="364" y="2012"/>
              <a:chExt cx="14218" cy="5744"/>
            </a:xfrm>
          </p:grpSpPr>
          <p:grpSp>
            <p:nvGrpSpPr>
              <p:cNvPr id="53" name="组合 52"/>
              <p:cNvGrpSpPr/>
              <p:nvPr/>
            </p:nvGrpSpPr>
            <p:grpSpPr>
              <a:xfrm>
                <a:off x="364" y="2229"/>
                <a:ext cx="1615" cy="2023"/>
                <a:chOff x="605858" y="1104522"/>
                <a:chExt cx="2353686" cy="2948301"/>
              </a:xfrm>
            </p:grpSpPr>
            <p:sp>
              <p:nvSpPr>
                <p:cNvPr id="54" name="椭圆 53"/>
                <p:cNvSpPr/>
                <p:nvPr/>
              </p:nvSpPr>
              <p:spPr>
                <a:xfrm>
                  <a:off x="786574" y="1272121"/>
                  <a:ext cx="2072409" cy="2599985"/>
                </a:xfrm>
                <a:prstGeom prst="ellipse">
                  <a:avLst/>
                </a:prstGeom>
                <a:solidFill>
                  <a:srgbClr val="CEE7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55" name="弧形 54"/>
                <p:cNvSpPr/>
                <p:nvPr/>
              </p:nvSpPr>
              <p:spPr>
                <a:xfrm>
                  <a:off x="605858" y="1104522"/>
                  <a:ext cx="2353686" cy="2948301"/>
                </a:xfrm>
                <a:prstGeom prst="arc">
                  <a:avLst>
                    <a:gd name="adj1" fmla="val 846701"/>
                    <a:gd name="adj2" fmla="val 21368119"/>
                  </a:avLst>
                </a:prstGeom>
                <a:ln>
                  <a:solidFill>
                    <a:srgbClr val="FDDABF"/>
                  </a:solidFill>
                  <a:prstDash val="dash"/>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cs typeface="Open Sans" panose="020B0606030504020204" charset="0"/>
                  </a:endParaRPr>
                </a:p>
              </p:txBody>
            </p:sp>
          </p:grpSp>
          <p:sp>
            <p:nvSpPr>
              <p:cNvPr id="57" name="文本框 56"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2650" y="2012"/>
                <a:ext cx="3521" cy="5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l"/>
                <a:r>
                  <a:rPr lang="en-US" altLang="en-US" sz="1400">
                    <a:latin typeface="Open Sans" panose="020B0606030504020204" charset="0"/>
                    <a:ea typeface="Open Sans" panose="020B0606030504020204" charset="0"/>
                    <a:cs typeface="Open Sans" panose="020B0606030504020204" charset="0"/>
                  </a:rPr>
                  <a:t>Integration in practice</a:t>
                </a:r>
              </a:p>
            </p:txBody>
          </p:sp>
          <p:sp>
            <p:nvSpPr>
              <p:cNvPr id="59" name="矩形 58"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1982" y="2395"/>
                <a:ext cx="5634" cy="4663"/>
              </a:xfrm>
              <a:prstGeom prst="rect">
                <a:avLst/>
              </a:prstGeom>
            </p:spPr>
            <p:txBody>
              <a:bodyPr wrap="square">
                <a:spAutoFit/>
              </a:bodyPr>
              <a:lstStyle/>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SDG 3  (Health): prevention, screening, vaccination, chronic disease management</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SDG 10 (Reduced inequalities): Core20PLUS5, targeted services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SDG 11 (Sustainable communities): community-based care and healthy environments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SDG 12 (Responsible consumption): reducing healthcare waste</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SDG 13 (Climate action): NHS net-zero programmes</a:t>
                </a:r>
              </a:p>
            </p:txBody>
          </p:sp>
          <p:sp>
            <p:nvSpPr>
              <p:cNvPr id="24" name="Freeform 5" descr="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
              <p:cNvSpPr>
                <a:spLocks noEditPoints="1"/>
              </p:cNvSpPr>
              <p:nvPr/>
            </p:nvSpPr>
            <p:spPr bwMode="auto">
              <a:xfrm>
                <a:off x="806" y="2896"/>
                <a:ext cx="730" cy="600"/>
              </a:xfrm>
              <a:custGeom>
                <a:avLst/>
                <a:gdLst>
                  <a:gd name="T0" fmla="*/ 689 w 746"/>
                  <a:gd name="T1" fmla="*/ 125 h 638"/>
                  <a:gd name="T2" fmla="*/ 552 w 746"/>
                  <a:gd name="T3" fmla="*/ 125 h 638"/>
                  <a:gd name="T4" fmla="*/ 552 w 746"/>
                  <a:gd name="T5" fmla="*/ 57 h 638"/>
                  <a:gd name="T6" fmla="*/ 495 w 746"/>
                  <a:gd name="T7" fmla="*/ 0 h 638"/>
                  <a:gd name="T8" fmla="*/ 253 w 746"/>
                  <a:gd name="T9" fmla="*/ 0 h 638"/>
                  <a:gd name="T10" fmla="*/ 196 w 746"/>
                  <a:gd name="T11" fmla="*/ 57 h 638"/>
                  <a:gd name="T12" fmla="*/ 196 w 746"/>
                  <a:gd name="T13" fmla="*/ 125 h 638"/>
                  <a:gd name="T14" fmla="*/ 57 w 746"/>
                  <a:gd name="T15" fmla="*/ 125 h 638"/>
                  <a:gd name="T16" fmla="*/ 0 w 746"/>
                  <a:gd name="T17" fmla="*/ 182 h 638"/>
                  <a:gd name="T18" fmla="*/ 0 w 746"/>
                  <a:gd name="T19" fmla="*/ 581 h 638"/>
                  <a:gd name="T20" fmla="*/ 57 w 746"/>
                  <a:gd name="T21" fmla="*/ 638 h 638"/>
                  <a:gd name="T22" fmla="*/ 689 w 746"/>
                  <a:gd name="T23" fmla="*/ 638 h 638"/>
                  <a:gd name="T24" fmla="*/ 746 w 746"/>
                  <a:gd name="T25" fmla="*/ 581 h 638"/>
                  <a:gd name="T26" fmla="*/ 746 w 746"/>
                  <a:gd name="T27" fmla="*/ 182 h 638"/>
                  <a:gd name="T28" fmla="*/ 689 w 746"/>
                  <a:gd name="T29" fmla="*/ 125 h 638"/>
                  <a:gd name="T30" fmla="*/ 239 w 746"/>
                  <a:gd name="T31" fmla="*/ 57 h 638"/>
                  <a:gd name="T32" fmla="*/ 253 w 746"/>
                  <a:gd name="T33" fmla="*/ 44 h 638"/>
                  <a:gd name="T34" fmla="*/ 495 w 746"/>
                  <a:gd name="T35" fmla="*/ 44 h 638"/>
                  <a:gd name="T36" fmla="*/ 508 w 746"/>
                  <a:gd name="T37" fmla="*/ 57 h 638"/>
                  <a:gd name="T38" fmla="*/ 508 w 746"/>
                  <a:gd name="T39" fmla="*/ 125 h 638"/>
                  <a:gd name="T40" fmla="*/ 239 w 746"/>
                  <a:gd name="T41" fmla="*/ 125 h 638"/>
                  <a:gd name="T42" fmla="*/ 239 w 746"/>
                  <a:gd name="T43" fmla="*/ 57 h 638"/>
                  <a:gd name="T44" fmla="*/ 57 w 746"/>
                  <a:gd name="T45" fmla="*/ 169 h 638"/>
                  <a:gd name="T46" fmla="*/ 689 w 746"/>
                  <a:gd name="T47" fmla="*/ 169 h 638"/>
                  <a:gd name="T48" fmla="*/ 703 w 746"/>
                  <a:gd name="T49" fmla="*/ 182 h 638"/>
                  <a:gd name="T50" fmla="*/ 703 w 746"/>
                  <a:gd name="T51" fmla="*/ 295 h 638"/>
                  <a:gd name="T52" fmla="*/ 545 w 746"/>
                  <a:gd name="T53" fmla="*/ 295 h 638"/>
                  <a:gd name="T54" fmla="*/ 545 w 746"/>
                  <a:gd name="T55" fmla="*/ 267 h 638"/>
                  <a:gd name="T56" fmla="*/ 501 w 746"/>
                  <a:gd name="T57" fmla="*/ 267 h 638"/>
                  <a:gd name="T58" fmla="*/ 501 w 746"/>
                  <a:gd name="T59" fmla="*/ 295 h 638"/>
                  <a:gd name="T60" fmla="*/ 245 w 746"/>
                  <a:gd name="T61" fmla="*/ 295 h 638"/>
                  <a:gd name="T62" fmla="*/ 245 w 746"/>
                  <a:gd name="T63" fmla="*/ 266 h 638"/>
                  <a:gd name="T64" fmla="*/ 201 w 746"/>
                  <a:gd name="T65" fmla="*/ 266 h 638"/>
                  <a:gd name="T66" fmla="*/ 201 w 746"/>
                  <a:gd name="T67" fmla="*/ 295 h 638"/>
                  <a:gd name="T68" fmla="*/ 43 w 746"/>
                  <a:gd name="T69" fmla="*/ 295 h 638"/>
                  <a:gd name="T70" fmla="*/ 43 w 746"/>
                  <a:gd name="T71" fmla="*/ 182 h 638"/>
                  <a:gd name="T72" fmla="*/ 57 w 746"/>
                  <a:gd name="T73" fmla="*/ 169 h 638"/>
                  <a:gd name="T74" fmla="*/ 689 w 746"/>
                  <a:gd name="T75" fmla="*/ 594 h 638"/>
                  <a:gd name="T76" fmla="*/ 57 w 746"/>
                  <a:gd name="T77" fmla="*/ 594 h 638"/>
                  <a:gd name="T78" fmla="*/ 43 w 746"/>
                  <a:gd name="T79" fmla="*/ 581 h 638"/>
                  <a:gd name="T80" fmla="*/ 43 w 746"/>
                  <a:gd name="T81" fmla="*/ 338 h 638"/>
                  <a:gd name="T82" fmla="*/ 201 w 746"/>
                  <a:gd name="T83" fmla="*/ 338 h 638"/>
                  <a:gd name="T84" fmla="*/ 201 w 746"/>
                  <a:gd name="T85" fmla="*/ 368 h 638"/>
                  <a:gd name="T86" fmla="*/ 245 w 746"/>
                  <a:gd name="T87" fmla="*/ 368 h 638"/>
                  <a:gd name="T88" fmla="*/ 245 w 746"/>
                  <a:gd name="T89" fmla="*/ 338 h 638"/>
                  <a:gd name="T90" fmla="*/ 501 w 746"/>
                  <a:gd name="T91" fmla="*/ 338 h 638"/>
                  <a:gd name="T92" fmla="*/ 501 w 746"/>
                  <a:gd name="T93" fmla="*/ 369 h 638"/>
                  <a:gd name="T94" fmla="*/ 545 w 746"/>
                  <a:gd name="T95" fmla="*/ 369 h 638"/>
                  <a:gd name="T96" fmla="*/ 545 w 746"/>
                  <a:gd name="T97" fmla="*/ 338 h 638"/>
                  <a:gd name="T98" fmla="*/ 703 w 746"/>
                  <a:gd name="T99" fmla="*/ 338 h 638"/>
                  <a:gd name="T100" fmla="*/ 703 w 746"/>
                  <a:gd name="T101" fmla="*/ 581 h 638"/>
                  <a:gd name="T102" fmla="*/ 689 w 746"/>
                  <a:gd name="T103" fmla="*/ 594 h 6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bg1"/>
              </a:solidFill>
              <a:ln>
                <a:noFill/>
              </a:ln>
            </p:spPr>
            <p:txBody>
              <a:bodyPr vert="horz" wrap="square" lIns="91440" tIns="45720" rIns="91440" bIns="45720" numCol="1" anchor="t" anchorCtr="0" compatLnSpc="1"/>
              <a:lstStyle/>
              <a:p>
                <a:endParaRPr lang="zh-CN" altLang="en-US">
                  <a:cs typeface="Open Sans" panose="020B0606030504020204" charset="0"/>
                </a:endParaRPr>
              </a:p>
            </p:txBody>
          </p:sp>
          <p:grpSp>
            <p:nvGrpSpPr>
              <p:cNvPr id="3" name="Group 2"/>
              <p:cNvGrpSpPr/>
              <p:nvPr/>
            </p:nvGrpSpPr>
            <p:grpSpPr>
              <a:xfrm>
                <a:off x="7193" y="5447"/>
                <a:ext cx="7389" cy="2309"/>
                <a:chOff x="364" y="5042"/>
                <a:chExt cx="7389" cy="2309"/>
              </a:xfrm>
            </p:grpSpPr>
            <p:grpSp>
              <p:nvGrpSpPr>
                <p:cNvPr id="65" name="组合 64"/>
                <p:cNvGrpSpPr/>
                <p:nvPr/>
              </p:nvGrpSpPr>
              <p:grpSpPr>
                <a:xfrm>
                  <a:off x="364" y="5319"/>
                  <a:ext cx="2032" cy="2032"/>
                  <a:chOff x="605858" y="1091405"/>
                  <a:chExt cx="2960690" cy="2960690"/>
                </a:xfrm>
              </p:grpSpPr>
              <p:sp>
                <p:nvSpPr>
                  <p:cNvPr id="66" name="椭圆 65"/>
                  <p:cNvSpPr/>
                  <p:nvPr/>
                </p:nvSpPr>
                <p:spPr>
                  <a:xfrm>
                    <a:off x="786041" y="1271588"/>
                    <a:ext cx="2600325" cy="2600325"/>
                  </a:xfrm>
                  <a:prstGeom prst="ellipse">
                    <a:avLst/>
                  </a:prstGeom>
                  <a:solidFill>
                    <a:srgbClr val="FDDA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67" name="弧形 66"/>
                  <p:cNvSpPr/>
                  <p:nvPr/>
                </p:nvSpPr>
                <p:spPr>
                  <a:xfrm>
                    <a:off x="605858" y="1091405"/>
                    <a:ext cx="2960690" cy="2960690"/>
                  </a:xfrm>
                  <a:prstGeom prst="arc">
                    <a:avLst>
                      <a:gd name="adj1" fmla="val 846701"/>
                      <a:gd name="adj2" fmla="val 21549168"/>
                    </a:avLst>
                  </a:prstGeom>
                  <a:ln>
                    <a:solidFill>
                      <a:srgbClr val="FDDABF"/>
                    </a:solidFill>
                    <a:prstDash val="dash"/>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cs typeface="Open Sans" panose="020B0606030504020204" charset="0"/>
                    </a:endParaRPr>
                  </a:p>
                </p:txBody>
              </p:sp>
            </p:grpSp>
            <p:grpSp>
              <p:nvGrpSpPr>
                <p:cNvPr id="2" name="Group 1"/>
                <p:cNvGrpSpPr/>
                <p:nvPr/>
              </p:nvGrpSpPr>
              <p:grpSpPr>
                <a:xfrm>
                  <a:off x="935" y="5042"/>
                  <a:ext cx="6818" cy="1853"/>
                  <a:chOff x="935" y="5042"/>
                  <a:chExt cx="6818" cy="1853"/>
                </a:xfrm>
              </p:grpSpPr>
              <p:sp>
                <p:nvSpPr>
                  <p:cNvPr id="69" name="矩形 68"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2396" y="5042"/>
                    <a:ext cx="5357" cy="1853"/>
                  </a:xfrm>
                  <a:prstGeom prst="rect">
                    <a:avLst/>
                  </a:prstGeom>
                </p:spPr>
                <p:txBody>
                  <a:bodyPr wrap="square">
                    <a:noAutofit/>
                  </a:bodyPr>
                  <a:lstStyle/>
                  <a:p>
                    <a:pPr>
                      <a:lnSpc>
                        <a:spcPct val="150000"/>
                      </a:lnSpc>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The current English 10 Year Health Plan explicitly centres these three shifts, although digital transformation also creates risks for people experiencing digital exclusion.</a:t>
                    </a:r>
                  </a:p>
                </p:txBody>
              </p:sp>
              <p:grpSp>
                <p:nvGrpSpPr>
                  <p:cNvPr id="25" name="Group 15" descr="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
                  <p:cNvGrpSpPr>
                    <a:grpSpLocks noChangeAspect="1"/>
                  </p:cNvGrpSpPr>
                  <p:nvPr/>
                </p:nvGrpSpPr>
                <p:grpSpPr bwMode="auto">
                  <a:xfrm>
                    <a:off x="935" y="6022"/>
                    <a:ext cx="862" cy="701"/>
                    <a:chOff x="2425" y="1235"/>
                    <a:chExt cx="912" cy="771"/>
                  </a:xfrm>
                  <a:solidFill>
                    <a:schemeClr val="bg1"/>
                  </a:solidFill>
                </p:grpSpPr>
                <p:sp>
                  <p:nvSpPr>
                    <p:cNvPr id="26" name="Freeform 16"/>
                    <p:cNvSpPr/>
                    <p:nvPr/>
                  </p:nvSpPr>
                  <p:spPr bwMode="auto">
                    <a:xfrm>
                      <a:off x="2625" y="1422"/>
                      <a:ext cx="513" cy="214"/>
                    </a:xfrm>
                    <a:custGeom>
                      <a:avLst/>
                      <a:gdLst>
                        <a:gd name="T0" fmla="*/ 348 w 513"/>
                        <a:gd name="T1" fmla="*/ 0 h 214"/>
                        <a:gd name="T2" fmla="*/ 210 w 513"/>
                        <a:gd name="T3" fmla="*/ 139 h 214"/>
                        <a:gd name="T4" fmla="*/ 119 w 513"/>
                        <a:gd name="T5" fmla="*/ 48 h 214"/>
                        <a:gd name="T6" fmla="*/ 0 w 513"/>
                        <a:gd name="T7" fmla="*/ 166 h 214"/>
                        <a:gd name="T8" fmla="*/ 38 w 513"/>
                        <a:gd name="T9" fmla="*/ 202 h 214"/>
                        <a:gd name="T10" fmla="*/ 119 w 513"/>
                        <a:gd name="T11" fmla="*/ 123 h 214"/>
                        <a:gd name="T12" fmla="*/ 210 w 513"/>
                        <a:gd name="T13" fmla="*/ 214 h 214"/>
                        <a:gd name="T14" fmla="*/ 348 w 513"/>
                        <a:gd name="T15" fmla="*/ 76 h 214"/>
                        <a:gd name="T16" fmla="*/ 475 w 513"/>
                        <a:gd name="T17" fmla="*/ 202 h 214"/>
                        <a:gd name="T18" fmla="*/ 513 w 513"/>
                        <a:gd name="T19" fmla="*/ 165 h 214"/>
                        <a:gd name="T20" fmla="*/ 348 w 513"/>
                        <a:gd name="T21" fmla="*/ 0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sp>
                  <p:nvSpPr>
                    <p:cNvPr id="28" name="Freeform 17"/>
                    <p:cNvSpPr>
                      <a:spLocks noEditPoints="1"/>
                    </p:cNvSpPr>
                    <p:nvPr/>
                  </p:nvSpPr>
                  <p:spPr bwMode="auto">
                    <a:xfrm>
                      <a:off x="2425" y="1235"/>
                      <a:ext cx="912" cy="771"/>
                    </a:xfrm>
                    <a:custGeom>
                      <a:avLst/>
                      <a:gdLst>
                        <a:gd name="T0" fmla="*/ 912 w 912"/>
                        <a:gd name="T1" fmla="*/ 54 h 771"/>
                        <a:gd name="T2" fmla="*/ 912 w 912"/>
                        <a:gd name="T3" fmla="*/ 0 h 771"/>
                        <a:gd name="T4" fmla="*/ 2 w 912"/>
                        <a:gd name="T5" fmla="*/ 0 h 771"/>
                        <a:gd name="T6" fmla="*/ 2 w 912"/>
                        <a:gd name="T7" fmla="*/ 54 h 771"/>
                        <a:gd name="T8" fmla="*/ 30 w 912"/>
                        <a:gd name="T9" fmla="*/ 54 h 771"/>
                        <a:gd name="T10" fmla="*/ 30 w 912"/>
                        <a:gd name="T11" fmla="*/ 541 h 771"/>
                        <a:gd name="T12" fmla="*/ 0 w 912"/>
                        <a:gd name="T13" fmla="*/ 541 h 771"/>
                        <a:gd name="T14" fmla="*/ 0 w 912"/>
                        <a:gd name="T15" fmla="*/ 594 h 771"/>
                        <a:gd name="T16" fmla="*/ 30 w 912"/>
                        <a:gd name="T17" fmla="*/ 594 h 771"/>
                        <a:gd name="T18" fmla="*/ 30 w 912"/>
                        <a:gd name="T19" fmla="*/ 595 h 771"/>
                        <a:gd name="T20" fmla="*/ 429 w 912"/>
                        <a:gd name="T21" fmla="*/ 595 h 771"/>
                        <a:gd name="T22" fmla="*/ 429 w 912"/>
                        <a:gd name="T23" fmla="*/ 718 h 771"/>
                        <a:gd name="T24" fmla="*/ 367 w 912"/>
                        <a:gd name="T25" fmla="*/ 718 h 771"/>
                        <a:gd name="T26" fmla="*/ 367 w 912"/>
                        <a:gd name="T27" fmla="*/ 771 h 771"/>
                        <a:gd name="T28" fmla="*/ 545 w 912"/>
                        <a:gd name="T29" fmla="*/ 771 h 771"/>
                        <a:gd name="T30" fmla="*/ 545 w 912"/>
                        <a:gd name="T31" fmla="*/ 718 h 771"/>
                        <a:gd name="T32" fmla="*/ 482 w 912"/>
                        <a:gd name="T33" fmla="*/ 718 h 771"/>
                        <a:gd name="T34" fmla="*/ 482 w 912"/>
                        <a:gd name="T35" fmla="*/ 595 h 771"/>
                        <a:gd name="T36" fmla="*/ 885 w 912"/>
                        <a:gd name="T37" fmla="*/ 595 h 771"/>
                        <a:gd name="T38" fmla="*/ 885 w 912"/>
                        <a:gd name="T39" fmla="*/ 594 h 771"/>
                        <a:gd name="T40" fmla="*/ 911 w 912"/>
                        <a:gd name="T41" fmla="*/ 594 h 771"/>
                        <a:gd name="T42" fmla="*/ 911 w 912"/>
                        <a:gd name="T43" fmla="*/ 541 h 771"/>
                        <a:gd name="T44" fmla="*/ 885 w 912"/>
                        <a:gd name="T45" fmla="*/ 541 h 771"/>
                        <a:gd name="T46" fmla="*/ 885 w 912"/>
                        <a:gd name="T47" fmla="*/ 54 h 771"/>
                        <a:gd name="T48" fmla="*/ 912 w 912"/>
                        <a:gd name="T49" fmla="*/ 54 h 771"/>
                        <a:gd name="T50" fmla="*/ 83 w 912"/>
                        <a:gd name="T51" fmla="*/ 541 h 771"/>
                        <a:gd name="T52" fmla="*/ 83 w 912"/>
                        <a:gd name="T53" fmla="*/ 55 h 771"/>
                        <a:gd name="T54" fmla="*/ 832 w 912"/>
                        <a:gd name="T55" fmla="*/ 55 h 771"/>
                        <a:gd name="T56" fmla="*/ 832 w 912"/>
                        <a:gd name="T57" fmla="*/ 541 h 771"/>
                        <a:gd name="T58" fmla="*/ 83 w 912"/>
                        <a:gd name="T59" fmla="*/ 541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grpSp>
            </p:grpSp>
          </p:grpSp>
        </p:grpSp>
        <p:grpSp>
          <p:nvGrpSpPr>
            <p:cNvPr id="30" name="Group 20" descr="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
            <p:cNvGrpSpPr>
              <a:grpSpLocks noChangeAspect="1"/>
            </p:cNvGrpSpPr>
            <p:nvPr/>
          </p:nvGrpSpPr>
          <p:grpSpPr bwMode="auto">
            <a:xfrm>
              <a:off x="8112" y="2851"/>
              <a:ext cx="937" cy="676"/>
              <a:chOff x="2423" y="1278"/>
              <a:chExt cx="912" cy="683"/>
            </a:xfrm>
            <a:solidFill>
              <a:schemeClr val="bg1"/>
            </a:solidFill>
          </p:grpSpPr>
          <p:sp>
            <p:nvSpPr>
              <p:cNvPr id="31" name="Freeform 21"/>
              <p:cNvSpPr/>
              <p:nvPr/>
            </p:nvSpPr>
            <p:spPr bwMode="auto">
              <a:xfrm>
                <a:off x="2746" y="1582"/>
                <a:ext cx="265" cy="281"/>
              </a:xfrm>
              <a:custGeom>
                <a:avLst/>
                <a:gdLst>
                  <a:gd name="T0" fmla="*/ 0 w 265"/>
                  <a:gd name="T1" fmla="*/ 131 h 281"/>
                  <a:gd name="T2" fmla="*/ 38 w 265"/>
                  <a:gd name="T3" fmla="*/ 169 h 281"/>
                  <a:gd name="T4" fmla="*/ 107 w 265"/>
                  <a:gd name="T5" fmla="*/ 102 h 281"/>
                  <a:gd name="T6" fmla="*/ 105 w 265"/>
                  <a:gd name="T7" fmla="*/ 281 h 281"/>
                  <a:gd name="T8" fmla="*/ 159 w 265"/>
                  <a:gd name="T9" fmla="*/ 281 h 281"/>
                  <a:gd name="T10" fmla="*/ 159 w 265"/>
                  <a:gd name="T11" fmla="*/ 102 h 281"/>
                  <a:gd name="T12" fmla="*/ 227 w 265"/>
                  <a:gd name="T13" fmla="*/ 169 h 281"/>
                  <a:gd name="T14" fmla="*/ 265 w 265"/>
                  <a:gd name="T15" fmla="*/ 131 h 281"/>
                  <a:gd name="T16" fmla="*/ 132 w 265"/>
                  <a:gd name="T17" fmla="*/ 0 h 281"/>
                  <a:gd name="T18" fmla="*/ 0 w 265"/>
                  <a:gd name="T19" fmla="*/ 131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sp>
            <p:nvSpPr>
              <p:cNvPr id="32" name="Freeform 22"/>
              <p:cNvSpPr>
                <a:spLocks noEditPoints="1"/>
              </p:cNvSpPr>
              <p:nvPr/>
            </p:nvSpPr>
            <p:spPr bwMode="auto">
              <a:xfrm>
                <a:off x="2423" y="1278"/>
                <a:ext cx="912" cy="683"/>
              </a:xfrm>
              <a:custGeom>
                <a:avLst/>
                <a:gdLst>
                  <a:gd name="T0" fmla="*/ 692 w 747"/>
                  <a:gd name="T1" fmla="*/ 240 h 562"/>
                  <a:gd name="T2" fmla="*/ 579 w 747"/>
                  <a:gd name="T3" fmla="*/ 186 h 562"/>
                  <a:gd name="T4" fmla="*/ 520 w 747"/>
                  <a:gd name="T5" fmla="*/ 61 h 562"/>
                  <a:gd name="T6" fmla="*/ 374 w 747"/>
                  <a:gd name="T7" fmla="*/ 0 h 562"/>
                  <a:gd name="T8" fmla="*/ 228 w 747"/>
                  <a:gd name="T9" fmla="*/ 61 h 562"/>
                  <a:gd name="T10" fmla="*/ 168 w 747"/>
                  <a:gd name="T11" fmla="*/ 186 h 562"/>
                  <a:gd name="T12" fmla="*/ 55 w 747"/>
                  <a:gd name="T13" fmla="*/ 240 h 562"/>
                  <a:gd name="T14" fmla="*/ 0 w 747"/>
                  <a:gd name="T15" fmla="*/ 374 h 562"/>
                  <a:gd name="T16" fmla="*/ 55 w 747"/>
                  <a:gd name="T17" fmla="*/ 507 h 562"/>
                  <a:gd name="T18" fmla="*/ 189 w 747"/>
                  <a:gd name="T19" fmla="*/ 562 h 562"/>
                  <a:gd name="T20" fmla="*/ 559 w 747"/>
                  <a:gd name="T21" fmla="*/ 562 h 562"/>
                  <a:gd name="T22" fmla="*/ 692 w 747"/>
                  <a:gd name="T23" fmla="*/ 507 h 562"/>
                  <a:gd name="T24" fmla="*/ 747 w 747"/>
                  <a:gd name="T25" fmla="*/ 374 h 562"/>
                  <a:gd name="T26" fmla="*/ 692 w 747"/>
                  <a:gd name="T27" fmla="*/ 240 h 562"/>
                  <a:gd name="T28" fmla="*/ 559 w 747"/>
                  <a:gd name="T29" fmla="*/ 518 h 562"/>
                  <a:gd name="T30" fmla="*/ 189 w 747"/>
                  <a:gd name="T31" fmla="*/ 518 h 562"/>
                  <a:gd name="T32" fmla="*/ 44 w 747"/>
                  <a:gd name="T33" fmla="*/ 374 h 562"/>
                  <a:gd name="T34" fmla="*/ 188 w 747"/>
                  <a:gd name="T35" fmla="*/ 229 h 562"/>
                  <a:gd name="T36" fmla="*/ 211 w 747"/>
                  <a:gd name="T37" fmla="*/ 229 h 562"/>
                  <a:gd name="T38" fmla="*/ 211 w 747"/>
                  <a:gd name="T39" fmla="*/ 207 h 562"/>
                  <a:gd name="T40" fmla="*/ 211 w 747"/>
                  <a:gd name="T41" fmla="*/ 207 h 562"/>
                  <a:gd name="T42" fmla="*/ 374 w 747"/>
                  <a:gd name="T43" fmla="*/ 44 h 562"/>
                  <a:gd name="T44" fmla="*/ 536 w 747"/>
                  <a:gd name="T45" fmla="*/ 206 h 562"/>
                  <a:gd name="T46" fmla="*/ 536 w 747"/>
                  <a:gd name="T47" fmla="*/ 207 h 562"/>
                  <a:gd name="T48" fmla="*/ 536 w 747"/>
                  <a:gd name="T49" fmla="*/ 229 h 562"/>
                  <a:gd name="T50" fmla="*/ 558 w 747"/>
                  <a:gd name="T51" fmla="*/ 229 h 562"/>
                  <a:gd name="T52" fmla="*/ 559 w 747"/>
                  <a:gd name="T53" fmla="*/ 229 h 562"/>
                  <a:gd name="T54" fmla="*/ 704 w 747"/>
                  <a:gd name="T55" fmla="*/ 374 h 562"/>
                  <a:gd name="T56" fmla="*/ 559 w 747"/>
                  <a:gd name="T57" fmla="*/ 518 h 5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grpSp>
      </p:grpSp>
      <p:sp>
        <p:nvSpPr>
          <p:cNvPr id="5" name="文本框 4"/>
          <p:cNvSpPr txBox="1">
            <a:spLocks noChangeArrowheads="1"/>
          </p:cNvSpPr>
          <p:nvPr>
            <p:custDataLst>
              <p:tags r:id="rId1"/>
            </p:custDataLst>
          </p:nvPr>
        </p:nvSpPr>
        <p:spPr bwMode="auto">
          <a:xfrm>
            <a:off x="635" y="0"/>
            <a:ext cx="914336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l" fontAlgn="base">
              <a:spcBef>
                <a:spcPct val="0"/>
              </a:spcBef>
              <a:spcAft>
                <a:spcPct val="0"/>
              </a:spcAft>
              <a:defRPr/>
            </a:pPr>
            <a:r>
              <a:rPr lang="en-US" altLang="en-US" sz="3200">
                <a:solidFill>
                  <a:srgbClr val="AD8555"/>
                </a:solidFill>
                <a:latin typeface="+mj-lt"/>
                <a:ea typeface="Open Sans" panose="020B0606030504020204" charset="0"/>
                <a:cs typeface="+mj-lt"/>
              </a:rPr>
              <a:t>How Are the SDGs Reflected in UK Health and Social Care?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文本框 13"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6273448" y="888251"/>
            <a:ext cx="1411605" cy="306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l"/>
            <a:r>
              <a:rPr lang="en-US" altLang="en-US" sz="1400" b="1">
                <a:latin typeface="Open Sans" panose="020B0606030504020204" charset="0"/>
                <a:ea typeface="Open Sans" panose="020B0606030504020204" charset="0"/>
                <a:cs typeface="Open Sans" panose="020B0606030504020204" charset="0"/>
              </a:rPr>
              <a:t>International</a:t>
            </a:r>
            <a:r>
              <a:rPr lang="zh-CN" altLang="en-US" sz="1400" b="1">
                <a:latin typeface="Open Sans" panose="020B0606030504020204" charset="0"/>
                <a:ea typeface="Open Sans" panose="020B0606030504020204" charset="0"/>
                <a:cs typeface="Open Sans" panose="020B0606030504020204" charset="0"/>
              </a:rPr>
              <a:t> </a:t>
            </a:r>
          </a:p>
        </p:txBody>
      </p:sp>
      <p:sp>
        <p:nvSpPr>
          <p:cNvPr id="21" name="矩形 20"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5284470" y="1195070"/>
            <a:ext cx="3641725" cy="1563370"/>
          </a:xfrm>
          <a:prstGeom prst="rect">
            <a:avLst/>
          </a:prstGeom>
        </p:spPr>
        <p:txBody>
          <a:bodyPr wrap="square">
            <a:noAutofit/>
          </a:bodyPr>
          <a:lstStyle/>
          <a:p>
            <a:pPr indent="0">
              <a:lnSpc>
                <a:spcPct val="150000"/>
              </a:lnSpc>
              <a:buFont typeface="Wingdings" panose="05000000000000000000" charset="0"/>
              <a:buNone/>
            </a:pPr>
            <a:r>
              <a:rPr lang="en-US" altLang="en-US" sz="1200" u="sng">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WHO: Health in All Policies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Health impacts should be considered across government policy.</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Links health with transport, housing, education, environment and economy.</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Promotes collaboration and health equity.</a:t>
            </a:r>
          </a:p>
        </p:txBody>
      </p:sp>
      <p:sp>
        <p:nvSpPr>
          <p:cNvPr id="23" name="矩形 2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2630805" y="2921635"/>
            <a:ext cx="6094095" cy="1067435"/>
          </a:xfrm>
          <a:prstGeom prst="rect">
            <a:avLst/>
          </a:prstGeom>
        </p:spPr>
        <p:txBody>
          <a:bodyPr wrap="square">
            <a:noAutofit/>
          </a:bodyPr>
          <a:lstStyle/>
          <a:p>
            <a:pPr lvl="0" indent="0">
              <a:lnSpc>
                <a:spcPct val="150000"/>
              </a:lnSpc>
              <a:buFont typeface="Wingdings" panose="05000000000000000000" charset="0"/>
              <a:buNone/>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However,</a:t>
            </a:r>
          </a:p>
          <a:p>
            <a:pPr marL="171450" lvl="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good policy does not automatically produce good outcomes.</a:t>
            </a:r>
          </a:p>
          <a:p>
            <a:pPr marL="171450" lvl="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implementation, funding, workforce capacity and inequalities determine impact.</a:t>
            </a:r>
          </a:p>
        </p:txBody>
      </p:sp>
      <p:sp>
        <p:nvSpPr>
          <p:cNvPr id="24" name="文本框 23"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806580" y="836194"/>
            <a:ext cx="1026795" cy="306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r"/>
            <a:r>
              <a:rPr lang="en-US" altLang="en-US" sz="1400">
                <a:latin typeface="Open Sans" panose="020B0606030504020204" charset="0"/>
                <a:ea typeface="Open Sans" panose="020B0606030504020204" charset="0"/>
                <a:cs typeface="Open Sans" panose="020B0606030504020204" charset="0"/>
              </a:rPr>
              <a:t>UK/Wales</a:t>
            </a:r>
            <a:r>
              <a:rPr lang="zh-CN" altLang="en-US" sz="1400">
                <a:latin typeface="Open Sans" panose="020B0606030504020204" charset="0"/>
                <a:ea typeface="Open Sans" panose="020B0606030504020204" charset="0"/>
                <a:cs typeface="Open Sans" panose="020B0606030504020204" charset="0"/>
              </a:rPr>
              <a:t> </a:t>
            </a:r>
          </a:p>
        </p:txBody>
      </p:sp>
      <p:sp>
        <p:nvSpPr>
          <p:cNvPr id="25" name="矩形 24"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67310" y="1195070"/>
            <a:ext cx="3625850" cy="2030095"/>
          </a:xfrm>
          <a:prstGeom prst="rect">
            <a:avLst/>
          </a:prstGeom>
        </p:spPr>
        <p:txBody>
          <a:bodyPr wrap="square">
            <a:spAutoFit/>
          </a:bodyPr>
          <a:lstStyle/>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NHS Long Term Plan</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10 Year Health Plan for England</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Health and Care Act 2022</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Social Services and Well-being (Wales) Act 2014</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Well-being of Future Generations (Wales) Act 2015.</a:t>
            </a:r>
          </a:p>
        </p:txBody>
      </p:sp>
      <p:grpSp>
        <p:nvGrpSpPr>
          <p:cNvPr id="8" name="Group 7"/>
          <p:cNvGrpSpPr/>
          <p:nvPr/>
        </p:nvGrpSpPr>
        <p:grpSpPr>
          <a:xfrm>
            <a:off x="3427730" y="1699260"/>
            <a:ext cx="1695450" cy="1138555"/>
            <a:chOff x="4738" y="3270"/>
            <a:chExt cx="3584" cy="2570"/>
          </a:xfrm>
        </p:grpSpPr>
        <p:grpSp>
          <p:nvGrpSpPr>
            <p:cNvPr id="6" name="Group 5"/>
            <p:cNvGrpSpPr/>
            <p:nvPr/>
          </p:nvGrpSpPr>
          <p:grpSpPr>
            <a:xfrm>
              <a:off x="4738" y="3270"/>
              <a:ext cx="3584" cy="2570"/>
              <a:chOff x="4879" y="4202"/>
              <a:chExt cx="4642" cy="2570"/>
            </a:xfrm>
          </p:grpSpPr>
          <p:sp>
            <p:nvSpPr>
              <p:cNvPr id="2" name="椭圆 1"/>
              <p:cNvSpPr/>
              <p:nvPr/>
            </p:nvSpPr>
            <p:spPr>
              <a:xfrm>
                <a:off x="4879" y="4202"/>
                <a:ext cx="2570" cy="2570"/>
              </a:xfrm>
              <a:prstGeom prst="ellipse">
                <a:avLst/>
              </a:prstGeom>
              <a:solidFill>
                <a:srgbClr val="FDDABF">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3" name="椭圆 2"/>
              <p:cNvSpPr/>
              <p:nvPr/>
            </p:nvSpPr>
            <p:spPr>
              <a:xfrm>
                <a:off x="6951" y="4202"/>
                <a:ext cx="2570" cy="2570"/>
              </a:xfrm>
              <a:prstGeom prst="ellipse">
                <a:avLst/>
              </a:prstGeom>
              <a:solidFill>
                <a:srgbClr val="B0D8D3">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grpSp>
        <p:sp>
          <p:nvSpPr>
            <p:cNvPr id="15" name="Freeform 5" descr="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
            <p:cNvSpPr>
              <a:spLocks noEditPoints="1"/>
            </p:cNvSpPr>
            <p:nvPr/>
          </p:nvSpPr>
          <p:spPr bwMode="auto">
            <a:xfrm>
              <a:off x="5300" y="4337"/>
              <a:ext cx="859" cy="705"/>
            </a:xfrm>
            <a:custGeom>
              <a:avLst/>
              <a:gdLst>
                <a:gd name="T0" fmla="*/ 689 w 746"/>
                <a:gd name="T1" fmla="*/ 125 h 638"/>
                <a:gd name="T2" fmla="*/ 552 w 746"/>
                <a:gd name="T3" fmla="*/ 125 h 638"/>
                <a:gd name="T4" fmla="*/ 552 w 746"/>
                <a:gd name="T5" fmla="*/ 57 h 638"/>
                <a:gd name="T6" fmla="*/ 495 w 746"/>
                <a:gd name="T7" fmla="*/ 0 h 638"/>
                <a:gd name="T8" fmla="*/ 253 w 746"/>
                <a:gd name="T9" fmla="*/ 0 h 638"/>
                <a:gd name="T10" fmla="*/ 196 w 746"/>
                <a:gd name="T11" fmla="*/ 57 h 638"/>
                <a:gd name="T12" fmla="*/ 196 w 746"/>
                <a:gd name="T13" fmla="*/ 125 h 638"/>
                <a:gd name="T14" fmla="*/ 57 w 746"/>
                <a:gd name="T15" fmla="*/ 125 h 638"/>
                <a:gd name="T16" fmla="*/ 0 w 746"/>
                <a:gd name="T17" fmla="*/ 182 h 638"/>
                <a:gd name="T18" fmla="*/ 0 w 746"/>
                <a:gd name="T19" fmla="*/ 581 h 638"/>
                <a:gd name="T20" fmla="*/ 57 w 746"/>
                <a:gd name="T21" fmla="*/ 638 h 638"/>
                <a:gd name="T22" fmla="*/ 689 w 746"/>
                <a:gd name="T23" fmla="*/ 638 h 638"/>
                <a:gd name="T24" fmla="*/ 746 w 746"/>
                <a:gd name="T25" fmla="*/ 581 h 638"/>
                <a:gd name="T26" fmla="*/ 746 w 746"/>
                <a:gd name="T27" fmla="*/ 182 h 638"/>
                <a:gd name="T28" fmla="*/ 689 w 746"/>
                <a:gd name="T29" fmla="*/ 125 h 638"/>
                <a:gd name="T30" fmla="*/ 239 w 746"/>
                <a:gd name="T31" fmla="*/ 57 h 638"/>
                <a:gd name="T32" fmla="*/ 253 w 746"/>
                <a:gd name="T33" fmla="*/ 44 h 638"/>
                <a:gd name="T34" fmla="*/ 495 w 746"/>
                <a:gd name="T35" fmla="*/ 44 h 638"/>
                <a:gd name="T36" fmla="*/ 508 w 746"/>
                <a:gd name="T37" fmla="*/ 57 h 638"/>
                <a:gd name="T38" fmla="*/ 508 w 746"/>
                <a:gd name="T39" fmla="*/ 125 h 638"/>
                <a:gd name="T40" fmla="*/ 239 w 746"/>
                <a:gd name="T41" fmla="*/ 125 h 638"/>
                <a:gd name="T42" fmla="*/ 239 w 746"/>
                <a:gd name="T43" fmla="*/ 57 h 638"/>
                <a:gd name="T44" fmla="*/ 57 w 746"/>
                <a:gd name="T45" fmla="*/ 169 h 638"/>
                <a:gd name="T46" fmla="*/ 689 w 746"/>
                <a:gd name="T47" fmla="*/ 169 h 638"/>
                <a:gd name="T48" fmla="*/ 703 w 746"/>
                <a:gd name="T49" fmla="*/ 182 h 638"/>
                <a:gd name="T50" fmla="*/ 703 w 746"/>
                <a:gd name="T51" fmla="*/ 295 h 638"/>
                <a:gd name="T52" fmla="*/ 545 w 746"/>
                <a:gd name="T53" fmla="*/ 295 h 638"/>
                <a:gd name="T54" fmla="*/ 545 w 746"/>
                <a:gd name="T55" fmla="*/ 267 h 638"/>
                <a:gd name="T56" fmla="*/ 501 w 746"/>
                <a:gd name="T57" fmla="*/ 267 h 638"/>
                <a:gd name="T58" fmla="*/ 501 w 746"/>
                <a:gd name="T59" fmla="*/ 295 h 638"/>
                <a:gd name="T60" fmla="*/ 245 w 746"/>
                <a:gd name="T61" fmla="*/ 295 h 638"/>
                <a:gd name="T62" fmla="*/ 245 w 746"/>
                <a:gd name="T63" fmla="*/ 266 h 638"/>
                <a:gd name="T64" fmla="*/ 201 w 746"/>
                <a:gd name="T65" fmla="*/ 266 h 638"/>
                <a:gd name="T66" fmla="*/ 201 w 746"/>
                <a:gd name="T67" fmla="*/ 295 h 638"/>
                <a:gd name="T68" fmla="*/ 43 w 746"/>
                <a:gd name="T69" fmla="*/ 295 h 638"/>
                <a:gd name="T70" fmla="*/ 43 w 746"/>
                <a:gd name="T71" fmla="*/ 182 h 638"/>
                <a:gd name="T72" fmla="*/ 57 w 746"/>
                <a:gd name="T73" fmla="*/ 169 h 638"/>
                <a:gd name="T74" fmla="*/ 689 w 746"/>
                <a:gd name="T75" fmla="*/ 594 h 638"/>
                <a:gd name="T76" fmla="*/ 57 w 746"/>
                <a:gd name="T77" fmla="*/ 594 h 638"/>
                <a:gd name="T78" fmla="*/ 43 w 746"/>
                <a:gd name="T79" fmla="*/ 581 h 638"/>
                <a:gd name="T80" fmla="*/ 43 w 746"/>
                <a:gd name="T81" fmla="*/ 338 h 638"/>
                <a:gd name="T82" fmla="*/ 201 w 746"/>
                <a:gd name="T83" fmla="*/ 338 h 638"/>
                <a:gd name="T84" fmla="*/ 201 w 746"/>
                <a:gd name="T85" fmla="*/ 368 h 638"/>
                <a:gd name="T86" fmla="*/ 245 w 746"/>
                <a:gd name="T87" fmla="*/ 368 h 638"/>
                <a:gd name="T88" fmla="*/ 245 w 746"/>
                <a:gd name="T89" fmla="*/ 338 h 638"/>
                <a:gd name="T90" fmla="*/ 501 w 746"/>
                <a:gd name="T91" fmla="*/ 338 h 638"/>
                <a:gd name="T92" fmla="*/ 501 w 746"/>
                <a:gd name="T93" fmla="*/ 369 h 638"/>
                <a:gd name="T94" fmla="*/ 545 w 746"/>
                <a:gd name="T95" fmla="*/ 369 h 638"/>
                <a:gd name="T96" fmla="*/ 545 w 746"/>
                <a:gd name="T97" fmla="*/ 338 h 638"/>
                <a:gd name="T98" fmla="*/ 703 w 746"/>
                <a:gd name="T99" fmla="*/ 338 h 638"/>
                <a:gd name="T100" fmla="*/ 703 w 746"/>
                <a:gd name="T101" fmla="*/ 581 h 638"/>
                <a:gd name="T102" fmla="*/ 689 w 746"/>
                <a:gd name="T103" fmla="*/ 594 h 6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EF9"/>
            </a:solidFill>
            <a:ln>
              <a:noFill/>
            </a:ln>
          </p:spPr>
          <p:txBody>
            <a:bodyPr vert="horz" wrap="square" lIns="91440" tIns="45720" rIns="91440" bIns="45720" numCol="1" anchor="t" anchorCtr="0" compatLnSpc="1"/>
            <a:lstStyle/>
            <a:p>
              <a:endParaRPr lang="zh-CN" altLang="en-US">
                <a:cs typeface="Open Sans" panose="020B0606030504020204" charset="0"/>
              </a:endParaRPr>
            </a:p>
          </p:txBody>
        </p:sp>
        <p:grpSp>
          <p:nvGrpSpPr>
            <p:cNvPr id="19" name="Group 20" descr="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
            <p:cNvGrpSpPr>
              <a:grpSpLocks noChangeAspect="1"/>
            </p:cNvGrpSpPr>
            <p:nvPr/>
          </p:nvGrpSpPr>
          <p:grpSpPr bwMode="auto">
            <a:xfrm>
              <a:off x="6860" y="4024"/>
              <a:ext cx="1102" cy="795"/>
              <a:chOff x="2331" y="1313"/>
              <a:chExt cx="912" cy="683"/>
            </a:xfrm>
            <a:solidFill>
              <a:srgbClr val="FFFEF9"/>
            </a:solidFill>
          </p:grpSpPr>
          <p:sp>
            <p:nvSpPr>
              <p:cNvPr id="20" name="Freeform 21"/>
              <p:cNvSpPr/>
              <p:nvPr/>
            </p:nvSpPr>
            <p:spPr bwMode="auto">
              <a:xfrm>
                <a:off x="2746" y="1582"/>
                <a:ext cx="265" cy="281"/>
              </a:xfrm>
              <a:custGeom>
                <a:avLst/>
                <a:gdLst>
                  <a:gd name="T0" fmla="*/ 0 w 265"/>
                  <a:gd name="T1" fmla="*/ 131 h 281"/>
                  <a:gd name="T2" fmla="*/ 38 w 265"/>
                  <a:gd name="T3" fmla="*/ 169 h 281"/>
                  <a:gd name="T4" fmla="*/ 107 w 265"/>
                  <a:gd name="T5" fmla="*/ 102 h 281"/>
                  <a:gd name="T6" fmla="*/ 105 w 265"/>
                  <a:gd name="T7" fmla="*/ 281 h 281"/>
                  <a:gd name="T8" fmla="*/ 159 w 265"/>
                  <a:gd name="T9" fmla="*/ 281 h 281"/>
                  <a:gd name="T10" fmla="*/ 159 w 265"/>
                  <a:gd name="T11" fmla="*/ 102 h 281"/>
                  <a:gd name="T12" fmla="*/ 227 w 265"/>
                  <a:gd name="T13" fmla="*/ 169 h 281"/>
                  <a:gd name="T14" fmla="*/ 265 w 265"/>
                  <a:gd name="T15" fmla="*/ 131 h 281"/>
                  <a:gd name="T16" fmla="*/ 132 w 265"/>
                  <a:gd name="T17" fmla="*/ 0 h 281"/>
                  <a:gd name="T18" fmla="*/ 0 w 265"/>
                  <a:gd name="T19" fmla="*/ 131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sp>
            <p:nvSpPr>
              <p:cNvPr id="26" name="Freeform 22"/>
              <p:cNvSpPr>
                <a:spLocks noEditPoints="1"/>
              </p:cNvSpPr>
              <p:nvPr/>
            </p:nvSpPr>
            <p:spPr bwMode="auto">
              <a:xfrm>
                <a:off x="2331" y="1313"/>
                <a:ext cx="912" cy="683"/>
              </a:xfrm>
              <a:custGeom>
                <a:avLst/>
                <a:gdLst>
                  <a:gd name="T0" fmla="*/ 692 w 747"/>
                  <a:gd name="T1" fmla="*/ 240 h 562"/>
                  <a:gd name="T2" fmla="*/ 579 w 747"/>
                  <a:gd name="T3" fmla="*/ 186 h 562"/>
                  <a:gd name="T4" fmla="*/ 520 w 747"/>
                  <a:gd name="T5" fmla="*/ 61 h 562"/>
                  <a:gd name="T6" fmla="*/ 374 w 747"/>
                  <a:gd name="T7" fmla="*/ 0 h 562"/>
                  <a:gd name="T8" fmla="*/ 228 w 747"/>
                  <a:gd name="T9" fmla="*/ 61 h 562"/>
                  <a:gd name="T10" fmla="*/ 168 w 747"/>
                  <a:gd name="T11" fmla="*/ 186 h 562"/>
                  <a:gd name="T12" fmla="*/ 55 w 747"/>
                  <a:gd name="T13" fmla="*/ 240 h 562"/>
                  <a:gd name="T14" fmla="*/ 0 w 747"/>
                  <a:gd name="T15" fmla="*/ 374 h 562"/>
                  <a:gd name="T16" fmla="*/ 55 w 747"/>
                  <a:gd name="T17" fmla="*/ 507 h 562"/>
                  <a:gd name="T18" fmla="*/ 189 w 747"/>
                  <a:gd name="T19" fmla="*/ 562 h 562"/>
                  <a:gd name="T20" fmla="*/ 559 w 747"/>
                  <a:gd name="T21" fmla="*/ 562 h 562"/>
                  <a:gd name="T22" fmla="*/ 692 w 747"/>
                  <a:gd name="T23" fmla="*/ 507 h 562"/>
                  <a:gd name="T24" fmla="*/ 747 w 747"/>
                  <a:gd name="T25" fmla="*/ 374 h 562"/>
                  <a:gd name="T26" fmla="*/ 692 w 747"/>
                  <a:gd name="T27" fmla="*/ 240 h 562"/>
                  <a:gd name="T28" fmla="*/ 559 w 747"/>
                  <a:gd name="T29" fmla="*/ 518 h 562"/>
                  <a:gd name="T30" fmla="*/ 189 w 747"/>
                  <a:gd name="T31" fmla="*/ 518 h 562"/>
                  <a:gd name="T32" fmla="*/ 44 w 747"/>
                  <a:gd name="T33" fmla="*/ 374 h 562"/>
                  <a:gd name="T34" fmla="*/ 188 w 747"/>
                  <a:gd name="T35" fmla="*/ 229 h 562"/>
                  <a:gd name="T36" fmla="*/ 211 w 747"/>
                  <a:gd name="T37" fmla="*/ 229 h 562"/>
                  <a:gd name="T38" fmla="*/ 211 w 747"/>
                  <a:gd name="T39" fmla="*/ 207 h 562"/>
                  <a:gd name="T40" fmla="*/ 211 w 747"/>
                  <a:gd name="T41" fmla="*/ 207 h 562"/>
                  <a:gd name="T42" fmla="*/ 374 w 747"/>
                  <a:gd name="T43" fmla="*/ 44 h 562"/>
                  <a:gd name="T44" fmla="*/ 536 w 747"/>
                  <a:gd name="T45" fmla="*/ 206 h 562"/>
                  <a:gd name="T46" fmla="*/ 536 w 747"/>
                  <a:gd name="T47" fmla="*/ 207 h 562"/>
                  <a:gd name="T48" fmla="*/ 536 w 747"/>
                  <a:gd name="T49" fmla="*/ 229 h 562"/>
                  <a:gd name="T50" fmla="*/ 558 w 747"/>
                  <a:gd name="T51" fmla="*/ 229 h 562"/>
                  <a:gd name="T52" fmla="*/ 559 w 747"/>
                  <a:gd name="T53" fmla="*/ 229 h 562"/>
                  <a:gd name="T54" fmla="*/ 704 w 747"/>
                  <a:gd name="T55" fmla="*/ 374 h 562"/>
                  <a:gd name="T56" fmla="*/ 559 w 747"/>
                  <a:gd name="T57" fmla="*/ 518 h 5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grpSp>
      </p:grpSp>
      <p:sp>
        <p:nvSpPr>
          <p:cNvPr id="5" name="文本框 4"/>
          <p:cNvSpPr txBox="1">
            <a:spLocks noChangeArrowheads="1"/>
          </p:cNvSpPr>
          <p:nvPr>
            <p:custDataLst>
              <p:tags r:id="rId1"/>
            </p:custDataLst>
          </p:nvPr>
        </p:nvSpPr>
        <p:spPr bwMode="auto">
          <a:xfrm>
            <a:off x="720090" y="117475"/>
            <a:ext cx="709676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ctr" fontAlgn="base">
              <a:spcBef>
                <a:spcPct val="0"/>
              </a:spcBef>
              <a:spcAft>
                <a:spcPct val="0"/>
              </a:spcAft>
              <a:defRPr/>
            </a:pPr>
            <a:r>
              <a:rPr lang="en-US" altLang="en-US" sz="2400" b="1">
                <a:solidFill>
                  <a:srgbClr val="AD8555"/>
                </a:solidFill>
                <a:latin typeface="Cinzel" panose="00000500000000000000" charset="0"/>
                <a:ea typeface="Open Sans" panose="020B0606030504020204" charset="0"/>
                <a:cs typeface="Cinzel" panose="00000500000000000000" charset="0"/>
              </a:rPr>
              <a:t>Policy and Governance</a:t>
            </a:r>
          </a:p>
        </p:txBody>
      </p:sp>
      <p:sp>
        <p:nvSpPr>
          <p:cNvPr id="4" name="Text Box 3"/>
          <p:cNvSpPr txBox="1"/>
          <p:nvPr/>
        </p:nvSpPr>
        <p:spPr>
          <a:xfrm>
            <a:off x="206375" y="3959225"/>
            <a:ext cx="8719820" cy="645160"/>
          </a:xfrm>
          <a:prstGeom prst="rect">
            <a:avLst/>
          </a:prstGeom>
        </p:spPr>
        <p:txBody>
          <a:bodyPr wrap="square">
            <a:noAutofit/>
          </a:bodyPr>
          <a:lstStyle/>
          <a:p>
            <a:pPr marL="171450" indent="-171450">
              <a:lnSpc>
                <a:spcPct val="150000"/>
              </a:lnSpc>
              <a:buFont typeface="Wingdings" panose="05000000000000000000" charset="0"/>
              <a:buChar char="ü"/>
            </a:pPr>
            <a:r>
              <a:rPr lang="en-US" altLang="en-US" sz="1200"/>
              <a:t>WHO's (2014) Health in All Policies approach explicitly seeks policy coherence across sectors, while Welsh legislation gives prevention, wellbeing, voice, and co-production statutory importance.</a:t>
            </a:r>
          </a:p>
        </p:txBody>
      </p:sp>
      <p:sp>
        <p:nvSpPr>
          <p:cNvPr id="7" name="Rectangle 6"/>
          <p:cNvSpPr/>
          <p:nvPr/>
        </p:nvSpPr>
        <p:spPr>
          <a:xfrm>
            <a:off x="67310" y="4693285"/>
            <a:ext cx="7749540" cy="375285"/>
          </a:xfrm>
          <a:prstGeom prst="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sz="1200"/>
              <a:t>Sources: </a:t>
            </a:r>
            <a:r>
              <a:rPr lang="en-US" altLang="en-US" sz="1200"/>
              <a:t>WHO (2014); Welsh Government (2014); Welsh Government (2015); DHSC (2025)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676012" y="1324406"/>
            <a:ext cx="1196975" cy="337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l"/>
            <a:r>
              <a:rPr lang="en-US" altLang="en-US" sz="1600">
                <a:latin typeface="Open Sans" panose="020B0606030504020204" charset="0"/>
                <a:ea typeface="Open Sans" panose="020B0606030504020204" charset="0"/>
                <a:cs typeface="Open Sans" panose="020B0606030504020204" charset="0"/>
              </a:rPr>
              <a:t>What is it?</a:t>
            </a:r>
            <a:r>
              <a:rPr lang="zh-CN" altLang="en-US" sz="1600">
                <a:latin typeface="Open Sans" panose="020B0606030504020204" charset="0"/>
                <a:ea typeface="Open Sans" panose="020B0606030504020204" charset="0"/>
                <a:cs typeface="Open Sans" panose="020B0606030504020204" charset="0"/>
              </a:rPr>
              <a:t> </a:t>
            </a:r>
          </a:p>
        </p:txBody>
      </p:sp>
      <p:sp>
        <p:nvSpPr>
          <p:cNvPr id="13" name="矩形 1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635" y="1734185"/>
            <a:ext cx="3999230" cy="2969895"/>
          </a:xfrm>
          <a:prstGeom prst="rect">
            <a:avLst/>
          </a:prstGeom>
        </p:spPr>
        <p:txBody>
          <a:bodyPr wrap="square">
            <a:noAutofit/>
          </a:bodyPr>
          <a:lstStyle/>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National programme in England.</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Targets adults at high risk of Type 2 diabetes.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Approximately 9-month behaviour-change programme.</a:t>
            </a:r>
          </a:p>
          <a:p>
            <a:pPr indent="0">
              <a:lnSpc>
                <a:spcPct val="150000"/>
              </a:lnSpc>
              <a:buFont typeface="Wingdings" panose="05000000000000000000" charset="0"/>
              <a:buNone/>
            </a:pPr>
            <a:r>
              <a:rPr lang="en-US" altLang="en-US" sz="1200" u="sng">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Supports:</a:t>
            </a:r>
          </a:p>
          <a:p>
            <a:pPr marL="628650" lvl="1"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Healthier eating</a:t>
            </a:r>
          </a:p>
          <a:p>
            <a:pPr marL="628650" lvl="1"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Physical activity</a:t>
            </a:r>
          </a:p>
          <a:p>
            <a:pPr marL="628650" lvl="1"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Weight management</a:t>
            </a:r>
          </a:p>
          <a:p>
            <a:pPr marL="628650" lvl="1"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Understanding diabetes risk</a:t>
            </a:r>
          </a:p>
          <a:p>
            <a:pPr marL="628650" lvl="1"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Delivered face-to-face and digitally.</a:t>
            </a:r>
          </a:p>
        </p:txBody>
      </p:sp>
      <p:sp>
        <p:nvSpPr>
          <p:cNvPr id="22" name="文本框 21"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4944482" y="843863"/>
            <a:ext cx="2733040" cy="337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l"/>
            <a:r>
              <a:rPr lang="en-US" altLang="en-US" sz="1600">
                <a:latin typeface="Open Sans" panose="020B0606030504020204" charset="0"/>
                <a:ea typeface="Open Sans" panose="020B0606030504020204" charset="0"/>
                <a:cs typeface="Open Sans" panose="020B0606030504020204" charset="0"/>
              </a:rPr>
              <a:t>What Needs Improvement</a:t>
            </a:r>
            <a:r>
              <a:rPr lang="zh-CN" altLang="en-US" sz="1600">
                <a:latin typeface="Open Sans" panose="020B0606030504020204" charset="0"/>
                <a:ea typeface="Open Sans" panose="020B0606030504020204" charset="0"/>
                <a:cs typeface="Open Sans" panose="020B0606030504020204" charset="0"/>
              </a:rPr>
              <a:t> </a:t>
            </a:r>
          </a:p>
        </p:txBody>
      </p:sp>
      <p:sp>
        <p:nvSpPr>
          <p:cNvPr id="23" name="矩形 2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4944745" y="1228725"/>
            <a:ext cx="2732405" cy="1753235"/>
          </a:xfrm>
          <a:prstGeom prst="rect">
            <a:avLst/>
          </a:prstGeom>
        </p:spPr>
        <p:txBody>
          <a:bodyPr wrap="square">
            <a:spAutoFit/>
          </a:bodyPr>
          <a:lstStyle/>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It integrates: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Health</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Wellbeing</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Prevention</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Behaviour change</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Service sustainability</a:t>
            </a:r>
          </a:p>
        </p:txBody>
      </p:sp>
      <p:sp>
        <p:nvSpPr>
          <p:cNvPr id="25" name="矩形 24"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4899660" y="3414395"/>
            <a:ext cx="4143375" cy="818515"/>
          </a:xfrm>
          <a:prstGeom prst="rect">
            <a:avLst/>
          </a:prstGeom>
        </p:spPr>
        <p:txBody>
          <a:bodyPr wrap="square">
            <a:spAutoFit/>
          </a:bodyPr>
          <a:lstStyle/>
          <a:p>
            <a:pPr>
              <a:lnSpc>
                <a:spcPct val="150000"/>
              </a:lnSpc>
            </a:pPr>
            <a:r>
              <a:rPr lang="en-US" altLang="en-US" sz="105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According to Bower et al. (2023), the programme reached national coverage in 2018 and has subsequently incorporated digital delivery and greater choice of delivery format.</a:t>
            </a:r>
            <a:endParaRPr lang="zh-CN" altLang="en-US" sz="105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endParaRPr>
          </a:p>
        </p:txBody>
      </p:sp>
      <p:sp>
        <p:nvSpPr>
          <p:cNvPr id="17" name="椭圆 16"/>
          <p:cNvSpPr/>
          <p:nvPr/>
        </p:nvSpPr>
        <p:spPr>
          <a:xfrm>
            <a:off x="4403325" y="795668"/>
            <a:ext cx="541537" cy="541537"/>
          </a:xfrm>
          <a:prstGeom prst="ellipse">
            <a:avLst/>
          </a:prstGeom>
          <a:solidFill>
            <a:srgbClr val="AD85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30" name="椭圆 29"/>
          <p:cNvSpPr/>
          <p:nvPr/>
        </p:nvSpPr>
        <p:spPr>
          <a:xfrm>
            <a:off x="122155" y="1198787"/>
            <a:ext cx="541537" cy="541537"/>
          </a:xfrm>
          <a:prstGeom prst="ellipse">
            <a:avLst/>
          </a:prstGeom>
          <a:solidFill>
            <a:srgbClr val="FDDA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grpSp>
        <p:nvGrpSpPr>
          <p:cNvPr id="35" name="Group 20" descr="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
          <p:cNvGrpSpPr>
            <a:grpSpLocks noChangeAspect="1"/>
          </p:cNvGrpSpPr>
          <p:nvPr/>
        </p:nvGrpSpPr>
        <p:grpSpPr bwMode="auto">
          <a:xfrm>
            <a:off x="4482152" y="898025"/>
            <a:ext cx="416902" cy="300628"/>
            <a:chOff x="2423" y="1278"/>
            <a:chExt cx="912" cy="683"/>
          </a:xfrm>
          <a:solidFill>
            <a:schemeClr val="bg1"/>
          </a:solidFill>
        </p:grpSpPr>
        <p:sp>
          <p:nvSpPr>
            <p:cNvPr id="36" name="Freeform 21"/>
            <p:cNvSpPr/>
            <p:nvPr/>
          </p:nvSpPr>
          <p:spPr bwMode="auto">
            <a:xfrm>
              <a:off x="2746" y="1582"/>
              <a:ext cx="265" cy="281"/>
            </a:xfrm>
            <a:custGeom>
              <a:avLst/>
              <a:gdLst>
                <a:gd name="T0" fmla="*/ 0 w 265"/>
                <a:gd name="T1" fmla="*/ 131 h 281"/>
                <a:gd name="T2" fmla="*/ 38 w 265"/>
                <a:gd name="T3" fmla="*/ 169 h 281"/>
                <a:gd name="T4" fmla="*/ 107 w 265"/>
                <a:gd name="T5" fmla="*/ 102 h 281"/>
                <a:gd name="T6" fmla="*/ 105 w 265"/>
                <a:gd name="T7" fmla="*/ 281 h 281"/>
                <a:gd name="T8" fmla="*/ 159 w 265"/>
                <a:gd name="T9" fmla="*/ 281 h 281"/>
                <a:gd name="T10" fmla="*/ 159 w 265"/>
                <a:gd name="T11" fmla="*/ 102 h 281"/>
                <a:gd name="T12" fmla="*/ 227 w 265"/>
                <a:gd name="T13" fmla="*/ 169 h 281"/>
                <a:gd name="T14" fmla="*/ 265 w 265"/>
                <a:gd name="T15" fmla="*/ 131 h 281"/>
                <a:gd name="T16" fmla="*/ 132 w 265"/>
                <a:gd name="T17" fmla="*/ 0 h 281"/>
                <a:gd name="T18" fmla="*/ 0 w 265"/>
                <a:gd name="T19" fmla="*/ 131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sp>
          <p:nvSpPr>
            <p:cNvPr id="37" name="Freeform 22"/>
            <p:cNvSpPr>
              <a:spLocks noEditPoints="1"/>
            </p:cNvSpPr>
            <p:nvPr/>
          </p:nvSpPr>
          <p:spPr bwMode="auto">
            <a:xfrm>
              <a:off x="2423" y="1278"/>
              <a:ext cx="912" cy="683"/>
            </a:xfrm>
            <a:custGeom>
              <a:avLst/>
              <a:gdLst>
                <a:gd name="T0" fmla="*/ 692 w 747"/>
                <a:gd name="T1" fmla="*/ 240 h 562"/>
                <a:gd name="T2" fmla="*/ 579 w 747"/>
                <a:gd name="T3" fmla="*/ 186 h 562"/>
                <a:gd name="T4" fmla="*/ 520 w 747"/>
                <a:gd name="T5" fmla="*/ 61 h 562"/>
                <a:gd name="T6" fmla="*/ 374 w 747"/>
                <a:gd name="T7" fmla="*/ 0 h 562"/>
                <a:gd name="T8" fmla="*/ 228 w 747"/>
                <a:gd name="T9" fmla="*/ 61 h 562"/>
                <a:gd name="T10" fmla="*/ 168 w 747"/>
                <a:gd name="T11" fmla="*/ 186 h 562"/>
                <a:gd name="T12" fmla="*/ 55 w 747"/>
                <a:gd name="T13" fmla="*/ 240 h 562"/>
                <a:gd name="T14" fmla="*/ 0 w 747"/>
                <a:gd name="T15" fmla="*/ 374 h 562"/>
                <a:gd name="T16" fmla="*/ 55 w 747"/>
                <a:gd name="T17" fmla="*/ 507 h 562"/>
                <a:gd name="T18" fmla="*/ 189 w 747"/>
                <a:gd name="T19" fmla="*/ 562 h 562"/>
                <a:gd name="T20" fmla="*/ 559 w 747"/>
                <a:gd name="T21" fmla="*/ 562 h 562"/>
                <a:gd name="T22" fmla="*/ 692 w 747"/>
                <a:gd name="T23" fmla="*/ 507 h 562"/>
                <a:gd name="T24" fmla="*/ 747 w 747"/>
                <a:gd name="T25" fmla="*/ 374 h 562"/>
                <a:gd name="T26" fmla="*/ 692 w 747"/>
                <a:gd name="T27" fmla="*/ 240 h 562"/>
                <a:gd name="T28" fmla="*/ 559 w 747"/>
                <a:gd name="T29" fmla="*/ 518 h 562"/>
                <a:gd name="T30" fmla="*/ 189 w 747"/>
                <a:gd name="T31" fmla="*/ 518 h 562"/>
                <a:gd name="T32" fmla="*/ 44 w 747"/>
                <a:gd name="T33" fmla="*/ 374 h 562"/>
                <a:gd name="T34" fmla="*/ 188 w 747"/>
                <a:gd name="T35" fmla="*/ 229 h 562"/>
                <a:gd name="T36" fmla="*/ 211 w 747"/>
                <a:gd name="T37" fmla="*/ 229 h 562"/>
                <a:gd name="T38" fmla="*/ 211 w 747"/>
                <a:gd name="T39" fmla="*/ 207 h 562"/>
                <a:gd name="T40" fmla="*/ 211 w 747"/>
                <a:gd name="T41" fmla="*/ 207 h 562"/>
                <a:gd name="T42" fmla="*/ 374 w 747"/>
                <a:gd name="T43" fmla="*/ 44 h 562"/>
                <a:gd name="T44" fmla="*/ 536 w 747"/>
                <a:gd name="T45" fmla="*/ 206 h 562"/>
                <a:gd name="T46" fmla="*/ 536 w 747"/>
                <a:gd name="T47" fmla="*/ 207 h 562"/>
                <a:gd name="T48" fmla="*/ 536 w 747"/>
                <a:gd name="T49" fmla="*/ 229 h 562"/>
                <a:gd name="T50" fmla="*/ 558 w 747"/>
                <a:gd name="T51" fmla="*/ 229 h 562"/>
                <a:gd name="T52" fmla="*/ 559 w 747"/>
                <a:gd name="T53" fmla="*/ 229 h 562"/>
                <a:gd name="T54" fmla="*/ 704 w 747"/>
                <a:gd name="T55" fmla="*/ 374 h 562"/>
                <a:gd name="T56" fmla="*/ 559 w 747"/>
                <a:gd name="T57" fmla="*/ 518 h 5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grpSp>
      <p:grpSp>
        <p:nvGrpSpPr>
          <p:cNvPr id="38" name="组合 37"/>
          <p:cNvGrpSpPr/>
          <p:nvPr/>
        </p:nvGrpSpPr>
        <p:grpSpPr>
          <a:xfrm>
            <a:off x="230761" y="1228920"/>
            <a:ext cx="324325" cy="432910"/>
            <a:chOff x="5394312" y="2141343"/>
            <a:chExt cx="359165" cy="479415"/>
          </a:xfrm>
          <a:solidFill>
            <a:schemeClr val="bg1"/>
          </a:solidFill>
        </p:grpSpPr>
        <p:sp>
          <p:nvSpPr>
            <p:cNvPr id="43" name="AutoShape 56"/>
            <p:cNvSpPr/>
            <p:nvPr/>
          </p:nvSpPr>
          <p:spPr bwMode="auto">
            <a:xfrm>
              <a:off x="5394312" y="2141343"/>
              <a:ext cx="112353" cy="35916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6988" y="7316"/>
                  </a:moveTo>
                  <a:cubicBezTo>
                    <a:pt x="16954" y="7352"/>
                    <a:pt x="16923" y="7387"/>
                    <a:pt x="16883" y="7423"/>
                  </a:cubicBezTo>
                  <a:cubicBezTo>
                    <a:pt x="16677" y="7601"/>
                    <a:pt x="16414" y="7770"/>
                    <a:pt x="16066" y="7920"/>
                  </a:cubicBezTo>
                  <a:cubicBezTo>
                    <a:pt x="16057" y="7924"/>
                    <a:pt x="16044" y="7927"/>
                    <a:pt x="16038" y="7931"/>
                  </a:cubicBezTo>
                  <a:cubicBezTo>
                    <a:pt x="15662" y="8092"/>
                    <a:pt x="15214" y="8234"/>
                    <a:pt x="14705" y="8354"/>
                  </a:cubicBezTo>
                  <a:cubicBezTo>
                    <a:pt x="14697" y="8357"/>
                    <a:pt x="14692" y="8358"/>
                    <a:pt x="14686" y="8359"/>
                  </a:cubicBezTo>
                  <a:cubicBezTo>
                    <a:pt x="14163" y="8482"/>
                    <a:pt x="13584" y="8581"/>
                    <a:pt x="12960" y="8649"/>
                  </a:cubicBezTo>
                  <a:cubicBezTo>
                    <a:pt x="12279" y="8726"/>
                    <a:pt x="11560" y="8774"/>
                    <a:pt x="10800" y="8774"/>
                  </a:cubicBezTo>
                  <a:cubicBezTo>
                    <a:pt x="10037" y="8774"/>
                    <a:pt x="9318" y="8726"/>
                    <a:pt x="8640" y="8649"/>
                  </a:cubicBezTo>
                  <a:cubicBezTo>
                    <a:pt x="8016" y="8581"/>
                    <a:pt x="7435" y="8482"/>
                    <a:pt x="6914" y="8359"/>
                  </a:cubicBezTo>
                  <a:cubicBezTo>
                    <a:pt x="6908" y="8358"/>
                    <a:pt x="6901" y="8357"/>
                    <a:pt x="6893" y="8354"/>
                  </a:cubicBezTo>
                  <a:cubicBezTo>
                    <a:pt x="6385" y="8234"/>
                    <a:pt x="5937" y="8092"/>
                    <a:pt x="5562" y="7931"/>
                  </a:cubicBezTo>
                  <a:cubicBezTo>
                    <a:pt x="5553" y="7927"/>
                    <a:pt x="5541" y="7924"/>
                    <a:pt x="5531" y="7920"/>
                  </a:cubicBezTo>
                  <a:cubicBezTo>
                    <a:pt x="5184" y="7770"/>
                    <a:pt x="4921" y="7601"/>
                    <a:pt x="4715" y="7423"/>
                  </a:cubicBezTo>
                  <a:cubicBezTo>
                    <a:pt x="4676" y="7387"/>
                    <a:pt x="4644" y="7352"/>
                    <a:pt x="4612" y="7316"/>
                  </a:cubicBezTo>
                  <a:cubicBezTo>
                    <a:pt x="4437" y="7136"/>
                    <a:pt x="4320" y="6947"/>
                    <a:pt x="4320" y="6750"/>
                  </a:cubicBezTo>
                  <a:cubicBezTo>
                    <a:pt x="4320" y="6550"/>
                    <a:pt x="4437" y="6362"/>
                    <a:pt x="4612" y="6181"/>
                  </a:cubicBezTo>
                  <a:cubicBezTo>
                    <a:pt x="4644" y="6146"/>
                    <a:pt x="4676" y="6110"/>
                    <a:pt x="4715" y="6076"/>
                  </a:cubicBezTo>
                  <a:cubicBezTo>
                    <a:pt x="4921" y="5898"/>
                    <a:pt x="5184" y="5729"/>
                    <a:pt x="5531" y="5577"/>
                  </a:cubicBezTo>
                  <a:cubicBezTo>
                    <a:pt x="5541" y="5574"/>
                    <a:pt x="5553" y="5571"/>
                    <a:pt x="5562" y="5567"/>
                  </a:cubicBezTo>
                  <a:cubicBezTo>
                    <a:pt x="5937" y="5407"/>
                    <a:pt x="6385" y="5264"/>
                    <a:pt x="6893" y="5144"/>
                  </a:cubicBezTo>
                  <a:cubicBezTo>
                    <a:pt x="6901" y="5142"/>
                    <a:pt x="6908" y="5140"/>
                    <a:pt x="6914" y="5138"/>
                  </a:cubicBezTo>
                  <a:cubicBezTo>
                    <a:pt x="7435" y="5017"/>
                    <a:pt x="8016" y="4918"/>
                    <a:pt x="8640" y="4848"/>
                  </a:cubicBezTo>
                  <a:cubicBezTo>
                    <a:pt x="9318" y="4773"/>
                    <a:pt x="10037" y="4725"/>
                    <a:pt x="10800" y="4725"/>
                  </a:cubicBezTo>
                  <a:cubicBezTo>
                    <a:pt x="11560" y="4725"/>
                    <a:pt x="12279" y="4773"/>
                    <a:pt x="12960" y="4848"/>
                  </a:cubicBezTo>
                  <a:cubicBezTo>
                    <a:pt x="13584" y="4918"/>
                    <a:pt x="14163" y="5017"/>
                    <a:pt x="14686" y="5138"/>
                  </a:cubicBezTo>
                  <a:cubicBezTo>
                    <a:pt x="14692" y="5140"/>
                    <a:pt x="14697" y="5142"/>
                    <a:pt x="14705" y="5144"/>
                  </a:cubicBezTo>
                  <a:cubicBezTo>
                    <a:pt x="15214" y="5264"/>
                    <a:pt x="15662" y="5407"/>
                    <a:pt x="16038" y="5567"/>
                  </a:cubicBezTo>
                  <a:cubicBezTo>
                    <a:pt x="16044" y="5571"/>
                    <a:pt x="16057" y="5574"/>
                    <a:pt x="16066" y="5577"/>
                  </a:cubicBezTo>
                  <a:cubicBezTo>
                    <a:pt x="16414" y="5729"/>
                    <a:pt x="16677" y="5898"/>
                    <a:pt x="16883" y="6076"/>
                  </a:cubicBezTo>
                  <a:cubicBezTo>
                    <a:pt x="16923" y="6110"/>
                    <a:pt x="16954" y="6146"/>
                    <a:pt x="16988" y="6181"/>
                  </a:cubicBezTo>
                  <a:cubicBezTo>
                    <a:pt x="17161" y="6362"/>
                    <a:pt x="17280" y="6550"/>
                    <a:pt x="17280" y="6750"/>
                  </a:cubicBezTo>
                  <a:cubicBezTo>
                    <a:pt x="17280" y="6947"/>
                    <a:pt x="17161" y="7136"/>
                    <a:pt x="16988" y="7316"/>
                  </a:cubicBezTo>
                  <a:moveTo>
                    <a:pt x="12960" y="19575"/>
                  </a:moveTo>
                  <a:cubicBezTo>
                    <a:pt x="12960" y="19948"/>
                    <a:pt x="11992" y="20249"/>
                    <a:pt x="10800" y="20249"/>
                  </a:cubicBezTo>
                  <a:cubicBezTo>
                    <a:pt x="9606" y="20249"/>
                    <a:pt x="8640" y="19948"/>
                    <a:pt x="8640" y="19575"/>
                  </a:cubicBezTo>
                  <a:lnTo>
                    <a:pt x="8640" y="10056"/>
                  </a:lnTo>
                  <a:cubicBezTo>
                    <a:pt x="9338" y="10101"/>
                    <a:pt x="10059" y="10124"/>
                    <a:pt x="10800" y="10124"/>
                  </a:cubicBezTo>
                  <a:cubicBezTo>
                    <a:pt x="11541" y="10124"/>
                    <a:pt x="12262" y="10101"/>
                    <a:pt x="12960" y="10056"/>
                  </a:cubicBezTo>
                  <a:cubicBezTo>
                    <a:pt x="12960" y="10056"/>
                    <a:pt x="12960" y="19575"/>
                    <a:pt x="12960" y="19575"/>
                  </a:cubicBezTo>
                  <a:close/>
                  <a:moveTo>
                    <a:pt x="8640" y="2025"/>
                  </a:moveTo>
                  <a:cubicBezTo>
                    <a:pt x="8640" y="1651"/>
                    <a:pt x="9606" y="1350"/>
                    <a:pt x="10800" y="1350"/>
                  </a:cubicBezTo>
                  <a:cubicBezTo>
                    <a:pt x="11992" y="1350"/>
                    <a:pt x="12960" y="1651"/>
                    <a:pt x="12960" y="2025"/>
                  </a:cubicBezTo>
                  <a:lnTo>
                    <a:pt x="12960" y="3442"/>
                  </a:lnTo>
                  <a:cubicBezTo>
                    <a:pt x="12262" y="3398"/>
                    <a:pt x="11541" y="3375"/>
                    <a:pt x="10800" y="3375"/>
                  </a:cubicBezTo>
                  <a:cubicBezTo>
                    <a:pt x="10059" y="3375"/>
                    <a:pt x="9338" y="3398"/>
                    <a:pt x="8640" y="3442"/>
                  </a:cubicBezTo>
                  <a:cubicBezTo>
                    <a:pt x="8640" y="3442"/>
                    <a:pt x="8640" y="2025"/>
                    <a:pt x="8640" y="2025"/>
                  </a:cubicBezTo>
                  <a:close/>
                  <a:moveTo>
                    <a:pt x="17280" y="4064"/>
                  </a:moveTo>
                  <a:lnTo>
                    <a:pt x="17280" y="2025"/>
                  </a:lnTo>
                  <a:cubicBezTo>
                    <a:pt x="17280" y="908"/>
                    <a:pt x="14373" y="0"/>
                    <a:pt x="10800" y="0"/>
                  </a:cubicBezTo>
                  <a:cubicBezTo>
                    <a:pt x="7225" y="0"/>
                    <a:pt x="4320" y="908"/>
                    <a:pt x="4320" y="2025"/>
                  </a:cubicBezTo>
                  <a:lnTo>
                    <a:pt x="4320" y="4064"/>
                  </a:lnTo>
                  <a:cubicBezTo>
                    <a:pt x="1710" y="4681"/>
                    <a:pt x="0" y="5649"/>
                    <a:pt x="0" y="6750"/>
                  </a:cubicBezTo>
                  <a:cubicBezTo>
                    <a:pt x="0" y="7850"/>
                    <a:pt x="1710" y="8818"/>
                    <a:pt x="4320" y="9434"/>
                  </a:cubicBezTo>
                  <a:lnTo>
                    <a:pt x="4320" y="19575"/>
                  </a:lnTo>
                  <a:cubicBezTo>
                    <a:pt x="4320" y="20691"/>
                    <a:pt x="7225" y="21599"/>
                    <a:pt x="10800" y="21599"/>
                  </a:cubicBezTo>
                  <a:cubicBezTo>
                    <a:pt x="14373" y="21599"/>
                    <a:pt x="17280" y="20691"/>
                    <a:pt x="17280" y="19575"/>
                  </a:cubicBezTo>
                  <a:lnTo>
                    <a:pt x="17280" y="9434"/>
                  </a:lnTo>
                  <a:cubicBezTo>
                    <a:pt x="19889" y="8818"/>
                    <a:pt x="21600" y="7850"/>
                    <a:pt x="21600" y="6750"/>
                  </a:cubicBezTo>
                  <a:cubicBezTo>
                    <a:pt x="21600" y="5649"/>
                    <a:pt x="19889" y="4681"/>
                    <a:pt x="17280" y="4064"/>
                  </a:cubicBezTo>
                </a:path>
              </a:pathLst>
            </a:custGeom>
            <a:grpFill/>
            <a:ln>
              <a:noFill/>
            </a:ln>
            <a:effectLst/>
          </p:spPr>
          <p:txBody>
            <a:bodyPr lIns="19050" tIns="19050" rIns="19050" bIns="19050" anchor="ctr"/>
            <a:lstStyle/>
            <a:p>
              <a:pPr algn="ctr" defTabSz="228600" fontAlgn="base" hangingPunct="0">
                <a:spcBef>
                  <a:spcPct val="0"/>
                </a:spcBef>
                <a:spcAft>
                  <a:spcPct val="0"/>
                </a:spcAft>
                <a:defRPr/>
              </a:pPr>
              <a:endParaRPr lang="en-US" sz="1500" kern="0">
                <a:solidFill>
                  <a:srgbClr val="FFFFFF"/>
                </a:solidFill>
                <a:effectLst>
                  <a:outerShdw blurRad="38100" dist="38100" dir="2700000" algn="tl">
                    <a:srgbClr val="000000"/>
                  </a:outerShdw>
                </a:effectLst>
                <a:latin typeface="Open Sans" panose="020B0606030504020204" charset="0"/>
                <a:cs typeface="Open Sans" panose="020B0606030504020204" charset="0"/>
                <a:sym typeface="Open Sans" panose="020B0606030504020204" charset="0"/>
              </a:endParaRPr>
            </a:p>
          </p:txBody>
        </p:sp>
        <p:sp>
          <p:nvSpPr>
            <p:cNvPr id="44" name="AutoShape 57"/>
            <p:cNvSpPr/>
            <p:nvPr/>
          </p:nvSpPr>
          <p:spPr bwMode="auto">
            <a:xfrm>
              <a:off x="5641124" y="2141343"/>
              <a:ext cx="112353" cy="35916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6988" y="7316"/>
                  </a:moveTo>
                  <a:cubicBezTo>
                    <a:pt x="16954" y="7352"/>
                    <a:pt x="16923" y="7387"/>
                    <a:pt x="16883" y="7423"/>
                  </a:cubicBezTo>
                  <a:cubicBezTo>
                    <a:pt x="16677" y="7601"/>
                    <a:pt x="16414" y="7770"/>
                    <a:pt x="16066" y="7920"/>
                  </a:cubicBezTo>
                  <a:cubicBezTo>
                    <a:pt x="16057" y="7924"/>
                    <a:pt x="16044" y="7927"/>
                    <a:pt x="16038" y="7931"/>
                  </a:cubicBezTo>
                  <a:cubicBezTo>
                    <a:pt x="15662" y="8092"/>
                    <a:pt x="15214" y="8234"/>
                    <a:pt x="14705" y="8354"/>
                  </a:cubicBezTo>
                  <a:cubicBezTo>
                    <a:pt x="14697" y="8357"/>
                    <a:pt x="14692" y="8358"/>
                    <a:pt x="14686" y="8359"/>
                  </a:cubicBezTo>
                  <a:cubicBezTo>
                    <a:pt x="14163" y="8482"/>
                    <a:pt x="13584" y="8581"/>
                    <a:pt x="12960" y="8649"/>
                  </a:cubicBezTo>
                  <a:cubicBezTo>
                    <a:pt x="12279" y="8726"/>
                    <a:pt x="11560" y="8774"/>
                    <a:pt x="10800" y="8774"/>
                  </a:cubicBezTo>
                  <a:cubicBezTo>
                    <a:pt x="10037" y="8774"/>
                    <a:pt x="9318" y="8726"/>
                    <a:pt x="8640" y="8649"/>
                  </a:cubicBezTo>
                  <a:cubicBezTo>
                    <a:pt x="8016" y="8581"/>
                    <a:pt x="7435" y="8482"/>
                    <a:pt x="6914" y="8359"/>
                  </a:cubicBezTo>
                  <a:cubicBezTo>
                    <a:pt x="6908" y="8358"/>
                    <a:pt x="6901" y="8357"/>
                    <a:pt x="6893" y="8354"/>
                  </a:cubicBezTo>
                  <a:cubicBezTo>
                    <a:pt x="6385" y="8234"/>
                    <a:pt x="5937" y="8092"/>
                    <a:pt x="5562" y="7931"/>
                  </a:cubicBezTo>
                  <a:cubicBezTo>
                    <a:pt x="5553" y="7927"/>
                    <a:pt x="5541" y="7924"/>
                    <a:pt x="5531" y="7920"/>
                  </a:cubicBezTo>
                  <a:cubicBezTo>
                    <a:pt x="5184" y="7770"/>
                    <a:pt x="4921" y="7601"/>
                    <a:pt x="4715" y="7423"/>
                  </a:cubicBezTo>
                  <a:cubicBezTo>
                    <a:pt x="4676" y="7387"/>
                    <a:pt x="4644" y="7352"/>
                    <a:pt x="4612" y="7316"/>
                  </a:cubicBezTo>
                  <a:cubicBezTo>
                    <a:pt x="4437" y="7136"/>
                    <a:pt x="4320" y="6947"/>
                    <a:pt x="4320" y="6750"/>
                  </a:cubicBezTo>
                  <a:cubicBezTo>
                    <a:pt x="4320" y="6550"/>
                    <a:pt x="4437" y="6362"/>
                    <a:pt x="4612" y="6181"/>
                  </a:cubicBezTo>
                  <a:cubicBezTo>
                    <a:pt x="4644" y="6146"/>
                    <a:pt x="4676" y="6110"/>
                    <a:pt x="4715" y="6076"/>
                  </a:cubicBezTo>
                  <a:cubicBezTo>
                    <a:pt x="4921" y="5898"/>
                    <a:pt x="5184" y="5729"/>
                    <a:pt x="5531" y="5577"/>
                  </a:cubicBezTo>
                  <a:cubicBezTo>
                    <a:pt x="5541" y="5574"/>
                    <a:pt x="5553" y="5571"/>
                    <a:pt x="5562" y="5567"/>
                  </a:cubicBezTo>
                  <a:cubicBezTo>
                    <a:pt x="5937" y="5407"/>
                    <a:pt x="6385" y="5264"/>
                    <a:pt x="6893" y="5144"/>
                  </a:cubicBezTo>
                  <a:cubicBezTo>
                    <a:pt x="6901" y="5142"/>
                    <a:pt x="6908" y="5140"/>
                    <a:pt x="6914" y="5138"/>
                  </a:cubicBezTo>
                  <a:cubicBezTo>
                    <a:pt x="7435" y="5017"/>
                    <a:pt x="8016" y="4918"/>
                    <a:pt x="8640" y="4848"/>
                  </a:cubicBezTo>
                  <a:cubicBezTo>
                    <a:pt x="9318" y="4773"/>
                    <a:pt x="10037" y="4725"/>
                    <a:pt x="10800" y="4725"/>
                  </a:cubicBezTo>
                  <a:cubicBezTo>
                    <a:pt x="11560" y="4725"/>
                    <a:pt x="12279" y="4773"/>
                    <a:pt x="12960" y="4848"/>
                  </a:cubicBezTo>
                  <a:cubicBezTo>
                    <a:pt x="13584" y="4918"/>
                    <a:pt x="14163" y="5017"/>
                    <a:pt x="14686" y="5138"/>
                  </a:cubicBezTo>
                  <a:cubicBezTo>
                    <a:pt x="14692" y="5140"/>
                    <a:pt x="14697" y="5142"/>
                    <a:pt x="14705" y="5144"/>
                  </a:cubicBezTo>
                  <a:cubicBezTo>
                    <a:pt x="15214" y="5264"/>
                    <a:pt x="15662" y="5407"/>
                    <a:pt x="16038" y="5567"/>
                  </a:cubicBezTo>
                  <a:cubicBezTo>
                    <a:pt x="16044" y="5571"/>
                    <a:pt x="16057" y="5574"/>
                    <a:pt x="16066" y="5577"/>
                  </a:cubicBezTo>
                  <a:cubicBezTo>
                    <a:pt x="16414" y="5729"/>
                    <a:pt x="16677" y="5898"/>
                    <a:pt x="16883" y="6076"/>
                  </a:cubicBezTo>
                  <a:cubicBezTo>
                    <a:pt x="16923" y="6110"/>
                    <a:pt x="16954" y="6146"/>
                    <a:pt x="16988" y="6181"/>
                  </a:cubicBezTo>
                  <a:cubicBezTo>
                    <a:pt x="17161" y="6362"/>
                    <a:pt x="17280" y="6550"/>
                    <a:pt x="17280" y="6750"/>
                  </a:cubicBezTo>
                  <a:cubicBezTo>
                    <a:pt x="17280" y="6947"/>
                    <a:pt x="17161" y="7136"/>
                    <a:pt x="16988" y="7316"/>
                  </a:cubicBezTo>
                  <a:moveTo>
                    <a:pt x="12960" y="19575"/>
                  </a:moveTo>
                  <a:cubicBezTo>
                    <a:pt x="12960" y="19948"/>
                    <a:pt x="11992" y="20249"/>
                    <a:pt x="10800" y="20249"/>
                  </a:cubicBezTo>
                  <a:cubicBezTo>
                    <a:pt x="9606" y="20249"/>
                    <a:pt x="8640" y="19948"/>
                    <a:pt x="8640" y="19575"/>
                  </a:cubicBezTo>
                  <a:lnTo>
                    <a:pt x="8640" y="10056"/>
                  </a:lnTo>
                  <a:cubicBezTo>
                    <a:pt x="9338" y="10101"/>
                    <a:pt x="10059" y="10124"/>
                    <a:pt x="10800" y="10124"/>
                  </a:cubicBezTo>
                  <a:cubicBezTo>
                    <a:pt x="11541" y="10124"/>
                    <a:pt x="12262" y="10101"/>
                    <a:pt x="12960" y="10056"/>
                  </a:cubicBezTo>
                  <a:cubicBezTo>
                    <a:pt x="12960" y="10056"/>
                    <a:pt x="12960" y="19575"/>
                    <a:pt x="12960" y="19575"/>
                  </a:cubicBezTo>
                  <a:close/>
                  <a:moveTo>
                    <a:pt x="8640" y="2025"/>
                  </a:moveTo>
                  <a:cubicBezTo>
                    <a:pt x="8640" y="1651"/>
                    <a:pt x="9606" y="1350"/>
                    <a:pt x="10800" y="1350"/>
                  </a:cubicBezTo>
                  <a:cubicBezTo>
                    <a:pt x="11992" y="1350"/>
                    <a:pt x="12960" y="1651"/>
                    <a:pt x="12960" y="2025"/>
                  </a:cubicBezTo>
                  <a:lnTo>
                    <a:pt x="12960" y="3442"/>
                  </a:lnTo>
                  <a:cubicBezTo>
                    <a:pt x="12262" y="3398"/>
                    <a:pt x="11541" y="3375"/>
                    <a:pt x="10800" y="3375"/>
                  </a:cubicBezTo>
                  <a:cubicBezTo>
                    <a:pt x="10059" y="3375"/>
                    <a:pt x="9338" y="3398"/>
                    <a:pt x="8640" y="3442"/>
                  </a:cubicBezTo>
                  <a:cubicBezTo>
                    <a:pt x="8640" y="3442"/>
                    <a:pt x="8640" y="2025"/>
                    <a:pt x="8640" y="2025"/>
                  </a:cubicBezTo>
                  <a:close/>
                  <a:moveTo>
                    <a:pt x="17280" y="4064"/>
                  </a:moveTo>
                  <a:lnTo>
                    <a:pt x="17280" y="2025"/>
                  </a:lnTo>
                  <a:cubicBezTo>
                    <a:pt x="17280" y="908"/>
                    <a:pt x="14373" y="0"/>
                    <a:pt x="10800" y="0"/>
                  </a:cubicBezTo>
                  <a:cubicBezTo>
                    <a:pt x="7225" y="0"/>
                    <a:pt x="4320" y="908"/>
                    <a:pt x="4320" y="2025"/>
                  </a:cubicBezTo>
                  <a:lnTo>
                    <a:pt x="4320" y="4064"/>
                  </a:lnTo>
                  <a:cubicBezTo>
                    <a:pt x="1710" y="4681"/>
                    <a:pt x="0" y="5649"/>
                    <a:pt x="0" y="6750"/>
                  </a:cubicBezTo>
                  <a:cubicBezTo>
                    <a:pt x="0" y="7850"/>
                    <a:pt x="1710" y="8818"/>
                    <a:pt x="4320" y="9434"/>
                  </a:cubicBezTo>
                  <a:lnTo>
                    <a:pt x="4320" y="19575"/>
                  </a:lnTo>
                  <a:cubicBezTo>
                    <a:pt x="4320" y="20691"/>
                    <a:pt x="7225" y="21599"/>
                    <a:pt x="10800" y="21599"/>
                  </a:cubicBezTo>
                  <a:cubicBezTo>
                    <a:pt x="14373" y="21599"/>
                    <a:pt x="17280" y="20691"/>
                    <a:pt x="17280" y="19575"/>
                  </a:cubicBezTo>
                  <a:lnTo>
                    <a:pt x="17280" y="9434"/>
                  </a:lnTo>
                  <a:cubicBezTo>
                    <a:pt x="19889" y="8818"/>
                    <a:pt x="21600" y="7850"/>
                    <a:pt x="21600" y="6750"/>
                  </a:cubicBezTo>
                  <a:cubicBezTo>
                    <a:pt x="21600" y="5649"/>
                    <a:pt x="19889" y="4681"/>
                    <a:pt x="17280" y="4064"/>
                  </a:cubicBezTo>
                </a:path>
              </a:pathLst>
            </a:custGeom>
            <a:grpFill/>
            <a:ln>
              <a:noFill/>
            </a:ln>
            <a:effectLst/>
          </p:spPr>
          <p:txBody>
            <a:bodyPr lIns="19050" tIns="19050" rIns="19050" bIns="19050" anchor="ctr"/>
            <a:lstStyle/>
            <a:p>
              <a:pPr algn="ctr" defTabSz="228600" fontAlgn="base" hangingPunct="0">
                <a:spcBef>
                  <a:spcPct val="0"/>
                </a:spcBef>
                <a:spcAft>
                  <a:spcPct val="0"/>
                </a:spcAft>
                <a:defRPr/>
              </a:pPr>
              <a:endParaRPr lang="en-US" sz="1500" kern="0">
                <a:solidFill>
                  <a:srgbClr val="FFFFFF"/>
                </a:solidFill>
                <a:effectLst>
                  <a:outerShdw blurRad="38100" dist="38100" dir="2700000" algn="tl">
                    <a:srgbClr val="000000"/>
                  </a:outerShdw>
                </a:effectLst>
                <a:latin typeface="Open Sans" panose="020B0606030504020204" charset="0"/>
                <a:cs typeface="Open Sans" panose="020B0606030504020204" charset="0"/>
                <a:sym typeface="Open Sans" panose="020B0606030504020204" charset="0"/>
              </a:endParaRPr>
            </a:p>
          </p:txBody>
        </p:sp>
        <p:sp>
          <p:nvSpPr>
            <p:cNvPr id="45" name="AutoShape 58"/>
            <p:cNvSpPr/>
            <p:nvPr/>
          </p:nvSpPr>
          <p:spPr bwMode="auto">
            <a:xfrm>
              <a:off x="5517718" y="2261593"/>
              <a:ext cx="112355" cy="35916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6988" y="15416"/>
                  </a:moveTo>
                  <a:cubicBezTo>
                    <a:pt x="16954" y="15452"/>
                    <a:pt x="16923" y="15487"/>
                    <a:pt x="16883" y="15523"/>
                  </a:cubicBezTo>
                  <a:cubicBezTo>
                    <a:pt x="16677" y="15701"/>
                    <a:pt x="16414" y="15870"/>
                    <a:pt x="16066" y="16020"/>
                  </a:cubicBezTo>
                  <a:cubicBezTo>
                    <a:pt x="16057" y="16024"/>
                    <a:pt x="16044" y="16027"/>
                    <a:pt x="16038" y="16031"/>
                  </a:cubicBezTo>
                  <a:cubicBezTo>
                    <a:pt x="15662" y="16192"/>
                    <a:pt x="15214" y="16334"/>
                    <a:pt x="14705" y="16454"/>
                  </a:cubicBezTo>
                  <a:cubicBezTo>
                    <a:pt x="14697" y="16457"/>
                    <a:pt x="14692" y="16458"/>
                    <a:pt x="14686" y="16459"/>
                  </a:cubicBezTo>
                  <a:cubicBezTo>
                    <a:pt x="14163" y="16582"/>
                    <a:pt x="13584" y="16681"/>
                    <a:pt x="12960" y="16749"/>
                  </a:cubicBezTo>
                  <a:cubicBezTo>
                    <a:pt x="12279" y="16826"/>
                    <a:pt x="11560" y="16875"/>
                    <a:pt x="10800" y="16875"/>
                  </a:cubicBezTo>
                  <a:cubicBezTo>
                    <a:pt x="10037" y="16875"/>
                    <a:pt x="9318" y="16826"/>
                    <a:pt x="8640" y="16749"/>
                  </a:cubicBezTo>
                  <a:cubicBezTo>
                    <a:pt x="8016" y="16681"/>
                    <a:pt x="7435" y="16582"/>
                    <a:pt x="6914" y="16459"/>
                  </a:cubicBezTo>
                  <a:cubicBezTo>
                    <a:pt x="6908" y="16458"/>
                    <a:pt x="6901" y="16457"/>
                    <a:pt x="6893" y="16454"/>
                  </a:cubicBezTo>
                  <a:cubicBezTo>
                    <a:pt x="6385" y="16334"/>
                    <a:pt x="5937" y="16192"/>
                    <a:pt x="5562" y="16031"/>
                  </a:cubicBezTo>
                  <a:cubicBezTo>
                    <a:pt x="5553" y="16027"/>
                    <a:pt x="5541" y="16024"/>
                    <a:pt x="5531" y="16020"/>
                  </a:cubicBezTo>
                  <a:cubicBezTo>
                    <a:pt x="5184" y="15870"/>
                    <a:pt x="4921" y="15701"/>
                    <a:pt x="4715" y="15523"/>
                  </a:cubicBezTo>
                  <a:cubicBezTo>
                    <a:pt x="4676" y="15487"/>
                    <a:pt x="4644" y="15452"/>
                    <a:pt x="4612" y="15416"/>
                  </a:cubicBezTo>
                  <a:cubicBezTo>
                    <a:pt x="4437" y="15236"/>
                    <a:pt x="4320" y="15047"/>
                    <a:pt x="4320" y="14850"/>
                  </a:cubicBezTo>
                  <a:cubicBezTo>
                    <a:pt x="4320" y="14650"/>
                    <a:pt x="4437" y="14462"/>
                    <a:pt x="4612" y="14281"/>
                  </a:cubicBezTo>
                  <a:cubicBezTo>
                    <a:pt x="4644" y="14246"/>
                    <a:pt x="4676" y="14210"/>
                    <a:pt x="4715" y="14176"/>
                  </a:cubicBezTo>
                  <a:cubicBezTo>
                    <a:pt x="4921" y="13998"/>
                    <a:pt x="5184" y="13829"/>
                    <a:pt x="5531" y="13677"/>
                  </a:cubicBezTo>
                  <a:cubicBezTo>
                    <a:pt x="5541" y="13674"/>
                    <a:pt x="5553" y="13671"/>
                    <a:pt x="5562" y="13667"/>
                  </a:cubicBezTo>
                  <a:cubicBezTo>
                    <a:pt x="5937" y="13507"/>
                    <a:pt x="6385" y="13364"/>
                    <a:pt x="6893" y="13244"/>
                  </a:cubicBezTo>
                  <a:cubicBezTo>
                    <a:pt x="6901" y="13242"/>
                    <a:pt x="6908" y="13240"/>
                    <a:pt x="6914" y="13238"/>
                  </a:cubicBezTo>
                  <a:cubicBezTo>
                    <a:pt x="7435" y="13117"/>
                    <a:pt x="8016" y="13018"/>
                    <a:pt x="8640" y="12948"/>
                  </a:cubicBezTo>
                  <a:cubicBezTo>
                    <a:pt x="9318" y="12873"/>
                    <a:pt x="10037" y="12825"/>
                    <a:pt x="10800" y="12825"/>
                  </a:cubicBezTo>
                  <a:cubicBezTo>
                    <a:pt x="11560" y="12825"/>
                    <a:pt x="12279" y="12873"/>
                    <a:pt x="12960" y="12948"/>
                  </a:cubicBezTo>
                  <a:cubicBezTo>
                    <a:pt x="13584" y="13018"/>
                    <a:pt x="14163" y="13117"/>
                    <a:pt x="14686" y="13238"/>
                  </a:cubicBezTo>
                  <a:cubicBezTo>
                    <a:pt x="14692" y="13240"/>
                    <a:pt x="14697" y="13242"/>
                    <a:pt x="14705" y="13244"/>
                  </a:cubicBezTo>
                  <a:cubicBezTo>
                    <a:pt x="15214" y="13364"/>
                    <a:pt x="15662" y="13507"/>
                    <a:pt x="16038" y="13667"/>
                  </a:cubicBezTo>
                  <a:cubicBezTo>
                    <a:pt x="16044" y="13671"/>
                    <a:pt x="16057" y="13674"/>
                    <a:pt x="16066" y="13677"/>
                  </a:cubicBezTo>
                  <a:cubicBezTo>
                    <a:pt x="16414" y="13829"/>
                    <a:pt x="16677" y="13998"/>
                    <a:pt x="16883" y="14176"/>
                  </a:cubicBezTo>
                  <a:cubicBezTo>
                    <a:pt x="16923" y="14210"/>
                    <a:pt x="16954" y="14246"/>
                    <a:pt x="16988" y="14281"/>
                  </a:cubicBezTo>
                  <a:cubicBezTo>
                    <a:pt x="17161" y="14462"/>
                    <a:pt x="17280" y="14650"/>
                    <a:pt x="17280" y="14850"/>
                  </a:cubicBezTo>
                  <a:cubicBezTo>
                    <a:pt x="17280" y="15047"/>
                    <a:pt x="17161" y="15236"/>
                    <a:pt x="16988" y="15416"/>
                  </a:cubicBezTo>
                  <a:moveTo>
                    <a:pt x="12960" y="19575"/>
                  </a:moveTo>
                  <a:cubicBezTo>
                    <a:pt x="12960" y="19948"/>
                    <a:pt x="11992" y="20249"/>
                    <a:pt x="10800" y="20249"/>
                  </a:cubicBezTo>
                  <a:cubicBezTo>
                    <a:pt x="9606" y="20249"/>
                    <a:pt x="8640" y="19948"/>
                    <a:pt x="8640" y="19575"/>
                  </a:cubicBezTo>
                  <a:lnTo>
                    <a:pt x="8640" y="18156"/>
                  </a:lnTo>
                  <a:cubicBezTo>
                    <a:pt x="9338" y="18201"/>
                    <a:pt x="10059" y="18225"/>
                    <a:pt x="10800" y="18225"/>
                  </a:cubicBezTo>
                  <a:cubicBezTo>
                    <a:pt x="11541" y="18225"/>
                    <a:pt x="12262" y="18201"/>
                    <a:pt x="12960" y="18156"/>
                  </a:cubicBezTo>
                  <a:cubicBezTo>
                    <a:pt x="12960" y="18156"/>
                    <a:pt x="12960" y="19575"/>
                    <a:pt x="12960" y="19575"/>
                  </a:cubicBezTo>
                  <a:close/>
                  <a:moveTo>
                    <a:pt x="8640" y="2025"/>
                  </a:moveTo>
                  <a:cubicBezTo>
                    <a:pt x="8640" y="1651"/>
                    <a:pt x="9606" y="1350"/>
                    <a:pt x="10800" y="1350"/>
                  </a:cubicBezTo>
                  <a:cubicBezTo>
                    <a:pt x="11992" y="1350"/>
                    <a:pt x="12960" y="1651"/>
                    <a:pt x="12960" y="2025"/>
                  </a:cubicBezTo>
                  <a:lnTo>
                    <a:pt x="12960" y="11542"/>
                  </a:lnTo>
                  <a:cubicBezTo>
                    <a:pt x="12262" y="11498"/>
                    <a:pt x="11541" y="11475"/>
                    <a:pt x="10800" y="11475"/>
                  </a:cubicBezTo>
                  <a:cubicBezTo>
                    <a:pt x="10059" y="11475"/>
                    <a:pt x="9338" y="11498"/>
                    <a:pt x="8640" y="11542"/>
                  </a:cubicBezTo>
                  <a:cubicBezTo>
                    <a:pt x="8640" y="11542"/>
                    <a:pt x="8640" y="2025"/>
                    <a:pt x="8640" y="2025"/>
                  </a:cubicBezTo>
                  <a:close/>
                  <a:moveTo>
                    <a:pt x="17280" y="12164"/>
                  </a:moveTo>
                  <a:lnTo>
                    <a:pt x="17280" y="2025"/>
                  </a:lnTo>
                  <a:cubicBezTo>
                    <a:pt x="17280" y="908"/>
                    <a:pt x="14373" y="0"/>
                    <a:pt x="10800" y="0"/>
                  </a:cubicBezTo>
                  <a:cubicBezTo>
                    <a:pt x="7225" y="0"/>
                    <a:pt x="4320" y="908"/>
                    <a:pt x="4320" y="2025"/>
                  </a:cubicBezTo>
                  <a:lnTo>
                    <a:pt x="4320" y="12164"/>
                  </a:lnTo>
                  <a:cubicBezTo>
                    <a:pt x="1710" y="12781"/>
                    <a:pt x="0" y="13749"/>
                    <a:pt x="0" y="14850"/>
                  </a:cubicBezTo>
                  <a:cubicBezTo>
                    <a:pt x="0" y="15950"/>
                    <a:pt x="1710" y="16918"/>
                    <a:pt x="4320" y="17534"/>
                  </a:cubicBezTo>
                  <a:lnTo>
                    <a:pt x="4320" y="19575"/>
                  </a:lnTo>
                  <a:cubicBezTo>
                    <a:pt x="4320" y="20691"/>
                    <a:pt x="7225" y="21599"/>
                    <a:pt x="10800" y="21599"/>
                  </a:cubicBezTo>
                  <a:cubicBezTo>
                    <a:pt x="14373" y="21599"/>
                    <a:pt x="17280" y="20691"/>
                    <a:pt x="17280" y="19575"/>
                  </a:cubicBezTo>
                  <a:lnTo>
                    <a:pt x="17280" y="17534"/>
                  </a:lnTo>
                  <a:cubicBezTo>
                    <a:pt x="19889" y="16918"/>
                    <a:pt x="21600" y="15950"/>
                    <a:pt x="21600" y="14850"/>
                  </a:cubicBezTo>
                  <a:cubicBezTo>
                    <a:pt x="21600" y="13749"/>
                    <a:pt x="19889" y="12781"/>
                    <a:pt x="17280" y="12164"/>
                  </a:cubicBezTo>
                </a:path>
              </a:pathLst>
            </a:custGeom>
            <a:grpFill/>
            <a:ln>
              <a:noFill/>
            </a:ln>
            <a:effectLst/>
          </p:spPr>
          <p:txBody>
            <a:bodyPr lIns="19050" tIns="19050" rIns="19050" bIns="19050" anchor="ctr"/>
            <a:lstStyle/>
            <a:p>
              <a:pPr algn="ctr" defTabSz="228600" fontAlgn="base" hangingPunct="0">
                <a:spcBef>
                  <a:spcPct val="0"/>
                </a:spcBef>
                <a:spcAft>
                  <a:spcPct val="0"/>
                </a:spcAft>
                <a:defRPr/>
              </a:pPr>
              <a:endParaRPr lang="en-US" sz="1500" kern="0">
                <a:solidFill>
                  <a:srgbClr val="FFFFFF"/>
                </a:solidFill>
                <a:effectLst>
                  <a:outerShdw blurRad="38100" dist="38100" dir="2700000" algn="tl">
                    <a:srgbClr val="000000"/>
                  </a:outerShdw>
                </a:effectLst>
                <a:latin typeface="Open Sans" panose="020B0606030504020204" charset="0"/>
                <a:cs typeface="Open Sans" panose="020B0606030504020204" charset="0"/>
                <a:sym typeface="Open Sans" panose="020B0606030504020204" charset="0"/>
              </a:endParaRPr>
            </a:p>
          </p:txBody>
        </p:sp>
      </p:grpSp>
      <p:sp>
        <p:nvSpPr>
          <p:cNvPr id="5" name="文本框 4"/>
          <p:cNvSpPr txBox="1">
            <a:spLocks noChangeArrowheads="1"/>
          </p:cNvSpPr>
          <p:nvPr>
            <p:custDataLst>
              <p:tags r:id="rId1"/>
            </p:custDataLst>
          </p:nvPr>
        </p:nvSpPr>
        <p:spPr bwMode="auto">
          <a:xfrm>
            <a:off x="0" y="0"/>
            <a:ext cx="9142730" cy="796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l" fontAlgn="base">
              <a:spcBef>
                <a:spcPct val="0"/>
              </a:spcBef>
              <a:spcAft>
                <a:spcPct val="0"/>
              </a:spcAft>
              <a:defRPr/>
            </a:pPr>
            <a:r>
              <a:rPr lang="en-US" altLang="en-US" sz="3200">
                <a:solidFill>
                  <a:srgbClr val="AD8555"/>
                </a:solidFill>
                <a:latin typeface="+mj-lt"/>
                <a:ea typeface="Open Sans" panose="020B0606030504020204" charset="0"/>
                <a:cs typeface="+mj-lt"/>
              </a:rPr>
              <a:t>Case Study: NHS Diabetes Prevention Programme</a:t>
            </a:r>
          </a:p>
        </p:txBody>
      </p:sp>
      <p:sp>
        <p:nvSpPr>
          <p:cNvPr id="4" name="Text Box 3"/>
          <p:cNvSpPr txBox="1"/>
          <p:nvPr/>
        </p:nvSpPr>
        <p:spPr>
          <a:xfrm>
            <a:off x="2538730" y="4776470"/>
            <a:ext cx="3830955" cy="325755"/>
          </a:xfrm>
          <a:prstGeom prst="rect">
            <a:avLst/>
          </a:prstGeom>
        </p:spPr>
        <p:txBody>
          <a:bodyPr wrap="square">
            <a:noAutofit/>
          </a:bodyPr>
          <a:lstStyle/>
          <a:p>
            <a:r>
              <a:rPr lang="en-US" sz="1200"/>
              <a:t>Sour</a:t>
            </a:r>
            <a:r>
              <a:rPr sz="1200"/>
              <a:t>ces: </a:t>
            </a:r>
            <a:r>
              <a:rPr lang="en-US" altLang="en-US" sz="1200">
                <a:sym typeface="+mn-ea"/>
              </a:rPr>
              <a:t>Bower et al. (2023</a:t>
            </a:r>
            <a:r>
              <a:rPr sz="1200">
                <a:sym typeface="+mn-ea"/>
              </a:rPr>
              <a:t>)</a:t>
            </a:r>
            <a:r>
              <a:rPr lang="en-US" altLang="en-US" sz="1200">
                <a:sym typeface="+mn-ea"/>
              </a:rPr>
              <a:t>; </a:t>
            </a:r>
            <a:r>
              <a:rPr lang="en-US" altLang="en-US" sz="1200"/>
              <a:t>NHS England </a:t>
            </a:r>
            <a:r>
              <a:rPr lang="en-US" altLang="en-US" sz="1200">
                <a:sym typeface="+mn-ea"/>
              </a:rPr>
              <a:t>(</a:t>
            </a:r>
            <a:r>
              <a:rPr lang="en-US" altLang="en-US" sz="1200"/>
              <a:t>2026</a:t>
            </a:r>
            <a:r>
              <a:rPr lang="en-US" altLang="en-US" sz="1200">
                <a:sym typeface="+mn-ea"/>
              </a:rPr>
              <a:t>)</a:t>
            </a:r>
            <a:r>
              <a:rPr sz="1200"/>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204470" y="810895"/>
            <a:ext cx="7328535" cy="1760855"/>
          </a:xfrm>
          <a:prstGeom prst="rect">
            <a:avLst/>
          </a:prstGeom>
        </p:spPr>
        <p:txBody>
          <a:bodyPr wrap="square">
            <a:noAutofit/>
          </a:bodyPr>
          <a:lstStyle/>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Perceived susceptibility: “I could develop Type 2 diabetes.”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Perceived severity: Understanding possible complications.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Perceived benefits: Lifestyle change can reduce risk.</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Perceived barriers: Cost, time, culture, motivation and access.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Cues to action: NHS Health Check / GP referral / risk communication.</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Self-efficacy: Confidence to change diet and physical activity.</a:t>
            </a:r>
          </a:p>
        </p:txBody>
      </p:sp>
      <p:sp>
        <p:nvSpPr>
          <p:cNvPr id="23" name="矩形 2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115570" y="2832735"/>
            <a:ext cx="8971915" cy="1198880"/>
          </a:xfrm>
          <a:prstGeom prst="rect">
            <a:avLst/>
          </a:prstGeom>
        </p:spPr>
        <p:txBody>
          <a:bodyPr wrap="square">
            <a:spAutoFit/>
          </a:bodyPr>
          <a:lstStyle/>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HBM helps explain individual behaviour, but it does not fully explain poverty, food environments, transport or digital exclusion.</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Zewdie et al.’s (2022) systematic review found that perceived benefits and self-efficacy were important predictors across HBM research, but the model is strongest when used alongside wider social and environmental approaches.</a:t>
            </a:r>
          </a:p>
        </p:txBody>
      </p:sp>
      <p:grpSp>
        <p:nvGrpSpPr>
          <p:cNvPr id="32" name="Group 15" descr="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
          <p:cNvGrpSpPr>
            <a:grpSpLocks noChangeAspect="1"/>
          </p:cNvGrpSpPr>
          <p:nvPr/>
        </p:nvGrpSpPr>
        <p:grpSpPr bwMode="auto">
          <a:xfrm>
            <a:off x="4482418" y="3869009"/>
            <a:ext cx="383351" cy="312052"/>
            <a:chOff x="2425" y="1235"/>
            <a:chExt cx="912" cy="771"/>
          </a:xfrm>
          <a:solidFill>
            <a:schemeClr val="bg1"/>
          </a:solidFill>
        </p:grpSpPr>
        <p:sp>
          <p:nvSpPr>
            <p:cNvPr id="33" name="Freeform 16"/>
            <p:cNvSpPr/>
            <p:nvPr/>
          </p:nvSpPr>
          <p:spPr bwMode="auto">
            <a:xfrm>
              <a:off x="2625" y="1422"/>
              <a:ext cx="513" cy="214"/>
            </a:xfrm>
            <a:custGeom>
              <a:avLst/>
              <a:gdLst>
                <a:gd name="T0" fmla="*/ 348 w 513"/>
                <a:gd name="T1" fmla="*/ 0 h 214"/>
                <a:gd name="T2" fmla="*/ 210 w 513"/>
                <a:gd name="T3" fmla="*/ 139 h 214"/>
                <a:gd name="T4" fmla="*/ 119 w 513"/>
                <a:gd name="T5" fmla="*/ 48 h 214"/>
                <a:gd name="T6" fmla="*/ 0 w 513"/>
                <a:gd name="T7" fmla="*/ 166 h 214"/>
                <a:gd name="T8" fmla="*/ 38 w 513"/>
                <a:gd name="T9" fmla="*/ 202 h 214"/>
                <a:gd name="T10" fmla="*/ 119 w 513"/>
                <a:gd name="T11" fmla="*/ 123 h 214"/>
                <a:gd name="T12" fmla="*/ 210 w 513"/>
                <a:gd name="T13" fmla="*/ 214 h 214"/>
                <a:gd name="T14" fmla="*/ 348 w 513"/>
                <a:gd name="T15" fmla="*/ 76 h 214"/>
                <a:gd name="T16" fmla="*/ 475 w 513"/>
                <a:gd name="T17" fmla="*/ 202 h 214"/>
                <a:gd name="T18" fmla="*/ 513 w 513"/>
                <a:gd name="T19" fmla="*/ 165 h 214"/>
                <a:gd name="T20" fmla="*/ 348 w 513"/>
                <a:gd name="T21" fmla="*/ 0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sp>
          <p:nvSpPr>
            <p:cNvPr id="34" name="Freeform 17"/>
            <p:cNvSpPr>
              <a:spLocks noEditPoints="1"/>
            </p:cNvSpPr>
            <p:nvPr/>
          </p:nvSpPr>
          <p:spPr bwMode="auto">
            <a:xfrm>
              <a:off x="2425" y="1235"/>
              <a:ext cx="912" cy="771"/>
            </a:xfrm>
            <a:custGeom>
              <a:avLst/>
              <a:gdLst>
                <a:gd name="T0" fmla="*/ 912 w 912"/>
                <a:gd name="T1" fmla="*/ 54 h 771"/>
                <a:gd name="T2" fmla="*/ 912 w 912"/>
                <a:gd name="T3" fmla="*/ 0 h 771"/>
                <a:gd name="T4" fmla="*/ 2 w 912"/>
                <a:gd name="T5" fmla="*/ 0 h 771"/>
                <a:gd name="T6" fmla="*/ 2 w 912"/>
                <a:gd name="T7" fmla="*/ 54 h 771"/>
                <a:gd name="T8" fmla="*/ 30 w 912"/>
                <a:gd name="T9" fmla="*/ 54 h 771"/>
                <a:gd name="T10" fmla="*/ 30 w 912"/>
                <a:gd name="T11" fmla="*/ 541 h 771"/>
                <a:gd name="T12" fmla="*/ 0 w 912"/>
                <a:gd name="T13" fmla="*/ 541 h 771"/>
                <a:gd name="T14" fmla="*/ 0 w 912"/>
                <a:gd name="T15" fmla="*/ 594 h 771"/>
                <a:gd name="T16" fmla="*/ 30 w 912"/>
                <a:gd name="T17" fmla="*/ 594 h 771"/>
                <a:gd name="T18" fmla="*/ 30 w 912"/>
                <a:gd name="T19" fmla="*/ 595 h 771"/>
                <a:gd name="T20" fmla="*/ 429 w 912"/>
                <a:gd name="T21" fmla="*/ 595 h 771"/>
                <a:gd name="T22" fmla="*/ 429 w 912"/>
                <a:gd name="T23" fmla="*/ 718 h 771"/>
                <a:gd name="T24" fmla="*/ 367 w 912"/>
                <a:gd name="T25" fmla="*/ 718 h 771"/>
                <a:gd name="T26" fmla="*/ 367 w 912"/>
                <a:gd name="T27" fmla="*/ 771 h 771"/>
                <a:gd name="T28" fmla="*/ 545 w 912"/>
                <a:gd name="T29" fmla="*/ 771 h 771"/>
                <a:gd name="T30" fmla="*/ 545 w 912"/>
                <a:gd name="T31" fmla="*/ 718 h 771"/>
                <a:gd name="T32" fmla="*/ 482 w 912"/>
                <a:gd name="T33" fmla="*/ 718 h 771"/>
                <a:gd name="T34" fmla="*/ 482 w 912"/>
                <a:gd name="T35" fmla="*/ 595 h 771"/>
                <a:gd name="T36" fmla="*/ 885 w 912"/>
                <a:gd name="T37" fmla="*/ 595 h 771"/>
                <a:gd name="T38" fmla="*/ 885 w 912"/>
                <a:gd name="T39" fmla="*/ 594 h 771"/>
                <a:gd name="T40" fmla="*/ 911 w 912"/>
                <a:gd name="T41" fmla="*/ 594 h 771"/>
                <a:gd name="T42" fmla="*/ 911 w 912"/>
                <a:gd name="T43" fmla="*/ 541 h 771"/>
                <a:gd name="T44" fmla="*/ 885 w 912"/>
                <a:gd name="T45" fmla="*/ 541 h 771"/>
                <a:gd name="T46" fmla="*/ 885 w 912"/>
                <a:gd name="T47" fmla="*/ 54 h 771"/>
                <a:gd name="T48" fmla="*/ 912 w 912"/>
                <a:gd name="T49" fmla="*/ 54 h 771"/>
                <a:gd name="T50" fmla="*/ 83 w 912"/>
                <a:gd name="T51" fmla="*/ 541 h 771"/>
                <a:gd name="T52" fmla="*/ 83 w 912"/>
                <a:gd name="T53" fmla="*/ 55 h 771"/>
                <a:gd name="T54" fmla="*/ 832 w 912"/>
                <a:gd name="T55" fmla="*/ 55 h 771"/>
                <a:gd name="T56" fmla="*/ 832 w 912"/>
                <a:gd name="T57" fmla="*/ 541 h 771"/>
                <a:gd name="T58" fmla="*/ 83 w 912"/>
                <a:gd name="T59" fmla="*/ 541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grpSp>
      <p:sp>
        <p:nvSpPr>
          <p:cNvPr id="5" name="文本框 4"/>
          <p:cNvSpPr txBox="1">
            <a:spLocks noChangeArrowheads="1"/>
          </p:cNvSpPr>
          <p:nvPr>
            <p:custDataLst>
              <p:tags r:id="rId1"/>
            </p:custDataLst>
          </p:nvPr>
        </p:nvSpPr>
        <p:spPr bwMode="auto">
          <a:xfrm>
            <a:off x="57150" y="0"/>
            <a:ext cx="9086850"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ctr" fontAlgn="base">
              <a:spcBef>
                <a:spcPct val="0"/>
              </a:spcBef>
              <a:spcAft>
                <a:spcPct val="0"/>
              </a:spcAft>
              <a:defRPr/>
            </a:pPr>
            <a:r>
              <a:rPr lang="en-US" altLang="en-US" sz="3200">
                <a:solidFill>
                  <a:srgbClr val="AD8555"/>
                </a:solidFill>
                <a:latin typeface="+mj-lt"/>
                <a:ea typeface="Open Sans" panose="020B0606030504020204" charset="0"/>
                <a:cs typeface="+mj-lt"/>
              </a:rPr>
              <a:t>Using the HBM to Explain the Programme</a:t>
            </a:r>
          </a:p>
        </p:txBody>
      </p:sp>
      <p:sp>
        <p:nvSpPr>
          <p:cNvPr id="4" name="Text Box 3"/>
          <p:cNvSpPr txBox="1"/>
          <p:nvPr/>
        </p:nvSpPr>
        <p:spPr>
          <a:xfrm>
            <a:off x="1967865" y="4555490"/>
            <a:ext cx="4103370" cy="311785"/>
          </a:xfrm>
          <a:prstGeom prst="rect">
            <a:avLst/>
          </a:prstGeom>
          <a:solidFill>
            <a:schemeClr val="accent1">
              <a:lumMod val="75000"/>
            </a:schemeClr>
          </a:solidFill>
        </p:spPr>
        <p:txBody>
          <a:bodyPr wrap="square">
            <a:noAutofit/>
          </a:bodyPr>
          <a:lstStyle/>
          <a:p>
            <a:r>
              <a:rPr lang="en-US" sz="1200">
                <a:solidFill>
                  <a:schemeClr val="bg1"/>
                </a:solidFill>
              </a:rPr>
              <a:t>Sour</a:t>
            </a:r>
            <a:r>
              <a:rPr sz="1200">
                <a:solidFill>
                  <a:schemeClr val="bg1"/>
                </a:solidFill>
              </a:rPr>
              <a:t>ces:</a:t>
            </a:r>
            <a:r>
              <a:rPr lang="en-US" sz="1200">
                <a:solidFill>
                  <a:schemeClr val="bg1"/>
                </a:solidFill>
              </a:rPr>
              <a:t> </a:t>
            </a:r>
            <a:r>
              <a:rPr lang="en-US" altLang="en-US" sz="1200">
                <a:solidFill>
                  <a:schemeClr val="bg1"/>
                </a:solidFill>
                <a:sym typeface="+mn-ea"/>
              </a:rPr>
              <a:t>Rodrigues et al. (2020</a:t>
            </a:r>
            <a:r>
              <a:rPr sz="1200">
                <a:solidFill>
                  <a:schemeClr val="bg1"/>
                </a:solidFill>
                <a:sym typeface="+mn-ea"/>
              </a:rPr>
              <a:t>)</a:t>
            </a:r>
            <a:r>
              <a:rPr lang="en-US" altLang="en-US" sz="1200">
                <a:solidFill>
                  <a:schemeClr val="bg1"/>
                </a:solidFill>
                <a:sym typeface="+mn-ea"/>
              </a:rPr>
              <a:t>; </a:t>
            </a:r>
            <a:r>
              <a:rPr lang="en-US" altLang="en-US" sz="1200">
                <a:solidFill>
                  <a:schemeClr val="bg1"/>
                </a:solidFill>
              </a:rPr>
              <a:t>Zewdie et al. (2022)</a:t>
            </a:r>
            <a:endParaRPr lang="en-US" altLang="en-US" sz="1200">
              <a:solidFill>
                <a:schemeClr val="bg1"/>
              </a:solidFill>
              <a:sym typeface="+mn-ea"/>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79450" y="0"/>
            <a:ext cx="7277100" cy="533400"/>
          </a:xfrm>
          <a:prstGeom prst="rect">
            <a:avLst/>
          </a:prstGeom>
          <a:solidFill>
            <a:srgbClr val="FBB885"/>
          </a:solidFill>
        </p:spPr>
        <p:style>
          <a:lnRef idx="2">
            <a:schemeClr val="accent3"/>
          </a:lnRef>
          <a:fillRef idx="2">
            <a:schemeClr val="accent3"/>
          </a:fillRef>
          <a:effectRef idx="0">
            <a:srgbClr val="FFFFFF"/>
          </a:effectRef>
          <a:fontRef idx="minor">
            <a:schemeClr val="dk1"/>
          </a:fontRef>
        </p:style>
        <p:txBody>
          <a:bodyPr rtlCol="0" anchor="ctr"/>
          <a:lstStyle/>
          <a:p>
            <a:pPr algn="ctr"/>
            <a:r>
              <a:rPr lang="en-US" altLang="en-US" sz="3200">
                <a:latin typeface="+mj-lt"/>
                <a:cs typeface="+mj-lt"/>
              </a:rPr>
              <a:t>NHS DPP: Quantitative Evidence</a:t>
            </a:r>
          </a:p>
        </p:txBody>
      </p:sp>
      <p:sp>
        <p:nvSpPr>
          <p:cNvPr id="4" name="Text Box 3"/>
          <p:cNvSpPr txBox="1"/>
          <p:nvPr/>
        </p:nvSpPr>
        <p:spPr>
          <a:xfrm>
            <a:off x="22225" y="534035"/>
            <a:ext cx="6286500" cy="2585720"/>
          </a:xfrm>
          <a:prstGeom prst="rect">
            <a:avLst/>
          </a:prstGeom>
          <a:noFill/>
        </p:spPr>
        <p:txBody>
          <a:bodyPr wrap="square" rtlCol="0">
            <a:noAutofit/>
          </a:bodyPr>
          <a:lstStyle/>
          <a:p>
            <a:pPr indent="0" algn="l">
              <a:lnSpc>
                <a:spcPct val="150000"/>
              </a:lnSpc>
              <a:buFont typeface="Wingdings" panose="05000000000000000000" charset="0"/>
              <a:buNone/>
            </a:pPr>
            <a:r>
              <a:rPr lang="en-US" altLang="en-US" sz="1200" b="1" u="sng">
                <a:sym typeface="+mn-ea"/>
              </a:rPr>
              <a:t>Positive outcomes</a:t>
            </a:r>
            <a:endParaRPr lang="en-US" altLang="en-US" sz="1200" b="1" u="sng">
              <a:solidFill>
                <a:schemeClr val="tx1"/>
              </a:solidFill>
            </a:endParaRPr>
          </a:p>
          <a:p>
            <a:pPr marL="171450" indent="-171450" algn="l">
              <a:lnSpc>
                <a:spcPct val="150000"/>
              </a:lnSpc>
              <a:buFont typeface="Wingdings" panose="05000000000000000000" charset="0"/>
              <a:buChar char="ü"/>
            </a:pPr>
            <a:r>
              <a:rPr lang="en-US" altLang="en-US" sz="1200">
                <a:sym typeface="+mn-ea"/>
              </a:rPr>
              <a:t>Nearly 1 million people had started the programme by December 2025.</a:t>
            </a:r>
            <a:endParaRPr lang="en-US" altLang="en-US" sz="1200">
              <a:solidFill>
                <a:schemeClr val="tx1"/>
              </a:solidFill>
            </a:endParaRPr>
          </a:p>
          <a:p>
            <a:pPr marL="171450" indent="-171450" algn="l">
              <a:lnSpc>
                <a:spcPct val="150000"/>
              </a:lnSpc>
              <a:buFont typeface="Wingdings" panose="05000000000000000000" charset="0"/>
              <a:buChar char="ü"/>
            </a:pPr>
            <a:r>
              <a:rPr lang="en-US" altLang="en-US" sz="1200">
                <a:sym typeface="+mn-ea"/>
              </a:rPr>
              <a:t>Independent evaluation found 37% lower diabetes incidence among completers.</a:t>
            </a:r>
            <a:endParaRPr lang="en-US" altLang="en-US" sz="1200">
              <a:solidFill>
                <a:schemeClr val="tx1"/>
              </a:solidFill>
            </a:endParaRPr>
          </a:p>
          <a:p>
            <a:pPr marL="171450" indent="-171450" algn="l">
              <a:lnSpc>
                <a:spcPct val="150000"/>
              </a:lnSpc>
              <a:buFont typeface="Wingdings" panose="05000000000000000000" charset="0"/>
              <a:buChar char="ü"/>
            </a:pPr>
            <a:r>
              <a:rPr lang="en-US" altLang="en-US" sz="1200">
                <a:sym typeface="+mn-ea"/>
              </a:rPr>
              <a:t>Around 3.3 kg average weight loss among participants completing the programme.</a:t>
            </a:r>
            <a:endParaRPr lang="en-US" altLang="en-US" sz="1200">
              <a:solidFill>
                <a:schemeClr val="tx1"/>
              </a:solidFill>
            </a:endParaRPr>
          </a:p>
          <a:p>
            <a:pPr marL="171450" indent="-171450" algn="l">
              <a:lnSpc>
                <a:spcPct val="150000"/>
              </a:lnSpc>
              <a:buFont typeface="Wingdings" panose="05000000000000000000" charset="0"/>
              <a:buChar char="ü"/>
            </a:pPr>
            <a:r>
              <a:rPr lang="en-US" altLang="en-US" sz="1200">
                <a:sym typeface="+mn-ea"/>
              </a:rPr>
              <a:t>In 2023/24:</a:t>
            </a:r>
            <a:endParaRPr lang="en-US" altLang="en-US" sz="1200">
              <a:solidFill>
                <a:schemeClr val="tx1"/>
              </a:solidFill>
            </a:endParaRPr>
          </a:p>
          <a:p>
            <a:pPr marL="628650" lvl="1" indent="-171450" algn="l">
              <a:lnSpc>
                <a:spcPct val="150000"/>
              </a:lnSpc>
              <a:buFont typeface="Wingdings" panose="05000000000000000000" charset="0"/>
              <a:buChar char="ü"/>
            </a:pPr>
            <a:r>
              <a:rPr lang="en-US" altLang="en-US" sz="1200">
                <a:sym typeface="+mn-ea"/>
              </a:rPr>
              <a:t>  1.5 million referrals</a:t>
            </a:r>
            <a:endParaRPr lang="en-US" altLang="en-US" sz="1200">
              <a:solidFill>
                <a:schemeClr val="tx1"/>
              </a:solidFill>
            </a:endParaRPr>
          </a:p>
          <a:p>
            <a:pPr marL="628650" lvl="1" indent="-171450" algn="l">
              <a:lnSpc>
                <a:spcPct val="150000"/>
              </a:lnSpc>
              <a:buFont typeface="Wingdings" panose="05000000000000000000" charset="0"/>
              <a:buChar char="ü"/>
            </a:pPr>
            <a:r>
              <a:rPr lang="en-US" altLang="en-US" sz="1200">
                <a:sym typeface="+mn-ea"/>
              </a:rPr>
              <a:t>  nearly 600,000 joined</a:t>
            </a:r>
            <a:endParaRPr lang="en-US" altLang="en-US" sz="1200">
              <a:solidFill>
                <a:schemeClr val="tx1"/>
              </a:solidFill>
            </a:endParaRPr>
          </a:p>
          <a:p>
            <a:pPr indent="0" algn="l">
              <a:lnSpc>
                <a:spcPct val="150000"/>
              </a:lnSpc>
              <a:buFont typeface="Wingdings" panose="05000000000000000000" charset="0"/>
              <a:buNone/>
            </a:pPr>
            <a:endParaRPr lang="en-US" altLang="en-US" sz="1200">
              <a:sym typeface="+mn-ea"/>
            </a:endParaRPr>
          </a:p>
          <a:p>
            <a:pPr indent="0" algn="l">
              <a:lnSpc>
                <a:spcPct val="150000"/>
              </a:lnSpc>
              <a:buFont typeface="Wingdings" panose="05000000000000000000" charset="0"/>
              <a:buNone/>
            </a:pPr>
            <a:r>
              <a:rPr lang="en-US" altLang="en-US" sz="1200">
                <a:sym typeface="+mn-ea"/>
              </a:rPr>
              <a:t>Sources: Bower et al. (2023); NHS England (2024); NHS England (2025)</a:t>
            </a:r>
            <a:endParaRPr lang="en-US" sz="1200"/>
          </a:p>
        </p:txBody>
      </p:sp>
      <p:sp>
        <p:nvSpPr>
          <p:cNvPr id="5" name="Text Box 4"/>
          <p:cNvSpPr txBox="1"/>
          <p:nvPr/>
        </p:nvSpPr>
        <p:spPr>
          <a:xfrm>
            <a:off x="22225" y="3120390"/>
            <a:ext cx="9121140" cy="2374900"/>
          </a:xfrm>
          <a:prstGeom prst="rect">
            <a:avLst/>
          </a:prstGeom>
          <a:noFill/>
        </p:spPr>
        <p:txBody>
          <a:bodyPr wrap="square" rtlCol="0">
            <a:noAutofit/>
          </a:bodyPr>
          <a:lstStyle/>
          <a:p>
            <a:pPr>
              <a:lnSpc>
                <a:spcPct val="150000"/>
              </a:lnSpc>
            </a:pPr>
            <a:r>
              <a:rPr lang="en-US" altLang="en-US" sz="1200" b="1" u="sng"/>
              <a:t>Critical interpretation</a:t>
            </a:r>
          </a:p>
          <a:p>
            <a:pPr marL="171450" indent="-171450">
              <a:lnSpc>
                <a:spcPct val="150000"/>
              </a:lnSpc>
              <a:buFont typeface="Wingdings" panose="05000000000000000000" charset="0"/>
              <a:buChar char="ü"/>
            </a:pPr>
            <a:r>
              <a:rPr lang="en-US" altLang="en-US" sz="1200"/>
              <a:t>The programme works better than usual care, but completion matters.</a:t>
            </a:r>
          </a:p>
          <a:p>
            <a:pPr indent="0">
              <a:lnSpc>
                <a:spcPct val="150000"/>
              </a:lnSpc>
              <a:buFont typeface="Wingdings" panose="05000000000000000000" charset="0"/>
              <a:buNone/>
            </a:pPr>
            <a:r>
              <a:rPr lang="en-US" altLang="en-US" sz="1200"/>
              <a:t>Therefore, high reach ≠ high effectiveness for everyone.</a:t>
            </a:r>
          </a:p>
          <a:p>
            <a:pPr indent="0">
              <a:lnSpc>
                <a:spcPct val="150000"/>
              </a:lnSpc>
              <a:buFont typeface="Wingdings" panose="05000000000000000000" charset="0"/>
              <a:buNone/>
            </a:pPr>
            <a:endParaRPr lang="en-US" altLang="en-US" sz="1200"/>
          </a:p>
          <a:p>
            <a:pPr marL="171450" indent="-171450">
              <a:lnSpc>
                <a:spcPct val="150000"/>
              </a:lnSpc>
              <a:buFont typeface="Wingdings" panose="05000000000000000000" charset="0"/>
              <a:buChar char="ü"/>
            </a:pPr>
            <a:r>
              <a:rPr lang="en-US" altLang="en-US" sz="1200"/>
              <a:t>NHS England (2025) reports that the independent evaluation found a 37% relative reduction in diabetes incidence among people completing the programme, while Bower et al. found evidence of significant reductions at both individual and population levels.</a:t>
            </a:r>
            <a:endParaRPr lang="en-US" sz="12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矩形 41"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133985" y="1829435"/>
            <a:ext cx="2091690" cy="2396490"/>
          </a:xfrm>
          <a:prstGeom prst="rect">
            <a:avLst/>
          </a:prstGeom>
        </p:spPr>
        <p:txBody>
          <a:bodyPr wrap="square">
            <a:noAutofit/>
          </a:bodyPr>
          <a:lstStyle/>
          <a:p>
            <a:pPr indent="0" algn="l">
              <a:lnSpc>
                <a:spcPct val="150000"/>
              </a:lnSpc>
              <a:buFont typeface="Wingdings" panose="05000000000000000000" charset="0"/>
              <a:buNone/>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A qualitative study interviewed 50 stakeholders:</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20 service users</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7 commissioners</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8 referrers</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15 intervention providers</a:t>
            </a:r>
          </a:p>
        </p:txBody>
      </p:sp>
      <p:sp>
        <p:nvSpPr>
          <p:cNvPr id="43" name="文本框 4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2437139" y="1521992"/>
            <a:ext cx="1962150" cy="306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ctr"/>
            <a:r>
              <a:rPr lang="en-US" altLang="en-US" sz="1400">
                <a:latin typeface="Open Sans" panose="020B0606030504020204" charset="0"/>
                <a:ea typeface="Open Sans" panose="020B0606030504020204" charset="0"/>
                <a:cs typeface="Open Sans" panose="020B0606030504020204" charset="0"/>
              </a:rPr>
              <a:t>Positive experiences:</a:t>
            </a:r>
            <a:r>
              <a:rPr lang="zh-CN" altLang="en-US" sz="1400">
                <a:latin typeface="Open Sans" panose="020B0606030504020204" charset="0"/>
                <a:ea typeface="Open Sans" panose="020B0606030504020204" charset="0"/>
                <a:cs typeface="Open Sans" panose="020B0606030504020204" charset="0"/>
              </a:rPr>
              <a:t> </a:t>
            </a:r>
          </a:p>
        </p:txBody>
      </p:sp>
      <p:sp>
        <p:nvSpPr>
          <p:cNvPr id="44" name="矩形 43"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2381885" y="1828800"/>
            <a:ext cx="2108835" cy="1753235"/>
          </a:xfrm>
          <a:prstGeom prst="rect">
            <a:avLst/>
          </a:prstGeom>
        </p:spPr>
        <p:txBody>
          <a:bodyPr wrap="square">
            <a:spAutoFit/>
          </a:bodyPr>
          <a:lstStyle/>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Peer support</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Increased motivation</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Behaviour change</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Involving family members</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Social connection</a:t>
            </a:r>
          </a:p>
        </p:txBody>
      </p:sp>
      <p:sp>
        <p:nvSpPr>
          <p:cNvPr id="45" name="文本框 44"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5149451" y="1521992"/>
            <a:ext cx="1132205" cy="306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ctr"/>
            <a:r>
              <a:rPr lang="en-US" altLang="en-US" sz="1400">
                <a:latin typeface="Open Sans" panose="020B0606030504020204" charset="0"/>
                <a:ea typeface="Open Sans" panose="020B0606030504020204" charset="0"/>
                <a:cs typeface="Open Sans" panose="020B0606030504020204" charset="0"/>
              </a:rPr>
              <a:t>Challenges:</a:t>
            </a:r>
          </a:p>
        </p:txBody>
      </p:sp>
      <p:sp>
        <p:nvSpPr>
          <p:cNvPr id="46" name="矩形 45"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4646930" y="1828800"/>
            <a:ext cx="2188210" cy="2584450"/>
          </a:xfrm>
          <a:prstGeom prst="rect">
            <a:avLst/>
          </a:prstGeom>
        </p:spPr>
        <p:txBody>
          <a:bodyPr wrap="square">
            <a:spAutoFit/>
          </a:bodyPr>
          <a:lstStyle/>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Risk communication at referral</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Maintaining behaviour after support ends</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Some participants questioned their risk label</a:t>
            </a:r>
          </a:p>
          <a:p>
            <a:pPr marL="171450" indent="-171450" algn="l">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Need for cultural adaptation</a:t>
            </a:r>
          </a:p>
        </p:txBody>
      </p:sp>
      <p:sp>
        <p:nvSpPr>
          <p:cNvPr id="47" name="文本框 46"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7385513" y="1351311"/>
            <a:ext cx="1323340" cy="306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ctr"/>
            <a:r>
              <a:rPr lang="en-US" altLang="en-US" sz="1400">
                <a:latin typeface="Open Sans" panose="020B0606030504020204" charset="0"/>
                <a:ea typeface="Open Sans" panose="020B0606030504020204" charset="0"/>
                <a:cs typeface="Open Sans" panose="020B0606030504020204" charset="0"/>
              </a:rPr>
              <a:t>Critical point:</a:t>
            </a:r>
            <a:r>
              <a:rPr lang="zh-CN" altLang="en-US" sz="1400">
                <a:latin typeface="Open Sans" panose="020B0606030504020204" charset="0"/>
                <a:ea typeface="Open Sans" panose="020B0606030504020204" charset="0"/>
                <a:cs typeface="Open Sans" panose="020B0606030504020204" charset="0"/>
              </a:rPr>
              <a:t> </a:t>
            </a:r>
          </a:p>
        </p:txBody>
      </p:sp>
      <p:sp>
        <p:nvSpPr>
          <p:cNvPr id="48" name="矩形 47"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6939280" y="1828800"/>
            <a:ext cx="2111375" cy="1753235"/>
          </a:xfrm>
          <a:prstGeom prst="rect">
            <a:avLst/>
          </a:prstGeom>
        </p:spPr>
        <p:txBody>
          <a:bodyPr wrap="square">
            <a:spAutoFit/>
          </a:bodyPr>
          <a:lstStyle/>
          <a:p>
            <a:pPr algn="l">
              <a:lnSpc>
                <a:spcPct val="150000"/>
              </a:lnSpc>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Quantitative outcomes show whether the programme works; qualitative evidence helps explain why participation succeeds or fails.</a:t>
            </a:r>
          </a:p>
        </p:txBody>
      </p:sp>
      <p:sp>
        <p:nvSpPr>
          <p:cNvPr id="5" name="矩形: 圆角 4"/>
          <p:cNvSpPr/>
          <p:nvPr/>
        </p:nvSpPr>
        <p:spPr>
          <a:xfrm>
            <a:off x="67235" y="1351429"/>
            <a:ext cx="2178424" cy="3165009"/>
          </a:xfrm>
          <a:prstGeom prst="roundRect">
            <a:avLst/>
          </a:prstGeom>
          <a:noFill/>
          <a:ln>
            <a:solidFill>
              <a:srgbClr val="AD855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21" name="矩形: 圆角 20"/>
          <p:cNvSpPr/>
          <p:nvPr/>
        </p:nvSpPr>
        <p:spPr>
          <a:xfrm>
            <a:off x="2346511" y="1351429"/>
            <a:ext cx="2178424" cy="3165009"/>
          </a:xfrm>
          <a:prstGeom prst="roundRect">
            <a:avLst/>
          </a:prstGeom>
          <a:noFill/>
          <a:ln>
            <a:solidFill>
              <a:srgbClr val="AD855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22" name="矩形: 圆角 21"/>
          <p:cNvSpPr/>
          <p:nvPr/>
        </p:nvSpPr>
        <p:spPr>
          <a:xfrm>
            <a:off x="4625787" y="1351429"/>
            <a:ext cx="2178424" cy="3165009"/>
          </a:xfrm>
          <a:prstGeom prst="roundRect">
            <a:avLst/>
          </a:prstGeom>
          <a:noFill/>
          <a:ln>
            <a:solidFill>
              <a:srgbClr val="AD855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23" name="矩形: 圆角 22"/>
          <p:cNvSpPr/>
          <p:nvPr/>
        </p:nvSpPr>
        <p:spPr>
          <a:xfrm>
            <a:off x="6905064" y="1351429"/>
            <a:ext cx="2178424" cy="3165009"/>
          </a:xfrm>
          <a:prstGeom prst="roundRect">
            <a:avLst/>
          </a:prstGeom>
          <a:noFill/>
          <a:ln>
            <a:solidFill>
              <a:srgbClr val="AD855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6" name="文本框 5"/>
          <p:cNvSpPr txBox="1">
            <a:spLocks noChangeArrowheads="1"/>
          </p:cNvSpPr>
          <p:nvPr>
            <p:custDataLst>
              <p:tags r:id="rId1"/>
            </p:custDataLst>
          </p:nvPr>
        </p:nvSpPr>
        <p:spPr bwMode="auto">
          <a:xfrm>
            <a:off x="720090" y="117475"/>
            <a:ext cx="83280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l" fontAlgn="base">
              <a:spcBef>
                <a:spcPct val="0"/>
              </a:spcBef>
              <a:spcAft>
                <a:spcPct val="0"/>
              </a:spcAft>
              <a:defRPr/>
            </a:pPr>
            <a:r>
              <a:rPr lang="en-US" altLang="en-US" sz="2400">
                <a:solidFill>
                  <a:srgbClr val="AD8555"/>
                </a:solidFill>
                <a:latin typeface="+mj-lt"/>
                <a:ea typeface="Open Sans" panose="020B0606030504020204" charset="0"/>
                <a:cs typeface="+mj-lt"/>
              </a:rPr>
              <a:t>NHS DPP: Qualitative Evidence</a:t>
            </a:r>
          </a:p>
        </p:txBody>
      </p:sp>
      <p:sp>
        <p:nvSpPr>
          <p:cNvPr id="2" name="文本框 4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170824" y="1521992"/>
            <a:ext cx="2117090" cy="306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ctr"/>
            <a:r>
              <a:rPr lang="en-US" altLang="en-US" sz="1400">
                <a:latin typeface="Open Sans" panose="020B0606030504020204" charset="0"/>
                <a:ea typeface="Open Sans" panose="020B0606030504020204" charset="0"/>
                <a:cs typeface="Open Sans" panose="020B0606030504020204" charset="0"/>
              </a:rPr>
              <a:t>Rodrigues et al. (2020):</a:t>
            </a:r>
            <a:r>
              <a:rPr lang="zh-CN" altLang="en-US" sz="1400">
                <a:latin typeface="Open Sans" panose="020B0606030504020204" charset="0"/>
                <a:ea typeface="Open Sans" panose="020B0606030504020204" charset="0"/>
                <a:cs typeface="Open Sans" panose="020B0606030504020204" charset="0"/>
              </a:rPr>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19050" y="464820"/>
            <a:ext cx="2365375" cy="4567555"/>
            <a:chOff x="435072" y="1227907"/>
            <a:chExt cx="2186208" cy="4115804"/>
          </a:xfrm>
        </p:grpSpPr>
        <p:sp>
          <p:nvSpPr>
            <p:cNvPr id="2" name="矩形: 圆角 1"/>
            <p:cNvSpPr/>
            <p:nvPr/>
          </p:nvSpPr>
          <p:spPr>
            <a:xfrm>
              <a:off x="435072" y="1668621"/>
              <a:ext cx="2186208" cy="3530340"/>
            </a:xfrm>
            <a:prstGeom prst="roundRect">
              <a:avLst/>
            </a:prstGeom>
            <a:solidFill>
              <a:srgbClr val="FBB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4" name="文本框 3"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1025525" y="2332419"/>
              <a:ext cx="1184910" cy="303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ctr"/>
              <a:r>
                <a:rPr lang="en-US" altLang="en-US" sz="1600" b="1">
                  <a:solidFill>
                    <a:schemeClr val="bg1"/>
                  </a:solidFill>
                  <a:latin typeface="Open Sans" panose="020B0606030504020204" charset="0"/>
                  <a:ea typeface="Open Sans" panose="020B0606030504020204" charset="0"/>
                  <a:cs typeface="Open Sans" panose="020B0606030504020204" charset="0"/>
                </a:rPr>
                <a:t>Successes</a:t>
              </a:r>
              <a:r>
                <a:rPr lang="zh-CN" altLang="en-US" sz="1600" b="1">
                  <a:solidFill>
                    <a:schemeClr val="bg1"/>
                  </a:solidFill>
                  <a:latin typeface="Open Sans" panose="020B0606030504020204" charset="0"/>
                  <a:ea typeface="Open Sans" panose="020B0606030504020204" charset="0"/>
                  <a:cs typeface="Open Sans" panose="020B0606030504020204" charset="0"/>
                </a:rPr>
                <a:t> </a:t>
              </a:r>
            </a:p>
          </p:txBody>
        </p:sp>
        <p:sp>
          <p:nvSpPr>
            <p:cNvPr id="5" name="矩形 4"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435072" y="2628904"/>
              <a:ext cx="2176231" cy="2714807"/>
            </a:xfrm>
            <a:prstGeom prst="rect">
              <a:avLst/>
            </a:prstGeom>
          </p:spPr>
          <p:txBody>
            <a:bodyPr wrap="square">
              <a:noAutofit/>
            </a:bodyPr>
            <a:lstStyle/>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National scale</a:t>
              </a:r>
            </a:p>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Evidence-based intervention</a:t>
              </a:r>
            </a:p>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Preventive rather than reactive</a:t>
              </a:r>
            </a:p>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Measurable health outcomes</a:t>
              </a:r>
            </a:p>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Face-to-face and digital options</a:t>
              </a:r>
            </a:p>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Cost-effective in evaluation.</a:t>
              </a:r>
            </a:p>
          </p:txBody>
        </p:sp>
        <p:sp>
          <p:nvSpPr>
            <p:cNvPr id="6" name="椭圆 5"/>
            <p:cNvSpPr/>
            <p:nvPr/>
          </p:nvSpPr>
          <p:spPr>
            <a:xfrm>
              <a:off x="1049383" y="1227907"/>
              <a:ext cx="1097280" cy="1097280"/>
            </a:xfrm>
            <a:prstGeom prst="ellipse">
              <a:avLst/>
            </a:prstGeom>
            <a:solidFill>
              <a:srgbClr val="FBB885"/>
            </a:solidFill>
            <a:ln w="57150">
              <a:solidFill>
                <a:srgbClr val="FFFEF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grpSp>
      <p:grpSp>
        <p:nvGrpSpPr>
          <p:cNvPr id="32" name="组合 31"/>
          <p:cNvGrpSpPr/>
          <p:nvPr/>
        </p:nvGrpSpPr>
        <p:grpSpPr>
          <a:xfrm>
            <a:off x="2463165" y="464820"/>
            <a:ext cx="2291714" cy="4785996"/>
            <a:chOff x="647709" y="1227907"/>
            <a:chExt cx="2119055" cy="4129585"/>
          </a:xfrm>
        </p:grpSpPr>
        <p:sp>
          <p:nvSpPr>
            <p:cNvPr id="33" name="矩形: 圆角 32"/>
            <p:cNvSpPr/>
            <p:nvPr/>
          </p:nvSpPr>
          <p:spPr>
            <a:xfrm>
              <a:off x="655929" y="1668973"/>
              <a:ext cx="2110835" cy="3346623"/>
            </a:xfrm>
            <a:prstGeom prst="roundRect">
              <a:avLst/>
            </a:prstGeom>
            <a:solidFill>
              <a:srgbClr val="CE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34" name="文本框 33"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680003" y="2329203"/>
              <a:ext cx="1790834" cy="3029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ctr"/>
              <a:r>
                <a:rPr lang="en-US" altLang="en-US" sz="1400" b="1">
                  <a:solidFill>
                    <a:schemeClr val="bg1"/>
                  </a:solidFill>
                  <a:latin typeface="Open Sans" panose="020B0606030504020204" charset="0"/>
                  <a:ea typeface="Open Sans" panose="020B0606030504020204" charset="0"/>
                  <a:cs typeface="Open Sans" panose="020B0606030504020204" charset="0"/>
                </a:rPr>
                <a:t>Challenges</a:t>
              </a:r>
              <a:r>
                <a:rPr lang="zh-CN" altLang="en-US" sz="1400" b="1">
                  <a:solidFill>
                    <a:schemeClr val="bg1"/>
                  </a:solidFill>
                  <a:latin typeface="Open Sans" panose="020B0606030504020204" charset="0"/>
                  <a:ea typeface="Open Sans" panose="020B0606030504020204" charset="0"/>
                  <a:cs typeface="Open Sans" panose="020B0606030504020204" charset="0"/>
                </a:rPr>
                <a:t> </a:t>
              </a:r>
            </a:p>
          </p:txBody>
        </p:sp>
        <p:sp>
          <p:nvSpPr>
            <p:cNvPr id="35" name="矩形 34"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647709" y="2579597"/>
              <a:ext cx="2112597" cy="2777895"/>
            </a:xfrm>
            <a:prstGeom prst="rect">
              <a:avLst/>
            </a:prstGeom>
          </p:spPr>
          <p:txBody>
            <a:bodyPr wrap="square">
              <a:noAutofit/>
            </a:bodyPr>
            <a:lstStyle/>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Unequal engagement</a:t>
              </a:r>
            </a:p>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Lower representation from deprived areas</a:t>
              </a:r>
            </a:p>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Implementation differences between providers</a:t>
              </a:r>
            </a:p>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Behaviour change is difficult to sustain</a:t>
              </a:r>
            </a:p>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Digital delivery may exclude some people.</a:t>
              </a:r>
            </a:p>
          </p:txBody>
        </p:sp>
        <p:sp>
          <p:nvSpPr>
            <p:cNvPr id="36" name="椭圆 35"/>
            <p:cNvSpPr/>
            <p:nvPr/>
          </p:nvSpPr>
          <p:spPr>
            <a:xfrm>
              <a:off x="1049383" y="1227907"/>
              <a:ext cx="1097280" cy="1097280"/>
            </a:xfrm>
            <a:prstGeom prst="ellipse">
              <a:avLst/>
            </a:prstGeom>
            <a:solidFill>
              <a:srgbClr val="CEB69A"/>
            </a:solidFill>
            <a:ln w="57150">
              <a:solidFill>
                <a:srgbClr val="FFFEF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grpSp>
      <p:grpSp>
        <p:nvGrpSpPr>
          <p:cNvPr id="37" name="组合 36"/>
          <p:cNvGrpSpPr/>
          <p:nvPr/>
        </p:nvGrpSpPr>
        <p:grpSpPr>
          <a:xfrm>
            <a:off x="4835525" y="584200"/>
            <a:ext cx="2040890" cy="4448809"/>
            <a:chOff x="574766" y="1227907"/>
            <a:chExt cx="2284565" cy="3639148"/>
          </a:xfrm>
        </p:grpSpPr>
        <p:sp>
          <p:nvSpPr>
            <p:cNvPr id="38" name="矩形: 圆角 37"/>
            <p:cNvSpPr/>
            <p:nvPr/>
          </p:nvSpPr>
          <p:spPr>
            <a:xfrm>
              <a:off x="574766" y="1668906"/>
              <a:ext cx="2191448" cy="3197630"/>
            </a:xfrm>
            <a:prstGeom prst="roundRect">
              <a:avLst/>
            </a:prstGeom>
            <a:solidFill>
              <a:srgbClr val="B0D8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39" name="文本框 38"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702002" y="2325469"/>
              <a:ext cx="2157329" cy="312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ctr"/>
              <a:r>
                <a:rPr lang="en-US" altLang="en-US" sz="1400" b="1">
                  <a:solidFill>
                    <a:schemeClr val="bg1"/>
                  </a:solidFill>
                  <a:latin typeface="Open Sans" panose="020B0606030504020204" charset="0"/>
                  <a:ea typeface="Open Sans" panose="020B0606030504020204" charset="0"/>
                  <a:cs typeface="Open Sans" panose="020B0606030504020204" charset="0"/>
                </a:rPr>
                <a:t>Critical judgement</a:t>
              </a:r>
              <a:r>
                <a:rPr lang="zh-CN" altLang="en-US" sz="1400" b="1">
                  <a:solidFill>
                    <a:schemeClr val="bg1"/>
                  </a:solidFill>
                  <a:latin typeface="Open Sans" panose="020B0606030504020204" charset="0"/>
                  <a:ea typeface="Open Sans" panose="020B0606030504020204" charset="0"/>
                  <a:cs typeface="Open Sans" panose="020B0606030504020204" charset="0"/>
                </a:rPr>
                <a:t> </a:t>
              </a:r>
            </a:p>
          </p:txBody>
        </p:sp>
        <p:sp>
          <p:nvSpPr>
            <p:cNvPr id="40" name="矩形 39"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576898" y="2491168"/>
              <a:ext cx="2188605" cy="2375887"/>
            </a:xfrm>
            <a:prstGeom prst="rect">
              <a:avLst/>
            </a:prstGeom>
          </p:spPr>
          <p:txBody>
            <a:bodyPr wrap="square">
              <a:noAutofit/>
            </a:bodyPr>
            <a:lstStyle/>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The programme demonstrates that prevention can improve health and reduce future demand, but individual behaviour change cannot remove structural inequalities by itself.</a:t>
              </a:r>
            </a:p>
          </p:txBody>
        </p:sp>
        <p:sp>
          <p:nvSpPr>
            <p:cNvPr id="41" name="椭圆 40"/>
            <p:cNvSpPr/>
            <p:nvPr/>
          </p:nvSpPr>
          <p:spPr>
            <a:xfrm>
              <a:off x="1049383" y="1227907"/>
              <a:ext cx="1097280" cy="1097280"/>
            </a:xfrm>
            <a:prstGeom prst="ellipse">
              <a:avLst/>
            </a:prstGeom>
            <a:solidFill>
              <a:srgbClr val="B0D8D3"/>
            </a:solidFill>
            <a:ln w="57150">
              <a:solidFill>
                <a:srgbClr val="FFFEF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grpSp>
      <p:grpSp>
        <p:nvGrpSpPr>
          <p:cNvPr id="20" name="Group 15" descr="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
          <p:cNvGrpSpPr>
            <a:grpSpLocks noChangeAspect="1"/>
          </p:cNvGrpSpPr>
          <p:nvPr/>
        </p:nvGrpSpPr>
        <p:grpSpPr bwMode="auto">
          <a:xfrm>
            <a:off x="1034713" y="902433"/>
            <a:ext cx="522101" cy="424996"/>
            <a:chOff x="2425" y="1235"/>
            <a:chExt cx="912" cy="771"/>
          </a:xfrm>
          <a:solidFill>
            <a:schemeClr val="bg1"/>
          </a:solidFill>
        </p:grpSpPr>
        <p:sp>
          <p:nvSpPr>
            <p:cNvPr id="21" name="Freeform 16"/>
            <p:cNvSpPr/>
            <p:nvPr/>
          </p:nvSpPr>
          <p:spPr bwMode="auto">
            <a:xfrm>
              <a:off x="2625" y="1422"/>
              <a:ext cx="513" cy="214"/>
            </a:xfrm>
            <a:custGeom>
              <a:avLst/>
              <a:gdLst>
                <a:gd name="T0" fmla="*/ 348 w 513"/>
                <a:gd name="T1" fmla="*/ 0 h 214"/>
                <a:gd name="T2" fmla="*/ 210 w 513"/>
                <a:gd name="T3" fmla="*/ 139 h 214"/>
                <a:gd name="T4" fmla="*/ 119 w 513"/>
                <a:gd name="T5" fmla="*/ 48 h 214"/>
                <a:gd name="T6" fmla="*/ 0 w 513"/>
                <a:gd name="T7" fmla="*/ 166 h 214"/>
                <a:gd name="T8" fmla="*/ 38 w 513"/>
                <a:gd name="T9" fmla="*/ 202 h 214"/>
                <a:gd name="T10" fmla="*/ 119 w 513"/>
                <a:gd name="T11" fmla="*/ 123 h 214"/>
                <a:gd name="T12" fmla="*/ 210 w 513"/>
                <a:gd name="T13" fmla="*/ 214 h 214"/>
                <a:gd name="T14" fmla="*/ 348 w 513"/>
                <a:gd name="T15" fmla="*/ 76 h 214"/>
                <a:gd name="T16" fmla="*/ 475 w 513"/>
                <a:gd name="T17" fmla="*/ 202 h 214"/>
                <a:gd name="T18" fmla="*/ 513 w 513"/>
                <a:gd name="T19" fmla="*/ 165 h 214"/>
                <a:gd name="T20" fmla="*/ 348 w 513"/>
                <a:gd name="T21" fmla="*/ 0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sp>
          <p:nvSpPr>
            <p:cNvPr id="22" name="Freeform 17"/>
            <p:cNvSpPr>
              <a:spLocks noEditPoints="1"/>
            </p:cNvSpPr>
            <p:nvPr/>
          </p:nvSpPr>
          <p:spPr bwMode="auto">
            <a:xfrm>
              <a:off x="2425" y="1235"/>
              <a:ext cx="912" cy="771"/>
            </a:xfrm>
            <a:custGeom>
              <a:avLst/>
              <a:gdLst>
                <a:gd name="T0" fmla="*/ 912 w 912"/>
                <a:gd name="T1" fmla="*/ 54 h 771"/>
                <a:gd name="T2" fmla="*/ 912 w 912"/>
                <a:gd name="T3" fmla="*/ 0 h 771"/>
                <a:gd name="T4" fmla="*/ 2 w 912"/>
                <a:gd name="T5" fmla="*/ 0 h 771"/>
                <a:gd name="T6" fmla="*/ 2 w 912"/>
                <a:gd name="T7" fmla="*/ 54 h 771"/>
                <a:gd name="T8" fmla="*/ 30 w 912"/>
                <a:gd name="T9" fmla="*/ 54 h 771"/>
                <a:gd name="T10" fmla="*/ 30 w 912"/>
                <a:gd name="T11" fmla="*/ 541 h 771"/>
                <a:gd name="T12" fmla="*/ 0 w 912"/>
                <a:gd name="T13" fmla="*/ 541 h 771"/>
                <a:gd name="T14" fmla="*/ 0 w 912"/>
                <a:gd name="T15" fmla="*/ 594 h 771"/>
                <a:gd name="T16" fmla="*/ 30 w 912"/>
                <a:gd name="T17" fmla="*/ 594 h 771"/>
                <a:gd name="T18" fmla="*/ 30 w 912"/>
                <a:gd name="T19" fmla="*/ 595 h 771"/>
                <a:gd name="T20" fmla="*/ 429 w 912"/>
                <a:gd name="T21" fmla="*/ 595 h 771"/>
                <a:gd name="T22" fmla="*/ 429 w 912"/>
                <a:gd name="T23" fmla="*/ 718 h 771"/>
                <a:gd name="T24" fmla="*/ 367 w 912"/>
                <a:gd name="T25" fmla="*/ 718 h 771"/>
                <a:gd name="T26" fmla="*/ 367 w 912"/>
                <a:gd name="T27" fmla="*/ 771 h 771"/>
                <a:gd name="T28" fmla="*/ 545 w 912"/>
                <a:gd name="T29" fmla="*/ 771 h 771"/>
                <a:gd name="T30" fmla="*/ 545 w 912"/>
                <a:gd name="T31" fmla="*/ 718 h 771"/>
                <a:gd name="T32" fmla="*/ 482 w 912"/>
                <a:gd name="T33" fmla="*/ 718 h 771"/>
                <a:gd name="T34" fmla="*/ 482 w 912"/>
                <a:gd name="T35" fmla="*/ 595 h 771"/>
                <a:gd name="T36" fmla="*/ 885 w 912"/>
                <a:gd name="T37" fmla="*/ 595 h 771"/>
                <a:gd name="T38" fmla="*/ 885 w 912"/>
                <a:gd name="T39" fmla="*/ 594 h 771"/>
                <a:gd name="T40" fmla="*/ 911 w 912"/>
                <a:gd name="T41" fmla="*/ 594 h 771"/>
                <a:gd name="T42" fmla="*/ 911 w 912"/>
                <a:gd name="T43" fmla="*/ 541 h 771"/>
                <a:gd name="T44" fmla="*/ 885 w 912"/>
                <a:gd name="T45" fmla="*/ 541 h 771"/>
                <a:gd name="T46" fmla="*/ 885 w 912"/>
                <a:gd name="T47" fmla="*/ 54 h 771"/>
                <a:gd name="T48" fmla="*/ 912 w 912"/>
                <a:gd name="T49" fmla="*/ 54 h 771"/>
                <a:gd name="T50" fmla="*/ 83 w 912"/>
                <a:gd name="T51" fmla="*/ 541 h 771"/>
                <a:gd name="T52" fmla="*/ 83 w 912"/>
                <a:gd name="T53" fmla="*/ 55 h 771"/>
                <a:gd name="T54" fmla="*/ 832 w 912"/>
                <a:gd name="T55" fmla="*/ 55 h 771"/>
                <a:gd name="T56" fmla="*/ 832 w 912"/>
                <a:gd name="T57" fmla="*/ 541 h 771"/>
                <a:gd name="T58" fmla="*/ 83 w 912"/>
                <a:gd name="T59" fmla="*/ 541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grpSp>
      <p:grpSp>
        <p:nvGrpSpPr>
          <p:cNvPr id="23" name="Group 20" descr="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
          <p:cNvGrpSpPr>
            <a:grpSpLocks noChangeAspect="1"/>
          </p:cNvGrpSpPr>
          <p:nvPr/>
        </p:nvGrpSpPr>
        <p:grpSpPr bwMode="auto">
          <a:xfrm>
            <a:off x="3235907" y="860683"/>
            <a:ext cx="567796" cy="409437"/>
            <a:chOff x="2423" y="1278"/>
            <a:chExt cx="912" cy="683"/>
          </a:xfrm>
          <a:solidFill>
            <a:schemeClr val="bg1"/>
          </a:solidFill>
        </p:grpSpPr>
        <p:sp>
          <p:nvSpPr>
            <p:cNvPr id="24" name="Freeform 21"/>
            <p:cNvSpPr/>
            <p:nvPr/>
          </p:nvSpPr>
          <p:spPr bwMode="auto">
            <a:xfrm>
              <a:off x="2746" y="1582"/>
              <a:ext cx="265" cy="281"/>
            </a:xfrm>
            <a:custGeom>
              <a:avLst/>
              <a:gdLst>
                <a:gd name="T0" fmla="*/ 0 w 265"/>
                <a:gd name="T1" fmla="*/ 131 h 281"/>
                <a:gd name="T2" fmla="*/ 38 w 265"/>
                <a:gd name="T3" fmla="*/ 169 h 281"/>
                <a:gd name="T4" fmla="*/ 107 w 265"/>
                <a:gd name="T5" fmla="*/ 102 h 281"/>
                <a:gd name="T6" fmla="*/ 105 w 265"/>
                <a:gd name="T7" fmla="*/ 281 h 281"/>
                <a:gd name="T8" fmla="*/ 159 w 265"/>
                <a:gd name="T9" fmla="*/ 281 h 281"/>
                <a:gd name="T10" fmla="*/ 159 w 265"/>
                <a:gd name="T11" fmla="*/ 102 h 281"/>
                <a:gd name="T12" fmla="*/ 227 w 265"/>
                <a:gd name="T13" fmla="*/ 169 h 281"/>
                <a:gd name="T14" fmla="*/ 265 w 265"/>
                <a:gd name="T15" fmla="*/ 131 h 281"/>
                <a:gd name="T16" fmla="*/ 132 w 265"/>
                <a:gd name="T17" fmla="*/ 0 h 281"/>
                <a:gd name="T18" fmla="*/ 0 w 265"/>
                <a:gd name="T19" fmla="*/ 131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sp>
          <p:nvSpPr>
            <p:cNvPr id="25" name="Freeform 22"/>
            <p:cNvSpPr>
              <a:spLocks noEditPoints="1"/>
            </p:cNvSpPr>
            <p:nvPr/>
          </p:nvSpPr>
          <p:spPr bwMode="auto">
            <a:xfrm>
              <a:off x="2423" y="1278"/>
              <a:ext cx="912" cy="683"/>
            </a:xfrm>
            <a:custGeom>
              <a:avLst/>
              <a:gdLst>
                <a:gd name="T0" fmla="*/ 692 w 747"/>
                <a:gd name="T1" fmla="*/ 240 h 562"/>
                <a:gd name="T2" fmla="*/ 579 w 747"/>
                <a:gd name="T3" fmla="*/ 186 h 562"/>
                <a:gd name="T4" fmla="*/ 520 w 747"/>
                <a:gd name="T5" fmla="*/ 61 h 562"/>
                <a:gd name="T6" fmla="*/ 374 w 747"/>
                <a:gd name="T7" fmla="*/ 0 h 562"/>
                <a:gd name="T8" fmla="*/ 228 w 747"/>
                <a:gd name="T9" fmla="*/ 61 h 562"/>
                <a:gd name="T10" fmla="*/ 168 w 747"/>
                <a:gd name="T11" fmla="*/ 186 h 562"/>
                <a:gd name="T12" fmla="*/ 55 w 747"/>
                <a:gd name="T13" fmla="*/ 240 h 562"/>
                <a:gd name="T14" fmla="*/ 0 w 747"/>
                <a:gd name="T15" fmla="*/ 374 h 562"/>
                <a:gd name="T16" fmla="*/ 55 w 747"/>
                <a:gd name="T17" fmla="*/ 507 h 562"/>
                <a:gd name="T18" fmla="*/ 189 w 747"/>
                <a:gd name="T19" fmla="*/ 562 h 562"/>
                <a:gd name="T20" fmla="*/ 559 w 747"/>
                <a:gd name="T21" fmla="*/ 562 h 562"/>
                <a:gd name="T22" fmla="*/ 692 w 747"/>
                <a:gd name="T23" fmla="*/ 507 h 562"/>
                <a:gd name="T24" fmla="*/ 747 w 747"/>
                <a:gd name="T25" fmla="*/ 374 h 562"/>
                <a:gd name="T26" fmla="*/ 692 w 747"/>
                <a:gd name="T27" fmla="*/ 240 h 562"/>
                <a:gd name="T28" fmla="*/ 559 w 747"/>
                <a:gd name="T29" fmla="*/ 518 h 562"/>
                <a:gd name="T30" fmla="*/ 189 w 747"/>
                <a:gd name="T31" fmla="*/ 518 h 562"/>
                <a:gd name="T32" fmla="*/ 44 w 747"/>
                <a:gd name="T33" fmla="*/ 374 h 562"/>
                <a:gd name="T34" fmla="*/ 188 w 747"/>
                <a:gd name="T35" fmla="*/ 229 h 562"/>
                <a:gd name="T36" fmla="*/ 211 w 747"/>
                <a:gd name="T37" fmla="*/ 229 h 562"/>
                <a:gd name="T38" fmla="*/ 211 w 747"/>
                <a:gd name="T39" fmla="*/ 207 h 562"/>
                <a:gd name="T40" fmla="*/ 211 w 747"/>
                <a:gd name="T41" fmla="*/ 207 h 562"/>
                <a:gd name="T42" fmla="*/ 374 w 747"/>
                <a:gd name="T43" fmla="*/ 44 h 562"/>
                <a:gd name="T44" fmla="*/ 536 w 747"/>
                <a:gd name="T45" fmla="*/ 206 h 562"/>
                <a:gd name="T46" fmla="*/ 536 w 747"/>
                <a:gd name="T47" fmla="*/ 207 h 562"/>
                <a:gd name="T48" fmla="*/ 536 w 747"/>
                <a:gd name="T49" fmla="*/ 229 h 562"/>
                <a:gd name="T50" fmla="*/ 558 w 747"/>
                <a:gd name="T51" fmla="*/ 229 h 562"/>
                <a:gd name="T52" fmla="*/ 559 w 747"/>
                <a:gd name="T53" fmla="*/ 229 h 562"/>
                <a:gd name="T54" fmla="*/ 704 w 747"/>
                <a:gd name="T55" fmla="*/ 374 h 562"/>
                <a:gd name="T56" fmla="*/ 559 w 747"/>
                <a:gd name="T57" fmla="*/ 518 h 5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grpSp>
      <p:grpSp>
        <p:nvGrpSpPr>
          <p:cNvPr id="26" name="组合 25"/>
          <p:cNvGrpSpPr/>
          <p:nvPr/>
        </p:nvGrpSpPr>
        <p:grpSpPr>
          <a:xfrm>
            <a:off x="5597105" y="1033775"/>
            <a:ext cx="441712" cy="441712"/>
            <a:chOff x="5394312" y="2141343"/>
            <a:chExt cx="359165" cy="359165"/>
          </a:xfrm>
          <a:solidFill>
            <a:schemeClr val="bg1"/>
          </a:solidFill>
        </p:grpSpPr>
        <p:sp>
          <p:nvSpPr>
            <p:cNvPr id="28" name="AutoShape 56"/>
            <p:cNvSpPr/>
            <p:nvPr/>
          </p:nvSpPr>
          <p:spPr bwMode="auto">
            <a:xfrm>
              <a:off x="5394312" y="2141343"/>
              <a:ext cx="112353" cy="35916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6988" y="7316"/>
                  </a:moveTo>
                  <a:cubicBezTo>
                    <a:pt x="16954" y="7352"/>
                    <a:pt x="16923" y="7387"/>
                    <a:pt x="16883" y="7423"/>
                  </a:cubicBezTo>
                  <a:cubicBezTo>
                    <a:pt x="16677" y="7601"/>
                    <a:pt x="16414" y="7770"/>
                    <a:pt x="16066" y="7920"/>
                  </a:cubicBezTo>
                  <a:cubicBezTo>
                    <a:pt x="16057" y="7924"/>
                    <a:pt x="16044" y="7927"/>
                    <a:pt x="16038" y="7931"/>
                  </a:cubicBezTo>
                  <a:cubicBezTo>
                    <a:pt x="15662" y="8092"/>
                    <a:pt x="15214" y="8234"/>
                    <a:pt x="14705" y="8354"/>
                  </a:cubicBezTo>
                  <a:cubicBezTo>
                    <a:pt x="14697" y="8357"/>
                    <a:pt x="14692" y="8358"/>
                    <a:pt x="14686" y="8359"/>
                  </a:cubicBezTo>
                  <a:cubicBezTo>
                    <a:pt x="14163" y="8482"/>
                    <a:pt x="13584" y="8581"/>
                    <a:pt x="12960" y="8649"/>
                  </a:cubicBezTo>
                  <a:cubicBezTo>
                    <a:pt x="12279" y="8726"/>
                    <a:pt x="11560" y="8774"/>
                    <a:pt x="10800" y="8774"/>
                  </a:cubicBezTo>
                  <a:cubicBezTo>
                    <a:pt x="10037" y="8774"/>
                    <a:pt x="9318" y="8726"/>
                    <a:pt x="8640" y="8649"/>
                  </a:cubicBezTo>
                  <a:cubicBezTo>
                    <a:pt x="8016" y="8581"/>
                    <a:pt x="7435" y="8482"/>
                    <a:pt x="6914" y="8359"/>
                  </a:cubicBezTo>
                  <a:cubicBezTo>
                    <a:pt x="6908" y="8358"/>
                    <a:pt x="6901" y="8357"/>
                    <a:pt x="6893" y="8354"/>
                  </a:cubicBezTo>
                  <a:cubicBezTo>
                    <a:pt x="6385" y="8234"/>
                    <a:pt x="5937" y="8092"/>
                    <a:pt x="5562" y="7931"/>
                  </a:cubicBezTo>
                  <a:cubicBezTo>
                    <a:pt x="5553" y="7927"/>
                    <a:pt x="5541" y="7924"/>
                    <a:pt x="5531" y="7920"/>
                  </a:cubicBezTo>
                  <a:cubicBezTo>
                    <a:pt x="5184" y="7770"/>
                    <a:pt x="4921" y="7601"/>
                    <a:pt x="4715" y="7423"/>
                  </a:cubicBezTo>
                  <a:cubicBezTo>
                    <a:pt x="4676" y="7387"/>
                    <a:pt x="4644" y="7352"/>
                    <a:pt x="4612" y="7316"/>
                  </a:cubicBezTo>
                  <a:cubicBezTo>
                    <a:pt x="4437" y="7136"/>
                    <a:pt x="4320" y="6947"/>
                    <a:pt x="4320" y="6750"/>
                  </a:cubicBezTo>
                  <a:cubicBezTo>
                    <a:pt x="4320" y="6550"/>
                    <a:pt x="4437" y="6362"/>
                    <a:pt x="4612" y="6181"/>
                  </a:cubicBezTo>
                  <a:cubicBezTo>
                    <a:pt x="4644" y="6146"/>
                    <a:pt x="4676" y="6110"/>
                    <a:pt x="4715" y="6076"/>
                  </a:cubicBezTo>
                  <a:cubicBezTo>
                    <a:pt x="4921" y="5898"/>
                    <a:pt x="5184" y="5729"/>
                    <a:pt x="5531" y="5577"/>
                  </a:cubicBezTo>
                  <a:cubicBezTo>
                    <a:pt x="5541" y="5574"/>
                    <a:pt x="5553" y="5571"/>
                    <a:pt x="5562" y="5567"/>
                  </a:cubicBezTo>
                  <a:cubicBezTo>
                    <a:pt x="5937" y="5407"/>
                    <a:pt x="6385" y="5264"/>
                    <a:pt x="6893" y="5144"/>
                  </a:cubicBezTo>
                  <a:cubicBezTo>
                    <a:pt x="6901" y="5142"/>
                    <a:pt x="6908" y="5140"/>
                    <a:pt x="6914" y="5138"/>
                  </a:cubicBezTo>
                  <a:cubicBezTo>
                    <a:pt x="7435" y="5017"/>
                    <a:pt x="8016" y="4918"/>
                    <a:pt x="8640" y="4848"/>
                  </a:cubicBezTo>
                  <a:cubicBezTo>
                    <a:pt x="9318" y="4773"/>
                    <a:pt x="10037" y="4725"/>
                    <a:pt x="10800" y="4725"/>
                  </a:cubicBezTo>
                  <a:cubicBezTo>
                    <a:pt x="11560" y="4725"/>
                    <a:pt x="12279" y="4773"/>
                    <a:pt x="12960" y="4848"/>
                  </a:cubicBezTo>
                  <a:cubicBezTo>
                    <a:pt x="13584" y="4918"/>
                    <a:pt x="14163" y="5017"/>
                    <a:pt x="14686" y="5138"/>
                  </a:cubicBezTo>
                  <a:cubicBezTo>
                    <a:pt x="14692" y="5140"/>
                    <a:pt x="14697" y="5142"/>
                    <a:pt x="14705" y="5144"/>
                  </a:cubicBezTo>
                  <a:cubicBezTo>
                    <a:pt x="15214" y="5264"/>
                    <a:pt x="15662" y="5407"/>
                    <a:pt x="16038" y="5567"/>
                  </a:cubicBezTo>
                  <a:cubicBezTo>
                    <a:pt x="16044" y="5571"/>
                    <a:pt x="16057" y="5574"/>
                    <a:pt x="16066" y="5577"/>
                  </a:cubicBezTo>
                  <a:cubicBezTo>
                    <a:pt x="16414" y="5729"/>
                    <a:pt x="16677" y="5898"/>
                    <a:pt x="16883" y="6076"/>
                  </a:cubicBezTo>
                  <a:cubicBezTo>
                    <a:pt x="16923" y="6110"/>
                    <a:pt x="16954" y="6146"/>
                    <a:pt x="16988" y="6181"/>
                  </a:cubicBezTo>
                  <a:cubicBezTo>
                    <a:pt x="17161" y="6362"/>
                    <a:pt x="17280" y="6550"/>
                    <a:pt x="17280" y="6750"/>
                  </a:cubicBezTo>
                  <a:cubicBezTo>
                    <a:pt x="17280" y="6947"/>
                    <a:pt x="17161" y="7136"/>
                    <a:pt x="16988" y="7316"/>
                  </a:cubicBezTo>
                  <a:moveTo>
                    <a:pt x="12960" y="19575"/>
                  </a:moveTo>
                  <a:cubicBezTo>
                    <a:pt x="12960" y="19948"/>
                    <a:pt x="11992" y="20249"/>
                    <a:pt x="10800" y="20249"/>
                  </a:cubicBezTo>
                  <a:cubicBezTo>
                    <a:pt x="9606" y="20249"/>
                    <a:pt x="8640" y="19948"/>
                    <a:pt x="8640" y="19575"/>
                  </a:cubicBezTo>
                  <a:lnTo>
                    <a:pt x="8640" y="10056"/>
                  </a:lnTo>
                  <a:cubicBezTo>
                    <a:pt x="9338" y="10101"/>
                    <a:pt x="10059" y="10124"/>
                    <a:pt x="10800" y="10124"/>
                  </a:cubicBezTo>
                  <a:cubicBezTo>
                    <a:pt x="11541" y="10124"/>
                    <a:pt x="12262" y="10101"/>
                    <a:pt x="12960" y="10056"/>
                  </a:cubicBezTo>
                  <a:cubicBezTo>
                    <a:pt x="12960" y="10056"/>
                    <a:pt x="12960" y="19575"/>
                    <a:pt x="12960" y="19575"/>
                  </a:cubicBezTo>
                  <a:close/>
                  <a:moveTo>
                    <a:pt x="8640" y="2025"/>
                  </a:moveTo>
                  <a:cubicBezTo>
                    <a:pt x="8640" y="1651"/>
                    <a:pt x="9606" y="1350"/>
                    <a:pt x="10800" y="1350"/>
                  </a:cubicBezTo>
                  <a:cubicBezTo>
                    <a:pt x="11992" y="1350"/>
                    <a:pt x="12960" y="1651"/>
                    <a:pt x="12960" y="2025"/>
                  </a:cubicBezTo>
                  <a:lnTo>
                    <a:pt x="12960" y="3442"/>
                  </a:lnTo>
                  <a:cubicBezTo>
                    <a:pt x="12262" y="3398"/>
                    <a:pt x="11541" y="3375"/>
                    <a:pt x="10800" y="3375"/>
                  </a:cubicBezTo>
                  <a:cubicBezTo>
                    <a:pt x="10059" y="3375"/>
                    <a:pt x="9338" y="3398"/>
                    <a:pt x="8640" y="3442"/>
                  </a:cubicBezTo>
                  <a:cubicBezTo>
                    <a:pt x="8640" y="3442"/>
                    <a:pt x="8640" y="2025"/>
                    <a:pt x="8640" y="2025"/>
                  </a:cubicBezTo>
                  <a:close/>
                  <a:moveTo>
                    <a:pt x="17280" y="4064"/>
                  </a:moveTo>
                  <a:lnTo>
                    <a:pt x="17280" y="2025"/>
                  </a:lnTo>
                  <a:cubicBezTo>
                    <a:pt x="17280" y="908"/>
                    <a:pt x="14373" y="0"/>
                    <a:pt x="10800" y="0"/>
                  </a:cubicBezTo>
                  <a:cubicBezTo>
                    <a:pt x="7225" y="0"/>
                    <a:pt x="4320" y="908"/>
                    <a:pt x="4320" y="2025"/>
                  </a:cubicBezTo>
                  <a:lnTo>
                    <a:pt x="4320" y="4064"/>
                  </a:lnTo>
                  <a:cubicBezTo>
                    <a:pt x="1710" y="4681"/>
                    <a:pt x="0" y="5649"/>
                    <a:pt x="0" y="6750"/>
                  </a:cubicBezTo>
                  <a:cubicBezTo>
                    <a:pt x="0" y="7850"/>
                    <a:pt x="1710" y="8818"/>
                    <a:pt x="4320" y="9434"/>
                  </a:cubicBezTo>
                  <a:lnTo>
                    <a:pt x="4320" y="19575"/>
                  </a:lnTo>
                  <a:cubicBezTo>
                    <a:pt x="4320" y="20691"/>
                    <a:pt x="7225" y="21599"/>
                    <a:pt x="10800" y="21599"/>
                  </a:cubicBezTo>
                  <a:cubicBezTo>
                    <a:pt x="14373" y="21599"/>
                    <a:pt x="17280" y="20691"/>
                    <a:pt x="17280" y="19575"/>
                  </a:cubicBezTo>
                  <a:lnTo>
                    <a:pt x="17280" y="9434"/>
                  </a:lnTo>
                  <a:cubicBezTo>
                    <a:pt x="19889" y="8818"/>
                    <a:pt x="21600" y="7850"/>
                    <a:pt x="21600" y="6750"/>
                  </a:cubicBezTo>
                  <a:cubicBezTo>
                    <a:pt x="21600" y="5649"/>
                    <a:pt x="19889" y="4681"/>
                    <a:pt x="17280" y="4064"/>
                  </a:cubicBezTo>
                </a:path>
              </a:pathLst>
            </a:custGeom>
            <a:grpFill/>
            <a:ln>
              <a:noFill/>
            </a:ln>
            <a:effectLst/>
          </p:spPr>
          <p:txBody>
            <a:bodyPr lIns="19050" tIns="19050" rIns="19050" bIns="19050" anchor="ctr"/>
            <a:lstStyle/>
            <a:p>
              <a:pPr algn="ctr" defTabSz="228600" fontAlgn="base" hangingPunct="0">
                <a:spcBef>
                  <a:spcPct val="0"/>
                </a:spcBef>
                <a:spcAft>
                  <a:spcPct val="0"/>
                </a:spcAft>
                <a:defRPr/>
              </a:pPr>
              <a:endParaRPr lang="en-US" sz="1500" kern="0">
                <a:solidFill>
                  <a:srgbClr val="FFFFFF"/>
                </a:solidFill>
                <a:effectLst>
                  <a:outerShdw blurRad="38100" dist="38100" dir="2700000" algn="tl">
                    <a:srgbClr val="000000"/>
                  </a:outerShdw>
                </a:effectLst>
                <a:latin typeface="Open Sans" panose="020B0606030504020204" charset="0"/>
                <a:cs typeface="Open Sans" panose="020B0606030504020204" charset="0"/>
                <a:sym typeface="Open Sans" panose="020B0606030504020204" charset="0"/>
              </a:endParaRPr>
            </a:p>
          </p:txBody>
        </p:sp>
        <p:sp>
          <p:nvSpPr>
            <p:cNvPr id="30" name="AutoShape 57"/>
            <p:cNvSpPr/>
            <p:nvPr/>
          </p:nvSpPr>
          <p:spPr bwMode="auto">
            <a:xfrm>
              <a:off x="5641124" y="2141343"/>
              <a:ext cx="112353" cy="35916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6988" y="7316"/>
                  </a:moveTo>
                  <a:cubicBezTo>
                    <a:pt x="16954" y="7352"/>
                    <a:pt x="16923" y="7387"/>
                    <a:pt x="16883" y="7423"/>
                  </a:cubicBezTo>
                  <a:cubicBezTo>
                    <a:pt x="16677" y="7601"/>
                    <a:pt x="16414" y="7770"/>
                    <a:pt x="16066" y="7920"/>
                  </a:cubicBezTo>
                  <a:cubicBezTo>
                    <a:pt x="16057" y="7924"/>
                    <a:pt x="16044" y="7927"/>
                    <a:pt x="16038" y="7931"/>
                  </a:cubicBezTo>
                  <a:cubicBezTo>
                    <a:pt x="15662" y="8092"/>
                    <a:pt x="15214" y="8234"/>
                    <a:pt x="14705" y="8354"/>
                  </a:cubicBezTo>
                  <a:cubicBezTo>
                    <a:pt x="14697" y="8357"/>
                    <a:pt x="14692" y="8358"/>
                    <a:pt x="14686" y="8359"/>
                  </a:cubicBezTo>
                  <a:cubicBezTo>
                    <a:pt x="14163" y="8482"/>
                    <a:pt x="13584" y="8581"/>
                    <a:pt x="12960" y="8649"/>
                  </a:cubicBezTo>
                  <a:cubicBezTo>
                    <a:pt x="12279" y="8726"/>
                    <a:pt x="11560" y="8774"/>
                    <a:pt x="10800" y="8774"/>
                  </a:cubicBezTo>
                  <a:cubicBezTo>
                    <a:pt x="10037" y="8774"/>
                    <a:pt x="9318" y="8726"/>
                    <a:pt x="8640" y="8649"/>
                  </a:cubicBezTo>
                  <a:cubicBezTo>
                    <a:pt x="8016" y="8581"/>
                    <a:pt x="7435" y="8482"/>
                    <a:pt x="6914" y="8359"/>
                  </a:cubicBezTo>
                  <a:cubicBezTo>
                    <a:pt x="6908" y="8358"/>
                    <a:pt x="6901" y="8357"/>
                    <a:pt x="6893" y="8354"/>
                  </a:cubicBezTo>
                  <a:cubicBezTo>
                    <a:pt x="6385" y="8234"/>
                    <a:pt x="5937" y="8092"/>
                    <a:pt x="5562" y="7931"/>
                  </a:cubicBezTo>
                  <a:cubicBezTo>
                    <a:pt x="5553" y="7927"/>
                    <a:pt x="5541" y="7924"/>
                    <a:pt x="5531" y="7920"/>
                  </a:cubicBezTo>
                  <a:cubicBezTo>
                    <a:pt x="5184" y="7770"/>
                    <a:pt x="4921" y="7601"/>
                    <a:pt x="4715" y="7423"/>
                  </a:cubicBezTo>
                  <a:cubicBezTo>
                    <a:pt x="4676" y="7387"/>
                    <a:pt x="4644" y="7352"/>
                    <a:pt x="4612" y="7316"/>
                  </a:cubicBezTo>
                  <a:cubicBezTo>
                    <a:pt x="4437" y="7136"/>
                    <a:pt x="4320" y="6947"/>
                    <a:pt x="4320" y="6750"/>
                  </a:cubicBezTo>
                  <a:cubicBezTo>
                    <a:pt x="4320" y="6550"/>
                    <a:pt x="4437" y="6362"/>
                    <a:pt x="4612" y="6181"/>
                  </a:cubicBezTo>
                  <a:cubicBezTo>
                    <a:pt x="4644" y="6146"/>
                    <a:pt x="4676" y="6110"/>
                    <a:pt x="4715" y="6076"/>
                  </a:cubicBezTo>
                  <a:cubicBezTo>
                    <a:pt x="4921" y="5898"/>
                    <a:pt x="5184" y="5729"/>
                    <a:pt x="5531" y="5577"/>
                  </a:cubicBezTo>
                  <a:cubicBezTo>
                    <a:pt x="5541" y="5574"/>
                    <a:pt x="5553" y="5571"/>
                    <a:pt x="5562" y="5567"/>
                  </a:cubicBezTo>
                  <a:cubicBezTo>
                    <a:pt x="5937" y="5407"/>
                    <a:pt x="6385" y="5264"/>
                    <a:pt x="6893" y="5144"/>
                  </a:cubicBezTo>
                  <a:cubicBezTo>
                    <a:pt x="6901" y="5142"/>
                    <a:pt x="6908" y="5140"/>
                    <a:pt x="6914" y="5138"/>
                  </a:cubicBezTo>
                  <a:cubicBezTo>
                    <a:pt x="7435" y="5017"/>
                    <a:pt x="8016" y="4918"/>
                    <a:pt x="8640" y="4848"/>
                  </a:cubicBezTo>
                  <a:cubicBezTo>
                    <a:pt x="9318" y="4773"/>
                    <a:pt x="10037" y="4725"/>
                    <a:pt x="10800" y="4725"/>
                  </a:cubicBezTo>
                  <a:cubicBezTo>
                    <a:pt x="11560" y="4725"/>
                    <a:pt x="12279" y="4773"/>
                    <a:pt x="12960" y="4848"/>
                  </a:cubicBezTo>
                  <a:cubicBezTo>
                    <a:pt x="13584" y="4918"/>
                    <a:pt x="14163" y="5017"/>
                    <a:pt x="14686" y="5138"/>
                  </a:cubicBezTo>
                  <a:cubicBezTo>
                    <a:pt x="14692" y="5140"/>
                    <a:pt x="14697" y="5142"/>
                    <a:pt x="14705" y="5144"/>
                  </a:cubicBezTo>
                  <a:cubicBezTo>
                    <a:pt x="15214" y="5264"/>
                    <a:pt x="15662" y="5407"/>
                    <a:pt x="16038" y="5567"/>
                  </a:cubicBezTo>
                  <a:cubicBezTo>
                    <a:pt x="16044" y="5571"/>
                    <a:pt x="16057" y="5574"/>
                    <a:pt x="16066" y="5577"/>
                  </a:cubicBezTo>
                  <a:cubicBezTo>
                    <a:pt x="16414" y="5729"/>
                    <a:pt x="16677" y="5898"/>
                    <a:pt x="16883" y="6076"/>
                  </a:cubicBezTo>
                  <a:cubicBezTo>
                    <a:pt x="16923" y="6110"/>
                    <a:pt x="16954" y="6146"/>
                    <a:pt x="16988" y="6181"/>
                  </a:cubicBezTo>
                  <a:cubicBezTo>
                    <a:pt x="17161" y="6362"/>
                    <a:pt x="17280" y="6550"/>
                    <a:pt x="17280" y="6750"/>
                  </a:cubicBezTo>
                  <a:cubicBezTo>
                    <a:pt x="17280" y="6947"/>
                    <a:pt x="17161" y="7136"/>
                    <a:pt x="16988" y="7316"/>
                  </a:cubicBezTo>
                  <a:moveTo>
                    <a:pt x="12960" y="19575"/>
                  </a:moveTo>
                  <a:cubicBezTo>
                    <a:pt x="12960" y="19948"/>
                    <a:pt x="11992" y="20249"/>
                    <a:pt x="10800" y="20249"/>
                  </a:cubicBezTo>
                  <a:cubicBezTo>
                    <a:pt x="9606" y="20249"/>
                    <a:pt x="8640" y="19948"/>
                    <a:pt x="8640" y="19575"/>
                  </a:cubicBezTo>
                  <a:lnTo>
                    <a:pt x="8640" y="10056"/>
                  </a:lnTo>
                  <a:cubicBezTo>
                    <a:pt x="9338" y="10101"/>
                    <a:pt x="10059" y="10124"/>
                    <a:pt x="10800" y="10124"/>
                  </a:cubicBezTo>
                  <a:cubicBezTo>
                    <a:pt x="11541" y="10124"/>
                    <a:pt x="12262" y="10101"/>
                    <a:pt x="12960" y="10056"/>
                  </a:cubicBezTo>
                  <a:cubicBezTo>
                    <a:pt x="12960" y="10056"/>
                    <a:pt x="12960" y="19575"/>
                    <a:pt x="12960" y="19575"/>
                  </a:cubicBezTo>
                  <a:close/>
                  <a:moveTo>
                    <a:pt x="8640" y="2025"/>
                  </a:moveTo>
                  <a:cubicBezTo>
                    <a:pt x="8640" y="1651"/>
                    <a:pt x="9606" y="1350"/>
                    <a:pt x="10800" y="1350"/>
                  </a:cubicBezTo>
                  <a:cubicBezTo>
                    <a:pt x="11992" y="1350"/>
                    <a:pt x="12960" y="1651"/>
                    <a:pt x="12960" y="2025"/>
                  </a:cubicBezTo>
                  <a:lnTo>
                    <a:pt x="12960" y="3442"/>
                  </a:lnTo>
                  <a:cubicBezTo>
                    <a:pt x="12262" y="3398"/>
                    <a:pt x="11541" y="3375"/>
                    <a:pt x="10800" y="3375"/>
                  </a:cubicBezTo>
                  <a:cubicBezTo>
                    <a:pt x="10059" y="3375"/>
                    <a:pt x="9338" y="3398"/>
                    <a:pt x="8640" y="3442"/>
                  </a:cubicBezTo>
                  <a:cubicBezTo>
                    <a:pt x="8640" y="3442"/>
                    <a:pt x="8640" y="2025"/>
                    <a:pt x="8640" y="2025"/>
                  </a:cubicBezTo>
                  <a:close/>
                  <a:moveTo>
                    <a:pt x="17280" y="4064"/>
                  </a:moveTo>
                  <a:lnTo>
                    <a:pt x="17280" y="2025"/>
                  </a:lnTo>
                  <a:cubicBezTo>
                    <a:pt x="17280" y="908"/>
                    <a:pt x="14373" y="0"/>
                    <a:pt x="10800" y="0"/>
                  </a:cubicBezTo>
                  <a:cubicBezTo>
                    <a:pt x="7225" y="0"/>
                    <a:pt x="4320" y="908"/>
                    <a:pt x="4320" y="2025"/>
                  </a:cubicBezTo>
                  <a:lnTo>
                    <a:pt x="4320" y="4064"/>
                  </a:lnTo>
                  <a:cubicBezTo>
                    <a:pt x="1710" y="4681"/>
                    <a:pt x="0" y="5649"/>
                    <a:pt x="0" y="6750"/>
                  </a:cubicBezTo>
                  <a:cubicBezTo>
                    <a:pt x="0" y="7850"/>
                    <a:pt x="1710" y="8818"/>
                    <a:pt x="4320" y="9434"/>
                  </a:cubicBezTo>
                  <a:lnTo>
                    <a:pt x="4320" y="19575"/>
                  </a:lnTo>
                  <a:cubicBezTo>
                    <a:pt x="4320" y="20691"/>
                    <a:pt x="7225" y="21599"/>
                    <a:pt x="10800" y="21599"/>
                  </a:cubicBezTo>
                  <a:cubicBezTo>
                    <a:pt x="14373" y="21599"/>
                    <a:pt x="17280" y="20691"/>
                    <a:pt x="17280" y="19575"/>
                  </a:cubicBezTo>
                  <a:lnTo>
                    <a:pt x="17280" y="9434"/>
                  </a:lnTo>
                  <a:cubicBezTo>
                    <a:pt x="19889" y="8818"/>
                    <a:pt x="21600" y="7850"/>
                    <a:pt x="21600" y="6750"/>
                  </a:cubicBezTo>
                  <a:cubicBezTo>
                    <a:pt x="21600" y="5649"/>
                    <a:pt x="19889" y="4681"/>
                    <a:pt x="17280" y="4064"/>
                  </a:cubicBezTo>
                </a:path>
              </a:pathLst>
            </a:custGeom>
            <a:grpFill/>
            <a:ln>
              <a:noFill/>
            </a:ln>
            <a:effectLst/>
          </p:spPr>
          <p:txBody>
            <a:bodyPr lIns="19050" tIns="19050" rIns="19050" bIns="19050" anchor="ctr"/>
            <a:lstStyle/>
            <a:p>
              <a:pPr algn="ctr" defTabSz="228600" fontAlgn="base" hangingPunct="0">
                <a:spcBef>
                  <a:spcPct val="0"/>
                </a:spcBef>
                <a:spcAft>
                  <a:spcPct val="0"/>
                </a:spcAft>
                <a:defRPr/>
              </a:pPr>
              <a:endParaRPr lang="en-US" sz="1500" kern="0">
                <a:solidFill>
                  <a:srgbClr val="FFFFFF"/>
                </a:solidFill>
                <a:effectLst>
                  <a:outerShdw blurRad="38100" dist="38100" dir="2700000" algn="tl">
                    <a:srgbClr val="000000"/>
                  </a:outerShdw>
                </a:effectLst>
                <a:latin typeface="Open Sans" panose="020B0606030504020204" charset="0"/>
                <a:cs typeface="Open Sans" panose="020B0606030504020204" charset="0"/>
                <a:sym typeface="Open Sans" panose="020B0606030504020204" charset="0"/>
              </a:endParaRPr>
            </a:p>
          </p:txBody>
        </p:sp>
        <p:sp>
          <p:nvSpPr>
            <p:cNvPr id="31" name="AutoShape 58"/>
            <p:cNvSpPr/>
            <p:nvPr/>
          </p:nvSpPr>
          <p:spPr bwMode="auto">
            <a:xfrm>
              <a:off x="5517718" y="2141343"/>
              <a:ext cx="112355" cy="35916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6988" y="15416"/>
                  </a:moveTo>
                  <a:cubicBezTo>
                    <a:pt x="16954" y="15452"/>
                    <a:pt x="16923" y="15487"/>
                    <a:pt x="16883" y="15523"/>
                  </a:cubicBezTo>
                  <a:cubicBezTo>
                    <a:pt x="16677" y="15701"/>
                    <a:pt x="16414" y="15870"/>
                    <a:pt x="16066" y="16020"/>
                  </a:cubicBezTo>
                  <a:cubicBezTo>
                    <a:pt x="16057" y="16024"/>
                    <a:pt x="16044" y="16027"/>
                    <a:pt x="16038" y="16031"/>
                  </a:cubicBezTo>
                  <a:cubicBezTo>
                    <a:pt x="15662" y="16192"/>
                    <a:pt x="15214" y="16334"/>
                    <a:pt x="14705" y="16454"/>
                  </a:cubicBezTo>
                  <a:cubicBezTo>
                    <a:pt x="14697" y="16457"/>
                    <a:pt x="14692" y="16458"/>
                    <a:pt x="14686" y="16459"/>
                  </a:cubicBezTo>
                  <a:cubicBezTo>
                    <a:pt x="14163" y="16582"/>
                    <a:pt x="13584" y="16681"/>
                    <a:pt x="12960" y="16749"/>
                  </a:cubicBezTo>
                  <a:cubicBezTo>
                    <a:pt x="12279" y="16826"/>
                    <a:pt x="11560" y="16875"/>
                    <a:pt x="10800" y="16875"/>
                  </a:cubicBezTo>
                  <a:cubicBezTo>
                    <a:pt x="10037" y="16875"/>
                    <a:pt x="9318" y="16826"/>
                    <a:pt x="8640" y="16749"/>
                  </a:cubicBezTo>
                  <a:cubicBezTo>
                    <a:pt x="8016" y="16681"/>
                    <a:pt x="7435" y="16582"/>
                    <a:pt x="6914" y="16459"/>
                  </a:cubicBezTo>
                  <a:cubicBezTo>
                    <a:pt x="6908" y="16458"/>
                    <a:pt x="6901" y="16457"/>
                    <a:pt x="6893" y="16454"/>
                  </a:cubicBezTo>
                  <a:cubicBezTo>
                    <a:pt x="6385" y="16334"/>
                    <a:pt x="5937" y="16192"/>
                    <a:pt x="5562" y="16031"/>
                  </a:cubicBezTo>
                  <a:cubicBezTo>
                    <a:pt x="5553" y="16027"/>
                    <a:pt x="5541" y="16024"/>
                    <a:pt x="5531" y="16020"/>
                  </a:cubicBezTo>
                  <a:cubicBezTo>
                    <a:pt x="5184" y="15870"/>
                    <a:pt x="4921" y="15701"/>
                    <a:pt x="4715" y="15523"/>
                  </a:cubicBezTo>
                  <a:cubicBezTo>
                    <a:pt x="4676" y="15487"/>
                    <a:pt x="4644" y="15452"/>
                    <a:pt x="4612" y="15416"/>
                  </a:cubicBezTo>
                  <a:cubicBezTo>
                    <a:pt x="4437" y="15236"/>
                    <a:pt x="4320" y="15047"/>
                    <a:pt x="4320" y="14850"/>
                  </a:cubicBezTo>
                  <a:cubicBezTo>
                    <a:pt x="4320" y="14650"/>
                    <a:pt x="4437" y="14462"/>
                    <a:pt x="4612" y="14281"/>
                  </a:cubicBezTo>
                  <a:cubicBezTo>
                    <a:pt x="4644" y="14246"/>
                    <a:pt x="4676" y="14210"/>
                    <a:pt x="4715" y="14176"/>
                  </a:cubicBezTo>
                  <a:cubicBezTo>
                    <a:pt x="4921" y="13998"/>
                    <a:pt x="5184" y="13829"/>
                    <a:pt x="5531" y="13677"/>
                  </a:cubicBezTo>
                  <a:cubicBezTo>
                    <a:pt x="5541" y="13674"/>
                    <a:pt x="5553" y="13671"/>
                    <a:pt x="5562" y="13667"/>
                  </a:cubicBezTo>
                  <a:cubicBezTo>
                    <a:pt x="5937" y="13507"/>
                    <a:pt x="6385" y="13364"/>
                    <a:pt x="6893" y="13244"/>
                  </a:cubicBezTo>
                  <a:cubicBezTo>
                    <a:pt x="6901" y="13242"/>
                    <a:pt x="6908" y="13240"/>
                    <a:pt x="6914" y="13238"/>
                  </a:cubicBezTo>
                  <a:cubicBezTo>
                    <a:pt x="7435" y="13117"/>
                    <a:pt x="8016" y="13018"/>
                    <a:pt x="8640" y="12948"/>
                  </a:cubicBezTo>
                  <a:cubicBezTo>
                    <a:pt x="9318" y="12873"/>
                    <a:pt x="10037" y="12825"/>
                    <a:pt x="10800" y="12825"/>
                  </a:cubicBezTo>
                  <a:cubicBezTo>
                    <a:pt x="11560" y="12825"/>
                    <a:pt x="12279" y="12873"/>
                    <a:pt x="12960" y="12948"/>
                  </a:cubicBezTo>
                  <a:cubicBezTo>
                    <a:pt x="13584" y="13018"/>
                    <a:pt x="14163" y="13117"/>
                    <a:pt x="14686" y="13238"/>
                  </a:cubicBezTo>
                  <a:cubicBezTo>
                    <a:pt x="14692" y="13240"/>
                    <a:pt x="14697" y="13242"/>
                    <a:pt x="14705" y="13244"/>
                  </a:cubicBezTo>
                  <a:cubicBezTo>
                    <a:pt x="15214" y="13364"/>
                    <a:pt x="15662" y="13507"/>
                    <a:pt x="16038" y="13667"/>
                  </a:cubicBezTo>
                  <a:cubicBezTo>
                    <a:pt x="16044" y="13671"/>
                    <a:pt x="16057" y="13674"/>
                    <a:pt x="16066" y="13677"/>
                  </a:cubicBezTo>
                  <a:cubicBezTo>
                    <a:pt x="16414" y="13829"/>
                    <a:pt x="16677" y="13998"/>
                    <a:pt x="16883" y="14176"/>
                  </a:cubicBezTo>
                  <a:cubicBezTo>
                    <a:pt x="16923" y="14210"/>
                    <a:pt x="16954" y="14246"/>
                    <a:pt x="16988" y="14281"/>
                  </a:cubicBezTo>
                  <a:cubicBezTo>
                    <a:pt x="17161" y="14462"/>
                    <a:pt x="17280" y="14650"/>
                    <a:pt x="17280" y="14850"/>
                  </a:cubicBezTo>
                  <a:cubicBezTo>
                    <a:pt x="17280" y="15047"/>
                    <a:pt x="17161" y="15236"/>
                    <a:pt x="16988" y="15416"/>
                  </a:cubicBezTo>
                  <a:moveTo>
                    <a:pt x="12960" y="19575"/>
                  </a:moveTo>
                  <a:cubicBezTo>
                    <a:pt x="12960" y="19948"/>
                    <a:pt x="11992" y="20249"/>
                    <a:pt x="10800" y="20249"/>
                  </a:cubicBezTo>
                  <a:cubicBezTo>
                    <a:pt x="9606" y="20249"/>
                    <a:pt x="8640" y="19948"/>
                    <a:pt x="8640" y="19575"/>
                  </a:cubicBezTo>
                  <a:lnTo>
                    <a:pt x="8640" y="18156"/>
                  </a:lnTo>
                  <a:cubicBezTo>
                    <a:pt x="9338" y="18201"/>
                    <a:pt x="10059" y="18225"/>
                    <a:pt x="10800" y="18225"/>
                  </a:cubicBezTo>
                  <a:cubicBezTo>
                    <a:pt x="11541" y="18225"/>
                    <a:pt x="12262" y="18201"/>
                    <a:pt x="12960" y="18156"/>
                  </a:cubicBezTo>
                  <a:cubicBezTo>
                    <a:pt x="12960" y="18156"/>
                    <a:pt x="12960" y="19575"/>
                    <a:pt x="12960" y="19575"/>
                  </a:cubicBezTo>
                  <a:close/>
                  <a:moveTo>
                    <a:pt x="8640" y="2025"/>
                  </a:moveTo>
                  <a:cubicBezTo>
                    <a:pt x="8640" y="1651"/>
                    <a:pt x="9606" y="1350"/>
                    <a:pt x="10800" y="1350"/>
                  </a:cubicBezTo>
                  <a:cubicBezTo>
                    <a:pt x="11992" y="1350"/>
                    <a:pt x="12960" y="1651"/>
                    <a:pt x="12960" y="2025"/>
                  </a:cubicBezTo>
                  <a:lnTo>
                    <a:pt x="12960" y="11542"/>
                  </a:lnTo>
                  <a:cubicBezTo>
                    <a:pt x="12262" y="11498"/>
                    <a:pt x="11541" y="11475"/>
                    <a:pt x="10800" y="11475"/>
                  </a:cubicBezTo>
                  <a:cubicBezTo>
                    <a:pt x="10059" y="11475"/>
                    <a:pt x="9338" y="11498"/>
                    <a:pt x="8640" y="11542"/>
                  </a:cubicBezTo>
                  <a:cubicBezTo>
                    <a:pt x="8640" y="11542"/>
                    <a:pt x="8640" y="2025"/>
                    <a:pt x="8640" y="2025"/>
                  </a:cubicBezTo>
                  <a:close/>
                  <a:moveTo>
                    <a:pt x="17280" y="12164"/>
                  </a:moveTo>
                  <a:lnTo>
                    <a:pt x="17280" y="2025"/>
                  </a:lnTo>
                  <a:cubicBezTo>
                    <a:pt x="17280" y="908"/>
                    <a:pt x="14373" y="0"/>
                    <a:pt x="10800" y="0"/>
                  </a:cubicBezTo>
                  <a:cubicBezTo>
                    <a:pt x="7225" y="0"/>
                    <a:pt x="4320" y="908"/>
                    <a:pt x="4320" y="2025"/>
                  </a:cubicBezTo>
                  <a:lnTo>
                    <a:pt x="4320" y="12164"/>
                  </a:lnTo>
                  <a:cubicBezTo>
                    <a:pt x="1710" y="12781"/>
                    <a:pt x="0" y="13749"/>
                    <a:pt x="0" y="14850"/>
                  </a:cubicBezTo>
                  <a:cubicBezTo>
                    <a:pt x="0" y="15950"/>
                    <a:pt x="1710" y="16918"/>
                    <a:pt x="4320" y="17534"/>
                  </a:cubicBezTo>
                  <a:lnTo>
                    <a:pt x="4320" y="19575"/>
                  </a:lnTo>
                  <a:cubicBezTo>
                    <a:pt x="4320" y="20691"/>
                    <a:pt x="7225" y="21599"/>
                    <a:pt x="10800" y="21599"/>
                  </a:cubicBezTo>
                  <a:cubicBezTo>
                    <a:pt x="14373" y="21599"/>
                    <a:pt x="17280" y="20691"/>
                    <a:pt x="17280" y="19575"/>
                  </a:cubicBezTo>
                  <a:lnTo>
                    <a:pt x="17280" y="17534"/>
                  </a:lnTo>
                  <a:cubicBezTo>
                    <a:pt x="19889" y="16918"/>
                    <a:pt x="21600" y="15950"/>
                    <a:pt x="21600" y="14850"/>
                  </a:cubicBezTo>
                  <a:cubicBezTo>
                    <a:pt x="21600" y="13749"/>
                    <a:pt x="19889" y="12781"/>
                    <a:pt x="17280" y="12164"/>
                  </a:cubicBezTo>
                </a:path>
              </a:pathLst>
            </a:custGeom>
            <a:grpFill/>
            <a:ln>
              <a:noFill/>
            </a:ln>
            <a:effectLst/>
          </p:spPr>
          <p:txBody>
            <a:bodyPr lIns="19050" tIns="19050" rIns="19050" bIns="19050" anchor="ctr"/>
            <a:lstStyle/>
            <a:p>
              <a:pPr algn="ctr" defTabSz="228600" fontAlgn="base" hangingPunct="0">
                <a:spcBef>
                  <a:spcPct val="0"/>
                </a:spcBef>
                <a:spcAft>
                  <a:spcPct val="0"/>
                </a:spcAft>
                <a:defRPr/>
              </a:pPr>
              <a:endParaRPr lang="en-US" sz="1500" kern="0">
                <a:solidFill>
                  <a:srgbClr val="FFFFFF"/>
                </a:solidFill>
                <a:effectLst>
                  <a:outerShdw blurRad="38100" dist="38100" dir="2700000" algn="tl">
                    <a:srgbClr val="000000"/>
                  </a:outerShdw>
                </a:effectLst>
                <a:latin typeface="Open Sans" panose="020B0606030504020204" charset="0"/>
                <a:cs typeface="Open Sans" panose="020B0606030504020204" charset="0"/>
                <a:sym typeface="Open Sans" panose="020B0606030504020204" charset="0"/>
              </a:endParaRPr>
            </a:p>
          </p:txBody>
        </p:sp>
      </p:grpSp>
      <p:sp>
        <p:nvSpPr>
          <p:cNvPr id="3" name="文本框 2"/>
          <p:cNvSpPr txBox="1">
            <a:spLocks noChangeArrowheads="1"/>
          </p:cNvSpPr>
          <p:nvPr>
            <p:custDataLst>
              <p:tags r:id="rId1"/>
            </p:custDataLst>
          </p:nvPr>
        </p:nvSpPr>
        <p:spPr bwMode="auto">
          <a:xfrm>
            <a:off x="0" y="0"/>
            <a:ext cx="9144000"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ctr" fontAlgn="base">
              <a:spcBef>
                <a:spcPct val="0"/>
              </a:spcBef>
              <a:spcAft>
                <a:spcPct val="0"/>
              </a:spcAft>
              <a:defRPr/>
            </a:pPr>
            <a:r>
              <a:rPr lang="en-US" altLang="en-US" sz="3200">
                <a:solidFill>
                  <a:srgbClr val="AD8555"/>
                </a:solidFill>
                <a:latin typeface="+mj-lt"/>
                <a:ea typeface="Open Sans" panose="020B0606030504020204" charset="0"/>
                <a:cs typeface="+mj-lt"/>
              </a:rPr>
              <a:t>Is the NHS DPP Fully Successful?</a:t>
            </a:r>
          </a:p>
        </p:txBody>
      </p:sp>
      <p:grpSp>
        <p:nvGrpSpPr>
          <p:cNvPr id="9" name="组合 31"/>
          <p:cNvGrpSpPr/>
          <p:nvPr/>
        </p:nvGrpSpPr>
        <p:grpSpPr>
          <a:xfrm>
            <a:off x="6791960" y="464185"/>
            <a:ext cx="2428875" cy="4786630"/>
            <a:chOff x="286389" y="1227907"/>
            <a:chExt cx="2445586" cy="3801986"/>
          </a:xfrm>
        </p:grpSpPr>
        <p:sp>
          <p:nvSpPr>
            <p:cNvPr id="10" name="矩形: 圆角 32"/>
            <p:cNvSpPr/>
            <p:nvPr/>
          </p:nvSpPr>
          <p:spPr>
            <a:xfrm>
              <a:off x="375901" y="1668732"/>
              <a:ext cx="2348943" cy="3325350"/>
            </a:xfrm>
            <a:prstGeom prst="roundRect">
              <a:avLst/>
            </a:prstGeom>
            <a:solidFill>
              <a:srgbClr val="CEB6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sp>
          <p:nvSpPr>
            <p:cNvPr id="11" name="文本框 33"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txBox="1"/>
            <p:nvPr/>
          </p:nvSpPr>
          <p:spPr>
            <a:xfrm>
              <a:off x="530206" y="2296175"/>
              <a:ext cx="2111649" cy="253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en-US"/>
              </a:defPPr>
              <a:lvl1pPr algn="ctr" fontAlgn="base">
                <a:spcBef>
                  <a:spcPct val="0"/>
                </a:spcBef>
                <a:spcAft>
                  <a:spcPct val="0"/>
                </a:spcAft>
                <a:defRPr sz="2400">
                  <a:solidFill>
                    <a:srgbClr val="A47D69"/>
                  </a:solidFill>
                  <a:latin typeface="+mj-ea"/>
                  <a:ea typeface="+mj-ea"/>
                </a:defRPr>
              </a:lvl1pPr>
              <a:lvl2pPr marL="742950" indent="-285750">
                <a:defRPr sz="1300">
                  <a:latin typeface="Calibri Light" panose="020F0302020204030204" pitchFamily="34" charset="0"/>
                  <a:ea typeface="方正宋刻本秀楷简体" panose="02000000000000000000" pitchFamily="2" charset="-122"/>
                </a:defRPr>
              </a:lvl2pPr>
              <a:lvl3pPr marL="1143000" indent="-228600">
                <a:defRPr sz="1300">
                  <a:latin typeface="Calibri Light" panose="020F0302020204030204" pitchFamily="34" charset="0"/>
                  <a:ea typeface="方正宋刻本秀楷简体" panose="02000000000000000000" pitchFamily="2" charset="-122"/>
                </a:defRPr>
              </a:lvl3pPr>
              <a:lvl4pPr marL="1600200" indent="-228600">
                <a:defRPr sz="1300">
                  <a:latin typeface="Calibri Light" panose="020F0302020204030204" pitchFamily="34" charset="0"/>
                  <a:ea typeface="方正宋刻本秀楷简体" panose="02000000000000000000" pitchFamily="2" charset="-122"/>
                </a:defRPr>
              </a:lvl4pPr>
              <a:lvl5pPr marL="2057400" indent="-228600">
                <a:defRPr sz="1300">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latin typeface="Calibri Light" panose="020F0302020204030204" pitchFamily="34" charset="0"/>
                  <a:ea typeface="方正宋刻本秀楷简体" panose="02000000000000000000" pitchFamily="2" charset="-122"/>
                </a:defRPr>
              </a:lvl9pPr>
            </a:lstStyle>
            <a:p>
              <a:pPr algn="ctr"/>
              <a:r>
                <a:rPr lang="en-US" altLang="en-US" sz="1400" b="1">
                  <a:solidFill>
                    <a:schemeClr val="bg1"/>
                  </a:solidFill>
                  <a:latin typeface="Open Sans" panose="020B0606030504020204" charset="0"/>
                  <a:ea typeface="Open Sans" panose="020B0606030504020204" charset="0"/>
                  <a:cs typeface="Open Sans" panose="020B0606030504020204" charset="0"/>
                </a:rPr>
                <a:t>Analytical Findings</a:t>
              </a:r>
              <a:r>
                <a:rPr lang="zh-CN" altLang="en-US" sz="1400" b="1">
                  <a:solidFill>
                    <a:schemeClr val="bg1"/>
                  </a:solidFill>
                  <a:latin typeface="Open Sans" panose="020B0606030504020204" charset="0"/>
                  <a:ea typeface="Open Sans" panose="020B0606030504020204" charset="0"/>
                  <a:cs typeface="Open Sans" panose="020B0606030504020204" charset="0"/>
                </a:rPr>
                <a:t> </a:t>
              </a:r>
            </a:p>
          </p:txBody>
        </p:sp>
        <p:sp>
          <p:nvSpPr>
            <p:cNvPr id="12" name="矩形 34"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286389" y="2472707"/>
              <a:ext cx="2445586" cy="2557186"/>
            </a:xfrm>
            <a:prstGeom prst="rect">
              <a:avLst/>
            </a:prstGeom>
          </p:spPr>
          <p:txBody>
            <a:bodyPr wrap="square">
              <a:noAutofit/>
            </a:bodyPr>
            <a:lstStyle/>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DIPLOMA found that people from ethnic minority communities were well represented at some early stages, while people from deprived areas were consistently under-represented.</a:t>
              </a:r>
            </a:p>
            <a:p>
              <a:pPr marL="171450" indent="-171450" algn="l" fontAlgn="base">
                <a:lnSpc>
                  <a:spcPct val="150000"/>
                </a:lnSpc>
                <a:spcBef>
                  <a:spcPct val="0"/>
                </a:spcBef>
                <a:spcAft>
                  <a:spcPct val="0"/>
                </a:spcAft>
                <a:buFont typeface="Wingdings" panose="05000000000000000000" charset="0"/>
                <a:buChar char="ü"/>
                <a:defRPr/>
              </a:pPr>
              <a:r>
                <a:rPr lang="en-US" altLang="en-US" sz="1200">
                  <a:solidFill>
                    <a:schemeClr val="bg1"/>
                  </a:solidFill>
                  <a:latin typeface="Open Sans" panose="020B0606030504020204" charset="0"/>
                  <a:ea typeface="Open Sans" panose="020B0606030504020204" charset="0"/>
                  <a:cs typeface="Open Sans" panose="020B0606030504020204" charset="0"/>
                  <a:sym typeface="Open Sans" panose="020B0606030504020204" charset="0"/>
                </a:rPr>
                <a:t>It also identified some loss of fidelity between programme design and delivery.</a:t>
              </a:r>
            </a:p>
          </p:txBody>
        </p:sp>
        <p:sp>
          <p:nvSpPr>
            <p:cNvPr id="13" name="椭圆 35"/>
            <p:cNvSpPr/>
            <p:nvPr/>
          </p:nvSpPr>
          <p:spPr>
            <a:xfrm>
              <a:off x="1049383" y="1227907"/>
              <a:ext cx="1097280" cy="1097280"/>
            </a:xfrm>
            <a:prstGeom prst="ellipse">
              <a:avLst/>
            </a:prstGeom>
            <a:solidFill>
              <a:srgbClr val="CEB69A"/>
            </a:solidFill>
            <a:ln w="57150">
              <a:solidFill>
                <a:srgbClr val="FFFEF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Open Sans" panose="020B0606030504020204" charset="0"/>
              </a:endParaRPr>
            </a:p>
          </p:txBody>
        </p:sp>
      </p:grpSp>
      <p:grpSp>
        <p:nvGrpSpPr>
          <p:cNvPr id="14" name="Group 20" descr="e7d195523061f1c09e9d68d7cf438b91ef959ecb14fc25d26BBA7F7DBC18E55DFF4014AF651F0BF2569D4B6C1DA7F1A4683A481403BD872FC687266AD13265C1DE7C373772FD8728ABDD69ADD03BFF5BE2862BC891DBB79E8C77DB9F81EA0053539D41D50664315879CF6697605FEBBB6C490CE8797437DDE478C096EDB5D7F628DC21DB53EEF33FBB758B9C20194E31"/>
          <p:cNvGrpSpPr>
            <a:grpSpLocks noChangeAspect="1"/>
          </p:cNvGrpSpPr>
          <p:nvPr/>
        </p:nvGrpSpPr>
        <p:grpSpPr bwMode="auto">
          <a:xfrm>
            <a:off x="7926017" y="929898"/>
            <a:ext cx="567796" cy="409437"/>
            <a:chOff x="2423" y="1278"/>
            <a:chExt cx="912" cy="683"/>
          </a:xfrm>
          <a:solidFill>
            <a:schemeClr val="bg1"/>
          </a:solidFill>
        </p:grpSpPr>
        <p:sp>
          <p:nvSpPr>
            <p:cNvPr id="15" name="Freeform 21"/>
            <p:cNvSpPr/>
            <p:nvPr/>
          </p:nvSpPr>
          <p:spPr bwMode="auto">
            <a:xfrm>
              <a:off x="2746" y="1582"/>
              <a:ext cx="265" cy="281"/>
            </a:xfrm>
            <a:custGeom>
              <a:avLst/>
              <a:gdLst>
                <a:gd name="T0" fmla="*/ 0 w 265"/>
                <a:gd name="T1" fmla="*/ 131 h 281"/>
                <a:gd name="T2" fmla="*/ 38 w 265"/>
                <a:gd name="T3" fmla="*/ 169 h 281"/>
                <a:gd name="T4" fmla="*/ 107 w 265"/>
                <a:gd name="T5" fmla="*/ 102 h 281"/>
                <a:gd name="T6" fmla="*/ 105 w 265"/>
                <a:gd name="T7" fmla="*/ 281 h 281"/>
                <a:gd name="T8" fmla="*/ 159 w 265"/>
                <a:gd name="T9" fmla="*/ 281 h 281"/>
                <a:gd name="T10" fmla="*/ 159 w 265"/>
                <a:gd name="T11" fmla="*/ 102 h 281"/>
                <a:gd name="T12" fmla="*/ 227 w 265"/>
                <a:gd name="T13" fmla="*/ 169 h 281"/>
                <a:gd name="T14" fmla="*/ 265 w 265"/>
                <a:gd name="T15" fmla="*/ 131 h 281"/>
                <a:gd name="T16" fmla="*/ 132 w 265"/>
                <a:gd name="T17" fmla="*/ 0 h 281"/>
                <a:gd name="T18" fmla="*/ 0 w 265"/>
                <a:gd name="T19" fmla="*/ 131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sp>
          <p:nvSpPr>
            <p:cNvPr id="16" name="Freeform 22"/>
            <p:cNvSpPr>
              <a:spLocks noEditPoints="1"/>
            </p:cNvSpPr>
            <p:nvPr/>
          </p:nvSpPr>
          <p:spPr bwMode="auto">
            <a:xfrm>
              <a:off x="2423" y="1278"/>
              <a:ext cx="912" cy="683"/>
            </a:xfrm>
            <a:custGeom>
              <a:avLst/>
              <a:gdLst>
                <a:gd name="T0" fmla="*/ 692 w 747"/>
                <a:gd name="T1" fmla="*/ 240 h 562"/>
                <a:gd name="T2" fmla="*/ 579 w 747"/>
                <a:gd name="T3" fmla="*/ 186 h 562"/>
                <a:gd name="T4" fmla="*/ 520 w 747"/>
                <a:gd name="T5" fmla="*/ 61 h 562"/>
                <a:gd name="T6" fmla="*/ 374 w 747"/>
                <a:gd name="T7" fmla="*/ 0 h 562"/>
                <a:gd name="T8" fmla="*/ 228 w 747"/>
                <a:gd name="T9" fmla="*/ 61 h 562"/>
                <a:gd name="T10" fmla="*/ 168 w 747"/>
                <a:gd name="T11" fmla="*/ 186 h 562"/>
                <a:gd name="T12" fmla="*/ 55 w 747"/>
                <a:gd name="T13" fmla="*/ 240 h 562"/>
                <a:gd name="T14" fmla="*/ 0 w 747"/>
                <a:gd name="T15" fmla="*/ 374 h 562"/>
                <a:gd name="T16" fmla="*/ 55 w 747"/>
                <a:gd name="T17" fmla="*/ 507 h 562"/>
                <a:gd name="T18" fmla="*/ 189 w 747"/>
                <a:gd name="T19" fmla="*/ 562 h 562"/>
                <a:gd name="T20" fmla="*/ 559 w 747"/>
                <a:gd name="T21" fmla="*/ 562 h 562"/>
                <a:gd name="T22" fmla="*/ 692 w 747"/>
                <a:gd name="T23" fmla="*/ 507 h 562"/>
                <a:gd name="T24" fmla="*/ 747 w 747"/>
                <a:gd name="T25" fmla="*/ 374 h 562"/>
                <a:gd name="T26" fmla="*/ 692 w 747"/>
                <a:gd name="T27" fmla="*/ 240 h 562"/>
                <a:gd name="T28" fmla="*/ 559 w 747"/>
                <a:gd name="T29" fmla="*/ 518 h 562"/>
                <a:gd name="T30" fmla="*/ 189 w 747"/>
                <a:gd name="T31" fmla="*/ 518 h 562"/>
                <a:gd name="T32" fmla="*/ 44 w 747"/>
                <a:gd name="T33" fmla="*/ 374 h 562"/>
                <a:gd name="T34" fmla="*/ 188 w 747"/>
                <a:gd name="T35" fmla="*/ 229 h 562"/>
                <a:gd name="T36" fmla="*/ 211 w 747"/>
                <a:gd name="T37" fmla="*/ 229 h 562"/>
                <a:gd name="T38" fmla="*/ 211 w 747"/>
                <a:gd name="T39" fmla="*/ 207 h 562"/>
                <a:gd name="T40" fmla="*/ 211 w 747"/>
                <a:gd name="T41" fmla="*/ 207 h 562"/>
                <a:gd name="T42" fmla="*/ 374 w 747"/>
                <a:gd name="T43" fmla="*/ 44 h 562"/>
                <a:gd name="T44" fmla="*/ 536 w 747"/>
                <a:gd name="T45" fmla="*/ 206 h 562"/>
                <a:gd name="T46" fmla="*/ 536 w 747"/>
                <a:gd name="T47" fmla="*/ 207 h 562"/>
                <a:gd name="T48" fmla="*/ 536 w 747"/>
                <a:gd name="T49" fmla="*/ 229 h 562"/>
                <a:gd name="T50" fmla="*/ 558 w 747"/>
                <a:gd name="T51" fmla="*/ 229 h 562"/>
                <a:gd name="T52" fmla="*/ 559 w 747"/>
                <a:gd name="T53" fmla="*/ 229 h 562"/>
                <a:gd name="T54" fmla="*/ 704 w 747"/>
                <a:gd name="T55" fmla="*/ 374 h 562"/>
                <a:gd name="T56" fmla="*/ 559 w 747"/>
                <a:gd name="T57" fmla="*/ 518 h 5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Open Sans" panose="020B0606030504020204" charset="0"/>
              </a:endParaRPr>
            </a:p>
          </p:txBody>
        </p:sp>
      </p:grpSp>
      <p:sp>
        <p:nvSpPr>
          <p:cNvPr id="18" name="Text Box 17"/>
          <p:cNvSpPr txBox="1"/>
          <p:nvPr/>
        </p:nvSpPr>
        <p:spPr>
          <a:xfrm>
            <a:off x="273050" y="4867910"/>
            <a:ext cx="3990340" cy="274955"/>
          </a:xfrm>
          <a:prstGeom prst="rect">
            <a:avLst/>
          </a:prstGeom>
        </p:spPr>
        <p:txBody>
          <a:bodyPr wrap="square">
            <a:noAutofit/>
          </a:bodyPr>
          <a:lstStyle/>
          <a:p>
            <a:r>
              <a:rPr lang="en-US" sz="1200"/>
              <a:t>Sour</a:t>
            </a:r>
            <a:r>
              <a:rPr sz="1200"/>
              <a:t>ces: </a:t>
            </a:r>
            <a:r>
              <a:rPr lang="en-US" altLang="en-US" sz="1200"/>
              <a:t> Whelan and Bell</a:t>
            </a:r>
            <a:r>
              <a:rPr sz="1200"/>
              <a:t> (2022); </a:t>
            </a:r>
            <a:r>
              <a:rPr lang="en-US" altLang="en-US" sz="1200">
                <a:sym typeface="+mn-ea"/>
              </a:rPr>
              <a:t>(Bower et al.</a:t>
            </a:r>
            <a:r>
              <a:rPr lang="en-US" sz="1200"/>
              <a:t> </a:t>
            </a:r>
            <a:r>
              <a:rPr sz="1200"/>
              <a:t>(202</a:t>
            </a:r>
            <a:r>
              <a:rPr lang="en-US" sz="1200"/>
              <a:t>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73100" y="1425575"/>
            <a:ext cx="3599815" cy="3115945"/>
          </a:xfrm>
          <a:prstGeom prst="rect">
            <a:avLst/>
          </a:prstGeom>
        </p:spPr>
      </p:pic>
      <p:sp>
        <p:nvSpPr>
          <p:cNvPr id="3" name="Text Box 2"/>
          <p:cNvSpPr txBox="1"/>
          <p:nvPr/>
        </p:nvSpPr>
        <p:spPr>
          <a:xfrm>
            <a:off x="0" y="682625"/>
            <a:ext cx="3777615" cy="368300"/>
          </a:xfrm>
          <a:prstGeom prst="rect">
            <a:avLst/>
          </a:prstGeom>
          <a:noFill/>
        </p:spPr>
        <p:txBody>
          <a:bodyPr wrap="square" rtlCol="0">
            <a:spAutoFit/>
          </a:bodyPr>
          <a:lstStyle/>
          <a:p>
            <a:pPr marL="171450" indent="-171450">
              <a:lnSpc>
                <a:spcPct val="150000"/>
              </a:lnSpc>
              <a:buFont typeface="Wingdings" panose="05000000000000000000" charset="0"/>
              <a:buChar char="ü"/>
            </a:pPr>
            <a:r>
              <a:rPr lang="en-US" altLang="en-US" sz="1200"/>
              <a:t>Health inequalities remain a major challenge</a:t>
            </a:r>
            <a:endParaRPr lang="en-US" sz="1200"/>
          </a:p>
        </p:txBody>
      </p:sp>
      <p:sp>
        <p:nvSpPr>
          <p:cNvPr id="4" name="Text Box 3"/>
          <p:cNvSpPr txBox="1"/>
          <p:nvPr/>
        </p:nvSpPr>
        <p:spPr>
          <a:xfrm>
            <a:off x="5099050" y="778510"/>
            <a:ext cx="3987800" cy="3969385"/>
          </a:xfrm>
          <a:prstGeom prst="rect">
            <a:avLst/>
          </a:prstGeom>
          <a:noFill/>
        </p:spPr>
        <p:txBody>
          <a:bodyPr wrap="square" rtlCol="0">
            <a:spAutoFit/>
          </a:bodyPr>
          <a:lstStyle/>
          <a:p>
            <a:pPr indent="0">
              <a:lnSpc>
                <a:spcPct val="150000"/>
              </a:lnSpc>
              <a:buFont typeface="Wingdings" panose="05000000000000000000" charset="0"/>
              <a:buNone/>
            </a:pPr>
            <a:r>
              <a:rPr lang="en-US" altLang="en-US" sz="1200"/>
              <a:t>Other barriers include:</a:t>
            </a:r>
          </a:p>
          <a:p>
            <a:pPr marL="171450" indent="-171450">
              <a:lnSpc>
                <a:spcPct val="150000"/>
              </a:lnSpc>
              <a:buFont typeface="Wingdings" panose="05000000000000000000" charset="0"/>
              <a:buChar char="ü"/>
            </a:pPr>
            <a:r>
              <a:rPr lang="en-US" altLang="en-US" sz="1200"/>
              <a:t>Ethnic inequalities</a:t>
            </a:r>
          </a:p>
          <a:p>
            <a:pPr marL="171450" indent="-171450">
              <a:lnSpc>
                <a:spcPct val="150000"/>
              </a:lnSpc>
              <a:buFont typeface="Wingdings" panose="05000000000000000000" charset="0"/>
              <a:buChar char="ü"/>
            </a:pPr>
            <a:r>
              <a:rPr lang="en-US" altLang="en-US" sz="1200"/>
              <a:t>Poverty</a:t>
            </a:r>
          </a:p>
          <a:p>
            <a:pPr marL="171450" indent="-171450">
              <a:lnSpc>
                <a:spcPct val="150000"/>
              </a:lnSpc>
              <a:buFont typeface="Wingdings" panose="05000000000000000000" charset="0"/>
              <a:buChar char="ü"/>
            </a:pPr>
            <a:r>
              <a:rPr lang="en-US" altLang="en-US" sz="1200"/>
              <a:t>Housing</a:t>
            </a:r>
          </a:p>
          <a:p>
            <a:pPr marL="171450" indent="-171450">
              <a:lnSpc>
                <a:spcPct val="150000"/>
              </a:lnSpc>
              <a:buFont typeface="Wingdings" panose="05000000000000000000" charset="0"/>
              <a:buChar char="ü"/>
            </a:pPr>
            <a:r>
              <a:rPr lang="en-US" altLang="en-US" sz="1200"/>
              <a:t>Transport</a:t>
            </a:r>
          </a:p>
          <a:p>
            <a:pPr marL="171450" indent="-171450">
              <a:lnSpc>
                <a:spcPct val="150000"/>
              </a:lnSpc>
              <a:buFont typeface="Wingdings" panose="05000000000000000000" charset="0"/>
              <a:buChar char="ü"/>
            </a:pPr>
            <a:r>
              <a:rPr lang="en-US" altLang="en-US" sz="1200"/>
              <a:t>Health literacy</a:t>
            </a:r>
          </a:p>
          <a:p>
            <a:pPr marL="171450" indent="-171450">
              <a:lnSpc>
                <a:spcPct val="150000"/>
              </a:lnSpc>
              <a:buFont typeface="Wingdings" panose="05000000000000000000" charset="0"/>
              <a:buChar char="ü"/>
            </a:pPr>
            <a:r>
              <a:rPr lang="en-US" altLang="en-US" sz="1200"/>
              <a:t>Digital exclusion</a:t>
            </a:r>
          </a:p>
          <a:p>
            <a:pPr marL="171450" indent="-171450">
              <a:lnSpc>
                <a:spcPct val="150000"/>
              </a:lnSpc>
              <a:buFont typeface="Wingdings" panose="05000000000000000000" charset="0"/>
              <a:buChar char="ü"/>
            </a:pPr>
            <a:r>
              <a:rPr lang="en-US" altLang="en-US" sz="1200"/>
              <a:t>Language and cultural barriers</a:t>
            </a:r>
          </a:p>
          <a:p>
            <a:pPr indent="0">
              <a:lnSpc>
                <a:spcPct val="150000"/>
              </a:lnSpc>
              <a:buFont typeface="Wingdings" panose="05000000000000000000" charset="0"/>
              <a:buNone/>
            </a:pPr>
            <a:endParaRPr lang="en-US" altLang="en-US" sz="1200"/>
          </a:p>
          <a:p>
            <a:pPr indent="0">
              <a:lnSpc>
                <a:spcPct val="150000"/>
              </a:lnSpc>
              <a:buFont typeface="Wingdings" panose="05000000000000000000" charset="0"/>
              <a:buNone/>
            </a:pPr>
            <a:r>
              <a:rPr lang="en-US" altLang="en-US" sz="1200"/>
              <a:t>Sources: </a:t>
            </a:r>
            <a:r>
              <a:rPr lang="en-US" altLang="en-US" sz="1200">
                <a:sym typeface="+mn-ea"/>
              </a:rPr>
              <a:t>NHS England (2026); </a:t>
            </a:r>
            <a:r>
              <a:rPr lang="en-US" altLang="en-US" sz="1200"/>
              <a:t>ONS (2026)</a:t>
            </a:r>
          </a:p>
          <a:p>
            <a:pPr indent="0">
              <a:lnSpc>
                <a:spcPct val="150000"/>
              </a:lnSpc>
              <a:buFont typeface="Wingdings" panose="05000000000000000000" charset="0"/>
              <a:buNone/>
            </a:pPr>
            <a:endParaRPr lang="en-US" altLang="en-US" sz="1200"/>
          </a:p>
          <a:p>
            <a:pPr marL="171450" indent="-171450">
              <a:lnSpc>
                <a:spcPct val="150000"/>
              </a:lnSpc>
              <a:buFont typeface="Wingdings" panose="05000000000000000000" charset="0"/>
              <a:buChar char="ü"/>
            </a:pPr>
            <a:r>
              <a:rPr lang="en-US" altLang="en-US" sz="1200"/>
              <a:t>ONS (2026) data show a healthy-life-expectancy inequality of approximately 19–20 years between the most and least deprived areas of England.</a:t>
            </a:r>
            <a:endParaRPr lang="en-US" sz="1200"/>
          </a:p>
        </p:txBody>
      </p:sp>
      <p:sp>
        <p:nvSpPr>
          <p:cNvPr id="5" name="Text Box 4"/>
          <p:cNvSpPr txBox="1"/>
          <p:nvPr/>
        </p:nvSpPr>
        <p:spPr>
          <a:xfrm>
            <a:off x="1444625" y="12700"/>
            <a:ext cx="5448300" cy="368300"/>
          </a:xfrm>
          <a:prstGeom prst="rect">
            <a:avLst/>
          </a:prstGeom>
          <a:noFill/>
        </p:spPr>
        <p:txBody>
          <a:bodyPr wrap="square" rtlCol="0">
            <a:spAutoFit/>
          </a:bodyPr>
          <a:lstStyle/>
          <a:p>
            <a:endParaRPr lang="en-US"/>
          </a:p>
        </p:txBody>
      </p:sp>
      <p:sp>
        <p:nvSpPr>
          <p:cNvPr id="6" name="Text Box 5"/>
          <p:cNvSpPr txBox="1"/>
          <p:nvPr/>
        </p:nvSpPr>
        <p:spPr>
          <a:xfrm>
            <a:off x="673100" y="4622800"/>
            <a:ext cx="3378200" cy="275590"/>
          </a:xfrm>
          <a:prstGeom prst="rect">
            <a:avLst/>
          </a:prstGeom>
          <a:noFill/>
        </p:spPr>
        <p:txBody>
          <a:bodyPr wrap="square" rtlCol="0">
            <a:spAutoFit/>
          </a:bodyPr>
          <a:lstStyle/>
          <a:p>
            <a:r>
              <a:rPr lang="en-US" sz="1200"/>
              <a:t>Life Expectancy in Wales (Source: </a:t>
            </a:r>
            <a:r>
              <a:rPr lang="en-US" sz="1200">
                <a:hlinkClick r:id="rId3" action="ppaction://hlinkfile"/>
              </a:rPr>
              <a:t>ONS, 2026</a:t>
            </a:r>
            <a:r>
              <a:rPr lang="en-US" sz="1200"/>
              <a:t>)</a:t>
            </a:r>
          </a:p>
        </p:txBody>
      </p:sp>
      <p:sp>
        <p:nvSpPr>
          <p:cNvPr id="7" name="Text Box 6"/>
          <p:cNvSpPr txBox="1"/>
          <p:nvPr/>
        </p:nvSpPr>
        <p:spPr>
          <a:xfrm>
            <a:off x="1254125" y="12700"/>
            <a:ext cx="5537200" cy="571500"/>
          </a:xfrm>
          <a:prstGeom prst="rect">
            <a:avLst/>
          </a:prstGeom>
          <a:noFill/>
        </p:spPr>
        <p:txBody>
          <a:bodyPr wrap="square" rtlCol="0">
            <a:noAutofit/>
          </a:bodyPr>
          <a:lstStyle/>
          <a:p>
            <a:pPr algn="ctr"/>
            <a:r>
              <a:rPr lang="en-US" altLang="en-US" sz="3200">
                <a:solidFill>
                  <a:schemeClr val="accent3">
                    <a:lumMod val="50000"/>
                  </a:schemeClr>
                </a:solidFill>
                <a:latin typeface="+mj-lt"/>
                <a:cs typeface="+mj-lt"/>
              </a:rPr>
              <a:t>Equity and Access</a:t>
            </a:r>
          </a:p>
        </p:txBody>
      </p:sp>
      <p:sp>
        <p:nvSpPr>
          <p:cNvPr id="9" name="Text Box 8"/>
          <p:cNvSpPr txBox="1"/>
          <p:nvPr/>
        </p:nvSpPr>
        <p:spPr>
          <a:xfrm>
            <a:off x="990600" y="1050925"/>
            <a:ext cx="2964815" cy="352425"/>
          </a:xfrm>
          <a:prstGeom prst="rect">
            <a:avLst/>
          </a:prstGeom>
          <a:noFill/>
        </p:spPr>
        <p:txBody>
          <a:bodyPr wrap="square" rtlCol="0">
            <a:noAutofit/>
          </a:bodyPr>
          <a:lstStyle/>
          <a:p>
            <a:pPr algn="ctr">
              <a:lnSpc>
                <a:spcPct val="150000"/>
              </a:lnSpc>
            </a:pPr>
            <a:r>
              <a:rPr lang="en-US" altLang="en-US" sz="1200"/>
              <a:t>Deprivation</a:t>
            </a:r>
            <a:endParaRPr lang="en-US" sz="12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352425" y="887730"/>
            <a:ext cx="3851275" cy="2256155"/>
          </a:xfrm>
          <a:prstGeom prst="rect">
            <a:avLst/>
          </a:prstGeom>
        </p:spPr>
        <p:txBody>
          <a:bodyPr wrap="square">
            <a:noAutofit/>
          </a:bodyPr>
          <a:lstStyle/>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From equal access to equitable access</a:t>
            </a:r>
          </a:p>
          <a:p>
            <a:pPr indent="0">
              <a:lnSpc>
                <a:spcPct val="150000"/>
              </a:lnSpc>
              <a:buFont typeface="Wingdings" panose="05000000000000000000" charset="0"/>
              <a:buNone/>
            </a:pPr>
            <a:r>
              <a:rPr lang="en-US" altLang="en-US" sz="1200" b="1" u="sng">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Current approach</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Core20PLUS5</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Core20: most deprived 20%</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PLUS: locally identified inclusion groups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- 5: priority clinical areas</a:t>
            </a:r>
          </a:p>
        </p:txBody>
      </p:sp>
      <p:sp>
        <p:nvSpPr>
          <p:cNvPr id="5" name="文本框 4"/>
          <p:cNvSpPr txBox="1">
            <a:spLocks noChangeArrowheads="1"/>
          </p:cNvSpPr>
          <p:nvPr>
            <p:custDataLst>
              <p:tags r:id="rId1"/>
            </p:custDataLst>
          </p:nvPr>
        </p:nvSpPr>
        <p:spPr bwMode="auto">
          <a:xfrm>
            <a:off x="635" y="0"/>
            <a:ext cx="9143365"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ctr" fontAlgn="base">
              <a:spcBef>
                <a:spcPct val="0"/>
              </a:spcBef>
              <a:spcAft>
                <a:spcPct val="0"/>
              </a:spcAft>
              <a:defRPr/>
            </a:pPr>
            <a:r>
              <a:rPr lang="en-US" altLang="en-US" sz="3200">
                <a:solidFill>
                  <a:srgbClr val="AD8555"/>
                </a:solidFill>
                <a:latin typeface="+mj-lt"/>
                <a:ea typeface="Open Sans" panose="020B0606030504020204" charset="0"/>
                <a:cs typeface="+mj-lt"/>
              </a:rPr>
              <a:t>Reducing Inequalities: What Should Services Do?</a:t>
            </a:r>
          </a:p>
        </p:txBody>
      </p:sp>
      <p:sp>
        <p:nvSpPr>
          <p:cNvPr id="4" name="矩形 1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4925060" y="1000125"/>
            <a:ext cx="4218940" cy="1875155"/>
          </a:xfrm>
          <a:prstGeom prst="rect">
            <a:avLst/>
          </a:prstGeom>
        </p:spPr>
        <p:txBody>
          <a:bodyPr wrap="square">
            <a:noAutofit/>
          </a:bodyPr>
          <a:lstStyle/>
          <a:p>
            <a:pPr indent="0">
              <a:lnSpc>
                <a:spcPct val="150000"/>
              </a:lnSpc>
              <a:buFont typeface="Wingdings" panose="05000000000000000000" charset="0"/>
              <a:buNone/>
            </a:pPr>
            <a:r>
              <a:rPr lang="en-US" altLang="en-US" sz="1200" b="1" u="sng">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Future service design</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Target resources according to need</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Maintain non-digital routes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Provide culturally appropriate communication</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Co-produce services with communities</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Measure outcomes by deprivation and ethnicity</a:t>
            </a:r>
          </a:p>
        </p:txBody>
      </p:sp>
      <p:sp>
        <p:nvSpPr>
          <p:cNvPr id="6" name="矩形 1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140335" y="2875280"/>
            <a:ext cx="8891905" cy="694055"/>
          </a:xfrm>
          <a:prstGeom prst="rect">
            <a:avLst/>
          </a:prstGeom>
        </p:spPr>
        <p:txBody>
          <a:bodyPr wrap="square">
            <a:noAutofit/>
          </a:bodyPr>
          <a:lstStyle/>
          <a:p>
            <a:pPr indent="0">
              <a:lnSpc>
                <a:spcPct val="150000"/>
              </a:lnSpc>
              <a:buFont typeface="Wingdings" panose="05000000000000000000" charset="0"/>
              <a:buNone/>
            </a:pPr>
            <a:r>
              <a:rPr lang="en-US" altLang="en-US" sz="1200" b="1" u="sng">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Critical argument</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Digital transformation can improve convenience and sustainability, but digital-by-default should not become digital-only.</a:t>
            </a:r>
          </a:p>
        </p:txBody>
      </p:sp>
      <p:sp>
        <p:nvSpPr>
          <p:cNvPr id="8" name="Text Box 7"/>
          <p:cNvSpPr txBox="1"/>
          <p:nvPr/>
        </p:nvSpPr>
        <p:spPr>
          <a:xfrm>
            <a:off x="2159635" y="4695825"/>
            <a:ext cx="5939155" cy="327025"/>
          </a:xfrm>
          <a:prstGeom prst="rect">
            <a:avLst/>
          </a:prstGeom>
          <a:noFill/>
        </p:spPr>
        <p:txBody>
          <a:bodyPr wrap="square" rtlCol="0">
            <a:noAutofit/>
          </a:bodyPr>
          <a:lstStyle/>
          <a:p>
            <a:pPr>
              <a:lnSpc>
                <a:spcPct val="150000"/>
              </a:lnSpc>
            </a:pPr>
            <a:r>
              <a:rPr lang="en-US" sz="1200"/>
              <a:t>Sources: Diwakar and Owolabi (2025); </a:t>
            </a:r>
            <a:r>
              <a:rPr lang="en-US" altLang="en-US" sz="1200"/>
              <a:t>NHS England (2026); NHS England (n.d.).</a:t>
            </a:r>
          </a:p>
        </p:txBody>
      </p:sp>
      <p:sp>
        <p:nvSpPr>
          <p:cNvPr id="9" name="Text Box 8"/>
          <p:cNvSpPr txBox="1"/>
          <p:nvPr/>
        </p:nvSpPr>
        <p:spPr>
          <a:xfrm>
            <a:off x="635" y="3827145"/>
            <a:ext cx="8634730" cy="693420"/>
          </a:xfrm>
          <a:prstGeom prst="rect">
            <a:avLst/>
          </a:prstGeom>
          <a:noFill/>
        </p:spPr>
        <p:txBody>
          <a:bodyPr wrap="square" rtlCol="0">
            <a:noAutofit/>
          </a:bodyPr>
          <a:lstStyle/>
          <a:p>
            <a:pPr>
              <a:lnSpc>
                <a:spcPct val="150000"/>
              </a:lnSpc>
            </a:pPr>
            <a:r>
              <a:rPr lang="en-US" altLang="en-US" sz="1200"/>
              <a:t>NHS England (2026) identifies digital exclusion as a healthcare inequality and recommends identifying local populations at risk instead of assuming digital access is universal.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352425" y="684530"/>
            <a:ext cx="8420735" cy="1988820"/>
          </a:xfrm>
          <a:prstGeom prst="rect">
            <a:avLst/>
          </a:prstGeom>
        </p:spPr>
        <p:txBody>
          <a:bodyPr wrap="square">
            <a:noAutofit/>
          </a:bodyPr>
          <a:lstStyle/>
          <a:p>
            <a:pPr indent="0">
              <a:lnSpc>
                <a:spcPct val="150000"/>
              </a:lnSpc>
              <a:buFont typeface="Wingdings" panose="05000000000000000000" charset="0"/>
              <a:buNone/>
            </a:pPr>
            <a:r>
              <a:rPr lang="en-US" altLang="en-US" sz="1200" b="1" u="sng">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Recommendations</a:t>
            </a:r>
          </a:p>
          <a:p>
            <a:pPr indent="0">
              <a:lnSpc>
                <a:spcPct val="150000"/>
              </a:lnSpc>
              <a:buFont typeface="Wingdings" panose="05000000000000000000" charset="0"/>
              <a:buNone/>
            </a:pPr>
            <a:r>
              <a:rPr lang="en-US" altLang="en-US" sz="1200" b="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Five priorities:</a:t>
            </a:r>
          </a:p>
          <a:p>
            <a:pPr marL="228600" indent="-228600">
              <a:lnSpc>
                <a:spcPct val="150000"/>
              </a:lnSpc>
              <a:buFont typeface="+mj-lt"/>
              <a:buAutoNum type="arabicPeriod"/>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Make prevention the default: Invest earlier instead of waiting for illness.</a:t>
            </a:r>
          </a:p>
          <a:p>
            <a:pPr marL="228600" indent="-228600">
              <a:lnSpc>
                <a:spcPct val="150000"/>
              </a:lnSpc>
              <a:buFont typeface="+mj-lt"/>
              <a:buAutoNum type="arabicPeriod"/>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Use integrated models: Combine biological, psychological, social, and environmental perspectives.</a:t>
            </a:r>
          </a:p>
          <a:p>
            <a:pPr marL="228600" indent="-228600">
              <a:lnSpc>
                <a:spcPct val="150000"/>
              </a:lnSpc>
              <a:buFont typeface="+mj-lt"/>
              <a:buAutoNum type="arabicPeriod"/>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Design for equity: Target resources towards communities experiencing the greatest disadvantage.</a:t>
            </a:r>
          </a:p>
          <a:p>
            <a:pPr marL="228600" indent="-228600">
              <a:lnSpc>
                <a:spcPct val="150000"/>
              </a:lnSpc>
              <a:buFont typeface="+mj-lt"/>
              <a:buAutoNum type="arabicPeriod"/>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Make sustainability part of clinical quality: Reduce waste, travel and carbon while maintaining safety and access.</a:t>
            </a:r>
          </a:p>
          <a:p>
            <a:pPr marL="228600" indent="-228600">
              <a:lnSpc>
                <a:spcPct val="150000"/>
              </a:lnSpc>
              <a:buFont typeface="+mj-lt"/>
              <a:buAutoNum type="arabicPeriod"/>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Evaluate what matters (Measure): clinical outcomes, wellbeing, experience, equity, and environmental impact</a:t>
            </a:r>
          </a:p>
        </p:txBody>
      </p:sp>
      <p:sp>
        <p:nvSpPr>
          <p:cNvPr id="5" name="文本框 4"/>
          <p:cNvSpPr txBox="1">
            <a:spLocks noChangeArrowheads="1"/>
          </p:cNvSpPr>
          <p:nvPr>
            <p:custDataLst>
              <p:tags r:id="rId1"/>
            </p:custDataLst>
          </p:nvPr>
        </p:nvSpPr>
        <p:spPr bwMode="auto">
          <a:xfrm>
            <a:off x="57150" y="0"/>
            <a:ext cx="8622030"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ctr" fontAlgn="base">
              <a:spcBef>
                <a:spcPct val="0"/>
              </a:spcBef>
              <a:spcAft>
                <a:spcPct val="0"/>
              </a:spcAft>
              <a:defRPr/>
            </a:pPr>
            <a:r>
              <a:rPr lang="en-US" altLang="en-US" sz="3200">
                <a:solidFill>
                  <a:srgbClr val="AD8555"/>
                </a:solidFill>
                <a:latin typeface="+mj-lt"/>
                <a:ea typeface="Open Sans" panose="020B0606030504020204" charset="0"/>
                <a:cs typeface="+mj-lt"/>
              </a:rPr>
              <a:t>Recommendations and Conclusion</a:t>
            </a:r>
          </a:p>
        </p:txBody>
      </p:sp>
      <p:sp>
        <p:nvSpPr>
          <p:cNvPr id="2" name="矩形 1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352425" y="3070860"/>
            <a:ext cx="8420735" cy="1520190"/>
          </a:xfrm>
          <a:prstGeom prst="rect">
            <a:avLst/>
          </a:prstGeom>
        </p:spPr>
        <p:txBody>
          <a:bodyPr wrap="square">
            <a:noAutofit/>
          </a:bodyPr>
          <a:lstStyle/>
          <a:p>
            <a:pPr indent="0">
              <a:lnSpc>
                <a:spcPct val="150000"/>
              </a:lnSpc>
              <a:buFont typeface="Wingdings" panose="05000000000000000000" charset="0"/>
              <a:buNone/>
            </a:pPr>
            <a:r>
              <a:rPr lang="en-US" altLang="en-US" sz="1200" b="1" u="sng">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Conclusion</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Health, wellbeing, and sustainable development are interdependent.</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The SDGs provide a framework, but successful integration depends on how policies are implemented locally.</a:t>
            </a:r>
          </a:p>
          <a:p>
            <a:pPr marL="171450" indent="-171450">
              <a:lnSpc>
                <a:spcPct val="150000"/>
              </a:lnSpc>
              <a:buFont typeface="Wingdings" panose="05000000000000000000" charset="0"/>
              <a:buChar char="ü"/>
            </a:pPr>
            <a:r>
              <a:rPr lang="en-US" altLang="en-US" sz="12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The NHS DPP demonstrates that prevention can produce measurable benefits, but its inequalities also show why individual behaviour change must be combined with action on wider determinants.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descr="e7d195523061f1c09e9d68d7cf438b91ef959ecb14fc25d26BBA7F7DBC18E55DFF4014AF651F0BF2569D4B6C1DA7F1A4683A481403BD872FC687266AD13265C1DE7C373772FD8728ABDD69ADD03BFF5BE2862BC891DBB79ECA1F98F5F4CBC403F5B4FEF026150959993BDC0AC2F5837E952C9923820D54741133280FB48147F2C5417B7ACD912FCBA2A1168C29F28FD5"/>
          <p:cNvSpPr/>
          <p:nvPr/>
        </p:nvSpPr>
        <p:spPr>
          <a:xfrm>
            <a:off x="0" y="254635"/>
            <a:ext cx="9142730" cy="4888865"/>
          </a:xfrm>
          <a:prstGeom prst="rect">
            <a:avLst/>
          </a:prstGeom>
        </p:spPr>
        <p:txBody>
          <a:bodyPr wrap="square">
            <a:noAutofit/>
          </a:bodyPr>
          <a:lstStyle/>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Bower, P., Soiland-Reyes, C., Heller, S., Wilson, P., Cotterill, S., French, D. and Sutton, M. (2023) ‘Diabetes prevention at scale: narrative review of findings and lessons from the DIPLOMA evaluation of the NHS Diabetes Prevention Programme in England’,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Diabetic Medicine, 40</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e15209.</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Dahlgren, G. and Whitehead, M. (2021) ‘The Dahlgren-Whitehead model of health determinants: 30 years on and still chasing rainbows’, Public Health, 199, pp.20–24.</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Diwakar, V. and Owolabi, B. (2025)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Tackling digital exclusion and health literacy: How libraries can help bridge the gap.</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3" action="ppaction://hlinkfile"/>
              </a:rPr>
              <a:t>https://www.england.nhs.uk/blog/tackling-digital-exclusion-and-health-literacy-how-libraries-can-help-bridge-the-gap/</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(Accessed: 2 October 2026).</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Ho, Y.C.L., Mahirah, D., Ho, C.Z.H. and Thumboo, J. (2022) ‘The role of the family in health promotion: a scoping review of models and mechanisms’,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Health Promotion International, 37</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(6), daac119.</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Lugg, W. (2022) ‘The biopsychosocial model: history, controversy and Engel’,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Australasian Psychiatry, 30</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(1), pp.55–59.</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NHS England (n.d.)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The Digital Exclusion Risk Atlas (DERA)</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4" action="ppaction://hlinkfile"/>
              </a:rPr>
              <a:t>https://www.england.nhs.uk/about/equality/equality-hub/national-healthcare-inequalities-improvement-programme/the-digital-exclusion-risk-atlas/</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(Accessed: 3 October 2026).</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NHS England (2025)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10 Year Health Plan for England: Fit for the Future</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5" action="ppaction://hlinkfile"/>
              </a:rPr>
              <a:t>https://www.gov.uk/government/publications/10-year-health-plan-for-england-fit-for-the-future</a:t>
            </a:r>
            <a:endPar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endParaRP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NHS England (2026)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Core20PLUS5: an approach to reducing healthcare inequalities.</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6" action="ppaction://hlinkfile"/>
              </a:rPr>
              <a:t>https://www.england.nhs.uk/about/equality/equality-hub/national-healthcare-inequalities-improvement-programme/core20plus5/</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(Accessed: 30 September 2026).</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Office for National Statistics (2025)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Personal well-being frequently asked questions</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7" action="ppaction://hlinkfile"/>
              </a:rPr>
              <a:t>https://www.ons.gov.uk/peoplepopulationandcommunity/wellbeing/methodologies/personalwellbeingfrequentlyaskedquestions</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(Accessed: 30 September 2026).</a:t>
            </a:r>
            <a:endPar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7" action="ppaction://hlinkfile"/>
            </a:endParaRP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Office for National Statistics (2026)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Healthy life expectancy by national area deprivation, England and Wales: 2013–2015 to 2022–2024.</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8" action="ppaction://hlinkfile"/>
              </a:rPr>
              <a:t>https://www.gov.uk/government/statistics/healthy-life-expectancy-by-national-area-deprivation-england-and-wales-between-2013-to-2015-and-2022-to-2024</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(Accessed: 4 October 2026).</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Rodrigues, A.M., Haste, A., Penn, L., Bell, R., Summerbell, C., White, M., Adamson, A.J. and Sniehotta, F.F. (2020) ‘Stakeholders’ perceptions and experiences of the National Health Service Diabetes Prevention Programme in England’,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BMC Health Services Research, 20</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307.</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Rodríguez-Jiménez, L., Romero-Martín, M., Spruell, T., Steley, Z. and Gómez-Salgado, J. (2023) ‘The carbon footprint of healthcare settings: a systematic review’,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Journal of Advanced Nursing, 79</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(8), pp.2830–2844.</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United Nations (2015)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Transforming our world: the 2030 Agenda for Sustainable Development.</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9" action="ppaction://hlinkfile"/>
              </a:rPr>
              <a:t>https://sdgs.un.org/2030agenda</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(Accessed: 27 September 2026).</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Whelan, M. and Bell, L. (2022) ‘The English national health service diabetes prevention programme (NHS DPP): a scoping review of existing evidence’,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Diabetic Medicine, 39(</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7), e14855.</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World Health Organization (1948)</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Sustainable Development</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10" action="ppaction://hlinkfile"/>
              </a:rPr>
              <a:t>https://www.who.int/health-topics/sustainable-development</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(Accessed: 2 October 2026)</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World Health Organization (2014)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Health in All Policies: Helsinki Statement: Framework for Country Action.</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11" action="ppaction://hlinkfile"/>
              </a:rPr>
              <a:t>https://www.who.int/publications/i/item/9789241506908</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(Accessed: 2 October 2026).</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World Health Organization (2021)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Health Promotion Glossary of Terms 2021.</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12" action="ppaction://hlinkfile"/>
              </a:rPr>
              <a:t>https://www.who.int/publications/i/item/9789240038349</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(Accessed: 1 October 2026).</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World Health Organization (2026)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Promoting well-being</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13" action="ppaction://hlinkfile"/>
              </a:rPr>
              <a:t>https://www.who.int/activities/promoting-well-being</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(Accessed: 1 October 2026).</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Zewdie, A., Mose, A., Sahle, T., Bedewi, J., Gashu, M., Kebede, N. and Yimer, A. (2022) ‘The health belief model’s ability to predict COVID-19 preventive behavior: a systematic review’,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SAGE Open Medicine</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10, 20503121221113668.</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Welsh Government (2014)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Social Services and Well-being (Wales) Act 2014.</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hlinkClick r:id="rId14" action="ppaction://hlinkfile"/>
              </a:rPr>
              <a:t>https://www.legislation.gov.uk/anaw/2014/4/contents</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(Accessed: 30 September 2026).</a:t>
            </a:r>
          </a:p>
          <a:p>
            <a:pPr marL="171450" indent="-171450">
              <a:lnSpc>
                <a:spcPct val="150000"/>
              </a:lnSpc>
              <a:buFont typeface="Wingdings" panose="05000000000000000000" charset="0"/>
              <a:buChar char="ü"/>
            </a:pP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Welsh Government (2015) </a:t>
            </a:r>
            <a:r>
              <a:rPr lang="en-US" altLang="en-US" sz="700" i="1">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Well-being of Future Generations (Wales) Act 2015.</a:t>
            </a:r>
            <a:r>
              <a:rPr lang="en-US" altLang="en-US" sz="700">
                <a:solidFill>
                  <a:schemeClr val="tx1">
                    <a:lumMod val="85000"/>
                    <a:lumOff val="15000"/>
                  </a:schemeClr>
                </a:solidFill>
                <a:latin typeface="Open Sans" panose="020B0606030504020204" charset="0"/>
                <a:ea typeface="Open Sans" panose="020B0606030504020204" charset="0"/>
                <a:cs typeface="Open Sans" panose="020B0606030504020204" charset="0"/>
                <a:sym typeface="Open Sans" panose="020B0606030504020204" charset="0"/>
              </a:rPr>
              <a:t> Available at: (Accessed: 29 September 2026).</a:t>
            </a:r>
          </a:p>
        </p:txBody>
      </p:sp>
      <p:sp>
        <p:nvSpPr>
          <p:cNvPr id="5" name="文本框 4"/>
          <p:cNvSpPr txBox="1">
            <a:spLocks noChangeArrowheads="1"/>
          </p:cNvSpPr>
          <p:nvPr>
            <p:custDataLst>
              <p:tags r:id="rId1"/>
            </p:custDataLst>
          </p:nvPr>
        </p:nvSpPr>
        <p:spPr bwMode="auto">
          <a:xfrm>
            <a:off x="57150" y="-78740"/>
            <a:ext cx="862203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pitchFamily="34" charset="0"/>
                <a:ea typeface="方正宋刻本秀楷简体" panose="02000000000000000000" pitchFamily="2" charset="-122"/>
              </a:defRPr>
            </a:lvl1pPr>
            <a:lvl2pPr marL="742950" indent="-285750">
              <a:defRPr sz="1300">
                <a:solidFill>
                  <a:schemeClr val="tx1"/>
                </a:solidFill>
                <a:latin typeface="Calibri Light" panose="020F0302020204030204" pitchFamily="34" charset="0"/>
                <a:ea typeface="方正宋刻本秀楷简体" panose="02000000000000000000" pitchFamily="2" charset="-122"/>
              </a:defRPr>
            </a:lvl2pPr>
            <a:lvl3pPr marL="1143000" indent="-228600">
              <a:defRPr sz="1300">
                <a:solidFill>
                  <a:schemeClr val="tx1"/>
                </a:solidFill>
                <a:latin typeface="Calibri Light" panose="020F0302020204030204" pitchFamily="34" charset="0"/>
                <a:ea typeface="方正宋刻本秀楷简体" panose="02000000000000000000" pitchFamily="2" charset="-122"/>
              </a:defRPr>
            </a:lvl3pPr>
            <a:lvl4pPr marL="1600200" indent="-228600">
              <a:defRPr sz="1300">
                <a:solidFill>
                  <a:schemeClr val="tx1"/>
                </a:solidFill>
                <a:latin typeface="Calibri Light" panose="020F0302020204030204" pitchFamily="34" charset="0"/>
                <a:ea typeface="方正宋刻本秀楷简体" panose="02000000000000000000" pitchFamily="2" charset="-122"/>
              </a:defRPr>
            </a:lvl4pPr>
            <a:lvl5pPr marL="2057400" indent="-228600">
              <a:defRPr sz="1300">
                <a:solidFill>
                  <a:schemeClr val="tx1"/>
                </a:solidFill>
                <a:latin typeface="Calibri Light" panose="020F0302020204030204" pitchFamily="3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pitchFamily="34" charset="0"/>
                <a:ea typeface="方正宋刻本秀楷简体" panose="02000000000000000000" pitchFamily="2" charset="-122"/>
              </a:defRPr>
            </a:lvl9pPr>
          </a:lstStyle>
          <a:p>
            <a:pPr algn="ctr" fontAlgn="base">
              <a:spcBef>
                <a:spcPct val="0"/>
              </a:spcBef>
              <a:spcAft>
                <a:spcPct val="0"/>
              </a:spcAft>
              <a:defRPr/>
            </a:pPr>
            <a:r>
              <a:rPr lang="en-US" altLang="en-US" sz="2000">
                <a:solidFill>
                  <a:srgbClr val="AD8555"/>
                </a:solidFill>
                <a:latin typeface="+mj-lt"/>
                <a:ea typeface="Open Sans" panose="020B0606030504020204" charset="0"/>
                <a:cs typeface="+mj-lt"/>
              </a:rPr>
              <a:t>References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矩形 24"/>
          <p:cNvSpPr/>
          <p:nvPr/>
        </p:nvSpPr>
        <p:spPr bwMode="auto">
          <a:xfrm>
            <a:off x="1528364" y="1295574"/>
            <a:ext cx="6087272" cy="1106805"/>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defRPr/>
            </a:pPr>
            <a:r>
              <a:rPr lang="zh-CN" altLang="en-US" sz="6600" kern="100">
                <a:solidFill>
                  <a:srgbClr val="AD8555"/>
                </a:solidFill>
                <a:latin typeface="Cinzel" panose="00000500000000000000" charset="0"/>
                <a:ea typeface="Open Sans" panose="020B0606030504020204" charset="0"/>
                <a:cs typeface="Cinzel" panose="00000500000000000000" charset="0"/>
              </a:rPr>
              <a:t>THANK YOU</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PP_MARK_KEY" val="7bd07e95-e1be-49c5-9ffb-c17509c6dc48"/>
  <p:tag name="COMMONDATA" val="eyJoZGlkIjoiMmNmYmEwOWQ4Y2Q0M2IxMGZkNjI4ZjhkZDQyNzg1OTYifQ=="/>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xml><?xml version="1.0" encoding="utf-8"?>
<p:tagLst xmlns:a="http://schemas.openxmlformats.org/drawingml/2006/main" xmlns:r="http://schemas.openxmlformats.org/officeDocument/2006/relationships" xmlns:p="http://schemas.openxmlformats.org/presentationml/2006/main">
  <p:tag name="TABLE_ENDDRAG_ORIGIN_RECT" val="714*129"/>
  <p:tag name="TABLE_ENDDRAG_RECT" val="0*69*714*129"/>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自定义 280">
      <a:dk1>
        <a:sysClr val="windowText" lastClr="000000"/>
      </a:dk1>
      <a:lt1>
        <a:sysClr val="window" lastClr="FFFFFF"/>
      </a:lt1>
      <a:dk2>
        <a:srgbClr val="44546A"/>
      </a:dk2>
      <a:lt2>
        <a:srgbClr val="E7E6E6"/>
      </a:lt2>
      <a:accent1>
        <a:srgbClr val="425066"/>
      </a:accent1>
      <a:accent2>
        <a:srgbClr val="44546A"/>
      </a:accent2>
      <a:accent3>
        <a:srgbClr val="D6CBC9"/>
      </a:accent3>
      <a:accent4>
        <a:srgbClr val="A59D9A"/>
      </a:accent4>
      <a:accent5>
        <a:srgbClr val="5B9BD5"/>
      </a:accent5>
      <a:accent6>
        <a:srgbClr val="70AD47"/>
      </a:accent6>
      <a:hlink>
        <a:srgbClr val="000000"/>
      </a:hlink>
      <a:folHlink>
        <a:srgbClr val="954F72"/>
      </a:folHlink>
    </a:clrScheme>
    <a:fontScheme name="Butler">
      <a:majorFont>
        <a:latin typeface="Open Sans"/>
        <a:ea typeface="汉仪大宋简"/>
        <a:cs typeface=""/>
      </a:majorFont>
      <a:minorFont>
        <a:latin typeface="Open Sans"/>
        <a:ea typeface="Open Sans"/>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Open Sans"/>
        <a:ea typeface=""/>
        <a:cs typeface=""/>
        <a:font script="Jpan" typeface="ＭＳ Ｐゴシック"/>
        <a:font script="Hang" typeface="맑은 고딕"/>
        <a:font script="Hans" typeface="Open Sans"/>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Open Sans"/>
        <a:ea typeface=""/>
        <a:cs typeface=""/>
        <a:font script="Jpan" typeface="ＭＳ Ｐゴシック"/>
        <a:font script="Hang" typeface="맑은 고딕"/>
        <a:font script="Hans" typeface="Open Sans"/>
        <a:font script="Hant" typeface="新細明體"/>
        <a:font script="Arab" typeface="Open Sans"/>
        <a:font script="Hebr" typeface="Open Sans"/>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Open Sans"/>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Open Sans"/>
        <a:ea typeface=""/>
        <a:cs typeface=""/>
        <a:font script="Jpan" typeface="游ゴシック"/>
        <a:font script="Hang" typeface="맑은 고딕"/>
        <a:font script="Hans" typeface="Open Sans"/>
        <a:font script="Hant" typeface="新細明體"/>
        <a:font script="Arab" typeface="Open Sans"/>
        <a:font script="Hebr" typeface="Open Sans"/>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Open Sans"/>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TotalTime>
  <Words>2815</Words>
  <Application>Microsoft Office PowerPoint</Application>
  <PresentationFormat>On-screen Show (16:9)</PresentationFormat>
  <Paragraphs>273</Paragraphs>
  <Slides>18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Cinzel</vt:lpstr>
      <vt:lpstr>Open Sans</vt:lpstr>
      <vt:lpstr>Wingdings</vt:lpstr>
      <vt:lpstr>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Aliya Atik</dc:creator>
  <cp:lastModifiedBy>Aliya Atik</cp:lastModifiedBy>
  <cp:revision>745</cp:revision>
  <dcterms:created xsi:type="dcterms:W3CDTF">2019-01-15T03:31:00Z</dcterms:created>
  <dcterms:modified xsi:type="dcterms:W3CDTF">2026-10-14T20:30:44Z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1033-12.1.0.28485</vt:lpwstr>
  </property>
  <property fmtid="{D5CDD505-2E9C-101B-9397-08002B2CF9AE}" pid="3" name="ICV">
    <vt:lpwstr>1A21E35E8DC1474AA1DEB3E4AC0AD2FC_13</vt:lpwstr>
  </property>
</Properties>
</file>