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8" r:id="rId3"/>
    <p:sldId id="257"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0F30"/>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E6FE2D-FB23-4A6B-9DF8-6F4E70C9C27F}" type="datetimeFigureOut">
              <a:rPr lang="en-GB" smtClean="0"/>
              <a:t>21/10/2018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55C1E5-53B9-4F8E-8B7D-2BAA4E8E22E8}" type="slidenum">
              <a:rPr lang="en-GB" smtClean="0"/>
              <a:t>‹#›</a:t>
            </a:fld>
            <a:endParaRPr lang="en-GB"/>
          </a:p>
        </p:txBody>
      </p:sp>
    </p:spTree>
    <p:extLst>
      <p:ext uri="{BB962C8B-B14F-4D97-AF65-F5344CB8AC3E}">
        <p14:creationId xmlns:p14="http://schemas.microsoft.com/office/powerpoint/2010/main" val="28613083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19146-F130-4248-819B-ADC3411FD7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AA0730-AE0E-4128-B72B-BCE0DB9A2E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B8A03F-7833-4A12-AC37-2098C97C6770}"/>
              </a:ext>
            </a:extLst>
          </p:cNvPr>
          <p:cNvSpPr>
            <a:spLocks noGrp="1"/>
          </p:cNvSpPr>
          <p:nvPr>
            <p:ph type="dt" sz="half" idx="10"/>
          </p:nvPr>
        </p:nvSpPr>
        <p:spPr/>
        <p:txBody>
          <a:bodyPr/>
          <a:lstStyle/>
          <a:p>
            <a:fld id="{3981479A-25DC-4D70-A289-44DDB0CB6D2D}" type="datetime1">
              <a:rPr lang="en-GB" smtClean="0"/>
              <a:t>21/10/2018</a:t>
            </a:fld>
            <a:endParaRPr lang="en-GB"/>
          </a:p>
        </p:txBody>
      </p:sp>
      <p:sp>
        <p:nvSpPr>
          <p:cNvPr id="5" name="Footer Placeholder 4">
            <a:extLst>
              <a:ext uri="{FF2B5EF4-FFF2-40B4-BE49-F238E27FC236}">
                <a16:creationId xmlns:a16="http://schemas.microsoft.com/office/drawing/2014/main" id="{FAEE761B-F9C8-4EAF-B982-B628F4409D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51EEF9-564E-41DA-8387-A9650EE68C9A}"/>
              </a:ext>
            </a:extLst>
          </p:cNvPr>
          <p:cNvSpPr>
            <a:spLocks noGrp="1"/>
          </p:cNvSpPr>
          <p:nvPr>
            <p:ph type="sldNum" sz="quarter" idx="12"/>
          </p:nvPr>
        </p:nvSpPr>
        <p:spPr/>
        <p:txBody>
          <a:bodyPr/>
          <a:lstStyle/>
          <a:p>
            <a:fld id="{92DB65E3-A134-42BE-B94E-F1262C597E32}" type="slidenum">
              <a:rPr lang="en-GB" smtClean="0"/>
              <a:t>‹#›</a:t>
            </a:fld>
            <a:endParaRPr lang="en-GB"/>
          </a:p>
        </p:txBody>
      </p:sp>
    </p:spTree>
    <p:extLst>
      <p:ext uri="{BB962C8B-B14F-4D97-AF65-F5344CB8AC3E}">
        <p14:creationId xmlns:p14="http://schemas.microsoft.com/office/powerpoint/2010/main" val="42749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527B2-F850-4B0D-A45D-50486FAED5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70CDC6-60BA-4FD4-B986-6BE1CAEF95F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C6DDD3-4B51-4F77-8F92-79CABE55369E}"/>
              </a:ext>
            </a:extLst>
          </p:cNvPr>
          <p:cNvSpPr>
            <a:spLocks noGrp="1"/>
          </p:cNvSpPr>
          <p:nvPr>
            <p:ph type="dt" sz="half" idx="10"/>
          </p:nvPr>
        </p:nvSpPr>
        <p:spPr/>
        <p:txBody>
          <a:bodyPr/>
          <a:lstStyle/>
          <a:p>
            <a:fld id="{A309ACD3-ACE5-4DC6-AB97-9635CA48DF08}" type="datetime1">
              <a:rPr lang="en-GB" smtClean="0"/>
              <a:t>21/10/2018</a:t>
            </a:fld>
            <a:endParaRPr lang="en-GB"/>
          </a:p>
        </p:txBody>
      </p:sp>
      <p:sp>
        <p:nvSpPr>
          <p:cNvPr id="5" name="Footer Placeholder 4">
            <a:extLst>
              <a:ext uri="{FF2B5EF4-FFF2-40B4-BE49-F238E27FC236}">
                <a16:creationId xmlns:a16="http://schemas.microsoft.com/office/drawing/2014/main" id="{004F029E-7FB8-44BA-B1AF-08CA629B2C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FE923-0A9D-4868-A933-96F01AEDBBD2}"/>
              </a:ext>
            </a:extLst>
          </p:cNvPr>
          <p:cNvSpPr>
            <a:spLocks noGrp="1"/>
          </p:cNvSpPr>
          <p:nvPr>
            <p:ph type="sldNum" sz="quarter" idx="12"/>
          </p:nvPr>
        </p:nvSpPr>
        <p:spPr/>
        <p:txBody>
          <a:bodyPr/>
          <a:lstStyle/>
          <a:p>
            <a:fld id="{92DB65E3-A134-42BE-B94E-F1262C597E32}" type="slidenum">
              <a:rPr lang="en-GB" smtClean="0"/>
              <a:t>‹#›</a:t>
            </a:fld>
            <a:endParaRPr lang="en-GB"/>
          </a:p>
        </p:txBody>
      </p:sp>
    </p:spTree>
    <p:extLst>
      <p:ext uri="{BB962C8B-B14F-4D97-AF65-F5344CB8AC3E}">
        <p14:creationId xmlns:p14="http://schemas.microsoft.com/office/powerpoint/2010/main" val="2110672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CE529-2FE1-498D-A6CB-BFAD1D2A4B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3A5B8C-4F81-4CA7-B432-750751F7E8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07F6693-F8BF-4019-9B37-4FE4DDA6362B}"/>
              </a:ext>
            </a:extLst>
          </p:cNvPr>
          <p:cNvSpPr>
            <a:spLocks noGrp="1"/>
          </p:cNvSpPr>
          <p:nvPr>
            <p:ph type="dt" sz="half" idx="10"/>
          </p:nvPr>
        </p:nvSpPr>
        <p:spPr/>
        <p:txBody>
          <a:bodyPr/>
          <a:lstStyle/>
          <a:p>
            <a:fld id="{F05A47DF-1310-4675-A044-EA7E29837A50}" type="datetime1">
              <a:rPr lang="en-GB" smtClean="0"/>
              <a:t>21/10/2018</a:t>
            </a:fld>
            <a:endParaRPr lang="en-GB"/>
          </a:p>
        </p:txBody>
      </p:sp>
      <p:sp>
        <p:nvSpPr>
          <p:cNvPr id="5" name="Footer Placeholder 4">
            <a:extLst>
              <a:ext uri="{FF2B5EF4-FFF2-40B4-BE49-F238E27FC236}">
                <a16:creationId xmlns:a16="http://schemas.microsoft.com/office/drawing/2014/main" id="{B1D24EE1-A9BA-4304-B8FE-A4C471825C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A869DE-548A-455D-A0DE-B449AB1A8E80}"/>
              </a:ext>
            </a:extLst>
          </p:cNvPr>
          <p:cNvSpPr>
            <a:spLocks noGrp="1"/>
          </p:cNvSpPr>
          <p:nvPr>
            <p:ph type="sldNum" sz="quarter" idx="12"/>
          </p:nvPr>
        </p:nvSpPr>
        <p:spPr/>
        <p:txBody>
          <a:bodyPr/>
          <a:lstStyle/>
          <a:p>
            <a:fld id="{92DB65E3-A134-42BE-B94E-F1262C597E32}" type="slidenum">
              <a:rPr lang="en-GB" smtClean="0"/>
              <a:t>‹#›</a:t>
            </a:fld>
            <a:endParaRPr lang="en-GB"/>
          </a:p>
        </p:txBody>
      </p:sp>
    </p:spTree>
    <p:extLst>
      <p:ext uri="{BB962C8B-B14F-4D97-AF65-F5344CB8AC3E}">
        <p14:creationId xmlns:p14="http://schemas.microsoft.com/office/powerpoint/2010/main" val="2277138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50F03-44E1-4F3F-BD03-552EB53E19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10B315-0386-4F7D-BDF9-DFA7671413D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EFDE01-310B-4EC3-B715-BD1274D9242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9BD728-AED0-4508-A5C1-1F78201FD1AA}"/>
              </a:ext>
            </a:extLst>
          </p:cNvPr>
          <p:cNvSpPr>
            <a:spLocks noGrp="1"/>
          </p:cNvSpPr>
          <p:nvPr>
            <p:ph type="dt" sz="half" idx="10"/>
          </p:nvPr>
        </p:nvSpPr>
        <p:spPr/>
        <p:txBody>
          <a:bodyPr/>
          <a:lstStyle/>
          <a:p>
            <a:fld id="{256C3150-AE1D-4A9C-82C9-FB4023AB928D}" type="datetime1">
              <a:rPr lang="en-GB" smtClean="0"/>
              <a:t>21/10/2018</a:t>
            </a:fld>
            <a:endParaRPr lang="en-GB"/>
          </a:p>
        </p:txBody>
      </p:sp>
      <p:sp>
        <p:nvSpPr>
          <p:cNvPr id="6" name="Footer Placeholder 5">
            <a:extLst>
              <a:ext uri="{FF2B5EF4-FFF2-40B4-BE49-F238E27FC236}">
                <a16:creationId xmlns:a16="http://schemas.microsoft.com/office/drawing/2014/main" id="{D6E99B9A-0F41-4CC5-9E5E-9018B64550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BC0CD7-0DB8-43F5-8874-6FE7AC87D614}"/>
              </a:ext>
            </a:extLst>
          </p:cNvPr>
          <p:cNvSpPr>
            <a:spLocks noGrp="1"/>
          </p:cNvSpPr>
          <p:nvPr>
            <p:ph type="sldNum" sz="quarter" idx="12"/>
          </p:nvPr>
        </p:nvSpPr>
        <p:spPr/>
        <p:txBody>
          <a:bodyPr/>
          <a:lstStyle/>
          <a:p>
            <a:fld id="{92DB65E3-A134-42BE-B94E-F1262C597E32}" type="slidenum">
              <a:rPr lang="en-GB" smtClean="0"/>
              <a:t>‹#›</a:t>
            </a:fld>
            <a:endParaRPr lang="en-GB"/>
          </a:p>
        </p:txBody>
      </p:sp>
    </p:spTree>
    <p:extLst>
      <p:ext uri="{BB962C8B-B14F-4D97-AF65-F5344CB8AC3E}">
        <p14:creationId xmlns:p14="http://schemas.microsoft.com/office/powerpoint/2010/main" val="2806702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4831A-6B61-4B9A-BA70-40B2297DE9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BF14F5-BBF7-47EF-B761-9815133C58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0E3E3C7-DD33-4003-BBA9-588EB3420E7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0EBF3B-0E64-432A-88BD-ED0E9CED8C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1A07E3D-FF75-4E62-85DC-EF4DF23EEFD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6B5D18-BC43-4D72-805D-201FF541D5F8}"/>
              </a:ext>
            </a:extLst>
          </p:cNvPr>
          <p:cNvSpPr>
            <a:spLocks noGrp="1"/>
          </p:cNvSpPr>
          <p:nvPr>
            <p:ph type="dt" sz="half" idx="10"/>
          </p:nvPr>
        </p:nvSpPr>
        <p:spPr/>
        <p:txBody>
          <a:bodyPr/>
          <a:lstStyle/>
          <a:p>
            <a:fld id="{4412DBDF-B58F-46D3-8750-51AFC35A1222}" type="datetime1">
              <a:rPr lang="en-GB" smtClean="0"/>
              <a:t>21/10/2018</a:t>
            </a:fld>
            <a:endParaRPr lang="en-GB"/>
          </a:p>
        </p:txBody>
      </p:sp>
      <p:sp>
        <p:nvSpPr>
          <p:cNvPr id="8" name="Footer Placeholder 7">
            <a:extLst>
              <a:ext uri="{FF2B5EF4-FFF2-40B4-BE49-F238E27FC236}">
                <a16:creationId xmlns:a16="http://schemas.microsoft.com/office/drawing/2014/main" id="{67C8960B-B7EF-4F18-9EC3-E40E82D2B2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CA354A-46BA-4340-95FA-0091C37FA652}"/>
              </a:ext>
            </a:extLst>
          </p:cNvPr>
          <p:cNvSpPr>
            <a:spLocks noGrp="1"/>
          </p:cNvSpPr>
          <p:nvPr>
            <p:ph type="sldNum" sz="quarter" idx="12"/>
          </p:nvPr>
        </p:nvSpPr>
        <p:spPr/>
        <p:txBody>
          <a:bodyPr/>
          <a:lstStyle/>
          <a:p>
            <a:fld id="{92DB65E3-A134-42BE-B94E-F1262C597E32}" type="slidenum">
              <a:rPr lang="en-GB" smtClean="0"/>
              <a:t>‹#›</a:t>
            </a:fld>
            <a:endParaRPr lang="en-GB"/>
          </a:p>
        </p:txBody>
      </p:sp>
    </p:spTree>
    <p:extLst>
      <p:ext uri="{BB962C8B-B14F-4D97-AF65-F5344CB8AC3E}">
        <p14:creationId xmlns:p14="http://schemas.microsoft.com/office/powerpoint/2010/main" val="2265570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86508-7E76-47CA-838E-C371AA2297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554B9D-09F7-4AE7-BD2F-5A49BFBEE9AA}"/>
              </a:ext>
            </a:extLst>
          </p:cNvPr>
          <p:cNvSpPr>
            <a:spLocks noGrp="1"/>
          </p:cNvSpPr>
          <p:nvPr>
            <p:ph type="dt" sz="half" idx="10"/>
          </p:nvPr>
        </p:nvSpPr>
        <p:spPr/>
        <p:txBody>
          <a:bodyPr/>
          <a:lstStyle/>
          <a:p>
            <a:fld id="{1A70C3EE-144C-44AA-8C5F-88FC4C377A0D}" type="datetime1">
              <a:rPr lang="en-GB" smtClean="0"/>
              <a:t>21/10/2018</a:t>
            </a:fld>
            <a:endParaRPr lang="en-GB"/>
          </a:p>
        </p:txBody>
      </p:sp>
      <p:sp>
        <p:nvSpPr>
          <p:cNvPr id="4" name="Footer Placeholder 3">
            <a:extLst>
              <a:ext uri="{FF2B5EF4-FFF2-40B4-BE49-F238E27FC236}">
                <a16:creationId xmlns:a16="http://schemas.microsoft.com/office/drawing/2014/main" id="{DF064C9E-7AAD-4BF3-8DE9-E811F2D2B7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91C129-DDEB-46EC-A6EB-4C4861EE2984}"/>
              </a:ext>
            </a:extLst>
          </p:cNvPr>
          <p:cNvSpPr>
            <a:spLocks noGrp="1"/>
          </p:cNvSpPr>
          <p:nvPr>
            <p:ph type="sldNum" sz="quarter" idx="12"/>
          </p:nvPr>
        </p:nvSpPr>
        <p:spPr/>
        <p:txBody>
          <a:bodyPr/>
          <a:lstStyle/>
          <a:p>
            <a:fld id="{92DB65E3-A134-42BE-B94E-F1262C597E32}" type="slidenum">
              <a:rPr lang="en-GB" smtClean="0"/>
              <a:t>‹#›</a:t>
            </a:fld>
            <a:endParaRPr lang="en-GB"/>
          </a:p>
        </p:txBody>
      </p:sp>
    </p:spTree>
    <p:extLst>
      <p:ext uri="{BB962C8B-B14F-4D97-AF65-F5344CB8AC3E}">
        <p14:creationId xmlns:p14="http://schemas.microsoft.com/office/powerpoint/2010/main" val="2124283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5FC33D-DD89-4565-87AB-695BE1E08F02}"/>
              </a:ext>
            </a:extLst>
          </p:cNvPr>
          <p:cNvSpPr>
            <a:spLocks noGrp="1"/>
          </p:cNvSpPr>
          <p:nvPr>
            <p:ph type="dt" sz="half" idx="10"/>
          </p:nvPr>
        </p:nvSpPr>
        <p:spPr/>
        <p:txBody>
          <a:bodyPr/>
          <a:lstStyle/>
          <a:p>
            <a:fld id="{E0772CC7-E3CA-492B-BD3A-133630F414AA}" type="datetime1">
              <a:rPr lang="en-GB" smtClean="0"/>
              <a:t>21/10/2018</a:t>
            </a:fld>
            <a:endParaRPr lang="en-GB"/>
          </a:p>
        </p:txBody>
      </p:sp>
      <p:sp>
        <p:nvSpPr>
          <p:cNvPr id="3" name="Footer Placeholder 2">
            <a:extLst>
              <a:ext uri="{FF2B5EF4-FFF2-40B4-BE49-F238E27FC236}">
                <a16:creationId xmlns:a16="http://schemas.microsoft.com/office/drawing/2014/main" id="{3BF5B73D-BEEF-4069-BC66-D178A2BD57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EB44AE-E047-43C5-BC7B-55E8AA84053C}"/>
              </a:ext>
            </a:extLst>
          </p:cNvPr>
          <p:cNvSpPr>
            <a:spLocks noGrp="1"/>
          </p:cNvSpPr>
          <p:nvPr>
            <p:ph type="sldNum" sz="quarter" idx="12"/>
          </p:nvPr>
        </p:nvSpPr>
        <p:spPr/>
        <p:txBody>
          <a:bodyPr/>
          <a:lstStyle/>
          <a:p>
            <a:fld id="{92DB65E3-A134-42BE-B94E-F1262C597E32}" type="slidenum">
              <a:rPr lang="en-GB" smtClean="0"/>
              <a:t>‹#›</a:t>
            </a:fld>
            <a:endParaRPr lang="en-GB"/>
          </a:p>
        </p:txBody>
      </p:sp>
    </p:spTree>
    <p:extLst>
      <p:ext uri="{BB962C8B-B14F-4D97-AF65-F5344CB8AC3E}">
        <p14:creationId xmlns:p14="http://schemas.microsoft.com/office/powerpoint/2010/main" val="1665726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DC863-BCBD-4A6B-ABDB-D13F33ED68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EBE6F0-6EE8-459C-8ED6-52A7A2D478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182488B-A869-44A1-B6E3-140C1E8F99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9C859F5-7D71-46FE-BE31-DF9E1247B21A}"/>
              </a:ext>
            </a:extLst>
          </p:cNvPr>
          <p:cNvSpPr>
            <a:spLocks noGrp="1"/>
          </p:cNvSpPr>
          <p:nvPr>
            <p:ph type="dt" sz="half" idx="10"/>
          </p:nvPr>
        </p:nvSpPr>
        <p:spPr/>
        <p:txBody>
          <a:bodyPr/>
          <a:lstStyle/>
          <a:p>
            <a:fld id="{23DD114C-00AF-4D34-AEC2-8D377663C1D9}" type="datetime1">
              <a:rPr lang="en-GB" smtClean="0"/>
              <a:t>21/10/2018</a:t>
            </a:fld>
            <a:endParaRPr lang="en-GB"/>
          </a:p>
        </p:txBody>
      </p:sp>
      <p:sp>
        <p:nvSpPr>
          <p:cNvPr id="6" name="Footer Placeholder 5">
            <a:extLst>
              <a:ext uri="{FF2B5EF4-FFF2-40B4-BE49-F238E27FC236}">
                <a16:creationId xmlns:a16="http://schemas.microsoft.com/office/drawing/2014/main" id="{CFA4955C-0184-42BB-AD8F-E684C4DD9B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E5B5CC-B348-4EB5-B813-F6203434C7EE}"/>
              </a:ext>
            </a:extLst>
          </p:cNvPr>
          <p:cNvSpPr>
            <a:spLocks noGrp="1"/>
          </p:cNvSpPr>
          <p:nvPr>
            <p:ph type="sldNum" sz="quarter" idx="12"/>
          </p:nvPr>
        </p:nvSpPr>
        <p:spPr/>
        <p:txBody>
          <a:bodyPr/>
          <a:lstStyle/>
          <a:p>
            <a:fld id="{92DB65E3-A134-42BE-B94E-F1262C597E32}" type="slidenum">
              <a:rPr lang="en-GB" smtClean="0"/>
              <a:t>‹#›</a:t>
            </a:fld>
            <a:endParaRPr lang="en-GB"/>
          </a:p>
        </p:txBody>
      </p:sp>
    </p:spTree>
    <p:extLst>
      <p:ext uri="{BB962C8B-B14F-4D97-AF65-F5344CB8AC3E}">
        <p14:creationId xmlns:p14="http://schemas.microsoft.com/office/powerpoint/2010/main" val="3338237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A8302-5F9E-4C76-89C4-A7CABFE839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C29C93-2B41-4215-BF20-082ED4AF13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FE793B-D54E-4A5E-8E5B-2434BF4E1E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D6F3647-F165-432F-B5AB-923EA6ABF928}"/>
              </a:ext>
            </a:extLst>
          </p:cNvPr>
          <p:cNvSpPr>
            <a:spLocks noGrp="1"/>
          </p:cNvSpPr>
          <p:nvPr>
            <p:ph type="dt" sz="half" idx="10"/>
          </p:nvPr>
        </p:nvSpPr>
        <p:spPr/>
        <p:txBody>
          <a:bodyPr/>
          <a:lstStyle/>
          <a:p>
            <a:fld id="{4BD4EFED-B776-464E-970F-AE50A8F978F9}" type="datetime1">
              <a:rPr lang="en-GB" smtClean="0"/>
              <a:t>21/10/2018</a:t>
            </a:fld>
            <a:endParaRPr lang="en-GB"/>
          </a:p>
        </p:txBody>
      </p:sp>
      <p:sp>
        <p:nvSpPr>
          <p:cNvPr id="6" name="Footer Placeholder 5">
            <a:extLst>
              <a:ext uri="{FF2B5EF4-FFF2-40B4-BE49-F238E27FC236}">
                <a16:creationId xmlns:a16="http://schemas.microsoft.com/office/drawing/2014/main" id="{8A9E8F91-1A3E-47B1-ACD9-4DDFEEDDF9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501846-1380-4B8D-8C8C-D2AE9C798393}"/>
              </a:ext>
            </a:extLst>
          </p:cNvPr>
          <p:cNvSpPr>
            <a:spLocks noGrp="1"/>
          </p:cNvSpPr>
          <p:nvPr>
            <p:ph type="sldNum" sz="quarter" idx="12"/>
          </p:nvPr>
        </p:nvSpPr>
        <p:spPr/>
        <p:txBody>
          <a:bodyPr/>
          <a:lstStyle/>
          <a:p>
            <a:fld id="{92DB65E3-A134-42BE-B94E-F1262C597E32}" type="slidenum">
              <a:rPr lang="en-GB" smtClean="0"/>
              <a:t>‹#›</a:t>
            </a:fld>
            <a:endParaRPr lang="en-GB"/>
          </a:p>
        </p:txBody>
      </p:sp>
    </p:spTree>
    <p:extLst>
      <p:ext uri="{BB962C8B-B14F-4D97-AF65-F5344CB8AC3E}">
        <p14:creationId xmlns:p14="http://schemas.microsoft.com/office/powerpoint/2010/main" val="882444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CE86A-F5FE-40D5-8453-C61936AFC7E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BCB8A8-F9A3-462F-9650-77CE4DBD32C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39FD8F-41C4-480A-8205-66D7BC3B6E18}"/>
              </a:ext>
            </a:extLst>
          </p:cNvPr>
          <p:cNvSpPr>
            <a:spLocks noGrp="1"/>
          </p:cNvSpPr>
          <p:nvPr>
            <p:ph type="dt" sz="half" idx="10"/>
          </p:nvPr>
        </p:nvSpPr>
        <p:spPr/>
        <p:txBody>
          <a:bodyPr/>
          <a:lstStyle/>
          <a:p>
            <a:fld id="{4BCA8E58-8E6B-4D69-A26F-2E2082461238}" type="datetime1">
              <a:rPr lang="en-GB" smtClean="0"/>
              <a:t>21/10/2018</a:t>
            </a:fld>
            <a:endParaRPr lang="en-GB"/>
          </a:p>
        </p:txBody>
      </p:sp>
      <p:sp>
        <p:nvSpPr>
          <p:cNvPr id="5" name="Footer Placeholder 4">
            <a:extLst>
              <a:ext uri="{FF2B5EF4-FFF2-40B4-BE49-F238E27FC236}">
                <a16:creationId xmlns:a16="http://schemas.microsoft.com/office/drawing/2014/main" id="{D73C5DD8-E2C4-452B-8A3F-B965CF12F8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0658BC-148D-4A5C-91C5-EADC27EC664E}"/>
              </a:ext>
            </a:extLst>
          </p:cNvPr>
          <p:cNvSpPr>
            <a:spLocks noGrp="1"/>
          </p:cNvSpPr>
          <p:nvPr>
            <p:ph type="sldNum" sz="quarter" idx="12"/>
          </p:nvPr>
        </p:nvSpPr>
        <p:spPr/>
        <p:txBody>
          <a:bodyPr/>
          <a:lstStyle/>
          <a:p>
            <a:fld id="{92DB65E3-A134-42BE-B94E-F1262C597E32}" type="slidenum">
              <a:rPr lang="en-GB" smtClean="0"/>
              <a:t>‹#›</a:t>
            </a:fld>
            <a:endParaRPr lang="en-GB"/>
          </a:p>
        </p:txBody>
      </p:sp>
    </p:spTree>
    <p:extLst>
      <p:ext uri="{BB962C8B-B14F-4D97-AF65-F5344CB8AC3E}">
        <p14:creationId xmlns:p14="http://schemas.microsoft.com/office/powerpoint/2010/main" val="491203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96FEF2-5D85-41AF-8B39-1EFD781C43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9FFE75-ABF8-4D88-824F-6B8CD7DE62C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87ED8-B29A-4C33-96C8-42CF50187510}"/>
              </a:ext>
            </a:extLst>
          </p:cNvPr>
          <p:cNvSpPr>
            <a:spLocks noGrp="1"/>
          </p:cNvSpPr>
          <p:nvPr>
            <p:ph type="dt" sz="half" idx="10"/>
          </p:nvPr>
        </p:nvSpPr>
        <p:spPr/>
        <p:txBody>
          <a:bodyPr/>
          <a:lstStyle/>
          <a:p>
            <a:fld id="{171067E9-E95C-4DF5-9838-FFB37CA54E97}" type="datetime1">
              <a:rPr lang="en-GB" smtClean="0"/>
              <a:t>21/10/2018</a:t>
            </a:fld>
            <a:endParaRPr lang="en-GB"/>
          </a:p>
        </p:txBody>
      </p:sp>
      <p:sp>
        <p:nvSpPr>
          <p:cNvPr id="5" name="Footer Placeholder 4">
            <a:extLst>
              <a:ext uri="{FF2B5EF4-FFF2-40B4-BE49-F238E27FC236}">
                <a16:creationId xmlns:a16="http://schemas.microsoft.com/office/drawing/2014/main" id="{5A91A489-BC06-4C26-9B02-FFDC49C7FD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19575F-27F3-41C0-B081-980C2BC1E0F3}"/>
              </a:ext>
            </a:extLst>
          </p:cNvPr>
          <p:cNvSpPr>
            <a:spLocks noGrp="1"/>
          </p:cNvSpPr>
          <p:nvPr>
            <p:ph type="sldNum" sz="quarter" idx="12"/>
          </p:nvPr>
        </p:nvSpPr>
        <p:spPr/>
        <p:txBody>
          <a:bodyPr/>
          <a:lstStyle/>
          <a:p>
            <a:fld id="{92DB65E3-A134-42BE-B94E-F1262C597E32}" type="slidenum">
              <a:rPr lang="en-GB" smtClean="0"/>
              <a:t>‹#›</a:t>
            </a:fld>
            <a:endParaRPr lang="en-GB"/>
          </a:p>
        </p:txBody>
      </p:sp>
    </p:spTree>
    <p:extLst>
      <p:ext uri="{BB962C8B-B14F-4D97-AF65-F5344CB8AC3E}">
        <p14:creationId xmlns:p14="http://schemas.microsoft.com/office/powerpoint/2010/main" val="1109731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28FAF4-E1C9-415F-9F27-A539E7896E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FF0D4D-8DB0-44E2-8C38-A093A14657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82A45C-1B2A-487A-9384-6488CA92B9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149E2B-4306-4A86-804C-1551ED11CDB2}" type="datetime1">
              <a:rPr lang="en-GB" smtClean="0"/>
              <a:t>21/10/2018</a:t>
            </a:fld>
            <a:endParaRPr lang="en-GB"/>
          </a:p>
        </p:txBody>
      </p:sp>
      <p:sp>
        <p:nvSpPr>
          <p:cNvPr id="5" name="Footer Placeholder 4">
            <a:extLst>
              <a:ext uri="{FF2B5EF4-FFF2-40B4-BE49-F238E27FC236}">
                <a16:creationId xmlns:a16="http://schemas.microsoft.com/office/drawing/2014/main" id="{24D2D839-912E-4732-8F3B-2BF31FC6F3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761D6F5-5767-4814-ADCF-ECF65465EA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DB65E3-A134-42BE-B94E-F1262C597E32}" type="slidenum">
              <a:rPr lang="en-GB" smtClean="0"/>
              <a:t>‹#›</a:t>
            </a:fld>
            <a:endParaRPr lang="en-GB"/>
          </a:p>
        </p:txBody>
      </p:sp>
    </p:spTree>
    <p:extLst>
      <p:ext uri="{BB962C8B-B14F-4D97-AF65-F5344CB8AC3E}">
        <p14:creationId xmlns:p14="http://schemas.microsoft.com/office/powerpoint/2010/main" val="3668377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gov.wales/docs/dsjlg/publications/cyp/151106-core-aims-comprehensive-version-en.pdf" TargetMode="External"/><Relationship Id="rId3" Type="http://schemas.openxmlformats.org/officeDocument/2006/relationships/hyperlink" Target="http://www.churchofscotland.org.uk/resources/children_and_youth/resources/childrens_rights_and_protection" TargetMode="External"/><Relationship Id="rId7" Type="http://schemas.openxmlformats.org/officeDocument/2006/relationships/hyperlink" Target="https://www.gov.uk/government/publications/2010-to-2015-government-policy-family-justice-system/2010-to-2015-government-policy-family-justice-system#appendix-1-the-voice-of-the-child-in-family-justice" TargetMode="External"/><Relationship Id="rId2" Type="http://schemas.openxmlformats.org/officeDocument/2006/relationships/hyperlink" Target="https://gov.wales/topics/people-and-communities/people/children-and-young-people/rights/uncrc/?lang=enhttps://www.unicef.org/french/adolescence/files/Every_Childs_Right_to_be_Heard.pdf" TargetMode="External"/><Relationship Id="rId1" Type="http://schemas.openxmlformats.org/officeDocument/2006/relationships/slideLayout" Target="../slideLayouts/slideLayout7.xml"/><Relationship Id="rId6" Type="http://schemas.openxmlformats.org/officeDocument/2006/relationships/hyperlink" Target="http://www.childreninwales.org.uk/our-work/family-support-parenting/forum-integrated-service-delivery/" TargetMode="External"/><Relationship Id="rId11" Type="http://schemas.openxmlformats.org/officeDocument/2006/relationships/hyperlink" Target="http://psychology.jrank.org/pages/496/Play.html%22%3ePlay%3c/a" TargetMode="External"/><Relationship Id="rId5" Type="http://schemas.openxmlformats.org/officeDocument/2006/relationships/hyperlink" Target="https://www.cypcs.org.uk/rights/uncrcarticles/article-31" TargetMode="External"/><Relationship Id="rId10" Type="http://schemas.openxmlformats.org/officeDocument/2006/relationships/hyperlink" Target="https://www.savethechildren.org.uk/about-us/our-history" TargetMode="External"/><Relationship Id="rId4" Type="http://schemas.openxmlformats.org/officeDocument/2006/relationships/hyperlink" Target="https://www.gov.uk/government/publications/united-nations-convention-on-the-rights-of-the-child-uncrc-how-legislation-underpins-implementation-in-england" TargetMode="External"/><Relationship Id="rId9" Type="http://schemas.openxmlformats.org/officeDocument/2006/relationships/hyperlink" Target="https://www.simplypsychology.org/maslow.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unicef.org/crc/index_30177.html" TargetMode="External"/><Relationship Id="rId2" Type="http://schemas.openxmlformats.org/officeDocument/2006/relationships/hyperlink" Target="https://www.unicef.org.uk/what-we-do/un-convention-child-rights/" TargetMode="External"/><Relationship Id="rId1" Type="http://schemas.openxmlformats.org/officeDocument/2006/relationships/slideLayout" Target="../slideLayouts/slideLayout7.xml"/><Relationship Id="rId5" Type="http://schemas.openxmlformats.org/officeDocument/2006/relationships/hyperlink" Target="https://gov.wales/topics/people-and-communities/people/children-and-young-people/rights/uncrc/?lang=enhttps://www.unicef.org/french/adolescence/files/Every_Childs_Right_to_be_Heard.pdf" TargetMode="External"/><Relationship Id="rId4" Type="http://schemas.openxmlformats.org/officeDocument/2006/relationships/hyperlink" Target="https://www.unicef.org/crc/files/Rights_overview.pdf"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simplypsychology.org/maslow.html" TargetMode="External"/><Relationship Id="rId2" Type="http://schemas.openxmlformats.org/officeDocument/2006/relationships/hyperlink" Target="https://assets.publishing.service.gov.uk/government/uploads/system/uploads/attachment_data/file/272064/5860.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25814-AA34-4303-A6A8-54C70266D821}"/>
              </a:ext>
            </a:extLst>
          </p:cNvPr>
          <p:cNvSpPr>
            <a:spLocks noGrp="1"/>
          </p:cNvSpPr>
          <p:nvPr>
            <p:ph type="ctrTitle"/>
          </p:nvPr>
        </p:nvSpPr>
        <p:spPr>
          <a:xfrm>
            <a:off x="9555990" y="4230968"/>
            <a:ext cx="2543929" cy="2538016"/>
          </a:xfrm>
          <a:solidFill>
            <a:schemeClr val="tx2">
              <a:lumMod val="20000"/>
              <a:lumOff val="80000"/>
            </a:schemeClr>
          </a:solidFill>
        </p:spPr>
        <p:txBody>
          <a:bodyPr>
            <a:noAutofit/>
          </a:bodyPr>
          <a:lstStyle/>
          <a:p>
            <a:pPr algn="l"/>
            <a:br>
              <a:rPr lang="en-GB" sz="900" b="1" dirty="0">
                <a:latin typeface="Arial" panose="020B0604020202020204" pitchFamily="34" charset="0"/>
                <a:cs typeface="Arial" panose="020B0604020202020204" pitchFamily="34" charset="0"/>
              </a:rPr>
            </a:br>
            <a:br>
              <a:rPr lang="en-GB" sz="900" b="1" dirty="0">
                <a:latin typeface="Arial" panose="020B0604020202020204" pitchFamily="34" charset="0"/>
                <a:cs typeface="Arial" panose="020B0604020202020204" pitchFamily="34" charset="0"/>
              </a:rPr>
            </a:br>
            <a:br>
              <a:rPr lang="en-GB" sz="900" b="1" dirty="0">
                <a:latin typeface="Arial" panose="020B0604020202020204" pitchFamily="34" charset="0"/>
                <a:cs typeface="Arial" panose="020B0604020202020204" pitchFamily="34" charset="0"/>
              </a:rPr>
            </a:br>
            <a:br>
              <a:rPr lang="en-GB" sz="900" b="1" dirty="0">
                <a:latin typeface="Arial" panose="020B0604020202020204" pitchFamily="34" charset="0"/>
                <a:cs typeface="Arial" panose="020B0604020202020204" pitchFamily="34" charset="0"/>
              </a:rPr>
            </a:br>
            <a:br>
              <a:rPr lang="en-GB" sz="900" b="1" dirty="0">
                <a:latin typeface="Arial" panose="020B0604020202020204" pitchFamily="34" charset="0"/>
                <a:cs typeface="Arial" panose="020B0604020202020204" pitchFamily="34" charset="0"/>
              </a:rPr>
            </a:br>
            <a:r>
              <a:rPr lang="en-GB" sz="900" b="1" dirty="0">
                <a:latin typeface="Arial" panose="020B0604020202020204" pitchFamily="34" charset="0"/>
                <a:cs typeface="Arial" panose="020B0604020202020204" pitchFamily="34" charset="0"/>
              </a:rPr>
              <a:t>The Four Guiding Principles in the UNCRC. Each of the article in the Convention is informed by theses principle:</a:t>
            </a:r>
            <a:br>
              <a:rPr lang="en-GB" sz="900" b="1" dirty="0">
                <a:latin typeface="Arial" panose="020B0604020202020204" pitchFamily="34" charset="0"/>
                <a:cs typeface="Arial" panose="020B0604020202020204" pitchFamily="34" charset="0"/>
              </a:rPr>
            </a:br>
            <a:br>
              <a:rPr lang="en-GB" sz="900" b="1"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Non-discrimination (article 2). Treat everyone fairly with respect.</a:t>
            </a:r>
            <a:br>
              <a:rPr lang="en-GB" sz="900" dirty="0">
                <a:latin typeface="Arial" panose="020B0604020202020204" pitchFamily="34" charset="0"/>
                <a:cs typeface="Arial" panose="020B0604020202020204" pitchFamily="34" charset="0"/>
              </a:rPr>
            </a:b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Best interest of the child (article 3). Always ask yourself if the decision your making will be good for the child,</a:t>
            </a:r>
            <a:br>
              <a:rPr lang="en-GB" sz="900" dirty="0">
                <a:latin typeface="Arial" panose="020B0604020202020204" pitchFamily="34" charset="0"/>
                <a:cs typeface="Arial" panose="020B0604020202020204" pitchFamily="34" charset="0"/>
              </a:rPr>
            </a:b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Right to life survival and development (article 6). Children and youth have a right to basic things to live, survive and develop.</a:t>
            </a:r>
            <a:br>
              <a:rPr lang="en-GB" sz="900" dirty="0">
                <a:latin typeface="Arial" panose="020B0604020202020204" pitchFamily="34" charset="0"/>
                <a:cs typeface="Arial" panose="020B0604020202020204" pitchFamily="34" charset="0"/>
              </a:rPr>
            </a:b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Right to be heard (article 12). Children and youth need to participate and have their views considered when decisions are being made that effect them. (UNICEF. 2014)</a:t>
            </a:r>
            <a:br>
              <a:rPr lang="en-GB" sz="900" dirty="0">
                <a:latin typeface="Arial" panose="020B0604020202020204" pitchFamily="34" charset="0"/>
                <a:cs typeface="Arial" panose="020B0604020202020204" pitchFamily="34" charset="0"/>
              </a:rPr>
            </a:br>
            <a:endParaRPr lang="en-GB" sz="9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AB00B67-E783-44F5-9E90-5F5A756BB793}"/>
              </a:ext>
            </a:extLst>
          </p:cNvPr>
          <p:cNvSpPr txBox="1"/>
          <p:nvPr/>
        </p:nvSpPr>
        <p:spPr>
          <a:xfrm>
            <a:off x="0" y="-9783"/>
            <a:ext cx="12192000" cy="2131353"/>
          </a:xfrm>
          <a:prstGeom prst="rect">
            <a:avLst/>
          </a:prstGeom>
          <a:solidFill>
            <a:schemeClr val="accent4">
              <a:lumMod val="20000"/>
              <a:lumOff val="80000"/>
            </a:schemeClr>
          </a:solidFill>
        </p:spPr>
        <p:txBody>
          <a:bodyPr wrap="square" rtlCol="0">
            <a:spAutoFit/>
          </a:bodyPr>
          <a:lstStyle/>
          <a:p>
            <a:pPr algn="ctr"/>
            <a:r>
              <a:rPr lang="en-GB" sz="2000" dirty="0">
                <a:latin typeface="Arial" panose="020B0604020202020204" pitchFamily="34" charset="0"/>
                <a:cs typeface="Arial" panose="020B0604020202020204" pitchFamily="34" charset="0"/>
              </a:rPr>
              <a:t>Briefing paper for Practitioners.</a:t>
            </a:r>
          </a:p>
          <a:p>
            <a:pPr algn="just">
              <a:lnSpc>
                <a:spcPct val="150000"/>
              </a:lnSpc>
            </a:pPr>
            <a:r>
              <a:rPr lang="en-GB" sz="900" b="1" dirty="0">
                <a:latin typeface="Arial" panose="020B0604020202020204" pitchFamily="34" charset="0"/>
                <a:cs typeface="Arial" panose="020B0604020202020204" pitchFamily="34" charset="0"/>
              </a:rPr>
              <a:t>Purpose:</a:t>
            </a:r>
          </a:p>
          <a:p>
            <a:r>
              <a:rPr lang="en-GB" sz="900" dirty="0">
                <a:latin typeface="Arial" panose="020B0604020202020204" pitchFamily="34" charset="0"/>
                <a:cs typeface="Arial" panose="020B0604020202020204" pitchFamily="34" charset="0"/>
              </a:rPr>
              <a:t>The purpose of this briefing paper is to present options and recommendation for Practitioners on how to respect the voice of the child under the United Nations Convention on the Rights of the Child  (UNCRC) agreement.</a:t>
            </a:r>
          </a:p>
          <a:p>
            <a:endParaRPr lang="en-GB" sz="900" b="1" dirty="0">
              <a:latin typeface="Arial" panose="020B0604020202020204" pitchFamily="34" charset="0"/>
              <a:cs typeface="Arial" panose="020B0604020202020204" pitchFamily="34" charset="0"/>
            </a:endParaRPr>
          </a:p>
          <a:p>
            <a:r>
              <a:rPr lang="en-GB" sz="900" b="1" dirty="0">
                <a:latin typeface="Arial" panose="020B0604020202020204" pitchFamily="34" charset="0"/>
                <a:cs typeface="Arial" panose="020B0604020202020204" pitchFamily="34" charset="0"/>
              </a:rPr>
              <a:t>History:</a:t>
            </a:r>
            <a:r>
              <a:rPr lang="en-GB" sz="900" dirty="0">
                <a:latin typeface="Arial" panose="020B0604020202020204" pitchFamily="34" charset="0"/>
                <a:cs typeface="Arial" panose="020B0604020202020204" pitchFamily="34" charset="0"/>
              </a:rPr>
              <a:t> The world's</a:t>
            </a:r>
            <a:r>
              <a:rPr lang="en-GB" sz="900" b="1"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very first declaration on child rights was written by Save the Children founder, </a:t>
            </a:r>
            <a:r>
              <a:rPr lang="en-GB" sz="900" dirty="0" err="1">
                <a:latin typeface="Arial" panose="020B0604020202020204" pitchFamily="34" charset="0"/>
                <a:cs typeface="Arial" panose="020B0604020202020204" pitchFamily="34" charset="0"/>
              </a:rPr>
              <a:t>Eglantyne</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Jebb</a:t>
            </a:r>
            <a:r>
              <a:rPr lang="en-GB" sz="900" dirty="0">
                <a:latin typeface="Arial" panose="020B0604020202020204" pitchFamily="34" charset="0"/>
                <a:cs typeface="Arial" panose="020B0604020202020204" pitchFamily="34" charset="0"/>
              </a:rPr>
              <a:t>, in 1923. Saer. (2018). After the First World War ended, Britain kept up a blockade that left children in cities like Berlin and Vienna starving. Save the Children's founder, </a:t>
            </a:r>
            <a:r>
              <a:rPr lang="en-GB" sz="900" dirty="0" err="1">
                <a:latin typeface="Arial" panose="020B0604020202020204" pitchFamily="34" charset="0"/>
                <a:cs typeface="Arial" panose="020B0604020202020204" pitchFamily="34" charset="0"/>
              </a:rPr>
              <a:t>Eglantyne</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Jebb</a:t>
            </a:r>
            <a:r>
              <a:rPr lang="en-GB" sz="900" dirty="0">
                <a:latin typeface="Arial" panose="020B0604020202020204" pitchFamily="34" charset="0"/>
                <a:cs typeface="Arial" panose="020B0604020202020204" pitchFamily="34" charset="0"/>
              </a:rPr>
              <a:t>, and her sister Dorothy Buxton were part of the Fight the Famine movement, spreading information about what was happening in Europe in 1919. In 1921 Save the Children raised considerable funds for refugee children in desperate need. To raise money for these children, </a:t>
            </a:r>
            <a:r>
              <a:rPr lang="en-GB" sz="900" dirty="0" err="1">
                <a:latin typeface="Arial" panose="020B0604020202020204" pitchFamily="34" charset="0"/>
                <a:cs typeface="Arial" panose="020B0604020202020204" pitchFamily="34" charset="0"/>
              </a:rPr>
              <a:t>Jebb</a:t>
            </a:r>
            <a:r>
              <a:rPr lang="en-GB" sz="900" dirty="0">
                <a:latin typeface="Arial" panose="020B0604020202020204" pitchFamily="34" charset="0"/>
                <a:cs typeface="Arial" panose="020B0604020202020204" pitchFamily="34" charset="0"/>
              </a:rPr>
              <a:t> and her colleagues used advertisements in national newspapers and footage of famine and disaster work in operation. With the funds raised, </a:t>
            </a:r>
            <a:r>
              <a:rPr lang="en-GB" sz="900" dirty="0" err="1">
                <a:latin typeface="Arial" panose="020B0604020202020204" pitchFamily="34" charset="0"/>
                <a:cs typeface="Arial" panose="020B0604020202020204" pitchFamily="34" charset="0"/>
              </a:rPr>
              <a:t>Jebb</a:t>
            </a:r>
            <a:r>
              <a:rPr lang="en-GB" sz="900" dirty="0">
                <a:latin typeface="Arial" panose="020B0604020202020204" pitchFamily="34" charset="0"/>
                <a:cs typeface="Arial" panose="020B0604020202020204" pitchFamily="34" charset="0"/>
              </a:rPr>
              <a:t> and her colleagues filled a ship with 600 tons of aid bound for Russia. Persuasive and committed, </a:t>
            </a:r>
            <a:r>
              <a:rPr lang="en-GB" sz="900" dirty="0" err="1">
                <a:latin typeface="Arial" panose="020B0604020202020204" pitchFamily="34" charset="0"/>
                <a:cs typeface="Arial" panose="020B0604020202020204" pitchFamily="34" charset="0"/>
              </a:rPr>
              <a:t>Jebb</a:t>
            </a:r>
            <a:r>
              <a:rPr lang="en-GB" sz="900" dirty="0">
                <a:latin typeface="Arial" panose="020B0604020202020204" pitchFamily="34" charset="0"/>
                <a:cs typeface="Arial" panose="020B0604020202020204" pitchFamily="34" charset="0"/>
              </a:rPr>
              <a:t> quickly established Save the Children as a highly effective relief agency, able to provide food, clothing and money quickly and inexpensively, while  Buxton moved to focus on political campaigning. Armed with ideas ahead of her time, </a:t>
            </a:r>
            <a:r>
              <a:rPr lang="en-GB" sz="900" dirty="0" err="1">
                <a:latin typeface="Arial" panose="020B0604020202020204" pitchFamily="34" charset="0"/>
                <a:cs typeface="Arial" panose="020B0604020202020204" pitchFamily="34" charset="0"/>
              </a:rPr>
              <a:t>Eglantyne</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Jebb</a:t>
            </a:r>
            <a:r>
              <a:rPr lang="en-GB" sz="900" dirty="0">
                <a:latin typeface="Arial" panose="020B0604020202020204" pitchFamily="34" charset="0"/>
                <a:cs typeface="Arial" panose="020B0604020202020204" pitchFamily="34" charset="0"/>
              </a:rPr>
              <a:t> wanted to make the rights and welfare of children something that everyone took responsibility for. She said: "I believe we should claim certain rights for the children and labour for their universal recognition, so that everybody - not merely the small number of people who are in a position to contribute to relief funds, but everybody who in any way comes into contact with children, that is to say the vast majority of mankind - may be in a position to help forward the movement.“ (Save the Children, no date).</a:t>
            </a:r>
          </a:p>
          <a:p>
            <a:r>
              <a:rPr lang="en-GB" sz="900" dirty="0" err="1">
                <a:latin typeface="Arial" panose="020B0604020202020204" pitchFamily="34" charset="0"/>
                <a:cs typeface="Arial" panose="020B0604020202020204" pitchFamily="34" charset="0"/>
              </a:rPr>
              <a:t>Jebb's</a:t>
            </a:r>
            <a:r>
              <a:rPr lang="en-GB" sz="900" dirty="0">
                <a:latin typeface="Arial" panose="020B0604020202020204" pitchFamily="34" charset="0"/>
                <a:cs typeface="Arial" panose="020B0604020202020204" pitchFamily="34" charset="0"/>
              </a:rPr>
              <a:t> 'Declaration of the Rights of the Child' was adopted by The League of Nations, a forerunner to the UN, and it inspired today's UN Convention on the Rights of the Child. Since it was adopted by the United Nations in November 1989, 194 countries</a:t>
            </a:r>
            <a:r>
              <a:rPr lang="en-GB" sz="900" b="1"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have signed up to the UNCRC, with only two countries in the world still to ratify. ( Save the Children. No date).   </a:t>
            </a:r>
            <a:endParaRPr lang="en-GB" sz="900" b="1" dirty="0">
              <a:latin typeface="Arial" panose="020B0604020202020204" pitchFamily="34" charset="0"/>
              <a:cs typeface="Arial" panose="020B0604020202020204" pitchFamily="34" charset="0"/>
            </a:endParaRPr>
          </a:p>
        </p:txBody>
      </p:sp>
      <p:sp>
        <p:nvSpPr>
          <p:cNvPr id="5" name="Rectangle 5">
            <a:extLst>
              <a:ext uri="{FF2B5EF4-FFF2-40B4-BE49-F238E27FC236}">
                <a16:creationId xmlns:a16="http://schemas.microsoft.com/office/drawing/2014/main" id="{1C7D8EF3-55B4-445F-ABA4-9A36D95DDAB0}"/>
              </a:ext>
            </a:extLst>
          </p:cNvPr>
          <p:cNvSpPr>
            <a:spLocks noChangeArrowheads="1"/>
          </p:cNvSpPr>
          <p:nvPr/>
        </p:nvSpPr>
        <p:spPr bwMode="auto">
          <a:xfrm>
            <a:off x="222230" y="-196254"/>
            <a:ext cx="246133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0B0C0C"/>
              </a:solidFill>
              <a:effectLst/>
              <a:latin typeface="nta"/>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000" dirty="0" err="1">
                <a:solidFill>
                  <a:srgbClr val="0B0C0C"/>
                </a:solidFill>
                <a:latin typeface="nta"/>
              </a:rPr>
              <a:t>Kholima</a:t>
            </a:r>
            <a:r>
              <a:rPr lang="en-US" altLang="en-US" sz="1000" dirty="0">
                <a:solidFill>
                  <a:srgbClr val="0B0C0C"/>
                </a:solidFill>
                <a:latin typeface="nta"/>
              </a:rPr>
              <a:t> Begum 1801722 . EAEE4008/C </a:t>
            </a:r>
            <a:r>
              <a:rPr kumimoji="0" lang="en-US" altLang="en-US" sz="1000" b="0" i="0" u="none" strike="noStrike" cap="none" normalizeH="0" baseline="0" dirty="0">
                <a:ln>
                  <a:noFill/>
                </a:ln>
                <a:solidFill>
                  <a:schemeClr val="tx1"/>
                </a:solidFill>
                <a:effectLst/>
              </a:rPr>
              <a:t> </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4472597D-6FFA-4A18-9CF0-6DCB8FDFDBCA}"/>
              </a:ext>
            </a:extLst>
          </p:cNvPr>
          <p:cNvSpPr txBox="1"/>
          <p:nvPr/>
        </p:nvSpPr>
        <p:spPr>
          <a:xfrm>
            <a:off x="4900147" y="2160606"/>
            <a:ext cx="2379080" cy="4608377"/>
          </a:xfrm>
          <a:prstGeom prst="rect">
            <a:avLst/>
          </a:prstGeom>
          <a:solidFill>
            <a:schemeClr val="accent2">
              <a:lumMod val="20000"/>
              <a:lumOff val="80000"/>
            </a:schemeClr>
          </a:solidFill>
        </p:spPr>
        <p:txBody>
          <a:bodyPr wrap="square" rtlCol="0">
            <a:spAutoFit/>
          </a:bodyPr>
          <a:lstStyle/>
          <a:p>
            <a:r>
              <a:rPr lang="en-GB" sz="900" b="1" dirty="0">
                <a:latin typeface="Arial" panose="020B0604020202020204" pitchFamily="34" charset="0"/>
                <a:cs typeface="Arial" panose="020B0604020202020204" pitchFamily="34" charset="0"/>
              </a:rPr>
              <a:t>The Welsh Government adopted the Convention as the basis for policy making for children and young people in Wales in 2004. The seven core aim for children and young people is to:</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Have a flying start in life (the early years)</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Have a comprehensive range of education and learning opportunities.</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Enjoy the best possible health and are free from abuse, victimisation and exploitation</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Have access to play, leisure, sporting and cultural activities.</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Be listened to, treated with respect, and have their race and cultural identity recognised (participation in decision making).</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Have a safe home and a community which supports physical and emotional wellbeing.</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Not be disadvantaged by poverty.</a:t>
            </a:r>
          </a:p>
          <a:p>
            <a:pPr marL="171450" indent="-171450">
              <a:buFont typeface="Wingdings" panose="05000000000000000000" pitchFamily="2" charset="2"/>
              <a:buChar char="v"/>
            </a:pPr>
            <a:endParaRPr lang="en-GB" sz="9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v"/>
            </a:pPr>
            <a:endParaRPr lang="en-GB" sz="9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v"/>
            </a:pPr>
            <a:endParaRPr lang="en-GB" sz="9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v"/>
            </a:pPr>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v"/>
            </a:pPr>
            <a:endParaRPr lang="en-GB" sz="9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v"/>
            </a:pPr>
            <a:endParaRPr lang="en-GB" sz="900"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v"/>
            </a:pPr>
            <a:endParaRPr lang="en-GB" sz="900" dirty="0">
              <a:latin typeface="Arial" panose="020B0604020202020204" pitchFamily="34" charset="0"/>
              <a:cs typeface="Arial" panose="020B0604020202020204" pitchFamily="34" charset="0"/>
            </a:endParaRPr>
          </a:p>
          <a:p>
            <a:pPr algn="just">
              <a:lnSpc>
                <a:spcPct val="150000"/>
              </a:lnSpc>
            </a:pPr>
            <a:endParaRPr lang="en-GB" sz="11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FBD8D92-70CF-41FB-927E-D07106E19B04}"/>
              </a:ext>
            </a:extLst>
          </p:cNvPr>
          <p:cNvSpPr txBox="1"/>
          <p:nvPr/>
        </p:nvSpPr>
        <p:spPr>
          <a:xfrm>
            <a:off x="2652976" y="2160606"/>
            <a:ext cx="2162009" cy="4601260"/>
          </a:xfrm>
          <a:prstGeom prst="rect">
            <a:avLst/>
          </a:prstGeom>
          <a:solidFill>
            <a:schemeClr val="accent6">
              <a:lumMod val="20000"/>
              <a:lumOff val="80000"/>
            </a:schemeClr>
          </a:solidFill>
        </p:spPr>
        <p:txBody>
          <a:bodyPr wrap="square" rtlCol="0">
            <a:spAutoFit/>
          </a:bodyPr>
          <a:lstStyle/>
          <a:p>
            <a:pPr fontAlgn="base"/>
            <a:r>
              <a:rPr lang="en-GB" sz="900" b="1" dirty="0">
                <a:latin typeface="Arial" panose="020B0604020202020204" pitchFamily="34" charset="0"/>
                <a:cs typeface="Arial" panose="020B0604020202020204" pitchFamily="34" charset="0"/>
              </a:rPr>
              <a:t>The three P’s of children’s rights presents the fundamental requirements for all rights to be realised. </a:t>
            </a:r>
          </a:p>
          <a:p>
            <a:pPr marL="171450" indent="-171450" fontAlgn="base">
              <a:buFont typeface="Wingdings" panose="05000000000000000000" pitchFamily="2" charset="2"/>
              <a:buChar char="v"/>
            </a:pPr>
            <a:r>
              <a:rPr lang="en-GB" sz="900" dirty="0">
                <a:latin typeface="Arial" panose="020B0604020202020204" pitchFamily="34" charset="0"/>
                <a:cs typeface="Arial" panose="020B0604020202020204" pitchFamily="34" charset="0"/>
              </a:rPr>
              <a:t>Provision: Children have the right to an adequate standard of living, health care, education and services, and to play and recreation. These include a balanced diet, a warm bed to sleep in, and access to schooling</a:t>
            </a:r>
          </a:p>
          <a:p>
            <a:pPr marL="171450" indent="-171450" fontAlgn="base">
              <a:buFont typeface="Wingdings" panose="05000000000000000000" pitchFamily="2" charset="2"/>
              <a:buChar char="v"/>
            </a:pPr>
            <a:r>
              <a:rPr lang="en-GB" sz="900" dirty="0">
                <a:latin typeface="Arial" panose="020B0604020202020204" pitchFamily="34" charset="0"/>
                <a:cs typeface="Arial" panose="020B0604020202020204" pitchFamily="34" charset="0"/>
              </a:rPr>
              <a:t>Protection: Children have the right to protection from abuse, neglect, exploitation and discrimination. This includes the right to safe places for children to play; constructive child rearing behaviour, and acknowledgement of the evolving capacities of children.</a:t>
            </a:r>
          </a:p>
          <a:p>
            <a:pPr marL="171450" indent="-171450" fontAlgn="base">
              <a:buFont typeface="Wingdings" panose="05000000000000000000" pitchFamily="2" charset="2"/>
              <a:buChar char="v"/>
            </a:pPr>
            <a:r>
              <a:rPr lang="en-GB" sz="900" dirty="0">
                <a:latin typeface="Arial" panose="020B0604020202020204" pitchFamily="34" charset="0"/>
                <a:cs typeface="Arial" panose="020B0604020202020204" pitchFamily="34" charset="0"/>
              </a:rPr>
              <a:t>Participation: Children have the right to participate in communities and have programs and services for themselves. This include children’s involvement in libraries and community programs, youth voice activities, and involving children as decision-makers</a:t>
            </a:r>
            <a:r>
              <a:rPr lang="en-GB" sz="1000" dirty="0">
                <a:latin typeface="Arial" panose="020B0604020202020204" pitchFamily="34" charset="0"/>
                <a:cs typeface="Arial" panose="020B0604020202020204" pitchFamily="34" charset="0"/>
              </a:rPr>
              <a:t>. (UNISEF. 2014)</a:t>
            </a:r>
          </a:p>
          <a:p>
            <a:pPr marL="171450" indent="-171450" fontAlgn="base">
              <a:buFont typeface="Wingdings" panose="05000000000000000000" pitchFamily="2" charset="2"/>
              <a:buChar char="v"/>
            </a:pPr>
            <a:endParaRPr lang="en-GB" sz="1000" dirty="0">
              <a:latin typeface="Arial" panose="020B0604020202020204" pitchFamily="34" charset="0"/>
              <a:cs typeface="Arial" panose="020B0604020202020204" pitchFamily="34" charset="0"/>
            </a:endParaRPr>
          </a:p>
          <a:p>
            <a:pPr marL="171450" indent="-171450" fontAlgn="base">
              <a:buFont typeface="Wingdings" panose="05000000000000000000" pitchFamily="2" charset="2"/>
              <a:buChar char="v"/>
            </a:pPr>
            <a:endParaRPr lang="en-GB" sz="1000" dirty="0">
              <a:latin typeface="Arial" panose="020B0604020202020204" pitchFamily="34" charset="0"/>
              <a:cs typeface="Arial" panose="020B0604020202020204" pitchFamily="34" charset="0"/>
            </a:endParaRPr>
          </a:p>
          <a:p>
            <a:pPr marL="171450" indent="-171450" fontAlgn="base">
              <a:buFont typeface="Wingdings" panose="05000000000000000000" pitchFamily="2" charset="2"/>
              <a:buChar char="v"/>
            </a:pPr>
            <a:endParaRPr lang="en-GB" sz="1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6B6D1AE-46C5-4929-BD88-C85E5F5B4A5C}"/>
              </a:ext>
            </a:extLst>
          </p:cNvPr>
          <p:cNvSpPr txBox="1"/>
          <p:nvPr/>
        </p:nvSpPr>
        <p:spPr>
          <a:xfrm>
            <a:off x="7357679" y="2160606"/>
            <a:ext cx="2119859" cy="4616648"/>
          </a:xfrm>
          <a:prstGeom prst="rect">
            <a:avLst/>
          </a:prstGeom>
          <a:solidFill>
            <a:schemeClr val="accent4">
              <a:lumMod val="40000"/>
              <a:lumOff val="60000"/>
            </a:schemeClr>
          </a:solidFill>
        </p:spPr>
        <p:txBody>
          <a:bodyPr wrap="square" rtlCol="0">
            <a:spAutoFit/>
          </a:bodyPr>
          <a:lstStyle/>
          <a:p>
            <a:r>
              <a:rPr lang="en-GB" sz="900" b="1" dirty="0">
                <a:latin typeface="Arial" panose="020B0604020202020204" pitchFamily="34" charset="0"/>
                <a:cs typeface="Arial" panose="020B0604020202020204" pitchFamily="34" charset="0"/>
              </a:rPr>
              <a:t>Maslow hierarchy of needs.</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A motivational theory representing the individuals where needs need to be satisfied before they can attend to needs higher up.</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 Motivation to achieve basic needs for physical survival will motivate the behaviour and fulfil the next level up. </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The child’s needs to fulfil the physiological needs before their cognitive needs can be met. The child needs to feel physically and emotionally safe and be accepted to progress and reach to their full potential.  </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Maslow looks at the complete physical, emotional, social and intellectual qualities of an individual and how they impact on learning. </a:t>
            </a:r>
            <a:r>
              <a:rPr lang="en-GB" sz="900" dirty="0" err="1">
                <a:latin typeface="Arial" panose="020B0604020202020204" pitchFamily="34" charset="0"/>
                <a:cs typeface="Arial" panose="020B0604020202020204" pitchFamily="34" charset="0"/>
              </a:rPr>
              <a:t>Mcleod</a:t>
            </a:r>
            <a:r>
              <a:rPr lang="en-GB" sz="900" dirty="0">
                <a:latin typeface="Arial" panose="020B0604020202020204" pitchFamily="34" charset="0"/>
                <a:cs typeface="Arial" panose="020B0604020202020204" pitchFamily="34" charset="0"/>
              </a:rPr>
              <a:t>,(2018).</a:t>
            </a:r>
          </a:p>
          <a:p>
            <a:pPr marL="171450" indent="-171450">
              <a:buFont typeface="Wingdings" panose="05000000000000000000" pitchFamily="2" charset="2"/>
              <a:buChar char="v"/>
            </a:pPr>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pPr algn="just"/>
            <a:endParaRPr lang="en-GB" sz="100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v"/>
            </a:pPr>
            <a:endParaRPr lang="en-GB" sz="100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v"/>
            </a:pPr>
            <a:endParaRPr lang="en-GB" sz="1000" dirty="0">
              <a:latin typeface="Arial" panose="020B0604020202020204" pitchFamily="34" charset="0"/>
              <a:cs typeface="Arial" panose="020B0604020202020204" pitchFamily="34" charset="0"/>
            </a:endParaRPr>
          </a:p>
          <a:p>
            <a:pPr algn="just"/>
            <a:endParaRPr lang="en-GB" sz="100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v"/>
            </a:pPr>
            <a:endParaRPr lang="en-GB" sz="100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v"/>
            </a:pPr>
            <a:endParaRPr lang="en-GB" sz="1000" dirty="0">
              <a:latin typeface="Arial" panose="020B0604020202020204" pitchFamily="34" charset="0"/>
              <a:cs typeface="Arial" panose="020B0604020202020204" pitchFamily="34" charset="0"/>
            </a:endParaRPr>
          </a:p>
          <a:p>
            <a:pPr algn="just"/>
            <a:r>
              <a:rPr lang="en-GB" sz="900" dirty="0">
                <a:latin typeface="Arial" panose="020B0604020202020204" pitchFamily="34" charset="0"/>
                <a:cs typeface="Arial" panose="020B0604020202020204" pitchFamily="34" charset="0"/>
              </a:rPr>
              <a:t>This theory respects the equality and child citizenship and their needs to develop to achieve in society.</a:t>
            </a:r>
          </a:p>
        </p:txBody>
      </p:sp>
      <p:pic>
        <p:nvPicPr>
          <p:cNvPr id="11" name="Picture 2" descr="maslow's hierarchy of needs five stage pyramid">
            <a:extLst>
              <a:ext uri="{FF2B5EF4-FFF2-40B4-BE49-F238E27FC236}">
                <a16:creationId xmlns:a16="http://schemas.microsoft.com/office/drawing/2014/main" id="{135BC5AB-101D-4D4A-A599-E44327E909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7870" y="5108275"/>
            <a:ext cx="1352836" cy="108297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E749D7A9-1380-4EA3-83E8-646FB6E12B1A}"/>
              </a:ext>
            </a:extLst>
          </p:cNvPr>
          <p:cNvSpPr txBox="1"/>
          <p:nvPr/>
        </p:nvSpPr>
        <p:spPr>
          <a:xfrm>
            <a:off x="5784838" y="6559560"/>
            <a:ext cx="1544715" cy="215444"/>
          </a:xfrm>
          <a:prstGeom prst="rect">
            <a:avLst/>
          </a:prstGeom>
          <a:noFill/>
        </p:spPr>
        <p:txBody>
          <a:bodyPr wrap="square" rtlCol="0">
            <a:spAutoFit/>
          </a:bodyPr>
          <a:lstStyle/>
          <a:p>
            <a:r>
              <a:rPr lang="en-GB" sz="800" dirty="0"/>
              <a:t>Sourced child.com</a:t>
            </a:r>
          </a:p>
        </p:txBody>
      </p:sp>
      <p:pic>
        <p:nvPicPr>
          <p:cNvPr id="18" name="Picture 4" descr="Image result for commissioner of wales logo">
            <a:extLst>
              <a:ext uri="{FF2B5EF4-FFF2-40B4-BE49-F238E27FC236}">
                <a16:creationId xmlns:a16="http://schemas.microsoft.com/office/drawing/2014/main" id="{F6C40E58-46B8-492E-B3C3-9B34DCD590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2286" y="5214983"/>
            <a:ext cx="1626750" cy="1643017"/>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CD7EA57C-B8AA-4140-9CA3-1D9C649B43D6}"/>
              </a:ext>
            </a:extLst>
          </p:cNvPr>
          <p:cNvSpPr txBox="1"/>
          <p:nvPr/>
        </p:nvSpPr>
        <p:spPr>
          <a:xfrm>
            <a:off x="9543996" y="2160606"/>
            <a:ext cx="2594255" cy="2031325"/>
          </a:xfrm>
          <a:prstGeom prst="rect">
            <a:avLst/>
          </a:prstGeom>
          <a:solidFill>
            <a:schemeClr val="accent2">
              <a:lumMod val="60000"/>
              <a:lumOff val="40000"/>
            </a:schemeClr>
          </a:solidFill>
        </p:spPr>
        <p:txBody>
          <a:bodyPr wrap="square" rtlCol="0">
            <a:spAutoFit/>
          </a:bodyPr>
          <a:lstStyle/>
          <a:p>
            <a:r>
              <a:rPr lang="en-GB" sz="900" b="1" dirty="0">
                <a:latin typeface="Arial" panose="020B0604020202020204" pitchFamily="34" charset="0"/>
                <a:cs typeface="Arial" panose="020B0604020202020204" pitchFamily="34" charset="0"/>
              </a:rPr>
              <a:t>Important legislation for children in Wales. Laws to protect children developed legislations to prevent exploitation and cruelty to children</a:t>
            </a:r>
            <a:r>
              <a:rPr lang="en-GB" sz="900" dirty="0">
                <a:latin typeface="Arial" panose="020B0604020202020204" pitchFamily="34" charset="0"/>
                <a:cs typeface="Arial" panose="020B0604020202020204" pitchFamily="34" charset="0"/>
              </a:rPr>
              <a:t>. Maynard and Thomas, (2009).</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 Children Act 2004.</a:t>
            </a:r>
            <a:br>
              <a:rPr lang="en-GB" sz="900" dirty="0">
                <a:latin typeface="Arial" panose="020B0604020202020204" pitchFamily="34" charset="0"/>
                <a:cs typeface="Arial" panose="020B0604020202020204" pitchFamily="34" charset="0"/>
              </a:rPr>
            </a:br>
            <a:r>
              <a:rPr lang="en-GB" sz="900" b="1"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Social Services and Well- being (Wales) Act 2014</a:t>
            </a:r>
            <a:br>
              <a:rPr lang="en-GB" sz="900" dirty="0">
                <a:latin typeface="Arial" panose="020B0604020202020204" pitchFamily="34" charset="0"/>
                <a:cs typeface="Arial" panose="020B0604020202020204" pitchFamily="34" charset="0"/>
              </a:rPr>
            </a:br>
            <a:r>
              <a:rPr lang="en-GB" sz="900" b="1" dirty="0">
                <a:latin typeface="Arial" panose="020B0604020202020204" pitchFamily="34" charset="0"/>
                <a:cs typeface="Arial" panose="020B0604020202020204" pitchFamily="34" charset="0"/>
              </a:rPr>
              <a:t>-</a:t>
            </a:r>
            <a:r>
              <a:rPr lang="en-GB" sz="900" dirty="0">
                <a:latin typeface="Arial" panose="020B0604020202020204" pitchFamily="34" charset="0"/>
                <a:cs typeface="Arial" panose="020B0604020202020204" pitchFamily="34" charset="0"/>
              </a:rPr>
              <a:t> Children Act 1989.</a:t>
            </a:r>
            <a:br>
              <a:rPr lang="en-GB" sz="900" dirty="0">
                <a:latin typeface="Arial" panose="020B0604020202020204" pitchFamily="34" charset="0"/>
                <a:cs typeface="Arial" panose="020B0604020202020204" pitchFamily="34" charset="0"/>
              </a:rPr>
            </a:br>
            <a:r>
              <a:rPr lang="en-GB" sz="900" b="1" dirty="0">
                <a:latin typeface="Arial" panose="020B0604020202020204" pitchFamily="34" charset="0"/>
                <a:cs typeface="Arial" panose="020B0604020202020204" pitchFamily="34" charset="0"/>
              </a:rPr>
              <a:t>-</a:t>
            </a:r>
            <a:r>
              <a:rPr lang="en-GB" sz="900" dirty="0">
                <a:latin typeface="Arial" panose="020B0604020202020204" pitchFamily="34" charset="0"/>
                <a:cs typeface="Arial" panose="020B0604020202020204" pitchFamily="34" charset="0"/>
              </a:rPr>
              <a:t> The Adoption and Children Act 2002.</a:t>
            </a:r>
            <a:br>
              <a:rPr lang="en-GB" sz="900" dirty="0">
                <a:latin typeface="Arial" panose="020B0604020202020204" pitchFamily="34" charset="0"/>
                <a:cs typeface="Arial" panose="020B0604020202020204" pitchFamily="34" charset="0"/>
              </a:rPr>
            </a:br>
            <a:r>
              <a:rPr lang="en-GB" sz="900" b="1"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Care Standard Act 2000</a:t>
            </a:r>
            <a:br>
              <a:rPr lang="en-GB" sz="900" dirty="0">
                <a:latin typeface="Arial" panose="020B0604020202020204" pitchFamily="34" charset="0"/>
                <a:cs typeface="Arial" panose="020B0604020202020204" pitchFamily="34" charset="0"/>
              </a:rPr>
            </a:br>
            <a:r>
              <a:rPr lang="en-GB" sz="900" b="1" dirty="0">
                <a:latin typeface="Arial" panose="020B0604020202020204" pitchFamily="34" charset="0"/>
                <a:cs typeface="Arial" panose="020B0604020202020204" pitchFamily="34" charset="0"/>
              </a:rPr>
              <a:t>-</a:t>
            </a:r>
            <a:r>
              <a:rPr lang="en-GB" sz="900" dirty="0">
                <a:latin typeface="Arial" panose="020B0604020202020204" pitchFamily="34" charset="0"/>
                <a:cs typeface="Arial" panose="020B0604020202020204" pitchFamily="34" charset="0"/>
              </a:rPr>
              <a:t> Education Act 2002</a:t>
            </a:r>
            <a:br>
              <a:rPr lang="en-GB" sz="900" dirty="0">
                <a:latin typeface="Arial" panose="020B0604020202020204" pitchFamily="34" charset="0"/>
                <a:cs typeface="Arial" panose="020B0604020202020204" pitchFamily="34" charset="0"/>
              </a:rPr>
            </a:br>
            <a:r>
              <a:rPr lang="en-GB" sz="900" b="1" dirty="0">
                <a:latin typeface="Arial" panose="020B0604020202020204" pitchFamily="34" charset="0"/>
                <a:cs typeface="Arial" panose="020B0604020202020204" pitchFamily="34" charset="0"/>
              </a:rPr>
              <a:t>-</a:t>
            </a:r>
            <a:r>
              <a:rPr lang="en-GB" sz="900" dirty="0">
                <a:latin typeface="Arial" panose="020B0604020202020204" pitchFamily="34" charset="0"/>
                <a:cs typeface="Arial" panose="020B0604020202020204" pitchFamily="34" charset="0"/>
              </a:rPr>
              <a:t> UNCRC in Wales 2004</a:t>
            </a:r>
          </a:p>
          <a:p>
            <a:pPr marL="171450" indent="-171450">
              <a:buFontTx/>
              <a:buChar char="-"/>
            </a:pPr>
            <a:r>
              <a:rPr lang="en-GB" sz="900" dirty="0">
                <a:latin typeface="Arial" panose="020B0604020202020204" pitchFamily="34" charset="0"/>
                <a:cs typeface="Arial" panose="020B0604020202020204" pitchFamily="34" charset="0"/>
              </a:rPr>
              <a:t>Protection of Children Act 1999.</a:t>
            </a:r>
          </a:p>
        </p:txBody>
      </p:sp>
      <p:sp>
        <p:nvSpPr>
          <p:cNvPr id="20" name="TextBox 19">
            <a:extLst>
              <a:ext uri="{FF2B5EF4-FFF2-40B4-BE49-F238E27FC236}">
                <a16:creationId xmlns:a16="http://schemas.microsoft.com/office/drawing/2014/main" id="{1882439A-1EE7-46A8-B688-435802AB39E5}"/>
              </a:ext>
            </a:extLst>
          </p:cNvPr>
          <p:cNvSpPr txBox="1"/>
          <p:nvPr/>
        </p:nvSpPr>
        <p:spPr>
          <a:xfrm>
            <a:off x="53749" y="2152911"/>
            <a:ext cx="2520775" cy="4662815"/>
          </a:xfrm>
          <a:prstGeom prst="rect">
            <a:avLst/>
          </a:prstGeom>
          <a:solidFill>
            <a:schemeClr val="bg1"/>
          </a:solidFill>
          <a:ln>
            <a:solidFill>
              <a:schemeClr val="tx1"/>
            </a:solidFill>
          </a:ln>
        </p:spPr>
        <p:txBody>
          <a:bodyPr wrap="square" rtlCol="0">
            <a:spAutoFit/>
          </a:bodyPr>
          <a:lstStyle/>
          <a:p>
            <a:r>
              <a:rPr lang="en-US" altLang="en-US" sz="900" b="1" dirty="0">
                <a:solidFill>
                  <a:srgbClr val="0B0C0C"/>
                </a:solidFill>
                <a:latin typeface="Arial" panose="020B0604020202020204" pitchFamily="34" charset="0"/>
                <a:cs typeface="Arial" panose="020B0604020202020204" pitchFamily="34" charset="0"/>
              </a:rPr>
              <a:t>What is the UNCRC?</a:t>
            </a:r>
          </a:p>
          <a:p>
            <a:endParaRPr lang="en-US" altLang="en-US" sz="900" b="1" dirty="0">
              <a:solidFill>
                <a:srgbClr val="0B0C0C"/>
              </a:solidFill>
              <a:latin typeface="Arial" panose="020B0604020202020204" pitchFamily="34" charset="0"/>
              <a:cs typeface="Arial" panose="020B0604020202020204" pitchFamily="34" charset="0"/>
            </a:endParaRPr>
          </a:p>
          <a:p>
            <a:endParaRPr lang="en-US" altLang="en-US" sz="900" b="1" dirty="0">
              <a:solidFill>
                <a:srgbClr val="0B0C0C"/>
              </a:solidFill>
              <a:latin typeface="Arial" panose="020B0604020202020204" pitchFamily="34" charset="0"/>
              <a:cs typeface="Arial" panose="020B0604020202020204" pitchFamily="34" charset="0"/>
            </a:endParaRPr>
          </a:p>
          <a:p>
            <a:endParaRPr lang="en-US" altLang="en-US" sz="900" b="1" dirty="0">
              <a:solidFill>
                <a:srgbClr val="0B0C0C"/>
              </a:solidFill>
              <a:latin typeface="Arial" panose="020B0604020202020204" pitchFamily="34" charset="0"/>
              <a:cs typeface="Arial" panose="020B0604020202020204" pitchFamily="34" charset="0"/>
            </a:endParaRPr>
          </a:p>
          <a:p>
            <a:endParaRPr lang="en-US" altLang="en-US" sz="900" b="1" dirty="0">
              <a:solidFill>
                <a:srgbClr val="0B0C0C"/>
              </a:solidFill>
              <a:latin typeface="Arial" panose="020B0604020202020204" pitchFamily="34" charset="0"/>
              <a:cs typeface="Arial" panose="020B0604020202020204" pitchFamily="34" charset="0"/>
            </a:endParaRPr>
          </a:p>
          <a:p>
            <a:endParaRPr lang="en-US" altLang="en-US" sz="900" b="1" dirty="0">
              <a:solidFill>
                <a:srgbClr val="0B0C0C"/>
              </a:solidFill>
              <a:latin typeface="Arial" panose="020B0604020202020204" pitchFamily="34" charset="0"/>
              <a:cs typeface="Arial" panose="020B0604020202020204" pitchFamily="34" charset="0"/>
            </a:endParaRPr>
          </a:p>
          <a:p>
            <a:endParaRPr lang="en-US" altLang="en-US" sz="900" b="1" dirty="0">
              <a:solidFill>
                <a:srgbClr val="0B0C0C"/>
              </a:solidFill>
              <a:latin typeface="Arial" panose="020B0604020202020204" pitchFamily="34" charset="0"/>
              <a:cs typeface="Arial" panose="020B0604020202020204" pitchFamily="34" charset="0"/>
            </a:endParaRPr>
          </a:p>
          <a:p>
            <a:endParaRPr lang="en-US" altLang="en-US" sz="900" b="1" dirty="0">
              <a:solidFill>
                <a:srgbClr val="0B0C0C"/>
              </a:solidFill>
              <a:latin typeface="Arial" panose="020B0604020202020204" pitchFamily="34" charset="0"/>
              <a:cs typeface="Arial" panose="020B0604020202020204" pitchFamily="34" charset="0"/>
            </a:endParaRPr>
          </a:p>
          <a:p>
            <a:endParaRPr lang="en-US" altLang="en-US" sz="900" b="1" dirty="0">
              <a:solidFill>
                <a:srgbClr val="0B0C0C"/>
              </a:solidFill>
              <a:latin typeface="Arial" panose="020B0604020202020204" pitchFamily="34" charset="0"/>
              <a:cs typeface="Arial" panose="020B0604020202020204" pitchFamily="34" charset="0"/>
            </a:endParaRPr>
          </a:p>
          <a:p>
            <a:endParaRPr lang="en-US" altLang="en-US" sz="900" b="1" dirty="0">
              <a:solidFill>
                <a:srgbClr val="0B0C0C"/>
              </a:solidFill>
              <a:latin typeface="Arial" panose="020B0604020202020204" pitchFamily="34" charset="0"/>
              <a:cs typeface="Arial" panose="020B0604020202020204" pitchFamily="34" charset="0"/>
            </a:endParaRPr>
          </a:p>
          <a:p>
            <a:r>
              <a:rPr lang="en-US" altLang="en-US" sz="900" dirty="0">
                <a:solidFill>
                  <a:srgbClr val="0B0C0C"/>
                </a:solidFill>
                <a:latin typeface="Arial" panose="020B0604020202020204" pitchFamily="34" charset="0"/>
                <a:cs typeface="Arial" panose="020B0604020202020204" pitchFamily="34" charset="0"/>
              </a:rPr>
              <a:t>The United Nations Convention on the Rights of the Child (</a:t>
            </a:r>
            <a:r>
              <a:rPr lang="en-US" altLang="en-US" sz="900" dirty="0">
                <a:latin typeface="Arial" panose="020B0604020202020204" pitchFamily="34" charset="0"/>
                <a:cs typeface="Arial" panose="020B0604020202020204" pitchFamily="34" charset="0"/>
              </a:rPr>
              <a:t>UNCRC</a:t>
            </a:r>
            <a:r>
              <a:rPr lang="en-US" altLang="en-US" sz="900" dirty="0">
                <a:solidFill>
                  <a:srgbClr val="0B0C0C"/>
                </a:solidFill>
                <a:latin typeface="Arial" panose="020B0604020202020204" pitchFamily="34" charset="0"/>
                <a:cs typeface="Arial" panose="020B0604020202020204" pitchFamily="34" charset="0"/>
              </a:rPr>
              <a:t>) is an agreement between countries which set out the basic rights that all children should have. It</a:t>
            </a:r>
            <a:r>
              <a:rPr lang="en-GB" sz="900" dirty="0">
                <a:latin typeface="Arial" panose="020B0604020202020204" pitchFamily="34" charset="0"/>
                <a:cs typeface="Arial" panose="020B0604020202020204" pitchFamily="34" charset="0"/>
              </a:rPr>
              <a:t> protects the human rights of children up to the age of 18.</a:t>
            </a:r>
            <a:r>
              <a:rPr lang="en-US" altLang="en-US" sz="900" dirty="0">
                <a:solidFill>
                  <a:srgbClr val="0B0C0C"/>
                </a:solidFill>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The United Nations Convention on the Rights of the Child (UNCRC) is an international agreement. Children are recognised as being a vulnerable group. The UNCRC recognises not only the basic human rights but also additional rights to protect them from harm. The convention was adopted from the General Assembly of the United Nation in 1989. Maynard and Thomas (2009 p138). </a:t>
            </a:r>
            <a:r>
              <a:rPr lang="en-US" altLang="en-US" sz="900" dirty="0">
                <a:solidFill>
                  <a:srgbClr val="0B0C0C"/>
                </a:solidFill>
                <a:latin typeface="Arial" panose="020B0604020202020204" pitchFamily="34" charset="0"/>
                <a:cs typeface="Arial" panose="020B0604020202020204" pitchFamily="34" charset="0"/>
              </a:rPr>
              <a:t>The UK signed the convention on 19 April 1990, ratified it on 16 December 1991 and it came into force on 15 January 1992.</a:t>
            </a:r>
            <a:r>
              <a:rPr lang="en-GB" sz="900" dirty="0"/>
              <a:t> </a:t>
            </a:r>
            <a:r>
              <a:rPr lang="en-GB" sz="900" dirty="0">
                <a:latin typeface="Arial" panose="020B0604020202020204" pitchFamily="34" charset="0"/>
                <a:cs typeface="Arial" panose="020B0604020202020204" pitchFamily="34" charset="0"/>
              </a:rPr>
              <a:t>(Gov.uk. 2010</a:t>
            </a:r>
            <a:r>
              <a:rPr lang="en-GB" sz="900" dirty="0"/>
              <a:t>).</a:t>
            </a:r>
            <a:r>
              <a:rPr lang="en-US" altLang="en-US" sz="900" dirty="0">
                <a:solidFill>
                  <a:srgbClr val="0B0C0C"/>
                </a:solidFill>
                <a:latin typeface="Arial" panose="020B0604020202020204" pitchFamily="34" charset="0"/>
                <a:cs typeface="Arial" panose="020B0604020202020204" pitchFamily="34" charset="0"/>
              </a:rPr>
              <a:t> Altogether there are 54 articles in the convention, 42 rights given to all children and young people  and 12 rights given to adults and governments, how they should work together to make sure all children are entitled to their rights.</a:t>
            </a:r>
          </a:p>
        </p:txBody>
      </p:sp>
      <p:sp>
        <p:nvSpPr>
          <p:cNvPr id="7" name="TextBox 6">
            <a:extLst>
              <a:ext uri="{FF2B5EF4-FFF2-40B4-BE49-F238E27FC236}">
                <a16:creationId xmlns:a16="http://schemas.microsoft.com/office/drawing/2014/main" id="{1DFEF9C1-06B7-4DFC-AF27-A98CA46D3AB6}"/>
              </a:ext>
            </a:extLst>
          </p:cNvPr>
          <p:cNvSpPr txBox="1"/>
          <p:nvPr/>
        </p:nvSpPr>
        <p:spPr>
          <a:xfrm>
            <a:off x="7757870" y="6122564"/>
            <a:ext cx="1617735" cy="215444"/>
          </a:xfrm>
          <a:prstGeom prst="rect">
            <a:avLst/>
          </a:prstGeom>
          <a:noFill/>
        </p:spPr>
        <p:txBody>
          <a:bodyPr wrap="square" rtlCol="0">
            <a:spAutoFit/>
          </a:bodyPr>
          <a:lstStyle/>
          <a:p>
            <a:r>
              <a:rPr lang="en-GB" sz="800" u="sng" dirty="0">
                <a:latin typeface="Arial" panose="020B0604020202020204" pitchFamily="34" charset="0"/>
                <a:cs typeface="Arial" panose="020B0604020202020204" pitchFamily="34" charset="0"/>
              </a:rPr>
              <a:t>Sourced </a:t>
            </a:r>
            <a:r>
              <a:rPr lang="en-GB" sz="800" u="sng" dirty="0" err="1">
                <a:latin typeface="Arial" panose="020B0604020202020204" pitchFamily="34" charset="0"/>
                <a:cs typeface="Arial" panose="020B0604020202020204" pitchFamily="34" charset="0"/>
              </a:rPr>
              <a:t>simplypsychology</a:t>
            </a:r>
            <a:endParaRPr lang="en-GB" sz="800" u="sng" dirty="0">
              <a:latin typeface="Arial" panose="020B0604020202020204" pitchFamily="34" charset="0"/>
              <a:cs typeface="Arial" panose="020B0604020202020204" pitchFamily="34" charset="0"/>
            </a:endParaRPr>
          </a:p>
        </p:txBody>
      </p:sp>
      <p:sp>
        <p:nvSpPr>
          <p:cNvPr id="8" name="AutoShape 2" descr="Related image">
            <a:extLst>
              <a:ext uri="{FF2B5EF4-FFF2-40B4-BE49-F238E27FC236}">
                <a16:creationId xmlns:a16="http://schemas.microsoft.com/office/drawing/2014/main" id="{7DF5F220-AF4C-4B0F-9621-E5D93CE382A7}"/>
              </a:ext>
            </a:extLst>
          </p:cNvPr>
          <p:cNvSpPr>
            <a:spLocks noChangeAspect="1" noChangeArrowheads="1"/>
          </p:cNvSpPr>
          <p:nvPr/>
        </p:nvSpPr>
        <p:spPr bwMode="auto">
          <a:xfrm>
            <a:off x="5530049" y="3276599"/>
            <a:ext cx="718351" cy="7183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https://www.gifa.org/wp-content/uploads/2017/02/un_crc-1.jpg">
            <a:extLst>
              <a:ext uri="{FF2B5EF4-FFF2-40B4-BE49-F238E27FC236}">
                <a16:creationId xmlns:a16="http://schemas.microsoft.com/office/drawing/2014/main" id="{5E23FA2B-D2B2-403A-BFF9-4FF7D15FA1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6857" y="2336056"/>
            <a:ext cx="1216241" cy="12162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6576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Image result for cartoon image of a teacher">
            <a:extLst>
              <a:ext uri="{FF2B5EF4-FFF2-40B4-BE49-F238E27FC236}">
                <a16:creationId xmlns:a16="http://schemas.microsoft.com/office/drawing/2014/main" id="{8E441542-ACDE-4502-93F2-A495B23BF8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7480" y="2645547"/>
            <a:ext cx="2977965" cy="3737934"/>
          </a:xfrm>
          <a:prstGeom prst="rect">
            <a:avLst/>
          </a:prstGeom>
          <a:noFill/>
          <a:extLst>
            <a:ext uri="{909E8E84-426E-40DD-AFC4-6F175D3DCCD1}">
              <a14:hiddenFill xmlns:a14="http://schemas.microsoft.com/office/drawing/2010/main">
                <a:solidFill>
                  <a:srgbClr val="FFFFFF"/>
                </a:solidFill>
              </a14:hiddenFill>
            </a:ext>
          </a:extLst>
        </p:spPr>
      </p:pic>
      <p:sp>
        <p:nvSpPr>
          <p:cNvPr id="4" name="Speech Bubble: Rectangle 3">
            <a:extLst>
              <a:ext uri="{FF2B5EF4-FFF2-40B4-BE49-F238E27FC236}">
                <a16:creationId xmlns:a16="http://schemas.microsoft.com/office/drawing/2014/main" id="{BCC2A5F8-6BE9-4DDA-AD12-F51DCC15F93F}"/>
              </a:ext>
            </a:extLst>
          </p:cNvPr>
          <p:cNvSpPr/>
          <p:nvPr/>
        </p:nvSpPr>
        <p:spPr>
          <a:xfrm>
            <a:off x="153831" y="70585"/>
            <a:ext cx="5753764" cy="3063234"/>
          </a:xfrm>
          <a:prstGeom prst="wedgeRectCallout">
            <a:avLst>
              <a:gd name="adj1" fmla="val 45783"/>
              <a:gd name="adj2" fmla="val 63548"/>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en-US" sz="900" b="1" dirty="0">
                <a:solidFill>
                  <a:schemeClr val="bg1"/>
                </a:solidFill>
                <a:latin typeface="Arial" panose="020B0604020202020204" pitchFamily="34" charset="0"/>
                <a:cs typeface="Arial" panose="020B0604020202020204" pitchFamily="34" charset="0"/>
              </a:rPr>
              <a:t>Article 12  Children have the right to say what they think should happen , when adults are making decisions that affect them, and have their opinions taken into account.</a:t>
            </a:r>
          </a:p>
          <a:p>
            <a:pPr marL="171450" indent="-171450">
              <a:buFont typeface="Wingdings" panose="05000000000000000000" pitchFamily="2" charset="2"/>
              <a:buChar char="v"/>
            </a:pPr>
            <a:r>
              <a:rPr lang="en-US" altLang="en-US" sz="900" dirty="0">
                <a:solidFill>
                  <a:schemeClr val="bg1"/>
                </a:solidFill>
                <a:latin typeface="Arial" panose="020B0604020202020204" pitchFamily="34" charset="0"/>
                <a:cs typeface="Arial" panose="020B0604020202020204" pitchFamily="34" charset="0"/>
              </a:rPr>
              <a:t>Respecting the voice of the child is important. Listening to the child and their interest can make planning for the setting more effective by taking account of the child’s developmental needs and the skills that they need to become more confident in their learning. The Foundation Phase supports the children to express their interest and gives them the opportunity  to be creative in their learning and build on the knowledge and skills that they already have. Children are involved both indoors and outdoors in all areas of the curriculum to fulfill to their full potential by offering choices and challenge them with care and sensitivity. WAG,(2008)</a:t>
            </a:r>
          </a:p>
          <a:p>
            <a:pPr marL="171450" indent="-171450">
              <a:buFont typeface="Wingdings" panose="05000000000000000000" pitchFamily="2" charset="2"/>
              <a:buChar char="v"/>
            </a:pPr>
            <a:r>
              <a:rPr lang="en-US" altLang="en-US" sz="900" dirty="0">
                <a:solidFill>
                  <a:schemeClr val="bg1"/>
                </a:solidFill>
                <a:latin typeface="Arial" panose="020B0604020202020204" pitchFamily="34" charset="0"/>
                <a:cs typeface="Arial" panose="020B0604020202020204" pitchFamily="34" charset="0"/>
              </a:rPr>
              <a:t>Decisions that are fully informed by children’s own perspective will be more relevant, more effective and more sustainable when authorities make decisions. Children’s feelings should be taken account when families go through separation and their say respected. UNISEF, (2011). </a:t>
            </a:r>
            <a:r>
              <a:rPr lang="en-GB" sz="900" dirty="0">
                <a:solidFill>
                  <a:schemeClr val="bg1"/>
                </a:solidFill>
                <a:latin typeface="Arial" panose="020B0604020202020204" pitchFamily="34" charset="0"/>
                <a:cs typeface="Arial" panose="020B0604020202020204" pitchFamily="34" charset="0"/>
              </a:rPr>
              <a:t>The more children participate, the more effective their contributions and the greater the impact on their development.</a:t>
            </a:r>
            <a:r>
              <a:rPr lang="en-US" altLang="en-US" sz="900" dirty="0">
                <a:solidFill>
                  <a:schemeClr val="bg1"/>
                </a:solidFill>
                <a:latin typeface="Arial" panose="020B0604020202020204" pitchFamily="34" charset="0"/>
                <a:cs typeface="Arial" panose="020B0604020202020204" pitchFamily="34" charset="0"/>
              </a:rPr>
              <a:t> </a:t>
            </a:r>
          </a:p>
          <a:p>
            <a:pPr marL="171450" indent="-171450">
              <a:buFont typeface="Wingdings" panose="05000000000000000000" pitchFamily="2" charset="2"/>
              <a:buChar char="v"/>
            </a:pPr>
            <a:r>
              <a:rPr lang="en-US" altLang="en-US" sz="900" dirty="0">
                <a:solidFill>
                  <a:schemeClr val="bg1"/>
                </a:solidFill>
                <a:latin typeface="Arial" panose="020B0604020202020204" pitchFamily="34" charset="0"/>
                <a:cs typeface="Arial" panose="020B0604020202020204" pitchFamily="34" charset="0"/>
              </a:rPr>
              <a:t>Listening to children can give a positive impact on the child’s development of skills and understanding. It can raise their self-esteem and change their everyday experiences, also the adults seeing and hearing the children can gain unexpected insights into children interest and capabilities. Green, (2012). This can help practitioners build a trust and a positive relationship with the child.</a:t>
            </a:r>
          </a:p>
          <a:p>
            <a:pPr marL="171450" indent="-171450">
              <a:buFont typeface="Wingdings" panose="05000000000000000000" pitchFamily="2" charset="2"/>
              <a:buChar char="v"/>
            </a:pPr>
            <a:r>
              <a:rPr lang="en-US" sz="900" dirty="0">
                <a:solidFill>
                  <a:schemeClr val="bg1"/>
                </a:solidFill>
                <a:latin typeface="Arial" panose="020B0604020202020204" pitchFamily="34" charset="0"/>
                <a:cs typeface="Arial" panose="020B0604020202020204" pitchFamily="34" charset="0"/>
              </a:rPr>
              <a:t>Special Educational Needs (SEN) supports children with speech difficulty with pecs, Makaton, sign language, and other forms of communication. Practitioners can build the child’s learning and development. A learning style is the unique way each person tends to learn most effectively. Some learn by observing or listening or by using visual materials. Fulton, (2011). </a:t>
            </a:r>
            <a:endParaRPr lang="en-GB" sz="900" dirty="0">
              <a:solidFill>
                <a:schemeClr val="bg1"/>
              </a:solidFill>
            </a:endParaRPr>
          </a:p>
        </p:txBody>
      </p:sp>
      <p:sp>
        <p:nvSpPr>
          <p:cNvPr id="6" name="Speech Bubble: Rectangle 5">
            <a:extLst>
              <a:ext uri="{FF2B5EF4-FFF2-40B4-BE49-F238E27FC236}">
                <a16:creationId xmlns:a16="http://schemas.microsoft.com/office/drawing/2014/main" id="{2C784125-AE3C-4AF2-A532-3A09B049886C}"/>
              </a:ext>
            </a:extLst>
          </p:cNvPr>
          <p:cNvSpPr/>
          <p:nvPr/>
        </p:nvSpPr>
        <p:spPr>
          <a:xfrm>
            <a:off x="6096000" y="70585"/>
            <a:ext cx="5971760" cy="3160887"/>
          </a:xfrm>
          <a:prstGeom prst="wedgeRectCallout">
            <a:avLst>
              <a:gd name="adj1" fmla="val -41237"/>
              <a:gd name="adj2" fmla="val 61304"/>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GB" sz="900" b="1" dirty="0">
              <a:latin typeface="Arial" panose="020B0604020202020204" pitchFamily="34" charset="0"/>
              <a:cs typeface="Arial" panose="020B0604020202020204" pitchFamily="34" charset="0"/>
            </a:endParaRPr>
          </a:p>
          <a:p>
            <a:pPr algn="just">
              <a:lnSpc>
                <a:spcPct val="150000"/>
              </a:lnSpc>
            </a:pPr>
            <a:r>
              <a:rPr lang="en-GB" sz="900" b="1" dirty="0">
                <a:latin typeface="Arial" panose="020B0604020202020204" pitchFamily="34" charset="0"/>
                <a:cs typeface="Arial" panose="020B0604020202020204" pitchFamily="34" charset="0"/>
              </a:rPr>
              <a:t>Article 31. All children have a right to relax and play, and to join in a wide range of activities.</a:t>
            </a:r>
          </a:p>
          <a:p>
            <a:pPr marL="171450" indent="-171450" algn="just">
              <a:buFont typeface="Wingdings" panose="05000000000000000000" pitchFamily="2" charset="2"/>
              <a:buChar char="v"/>
            </a:pPr>
            <a:r>
              <a:rPr lang="en-GB" sz="900" dirty="0">
                <a:latin typeface="Arial" panose="020B0604020202020204" pitchFamily="34" charset="0"/>
                <a:cs typeface="Arial" panose="020B0604020202020204" pitchFamily="34" charset="0"/>
              </a:rPr>
              <a:t>Practitioners need to respect and promote the right of the child to participate fully in cultural and artistic life and shall encourage the provision of appropriate and equal opportunities for cultural, artistic, recreational and leisure activity. The right to play is as fundamental as any other right in the UNCRC. Being able to relax and unwind in the way they want to is vital to a child or young person's health and happiness, and to making sure they are as fulfilled as they can be. (Children and young people’s Commissioner Scotland. No date).</a:t>
            </a:r>
          </a:p>
          <a:p>
            <a:pPr marL="171450" indent="-171450" algn="just">
              <a:buFont typeface="Wingdings" panose="05000000000000000000" pitchFamily="2" charset="2"/>
              <a:buChar char="v"/>
            </a:pPr>
            <a:r>
              <a:rPr lang="en-GB" sz="900" b="1" dirty="0">
                <a:latin typeface="Arial" panose="020B0604020202020204" pitchFamily="34" charset="0"/>
                <a:cs typeface="Arial" panose="020B0604020202020204" pitchFamily="34" charset="0"/>
              </a:rPr>
              <a:t> T</a:t>
            </a:r>
            <a:r>
              <a:rPr lang="en-GB" sz="900" dirty="0">
                <a:latin typeface="Arial" panose="020B0604020202020204" pitchFamily="34" charset="0"/>
                <a:cs typeface="Arial" panose="020B0604020202020204" pitchFamily="34" charset="0"/>
              </a:rPr>
              <a:t>he Foundation Phase supports practitioners to develop children’s sense of personal and cultural identity that is receptive and respectful towards others. Settings should plan across the curriculum to develop the knowledge and understanding, skills, values and attitudes that will enable children to participate in our multi-ethnic in Wales. (WAG, 2008).</a:t>
            </a:r>
          </a:p>
          <a:p>
            <a:pPr marL="171450" indent="-171450">
              <a:buFont typeface="Wingdings" panose="05000000000000000000" pitchFamily="2" charset="2"/>
              <a:buChar char="v"/>
            </a:pPr>
            <a:r>
              <a:rPr lang="en-GB" sz="900" dirty="0">
                <a:solidFill>
                  <a:schemeClr val="bg1"/>
                </a:solidFill>
                <a:latin typeface="Arial" panose="020B0604020202020204" pitchFamily="34" charset="0"/>
                <a:cs typeface="Arial" panose="020B0604020202020204" pitchFamily="34" charset="0"/>
              </a:rPr>
              <a:t>Jean</a:t>
            </a:r>
            <a:r>
              <a:rPr lang="en-GB" sz="900" b="1" dirty="0">
                <a:solidFill>
                  <a:schemeClr val="bg1"/>
                </a:solidFill>
                <a:latin typeface="Arial" panose="020B0604020202020204" pitchFamily="34" charset="0"/>
                <a:cs typeface="Arial" panose="020B0604020202020204" pitchFamily="34" charset="0"/>
              </a:rPr>
              <a:t> </a:t>
            </a:r>
            <a:r>
              <a:rPr lang="en-GB" sz="900" dirty="0">
                <a:solidFill>
                  <a:schemeClr val="bg1"/>
                </a:solidFill>
                <a:latin typeface="Arial" panose="020B0604020202020204" pitchFamily="34" charset="0"/>
                <a:cs typeface="Arial" panose="020B0604020202020204" pitchFamily="34" charset="0"/>
              </a:rPr>
              <a:t>Piaget </a:t>
            </a:r>
            <a:r>
              <a:rPr lang="en-GB" sz="900" dirty="0">
                <a:latin typeface="Arial" panose="020B0604020202020204" pitchFamily="34" charset="0"/>
                <a:cs typeface="Arial" panose="020B0604020202020204" pitchFamily="34" charset="0"/>
              </a:rPr>
              <a:t>formulated a series of developmental stages of play that corresponded to the successive stages in his influential theory of cognitive development in children. </a:t>
            </a:r>
            <a:r>
              <a:rPr lang="en-GB" sz="900" dirty="0">
                <a:solidFill>
                  <a:schemeClr val="bg1"/>
                </a:solidFill>
                <a:latin typeface="Arial" panose="020B0604020202020204" pitchFamily="34" charset="0"/>
                <a:cs typeface="Arial" panose="020B0604020202020204" pitchFamily="34" charset="0"/>
              </a:rPr>
              <a:t>As children learn more about the properties of objects and learn how to manipulate them, they begin to monitor the effects of play on their environment, and their relationship with that environment becomes increasingly systematic. ( Simply Psychology, no date).</a:t>
            </a:r>
          </a:p>
          <a:p>
            <a:pPr marL="171450" indent="-171450">
              <a:buFont typeface="Wingdings" panose="05000000000000000000" pitchFamily="2" charset="2"/>
              <a:buChar char="v"/>
            </a:pPr>
            <a:r>
              <a:rPr lang="en-GB" sz="900" dirty="0">
                <a:solidFill>
                  <a:schemeClr val="bg1"/>
                </a:solidFill>
                <a:latin typeface="Arial" panose="020B0604020202020204" pitchFamily="34" charset="0"/>
                <a:cs typeface="Arial" panose="020B0604020202020204" pitchFamily="34" charset="0"/>
              </a:rPr>
              <a:t>Having a creative approach to learning, enables children to make connections between the different areas of learning , and therefore make greater sense of their environment. Children need to feel emotionally secure and confident to try out different way of doing things, and need to work at their own pace. (Leech, 2008). </a:t>
            </a:r>
          </a:p>
          <a:p>
            <a:pPr marL="171450" indent="-171450">
              <a:buFont typeface="Wingdings" panose="05000000000000000000" pitchFamily="2" charset="2"/>
              <a:buChar char="v"/>
            </a:pPr>
            <a:r>
              <a:rPr lang="en-GB" sz="900" dirty="0">
                <a:solidFill>
                  <a:schemeClr val="bg1"/>
                </a:solidFill>
                <a:latin typeface="Arial" panose="020B0604020202020204" pitchFamily="34" charset="0"/>
                <a:cs typeface="Arial" panose="020B0604020202020204" pitchFamily="34" charset="0"/>
              </a:rPr>
              <a:t>Observations can help to give children the best quality experience in the setting both indoors and outdoors, by taking into account the child’s individual needs.  It is important to build up a holistic picture of the child’s needs, achievement and development. Leech (2008). Article 31 promotes the voice of the child  by considering the way the child likes to play and practitioners supporting  their needs.</a:t>
            </a:r>
            <a:br>
              <a:rPr lang="en-GB" sz="900" dirty="0">
                <a:solidFill>
                  <a:schemeClr val="bg1"/>
                </a:solidFill>
                <a:latin typeface="Arial" panose="020B0604020202020204" pitchFamily="34" charset="0"/>
                <a:cs typeface="Arial" panose="020B0604020202020204" pitchFamily="34" charset="0"/>
              </a:rPr>
            </a:br>
            <a:br>
              <a:rPr lang="en-GB" sz="900" dirty="0">
                <a:latin typeface="Arial" panose="020B0604020202020204" pitchFamily="34" charset="0"/>
                <a:cs typeface="Arial" panose="020B0604020202020204" pitchFamily="34" charset="0"/>
              </a:rPr>
            </a:br>
            <a:endParaRPr lang="en-GB" sz="900" dirty="0">
              <a:latin typeface="Arial" panose="020B0604020202020204" pitchFamily="34" charset="0"/>
              <a:cs typeface="Arial" panose="020B0604020202020204" pitchFamily="34" charset="0"/>
            </a:endParaRPr>
          </a:p>
        </p:txBody>
      </p:sp>
      <p:sp>
        <p:nvSpPr>
          <p:cNvPr id="7" name="Speech Bubble: Rectangle 6">
            <a:extLst>
              <a:ext uri="{FF2B5EF4-FFF2-40B4-BE49-F238E27FC236}">
                <a16:creationId xmlns:a16="http://schemas.microsoft.com/office/drawing/2014/main" id="{98866EB9-06EB-4362-9B3C-BA7575285826}"/>
              </a:ext>
            </a:extLst>
          </p:cNvPr>
          <p:cNvSpPr/>
          <p:nvPr/>
        </p:nvSpPr>
        <p:spPr>
          <a:xfrm>
            <a:off x="93905" y="3324688"/>
            <a:ext cx="4055170" cy="3462726"/>
          </a:xfrm>
          <a:prstGeom prst="wedgeRectCallout">
            <a:avLst>
              <a:gd name="adj1" fmla="val 79456"/>
              <a:gd name="adj2" fmla="val -43441"/>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900" dirty="0">
                <a:latin typeface="Arial" panose="020B0604020202020204" pitchFamily="34" charset="0"/>
                <a:cs typeface="Arial" panose="020B0604020202020204" pitchFamily="34" charset="0"/>
              </a:rPr>
              <a:t>Article 16. Children have the right to privacy. The law should protect them from attacks against their way of life, their good name, their families and their homes.</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When observing children in the setting it is very important that practitioners keep any information that they hold regarding the child in a safe and secure place. Information only should be shared with relevant agencies and not discussed with any friends or families outside the setting. Sensitivity to contexts and how the resulting information is shared need to be considered. </a:t>
            </a:r>
            <a:r>
              <a:rPr lang="en-GB" sz="900" dirty="0" err="1">
                <a:latin typeface="Arial" panose="020B0604020202020204" pitchFamily="34" charset="0"/>
                <a:cs typeface="Arial" panose="020B0604020202020204" pitchFamily="34" charset="0"/>
              </a:rPr>
              <a:t>Palaiologou</a:t>
            </a:r>
            <a:r>
              <a:rPr lang="en-GB" sz="900" dirty="0">
                <a:latin typeface="Arial" panose="020B0604020202020204" pitchFamily="34" charset="0"/>
                <a:cs typeface="Arial" panose="020B0604020202020204" pitchFamily="34" charset="0"/>
              </a:rPr>
              <a:t>, (2012).</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It is essential that the child’s identity is kept anonymous when observing. Referring to the child by initial or first name is sufficient and also naming the setting is not necessary. If the observation is being used for assessing for course requirement. Leech, (2008). </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Conducting to the General Data Protection Regulation (GDPR) can keep information secure and  safe. </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Children and young people have the right to privacy, just like adults do if a child discloses any information refer to the child protection policy in your setting. Responsibility to act on any concern and to protect every child is paramount. </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Respect the child’s privacy when changing a child. If a child has an accidents or if a child is in a nappy, get permission from their parents to consent you to change them. This can be done by getting consent from the parents in the Welcome pack and going through the forms at the interview. This complies with the settings settling in policy.   </a:t>
            </a:r>
          </a:p>
          <a:p>
            <a:pPr marL="171450" indent="-171450">
              <a:buFont typeface="Wingdings" panose="05000000000000000000" pitchFamily="2" charset="2"/>
              <a:buChar char="v"/>
            </a:pPr>
            <a:endParaRPr lang="en-GB" sz="900" dirty="0">
              <a:latin typeface="Arial" panose="020B0604020202020204" pitchFamily="34" charset="0"/>
              <a:cs typeface="Arial" panose="020B0604020202020204" pitchFamily="34" charset="0"/>
            </a:endParaRPr>
          </a:p>
        </p:txBody>
      </p:sp>
      <p:sp>
        <p:nvSpPr>
          <p:cNvPr id="8" name="Speech Bubble: Rectangle 7">
            <a:extLst>
              <a:ext uri="{FF2B5EF4-FFF2-40B4-BE49-F238E27FC236}">
                <a16:creationId xmlns:a16="http://schemas.microsoft.com/office/drawing/2014/main" id="{3A183098-36E2-4E9C-8FE1-55F82E456DC0}"/>
              </a:ext>
            </a:extLst>
          </p:cNvPr>
          <p:cNvSpPr/>
          <p:nvPr/>
        </p:nvSpPr>
        <p:spPr>
          <a:xfrm>
            <a:off x="7935652" y="3429000"/>
            <a:ext cx="4123230" cy="3358414"/>
          </a:xfrm>
          <a:prstGeom prst="wedgeRectCallout">
            <a:avLst>
              <a:gd name="adj1" fmla="val -79179"/>
              <a:gd name="adj2" fmla="val -40033"/>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Article 3. All organisation concerned with children should work towards what is best for each child. </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The equal opportunities legislation promotes practitioners to encourage children to participate in all areas of learning . Practitioners must create a inclusive environment and offer opportunities for all children to reach to their full potential.</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For children with disabilities practitioners need to plan and work with specialist services to ensure that children can get relevant and accessible learning experiences.  WAG (2008).</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It is the duty for all practitioners to safeguard the child in their care. The safeguarding policy ensures that children and practitioners feel safe and secure, and guides practitioners on how to report any incident that occurs while the child is in there care.</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The best interests of children must be considered  in making decisions that may affect them. All adults should do what is best for child. When adults make decisions, they should think about how their decisions will affect child.  (UNISEF, no date).</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Team Around the Child/Team Around the Family process enable information to be shared across multi-agencies in terms of the development of early intervention for the needs of the child. </a:t>
            </a:r>
          </a:p>
          <a:p>
            <a:pPr marL="171450" indent="-171450">
              <a:buFont typeface="Wingdings" panose="05000000000000000000" pitchFamily="2" charset="2"/>
              <a:buChar char="v"/>
            </a:pPr>
            <a:r>
              <a:rPr lang="en-GB" sz="900" dirty="0">
                <a:latin typeface="Arial" panose="020B0604020202020204" pitchFamily="34" charset="0"/>
                <a:cs typeface="Arial" panose="020B0604020202020204" pitchFamily="34" charset="0"/>
              </a:rPr>
              <a:t>Creating a good connection and communication between school and families can make a positive impact on the child. Ofsted  states  partnership implies a shared responsibility and joint ownership of the education and care of children.  </a:t>
            </a:r>
            <a:r>
              <a:rPr lang="en-GB" sz="900" dirty="0" err="1">
                <a:latin typeface="Arial" panose="020B0604020202020204" pitchFamily="34" charset="0"/>
                <a:cs typeface="Arial" panose="020B0604020202020204" pitchFamily="34" charset="0"/>
              </a:rPr>
              <a:t>Palaiologou</a:t>
            </a:r>
            <a:r>
              <a:rPr lang="en-GB" sz="900" dirty="0">
                <a:latin typeface="Arial" panose="020B0604020202020204" pitchFamily="34" charset="0"/>
                <a:cs typeface="Arial" panose="020B0604020202020204" pitchFamily="34" charset="0"/>
              </a:rPr>
              <a:t>, (2012)  </a:t>
            </a:r>
          </a:p>
          <a:p>
            <a:r>
              <a:rPr lang="en-GB" sz="900" dirty="0">
                <a:latin typeface="Arial" panose="020B0604020202020204" pitchFamily="34" charset="0"/>
                <a:cs typeface="Arial" panose="020B0604020202020204" pitchFamily="34" charset="0"/>
              </a:rPr>
              <a:t> </a:t>
            </a:r>
          </a:p>
          <a:p>
            <a:endParaRPr lang="en-GB" sz="900" dirty="0">
              <a:latin typeface="Arial" panose="020B0604020202020204" pitchFamily="34" charset="0"/>
              <a:cs typeface="Arial" panose="020B0604020202020204" pitchFamily="34" charset="0"/>
            </a:endParaRPr>
          </a:p>
        </p:txBody>
      </p:sp>
      <p:sp>
        <p:nvSpPr>
          <p:cNvPr id="9" name="Flowchart: Process 8">
            <a:extLst>
              <a:ext uri="{FF2B5EF4-FFF2-40B4-BE49-F238E27FC236}">
                <a16:creationId xmlns:a16="http://schemas.microsoft.com/office/drawing/2014/main" id="{ACF7888A-BCAA-4BD3-AF35-8779FC4BA63E}"/>
              </a:ext>
            </a:extLst>
          </p:cNvPr>
          <p:cNvSpPr/>
          <p:nvPr/>
        </p:nvSpPr>
        <p:spPr>
          <a:xfrm>
            <a:off x="4208198" y="5370988"/>
            <a:ext cx="3668330" cy="1416425"/>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900" dirty="0">
                <a:latin typeface="Arial" panose="020B0604020202020204" pitchFamily="34" charset="0"/>
                <a:cs typeface="Arial" panose="020B0604020202020204" pitchFamily="34" charset="0"/>
              </a:rPr>
              <a:t>Conclusion.</a:t>
            </a:r>
          </a:p>
          <a:p>
            <a:r>
              <a:rPr lang="en-GB" sz="900" dirty="0">
                <a:latin typeface="Arial" panose="020B0604020202020204" pitchFamily="34" charset="0"/>
                <a:cs typeface="Arial" panose="020B0604020202020204" pitchFamily="34" charset="0"/>
              </a:rPr>
              <a:t>It is clear that the voice of the child in the UNCRC articles is paramount. With support from the government policies and legislation, schools and staff can support the child to develop their thinking and communication by exploring the wide range of learning opportunities. Practitioners need to plan according to individuals needs by supporting the child to progress and fulfil to their full potential. Working collaboratively with different agencies and respecting the child’s opinions and consider the child’s safety will support the equality and child citizenship.    </a:t>
            </a:r>
          </a:p>
        </p:txBody>
      </p:sp>
    </p:spTree>
    <p:extLst>
      <p:ext uri="{BB962C8B-B14F-4D97-AF65-F5344CB8AC3E}">
        <p14:creationId xmlns:p14="http://schemas.microsoft.com/office/powerpoint/2010/main" val="3921519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AF92C1-7A30-416C-B790-5461988ADF2D}"/>
              </a:ext>
            </a:extLst>
          </p:cNvPr>
          <p:cNvSpPr/>
          <p:nvPr/>
        </p:nvSpPr>
        <p:spPr>
          <a:xfrm>
            <a:off x="284085" y="1959902"/>
            <a:ext cx="11763375" cy="3323987"/>
          </a:xfrm>
          <a:prstGeom prst="rect">
            <a:avLst/>
          </a:prstGeom>
        </p:spPr>
        <p:txBody>
          <a:bodyPr wrap="square">
            <a:spAutoFit/>
          </a:bodyPr>
          <a:lstStyle/>
          <a:p>
            <a:endParaRPr lang="en-GB" dirty="0">
              <a:hlinkClick r:id="rId2">
                <a:extLst>
                  <a:ext uri="{A12FA001-AC4F-418D-AE19-62706E023703}">
                    <ahyp:hlinkClr xmlns:ahyp="http://schemas.microsoft.com/office/drawing/2018/hyperlinkcolor" val="tx"/>
                  </a:ext>
                </a:extLst>
              </a:hlinkClick>
            </a:endParaRPr>
          </a:p>
          <a:p>
            <a:endParaRPr lang="en-GB" dirty="0">
              <a:hlinkClick r:id="rId2">
                <a:extLst>
                  <a:ext uri="{A12FA001-AC4F-418D-AE19-62706E023703}">
                    <ahyp:hlinkClr xmlns:ahyp="http://schemas.microsoft.com/office/drawing/2018/hyperlinkcolor" val="tx"/>
                  </a:ext>
                </a:extLst>
              </a:hlinkClick>
            </a:endParaRPr>
          </a:p>
          <a:p>
            <a:endParaRPr lang="en-GB"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endParaRPr lang="en-GB"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endParaRPr lang="en-GB"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endParaRPr lang="en-GB"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endParaRPr lang="en-GB"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endParaRPr lang="en-GB"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endParaRPr lang="en-GB"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t>
            </a:r>
            <a:endParaRPr lang="en-GB" sz="1200" i="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dirty="0"/>
          </a:p>
        </p:txBody>
      </p:sp>
      <p:sp>
        <p:nvSpPr>
          <p:cNvPr id="3" name="Rectangle 2">
            <a:extLst>
              <a:ext uri="{FF2B5EF4-FFF2-40B4-BE49-F238E27FC236}">
                <a16:creationId xmlns:a16="http://schemas.microsoft.com/office/drawing/2014/main" id="{3E8CAB17-EB89-4133-B4BF-5B3017139B81}"/>
              </a:ext>
            </a:extLst>
          </p:cNvPr>
          <p:cNvSpPr/>
          <p:nvPr/>
        </p:nvSpPr>
        <p:spPr>
          <a:xfrm>
            <a:off x="144540" y="4539697"/>
            <a:ext cx="11138516" cy="2031325"/>
          </a:xfrm>
          <a:prstGeom prst="rect">
            <a:avLst/>
          </a:prstGeom>
        </p:spPr>
        <p:txBody>
          <a:bodyPr wrap="square">
            <a:spAutoFit/>
          </a:bodyPr>
          <a:lstStyle/>
          <a:p>
            <a:endParaRPr lang="en-GB" dirty="0"/>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church of Scotland. 2018. </a:t>
            </a:r>
            <a:r>
              <a:rPr lang="en-GB" sz="1200" i="1" dirty="0">
                <a:latin typeface="Arial" panose="020B0604020202020204" pitchFamily="34" charset="0"/>
                <a:cs typeface="Arial" panose="020B0604020202020204" pitchFamily="34" charset="0"/>
              </a:rPr>
              <a:t>Children’s rights and protection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http://www.churchofscotland.org.uk/resources/children_and_youth/resources/childrens_rights_and_protection</a:t>
            </a:r>
            <a:r>
              <a:rPr lang="en-GB" sz="1200" dirty="0">
                <a:latin typeface="Arial" panose="020B0604020202020204" pitchFamily="34" charset="0"/>
                <a:cs typeface="Arial" panose="020B0604020202020204" pitchFamily="34" charset="0"/>
              </a:rPr>
              <a:t>.  (Accessed: 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2018).</a:t>
            </a:r>
          </a:p>
        </p:txBody>
      </p:sp>
      <p:sp>
        <p:nvSpPr>
          <p:cNvPr id="5" name="TextBox 4">
            <a:extLst>
              <a:ext uri="{FF2B5EF4-FFF2-40B4-BE49-F238E27FC236}">
                <a16:creationId xmlns:a16="http://schemas.microsoft.com/office/drawing/2014/main" id="{D424F05B-340B-4381-8523-E08D3591A572}"/>
              </a:ext>
            </a:extLst>
          </p:cNvPr>
          <p:cNvSpPr txBox="1"/>
          <p:nvPr/>
        </p:nvSpPr>
        <p:spPr>
          <a:xfrm>
            <a:off x="144540" y="118303"/>
            <a:ext cx="10608815" cy="621708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Reference list for Briefing Paper.</a:t>
            </a:r>
          </a:p>
          <a:p>
            <a:endParaRPr lang="en-GB" sz="1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endParaRPr>
          </a:p>
          <a:p>
            <a:r>
              <a:rPr lang="en-GB" sz="1200" dirty="0">
                <a:latin typeface="Arial" panose="020B0604020202020204" pitchFamily="34" charset="0"/>
                <a:cs typeface="Arial" panose="020B0604020202020204" pitchFamily="34" charset="0"/>
              </a:rPr>
              <a:t>Children and young people’s Commissioner Scotland. (no date). Available at: </a:t>
            </a:r>
            <a:r>
              <a:rPr lang="en-GB" sz="1200" dirty="0">
                <a:latin typeface="Arial" panose="020B0604020202020204" pitchFamily="34" charset="0"/>
                <a:cs typeface="Arial" panose="020B0604020202020204" pitchFamily="34" charset="0"/>
                <a:hlinkClick r:id="rId5"/>
              </a:rPr>
              <a:t>https://www.cypcs.org.uk/rights/uncrcarticles/article-31</a:t>
            </a:r>
            <a:r>
              <a:rPr lang="en-GB" sz="1200" dirty="0">
                <a:latin typeface="Arial" panose="020B0604020202020204" pitchFamily="34" charset="0"/>
                <a:cs typeface="Arial" panose="020B0604020202020204" pitchFamily="34" charset="0"/>
              </a:rPr>
              <a:t>  (Accessed: 19th October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Children in Wales, (2014).</a:t>
            </a:r>
            <a:r>
              <a:rPr lang="en-GB" sz="1200" i="1" dirty="0">
                <a:latin typeface="Arial" panose="020B0604020202020204" pitchFamily="34" charset="0"/>
                <a:cs typeface="Arial" panose="020B0604020202020204" pitchFamily="34" charset="0"/>
              </a:rPr>
              <a:t>The Forum for Integrated Service Delivery. </a:t>
            </a:r>
            <a:r>
              <a:rPr lang="en-GB" sz="1200" dirty="0">
                <a:latin typeface="Arial" panose="020B0604020202020204" pitchFamily="34" charset="0"/>
                <a:cs typeface="Arial" panose="020B0604020202020204" pitchFamily="34" charset="0"/>
              </a:rPr>
              <a:t>Available at:</a:t>
            </a:r>
            <a:r>
              <a:rPr lang="en-GB" sz="1200" i="1" dirty="0">
                <a:latin typeface="Arial" panose="020B0604020202020204" pitchFamily="34" charset="0"/>
                <a:cs typeface="Arial" panose="020B0604020202020204" pitchFamily="34" charset="0"/>
              </a:rPr>
              <a:t> </a:t>
            </a:r>
            <a:r>
              <a:rPr lang="pt-BR" sz="1200" dirty="0">
                <a:latin typeface="Arial" panose="020B0604020202020204" pitchFamily="34" charset="0"/>
                <a:cs typeface="Arial" panose="020B0604020202020204" pitchFamily="34" charset="0"/>
                <a:hlinkClick r:id="rId6"/>
              </a:rPr>
              <a:t>http://www.childreninwales.org.uk/our-work/family-support-parenting/forum-integrated-service-delivery/</a:t>
            </a:r>
            <a:r>
              <a:rPr lang="pt-BR" sz="1200" dirty="0">
                <a:latin typeface="Arial" panose="020B0604020202020204" pitchFamily="34" charset="0"/>
                <a:cs typeface="Arial" panose="020B0604020202020204" pitchFamily="34" charset="0"/>
              </a:rPr>
              <a:t> (Accessed: 21st october 2018).</a:t>
            </a:r>
          </a:p>
          <a:p>
            <a:endParaRPr lang="pt-BR" sz="1200" dirty="0">
              <a:latin typeface="Arial" panose="020B0604020202020204" pitchFamily="34" charset="0"/>
              <a:cs typeface="Arial" panose="020B0604020202020204" pitchFamily="34" charset="0"/>
            </a:endParaRPr>
          </a:p>
          <a:p>
            <a:r>
              <a:rPr lang="pt-BR" sz="1200" dirty="0">
                <a:latin typeface="Arial" panose="020B0604020202020204" pitchFamily="34" charset="0"/>
                <a:cs typeface="Arial" panose="020B0604020202020204" pitchFamily="34" charset="0"/>
              </a:rPr>
              <a:t>Fulton, D. (2011). Developing Language and Communication Skills through Effective Small Group Work. 3rd Ed. Oxon: Routledge.</a:t>
            </a:r>
          </a:p>
          <a:p>
            <a:endParaRPr lang="en-GB" sz="12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endParaRPr>
          </a:p>
          <a:p>
            <a:r>
              <a:rPr lang="en-GB" sz="12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Gov. UK. ( 2015). </a:t>
            </a:r>
            <a:r>
              <a:rPr lang="en-GB" sz="1200" i="1"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2010 to 2015 government policy: family justice system 2015</a:t>
            </a:r>
            <a:r>
              <a:rPr lang="en-GB" sz="12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 Available at: https://www.gov.uk/government/publications/2010-to-2015-government-policy-family-justice-system/2010-to-2015-government-policy-family-justice-system#appendix-1-the-voice-of-the-child-in-family-justice</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8"/>
              </a:rPr>
              <a:t>https://gov.wales/docs/dsjlg/publications/cyp/151106-core-aims-comprehensive-version-en.pdf</a:t>
            </a:r>
            <a:r>
              <a:rPr lang="en-GB" sz="1200" dirty="0">
                <a:latin typeface="Arial" panose="020B0604020202020204" pitchFamily="34" charset="0"/>
                <a:cs typeface="Arial" panose="020B0604020202020204" pitchFamily="34" charset="0"/>
              </a:rPr>
              <a:t>.  (Accessed: 18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Gov.uk. (2010). </a:t>
            </a:r>
            <a:r>
              <a:rPr lang="en-GB" sz="1200" i="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UNCRC: how legislation underpins, implementation in England.  </a:t>
            </a:r>
            <a:r>
              <a:rPr lang="en-GB" sz="1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Available at:</a:t>
            </a:r>
          </a:p>
          <a:p>
            <a:r>
              <a:rPr lang="en-GB" sz="1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a:t>
            </a:r>
            <a:r>
              <a:rPr lang="en-GB" sz="1200" dirty="0">
                <a:solidFill>
                  <a:schemeClr val="accent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https://www.gov.uk/government/publications/united-nations-convention-on-the-rights-of-the-child-uncrc-how-legislation-underpins-implementation-in-england</a:t>
            </a:r>
            <a:r>
              <a:rPr lang="en-GB" sz="1200" dirty="0">
                <a:solidFill>
                  <a:schemeClr val="accent1"/>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(Accessed: 18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2018).</a:t>
            </a:r>
          </a:p>
          <a:p>
            <a:endParaRPr lang="en-GB" sz="1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endParaRPr>
          </a:p>
          <a:p>
            <a:r>
              <a:rPr lang="en-GB" sz="1200" dirty="0">
                <a:latin typeface="Arial" panose="020B0604020202020204" pitchFamily="34" charset="0"/>
                <a:cs typeface="Arial" panose="020B0604020202020204" pitchFamily="34" charset="0"/>
              </a:rPr>
              <a:t>Leech, S. R. (2008) </a:t>
            </a:r>
            <a:r>
              <a:rPr lang="en-GB" sz="1200" i="1" dirty="0">
                <a:latin typeface="Arial" panose="020B0604020202020204" pitchFamily="34" charset="0"/>
                <a:cs typeface="Arial" panose="020B0604020202020204" pitchFamily="34" charset="0"/>
              </a:rPr>
              <a:t>How to observe children</a:t>
            </a:r>
            <a:r>
              <a:rPr lang="en-GB" sz="1200" dirty="0">
                <a:latin typeface="Arial" panose="020B0604020202020204" pitchFamily="34" charset="0"/>
                <a:cs typeface="Arial" panose="020B0604020202020204" pitchFamily="34" charset="0"/>
              </a:rPr>
              <a:t>. 2nd ed. Essex: Heinemann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Maynard, T. and Thomas, N. (2009). </a:t>
            </a:r>
            <a:r>
              <a:rPr lang="en-GB" sz="1200" i="1" dirty="0">
                <a:latin typeface="Arial" panose="020B0604020202020204" pitchFamily="34" charset="0"/>
                <a:cs typeface="Arial" panose="020B0604020202020204" pitchFamily="34" charset="0"/>
              </a:rPr>
              <a:t>An Introduction to Early Childhood Studies</a:t>
            </a:r>
            <a:r>
              <a:rPr lang="en-GB" sz="1200" dirty="0">
                <a:latin typeface="Arial" panose="020B0604020202020204" pitchFamily="34" charset="0"/>
                <a:cs typeface="Arial" panose="020B0604020202020204" pitchFamily="34" charset="0"/>
              </a:rPr>
              <a:t>. 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ed. London: SAGE.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McLeod, S. A. (2018, May 21). </a:t>
            </a:r>
            <a:r>
              <a:rPr lang="en-GB" sz="1200" i="1" dirty="0">
                <a:latin typeface="Arial" panose="020B0604020202020204" pitchFamily="34" charset="0"/>
                <a:cs typeface="Arial" panose="020B0604020202020204" pitchFamily="34" charset="0"/>
              </a:rPr>
              <a:t>Maslow's hierarchy of needs</a:t>
            </a:r>
            <a:r>
              <a:rPr lang="en-GB" sz="1200" dirty="0">
                <a:latin typeface="Arial" panose="020B0604020202020204" pitchFamily="34" charset="0"/>
                <a:cs typeface="Arial" panose="020B0604020202020204" pitchFamily="34" charset="0"/>
              </a:rPr>
              <a:t>. Available at:  </a:t>
            </a:r>
            <a:r>
              <a:rPr lang="en-GB" sz="1200" u="sng" dirty="0">
                <a:solidFill>
                  <a:schemeClr val="accent1"/>
                </a:solidFill>
                <a:latin typeface="Arial" panose="020B0604020202020204" pitchFamily="34" charset="0"/>
                <a:cs typeface="Arial" panose="020B0604020202020204" pitchFamily="34" charset="0"/>
                <a:hlinkClick r:id="rId9"/>
              </a:rPr>
              <a:t>https://www.simplypsychology.org/maslow.html</a:t>
            </a:r>
            <a:r>
              <a:rPr lang="en-GB" sz="1200" u="sng" dirty="0">
                <a:solidFill>
                  <a:schemeClr val="accent1"/>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0ctober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Saer, S. (2018). Lecture 2: The professional practitioner. University of Wales Trinity St David. (Received: 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Save the Children. ( no date). </a:t>
            </a:r>
            <a:r>
              <a:rPr lang="en-GB" sz="1200" i="1" dirty="0">
                <a:latin typeface="Arial" panose="020B0604020202020204" pitchFamily="34" charset="0"/>
                <a:cs typeface="Arial" panose="020B0604020202020204" pitchFamily="34" charset="0"/>
              </a:rPr>
              <a:t>Our story. Where we started, to where we are today</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0"/>
              </a:rPr>
              <a:t>https://www.savethechildren.org.uk/about-us/our-history</a:t>
            </a:r>
            <a:r>
              <a:rPr lang="en-GB" sz="1200" dirty="0">
                <a:latin typeface="Arial" panose="020B0604020202020204" pitchFamily="34" charset="0"/>
                <a:cs typeface="Arial" panose="020B0604020202020204" pitchFamily="34" charset="0"/>
              </a:rPr>
              <a:t>  (Accessed: 19th October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Simply Psychology.( no date ). </a:t>
            </a:r>
            <a:r>
              <a:rPr lang="en-GB" sz="1200" i="1" dirty="0">
                <a:latin typeface="Arial" panose="020B0604020202020204" pitchFamily="34" charset="0"/>
                <a:cs typeface="Arial" panose="020B0604020202020204" pitchFamily="34" charset="0"/>
              </a:rPr>
              <a:t>Play- Piaget stages of development</a:t>
            </a:r>
            <a:r>
              <a:rPr lang="en-GB" sz="1200" dirty="0">
                <a:latin typeface="Arial" panose="020B0604020202020204" pitchFamily="34" charset="0"/>
                <a:cs typeface="Arial" panose="020B0604020202020204" pitchFamily="34" charset="0"/>
              </a:rPr>
              <a:t>. Available at: </a:t>
            </a:r>
            <a:r>
              <a:rPr lang="pt-BR" sz="1200" dirty="0">
                <a:latin typeface="Arial" panose="020B0604020202020204" pitchFamily="34" charset="0"/>
                <a:cs typeface="Arial" panose="020B0604020202020204" pitchFamily="34" charset="0"/>
                <a:hlinkClick r:id="rId11"/>
              </a:rPr>
              <a:t>http://psychology.jrank.org/pages/496/Play.html"&gt;Play&lt;/a</a:t>
            </a:r>
            <a:r>
              <a:rPr lang="pt-BR" sz="1200" dirty="0">
                <a:latin typeface="Arial" panose="020B0604020202020204" pitchFamily="34" charset="0"/>
                <a:cs typeface="Arial" panose="020B0604020202020204" pitchFamily="34" charset="0"/>
              </a:rPr>
              <a:t>&gt;  (Accessed: 19th October 2018).</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5342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BE3146A-0EBE-4216-AA7D-ADD0D10EC98C}"/>
              </a:ext>
            </a:extLst>
          </p:cNvPr>
          <p:cNvSpPr txBox="1"/>
          <p:nvPr/>
        </p:nvSpPr>
        <p:spPr>
          <a:xfrm>
            <a:off x="543017" y="532661"/>
            <a:ext cx="11105965" cy="3046988"/>
          </a:xfrm>
          <a:prstGeom prst="rect">
            <a:avLst/>
          </a:prstGeom>
          <a:noFill/>
        </p:spPr>
        <p:txBody>
          <a:bodyPr wrap="square" rtlCol="0">
            <a:spAutoFit/>
          </a:bodyPr>
          <a:lstStyle/>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UNICEF, (no date). </a:t>
            </a:r>
            <a:r>
              <a:rPr lang="en-GB" sz="1200" i="1" dirty="0">
                <a:latin typeface="Arial" panose="020B0604020202020204" pitchFamily="34" charset="0"/>
                <a:cs typeface="Arial" panose="020B0604020202020204" pitchFamily="34" charset="0"/>
              </a:rPr>
              <a:t>How we protect children’s rights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https://www.unicef.org.uk/what-we-do/un-convention-child-rights/</a:t>
            </a:r>
            <a:r>
              <a:rPr lang="en-GB" sz="1200" dirty="0">
                <a:latin typeface="Arial" panose="020B0604020202020204" pitchFamily="34" charset="0"/>
                <a:cs typeface="Arial" panose="020B0604020202020204" pitchFamily="34" charset="0"/>
              </a:rPr>
              <a:t> Department for Education 2015. (Accessed: 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2018).</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UNICEF, (2014). </a:t>
            </a:r>
            <a:r>
              <a:rPr lang="en-GB" sz="1200" i="1" dirty="0">
                <a:latin typeface="Arial" panose="020B0604020202020204" pitchFamily="34" charset="0"/>
                <a:cs typeface="Arial" panose="020B0604020202020204" pitchFamily="34" charset="0"/>
              </a:rPr>
              <a:t>Convention on the Rights of the Child</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https://www.unicef.org/crc/index_30177.html</a:t>
            </a:r>
            <a:r>
              <a:rPr lang="en-GB" sz="1200" dirty="0">
                <a:latin typeface="Arial" panose="020B0604020202020204" pitchFamily="34" charset="0"/>
                <a:cs typeface="Arial" panose="020B0604020202020204" pitchFamily="34" charset="0"/>
              </a:rPr>
              <a:t>  (Accessed :19th October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UNICEF, (no date).</a:t>
            </a:r>
            <a:r>
              <a:rPr lang="en-GB" sz="1200" i="1" dirty="0">
                <a:latin typeface="Arial" panose="020B0604020202020204" pitchFamily="34" charset="0"/>
                <a:cs typeface="Arial" panose="020B0604020202020204" pitchFamily="34" charset="0"/>
              </a:rPr>
              <a:t>FACT SHEET: A summary of the rights under the Convention on the Rights of the Child.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https://www.unicef.org/crc/files/Rights_overview.pdf</a:t>
            </a:r>
            <a:r>
              <a:rPr lang="en-GB" sz="1200" dirty="0">
                <a:latin typeface="Arial" panose="020B0604020202020204" pitchFamily="34" charset="0"/>
                <a:cs typeface="Arial" panose="020B0604020202020204" pitchFamily="34" charset="0"/>
              </a:rPr>
              <a:t> (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October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Assembly Government. (2008). </a:t>
            </a:r>
            <a:r>
              <a:rPr lang="en-GB" sz="1200" i="1" dirty="0">
                <a:latin typeface="Arial" panose="020B0604020202020204" pitchFamily="34" charset="0"/>
                <a:cs typeface="Arial" panose="020B0604020202020204" pitchFamily="34" charset="0"/>
              </a:rPr>
              <a:t>Framework for Children’s Learning for 3 to 7 –year –olds in Wales. </a:t>
            </a:r>
            <a:r>
              <a:rPr lang="en-GB" sz="1200" dirty="0">
                <a:latin typeface="Arial" panose="020B0604020202020204" pitchFamily="34" charset="0"/>
                <a:cs typeface="Arial" panose="020B0604020202020204" pitchFamily="34" charset="0"/>
              </a:rPr>
              <a:t>Wales: Crown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Welsh government. (2015). </a:t>
            </a:r>
            <a:r>
              <a:rPr lang="en-GB" sz="1200" i="1"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UNCRC</a:t>
            </a:r>
            <a:r>
              <a:rPr lang="en-GB" sz="12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Available at:</a:t>
            </a:r>
          </a:p>
          <a:p>
            <a:r>
              <a:rPr lang="en-GB" sz="1200" dirty="0">
                <a:solidFill>
                  <a:schemeClr val="accent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https://gov.wales/topics/people-and-communities/people/children-and-young-people/rights/uncrc/?lang=enhttps://www.unicef.org/french/adolescence/files/Every_Childs_Right_to_be_Heard.pdf</a:t>
            </a:r>
            <a:r>
              <a:rPr lang="en-GB" sz="1200" dirty="0">
                <a:solidFill>
                  <a:schemeClr val="accent1"/>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2018).</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032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DC6FA5-99DE-464F-8BED-A64D5A1D49E6}"/>
              </a:ext>
            </a:extLst>
          </p:cNvPr>
          <p:cNvSpPr txBox="1"/>
          <p:nvPr/>
        </p:nvSpPr>
        <p:spPr>
          <a:xfrm>
            <a:off x="577049" y="443883"/>
            <a:ext cx="11052699" cy="5632311"/>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Reference list for presentation.</a:t>
            </a:r>
          </a:p>
          <a:p>
            <a:endParaRPr lang="en-GB" sz="1200" b="1"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Beckley, P. (2012) </a:t>
            </a:r>
            <a:r>
              <a:rPr lang="en-GB" sz="1200" i="1" dirty="0">
                <a:latin typeface="Arial" panose="020B0604020202020204" pitchFamily="34" charset="0"/>
                <a:cs typeface="Arial" panose="020B0604020202020204" pitchFamily="34" charset="0"/>
              </a:rPr>
              <a:t>Learning in Early Childhood</a:t>
            </a:r>
            <a:r>
              <a:rPr lang="en-GB" sz="1200" dirty="0">
                <a:latin typeface="Arial" panose="020B0604020202020204" pitchFamily="34" charset="0"/>
                <a:cs typeface="Arial" panose="020B0604020202020204" pitchFamily="34" charset="0"/>
              </a:rPr>
              <a:t>. London: Sage.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Department of Education and Skills (2003) </a:t>
            </a:r>
            <a:r>
              <a:rPr lang="en-GB" sz="1200" i="1" dirty="0">
                <a:latin typeface="Arial" panose="020B0604020202020204" pitchFamily="34" charset="0"/>
                <a:cs typeface="Arial" panose="020B0604020202020204" pitchFamily="34" charset="0"/>
              </a:rPr>
              <a:t>Every Child Matters</a:t>
            </a:r>
            <a:r>
              <a:rPr lang="en-GB" sz="1200" dirty="0">
                <a:latin typeface="Arial" panose="020B0604020202020204" pitchFamily="34" charset="0"/>
                <a:cs typeface="Arial" panose="020B0604020202020204" pitchFamily="34" charset="0"/>
              </a:rPr>
              <a:t> (cm 5860) Available at: </a:t>
            </a:r>
            <a:r>
              <a:rPr lang="en-GB" sz="1200" dirty="0">
                <a:latin typeface="Arial" panose="020B0604020202020204" pitchFamily="34" charset="0"/>
                <a:cs typeface="Arial" panose="020B0604020202020204" pitchFamily="34" charset="0"/>
                <a:hlinkClick r:id="rId2"/>
              </a:rPr>
              <a:t>https://assets.publishing.service.gov.uk/government/uploads/system/uploads/attachment_data/file/272064/5860.pdf</a:t>
            </a:r>
            <a:r>
              <a:rPr lang="en-GB" sz="1200" dirty="0">
                <a:latin typeface="Arial" panose="020B0604020202020204" pitchFamily="34" charset="0"/>
                <a:cs typeface="Arial" panose="020B0604020202020204" pitchFamily="34" charset="0"/>
              </a:rPr>
              <a:t>  (Accessed: 13th October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Leech, S. R. (2008) </a:t>
            </a:r>
            <a:r>
              <a:rPr lang="en-GB" sz="1200" i="1" dirty="0">
                <a:latin typeface="Arial" panose="020B0604020202020204" pitchFamily="34" charset="0"/>
                <a:cs typeface="Arial" panose="020B0604020202020204" pitchFamily="34" charset="0"/>
              </a:rPr>
              <a:t>How to observe children</a:t>
            </a:r>
            <a:r>
              <a:rPr lang="en-GB" sz="1200" dirty="0">
                <a:latin typeface="Arial" panose="020B0604020202020204" pitchFamily="34" charset="0"/>
                <a:cs typeface="Arial" panose="020B0604020202020204" pitchFamily="34" charset="0"/>
              </a:rPr>
              <a:t>. 2nd ed. Essex: Heinemann.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Maynard, T. and Thomas, L. </a:t>
            </a:r>
            <a:r>
              <a:rPr lang="en-GB" sz="1200" i="1" dirty="0">
                <a:latin typeface="Arial" panose="020B0604020202020204" pitchFamily="34" charset="0"/>
                <a:cs typeface="Arial" panose="020B0604020202020204" pitchFamily="34" charset="0"/>
              </a:rPr>
              <a:t>An introduction to Early Childhood Studies</a:t>
            </a:r>
            <a:r>
              <a:rPr lang="en-GB" sz="1200" dirty="0">
                <a:latin typeface="Arial" panose="020B0604020202020204" pitchFamily="34" charset="0"/>
                <a:cs typeface="Arial" panose="020B0604020202020204" pitchFamily="34" charset="0"/>
              </a:rPr>
              <a:t>. 2nd Ed. London: Sage.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McLeod, S. A. (2008</a:t>
            </a:r>
            <a:r>
              <a:rPr lang="en-GB" sz="1200" i="1" dirty="0">
                <a:latin typeface="Arial" panose="020B0604020202020204" pitchFamily="34" charset="0"/>
                <a:cs typeface="Arial" panose="020B0604020202020204" pitchFamily="34" charset="0"/>
              </a:rPr>
              <a:t>) Maslow’s hierarchy of needs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https://www.simplypsychology.org/maslow.html</a:t>
            </a:r>
            <a:r>
              <a:rPr lang="en-GB" sz="1200" dirty="0">
                <a:latin typeface="Arial" panose="020B0604020202020204" pitchFamily="34" charset="0"/>
                <a:cs typeface="Arial" panose="020B0604020202020204" pitchFamily="34" charset="0"/>
              </a:rPr>
              <a:t>  (Accessed: 18th October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Nutbrown, C. (2006) </a:t>
            </a:r>
            <a:r>
              <a:rPr lang="en-GB" sz="1200" i="1" dirty="0">
                <a:latin typeface="Arial" panose="020B0604020202020204" pitchFamily="34" charset="0"/>
                <a:cs typeface="Arial" panose="020B0604020202020204" pitchFamily="34" charset="0"/>
              </a:rPr>
              <a:t>Key Concepts in Early Childhood</a:t>
            </a:r>
            <a:r>
              <a:rPr lang="en-GB" sz="1200" dirty="0">
                <a:latin typeface="Arial" panose="020B0604020202020204" pitchFamily="34" charset="0"/>
                <a:cs typeface="Arial" panose="020B0604020202020204" pitchFamily="34" charset="0"/>
              </a:rPr>
              <a:t>, Education and Care. London: Sage.</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Palaiologou</a:t>
            </a:r>
            <a:r>
              <a:rPr lang="en-GB" sz="1200" dirty="0">
                <a:latin typeface="Arial" panose="020B0604020202020204" pitchFamily="34" charset="0"/>
                <a:cs typeface="Arial" panose="020B0604020202020204" pitchFamily="34" charset="0"/>
              </a:rPr>
              <a:t>, I. (2012) </a:t>
            </a:r>
            <a:r>
              <a:rPr lang="en-GB" sz="1200" i="1" dirty="0">
                <a:latin typeface="Arial" panose="020B0604020202020204" pitchFamily="34" charset="0"/>
                <a:cs typeface="Arial" panose="020B0604020202020204" pitchFamily="34" charset="0"/>
              </a:rPr>
              <a:t>Ethical Practice in Early Childhood</a:t>
            </a:r>
            <a:r>
              <a:rPr lang="en-GB" sz="1200" dirty="0">
                <a:latin typeface="Arial" panose="020B0604020202020204" pitchFamily="34" charset="0"/>
                <a:cs typeface="Arial" panose="020B0604020202020204" pitchFamily="34" charset="0"/>
              </a:rPr>
              <a:t>. London: Sage.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Wall, P. (2006) </a:t>
            </a:r>
            <a:r>
              <a:rPr lang="en-GB" sz="1200" i="1" dirty="0">
                <a:latin typeface="Arial" panose="020B0604020202020204" pitchFamily="34" charset="0"/>
                <a:cs typeface="Arial" panose="020B0604020202020204" pitchFamily="34" charset="0"/>
              </a:rPr>
              <a:t>Special Needs and Early Years</a:t>
            </a:r>
            <a:r>
              <a:rPr lang="en-GB" sz="1200" dirty="0">
                <a:latin typeface="Arial" panose="020B0604020202020204" pitchFamily="34" charset="0"/>
                <a:cs typeface="Arial" panose="020B0604020202020204" pitchFamily="34" charset="0"/>
              </a:rPr>
              <a:t>. London: Sage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Whalley, M. &amp; Pen Green Centre (2007) </a:t>
            </a:r>
            <a:r>
              <a:rPr lang="en-GB" sz="1200" i="1" dirty="0">
                <a:latin typeface="Arial" panose="020B0604020202020204" pitchFamily="34" charset="0"/>
                <a:cs typeface="Arial" panose="020B0604020202020204" pitchFamily="34" charset="0"/>
              </a:rPr>
              <a:t>Involving parents in their children’s learning</a:t>
            </a:r>
            <a:r>
              <a:rPr lang="en-GB" sz="1200" dirty="0">
                <a:latin typeface="Arial" panose="020B0604020202020204" pitchFamily="34" charset="0"/>
                <a:cs typeface="Arial" panose="020B0604020202020204" pitchFamily="34" charset="0"/>
              </a:rPr>
              <a:t>. 2nd ed. London: Paul Chapman.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 (2015) </a:t>
            </a:r>
            <a:r>
              <a:rPr lang="en-GB" sz="1200" i="1" dirty="0">
                <a:latin typeface="Arial" panose="020B0604020202020204" pitchFamily="34" charset="0"/>
                <a:cs typeface="Arial" panose="020B0604020202020204" pitchFamily="34" charset="0"/>
              </a:rPr>
              <a:t>A summary of the United Nations Convention on the Rights of the Child</a:t>
            </a:r>
            <a:r>
              <a:rPr lang="en-GB" sz="1200" dirty="0">
                <a:latin typeface="Arial" panose="020B0604020202020204" pitchFamily="34" charset="0"/>
                <a:cs typeface="Arial" panose="020B0604020202020204" pitchFamily="34" charset="0"/>
              </a:rPr>
              <a:t>. Wales: Crown.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 (2015</a:t>
            </a:r>
            <a:r>
              <a:rPr lang="en-GB" sz="1200" i="1" dirty="0">
                <a:latin typeface="Arial" panose="020B0604020202020204" pitchFamily="34" charset="0"/>
                <a:cs typeface="Arial" panose="020B0604020202020204" pitchFamily="34" charset="0"/>
              </a:rPr>
              <a:t>) Curriculum for Wales: The Foundation Phase Framework Cardiff</a:t>
            </a:r>
            <a:r>
              <a:rPr lang="en-GB" sz="1200" dirty="0">
                <a:latin typeface="Arial" panose="020B0604020202020204" pitchFamily="34" charset="0"/>
                <a:cs typeface="Arial" panose="020B0604020202020204" pitchFamily="34" charset="0"/>
              </a:rPr>
              <a:t>. Welsh Government</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dirty="0"/>
          </a:p>
          <a:p>
            <a:endParaRPr lang="en-GB" dirty="0"/>
          </a:p>
          <a:p>
            <a:endParaRPr lang="en-GB"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31964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2580</Words>
  <Application>Microsoft Office PowerPoint</Application>
  <PresentationFormat>Widescreen</PresentationFormat>
  <Paragraphs>174</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Calibri Light</vt:lpstr>
      <vt:lpstr>nta</vt:lpstr>
      <vt:lpstr>Wingdings</vt:lpstr>
      <vt:lpstr>Office Theme</vt:lpstr>
      <vt:lpstr>     The Four Guiding Principles in the UNCRC. Each of the article in the Convention is informed by theses principle:  Non-discrimination (article 2). Treat everyone fairly with respect.  Best interest of the child (article 3). Always ask yourself if the decision your making will be good for the child,  Right to life survival and development (article 6). Children and youth have a right to basic things to live, survive and develop.  Right to be heard (article 12). Children and youth need to participate and have their views considered when decisions are being made that effect them. (UNICEF. 2014)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Briefing note.</dc:title>
  <dc:creator>Koli Begum</dc:creator>
  <cp:lastModifiedBy>Koli Begum</cp:lastModifiedBy>
  <cp:revision>160</cp:revision>
  <dcterms:created xsi:type="dcterms:W3CDTF">2018-10-05T19:36:58Z</dcterms:created>
  <dcterms:modified xsi:type="dcterms:W3CDTF">2018-10-21T23:00:58Z</dcterms:modified>
</cp:coreProperties>
</file>