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9"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25EA4B-5DDD-4C78-9117-D4935DBE19F5}" v="336" dt="2023-03-09T12:50:17.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1" Type="http://schemas.openxmlformats.org/officeDocument/2006/relationships/hyperlink" Target="https://www.wrike.com/blog/6-different-team-effectiveness-models/"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1" Type="http://schemas.openxmlformats.org/officeDocument/2006/relationships/hyperlink" Target="https://www.wrike.com/blog/6-different-team-effectiveness-models/"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112E2-87B0-40B3-AE11-7278D384911C}"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8876EE63-50BD-406B-87F9-72E7CBBE483E}">
      <dgm:prSet/>
      <dgm:spPr/>
      <dgm:t>
        <a:bodyPr/>
        <a:lstStyle/>
        <a:p>
          <a:r>
            <a:rPr lang="en-US"/>
            <a:t>Team member</a:t>
          </a:r>
        </a:p>
      </dgm:t>
    </dgm:pt>
    <dgm:pt modelId="{CC4AB0CB-48EF-488D-8EBF-1CB07B45100C}" type="parTrans" cxnId="{18A33D64-69BC-4325-A695-090C75430881}">
      <dgm:prSet/>
      <dgm:spPr/>
      <dgm:t>
        <a:bodyPr/>
        <a:lstStyle/>
        <a:p>
          <a:endParaRPr lang="en-US"/>
        </a:p>
      </dgm:t>
    </dgm:pt>
    <dgm:pt modelId="{FA143836-DC53-4EF7-8F39-0C4689CFB135}" type="sibTrans" cxnId="{18A33D64-69BC-4325-A695-090C75430881}">
      <dgm:prSet/>
      <dgm:spPr/>
      <dgm:t>
        <a:bodyPr/>
        <a:lstStyle/>
        <a:p>
          <a:endParaRPr lang="en-US"/>
        </a:p>
      </dgm:t>
    </dgm:pt>
    <dgm:pt modelId="{0B153DC9-C13E-449C-B86C-E75D19A3564F}">
      <dgm:prSet/>
      <dgm:spPr/>
      <dgm:t>
        <a:bodyPr/>
        <a:lstStyle/>
        <a:p>
          <a:r>
            <a:rPr lang="en-US"/>
            <a:t>Team relationship</a:t>
          </a:r>
        </a:p>
      </dgm:t>
    </dgm:pt>
    <dgm:pt modelId="{27779FFE-BE4E-4966-9043-BB9ED6E3F0AA}" type="parTrans" cxnId="{398EEE7C-A4A6-4B9A-87F7-85BD1917A2C0}">
      <dgm:prSet/>
      <dgm:spPr/>
      <dgm:t>
        <a:bodyPr/>
        <a:lstStyle/>
        <a:p>
          <a:endParaRPr lang="en-US"/>
        </a:p>
      </dgm:t>
    </dgm:pt>
    <dgm:pt modelId="{E3AB4A51-8DB2-4350-8B22-3D459AA87B30}" type="sibTrans" cxnId="{398EEE7C-A4A6-4B9A-87F7-85BD1917A2C0}">
      <dgm:prSet/>
      <dgm:spPr/>
      <dgm:t>
        <a:bodyPr/>
        <a:lstStyle/>
        <a:p>
          <a:endParaRPr lang="en-US"/>
        </a:p>
      </dgm:t>
    </dgm:pt>
    <dgm:pt modelId="{5DDDEB1C-C273-439B-B05A-BCCCDBE796C8}">
      <dgm:prSet/>
      <dgm:spPr/>
      <dgm:t>
        <a:bodyPr/>
        <a:lstStyle/>
        <a:p>
          <a:r>
            <a:rPr lang="en-US"/>
            <a:t>Team problem solving</a:t>
          </a:r>
        </a:p>
      </dgm:t>
    </dgm:pt>
    <dgm:pt modelId="{EA6D548D-0792-4DE6-8433-38A24F7DEE8C}" type="parTrans" cxnId="{66C4702E-6888-4E7C-8328-57472B7DDC61}">
      <dgm:prSet/>
      <dgm:spPr/>
      <dgm:t>
        <a:bodyPr/>
        <a:lstStyle/>
        <a:p>
          <a:endParaRPr lang="en-US"/>
        </a:p>
      </dgm:t>
    </dgm:pt>
    <dgm:pt modelId="{C91684C0-E18A-4080-B41B-CADD1AA1C54A}" type="sibTrans" cxnId="{66C4702E-6888-4E7C-8328-57472B7DDC61}">
      <dgm:prSet/>
      <dgm:spPr/>
      <dgm:t>
        <a:bodyPr/>
        <a:lstStyle/>
        <a:p>
          <a:endParaRPr lang="en-US"/>
        </a:p>
      </dgm:t>
    </dgm:pt>
    <dgm:pt modelId="{FE9316ED-D1F8-4624-8323-B3931ACFF698}">
      <dgm:prSet/>
      <dgm:spPr/>
      <dgm:t>
        <a:bodyPr/>
        <a:lstStyle/>
        <a:p>
          <a:r>
            <a:rPr lang="en-US"/>
            <a:t>Team leadership</a:t>
          </a:r>
        </a:p>
      </dgm:t>
    </dgm:pt>
    <dgm:pt modelId="{4C5075ED-86C8-4FBF-922E-C7E7F12C8CC4}" type="parTrans" cxnId="{EEBCB6D9-6BC2-42EE-B0BD-402F6D34D17F}">
      <dgm:prSet/>
      <dgm:spPr/>
      <dgm:t>
        <a:bodyPr/>
        <a:lstStyle/>
        <a:p>
          <a:endParaRPr lang="en-US"/>
        </a:p>
      </dgm:t>
    </dgm:pt>
    <dgm:pt modelId="{21A4BF7C-5355-4AEA-8576-BF6CCF2C74BA}" type="sibTrans" cxnId="{EEBCB6D9-6BC2-42EE-B0BD-402F6D34D17F}">
      <dgm:prSet/>
      <dgm:spPr/>
      <dgm:t>
        <a:bodyPr/>
        <a:lstStyle/>
        <a:p>
          <a:endParaRPr lang="en-US"/>
        </a:p>
      </dgm:t>
    </dgm:pt>
    <dgm:pt modelId="{A4A8681A-46A6-4B69-A913-FA53BFB434C8}">
      <dgm:prSet/>
      <dgm:spPr/>
      <dgm:t>
        <a:bodyPr/>
        <a:lstStyle/>
        <a:p>
          <a:r>
            <a:rPr lang="en-US"/>
            <a:t>Organization environment</a:t>
          </a:r>
        </a:p>
      </dgm:t>
    </dgm:pt>
    <dgm:pt modelId="{82FBB94A-1062-4A6E-93AA-AD74E32D1936}" type="parTrans" cxnId="{BCB44192-1583-41DF-8AE9-383674B0F054}">
      <dgm:prSet/>
      <dgm:spPr/>
      <dgm:t>
        <a:bodyPr/>
        <a:lstStyle/>
        <a:p>
          <a:endParaRPr lang="en-US"/>
        </a:p>
      </dgm:t>
    </dgm:pt>
    <dgm:pt modelId="{6800683D-C288-42BD-A6E6-6066AA86A3F5}" type="sibTrans" cxnId="{BCB44192-1583-41DF-8AE9-383674B0F054}">
      <dgm:prSet/>
      <dgm:spPr/>
      <dgm:t>
        <a:bodyPr/>
        <a:lstStyle/>
        <a:p>
          <a:endParaRPr lang="en-US"/>
        </a:p>
      </dgm:t>
    </dgm:pt>
    <dgm:pt modelId="{9E7F08A6-73DD-4287-B9A9-AF57B2A2F4EA}" type="pres">
      <dgm:prSet presAssocID="{7AD112E2-87B0-40B3-AE11-7278D384911C}" presName="root" presStyleCnt="0">
        <dgm:presLayoutVars>
          <dgm:dir/>
          <dgm:resizeHandles val="exact"/>
        </dgm:presLayoutVars>
      </dgm:prSet>
      <dgm:spPr/>
    </dgm:pt>
    <dgm:pt modelId="{63FDD7F9-3C05-4E37-AFF8-8366226607BE}" type="pres">
      <dgm:prSet presAssocID="{8876EE63-50BD-406B-87F9-72E7CBBE483E}" presName="compNode" presStyleCnt="0"/>
      <dgm:spPr/>
    </dgm:pt>
    <dgm:pt modelId="{9B013929-C3BD-42BC-B1D0-00AB4153481F}" type="pres">
      <dgm:prSet presAssocID="{8876EE63-50BD-406B-87F9-72E7CBBE483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E3AB35CF-840C-4E41-9811-DBEE68776122}" type="pres">
      <dgm:prSet presAssocID="{8876EE63-50BD-406B-87F9-72E7CBBE483E}" presName="spaceRect" presStyleCnt="0"/>
      <dgm:spPr/>
    </dgm:pt>
    <dgm:pt modelId="{B301E7E3-D239-430F-AA4E-2B1458AC764B}" type="pres">
      <dgm:prSet presAssocID="{8876EE63-50BD-406B-87F9-72E7CBBE483E}" presName="textRect" presStyleLbl="revTx" presStyleIdx="0" presStyleCnt="5">
        <dgm:presLayoutVars>
          <dgm:chMax val="1"/>
          <dgm:chPref val="1"/>
        </dgm:presLayoutVars>
      </dgm:prSet>
      <dgm:spPr/>
    </dgm:pt>
    <dgm:pt modelId="{FC266835-D445-4BC1-BB7A-781560AF3950}" type="pres">
      <dgm:prSet presAssocID="{FA143836-DC53-4EF7-8F39-0C4689CFB135}" presName="sibTrans" presStyleCnt="0"/>
      <dgm:spPr/>
    </dgm:pt>
    <dgm:pt modelId="{18394B9A-8585-49BD-8BFE-CA67214EBF33}" type="pres">
      <dgm:prSet presAssocID="{0B153DC9-C13E-449C-B86C-E75D19A3564F}" presName="compNode" presStyleCnt="0"/>
      <dgm:spPr/>
    </dgm:pt>
    <dgm:pt modelId="{A84C73B2-164E-481D-9FE5-016E8CC4D54D}" type="pres">
      <dgm:prSet presAssocID="{0B153DC9-C13E-449C-B86C-E75D19A3564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32AC8E5-F7FA-4561-BFD1-BFADA267DDAF}" type="pres">
      <dgm:prSet presAssocID="{0B153DC9-C13E-449C-B86C-E75D19A3564F}" presName="spaceRect" presStyleCnt="0"/>
      <dgm:spPr/>
    </dgm:pt>
    <dgm:pt modelId="{2D034002-BBD8-45C2-8E2F-D901A3D2EB86}" type="pres">
      <dgm:prSet presAssocID="{0B153DC9-C13E-449C-B86C-E75D19A3564F}" presName="textRect" presStyleLbl="revTx" presStyleIdx="1" presStyleCnt="5">
        <dgm:presLayoutVars>
          <dgm:chMax val="1"/>
          <dgm:chPref val="1"/>
        </dgm:presLayoutVars>
      </dgm:prSet>
      <dgm:spPr/>
    </dgm:pt>
    <dgm:pt modelId="{1F9E220E-D6DE-4401-B01D-D4FB7C97D36D}" type="pres">
      <dgm:prSet presAssocID="{E3AB4A51-8DB2-4350-8B22-3D459AA87B30}" presName="sibTrans" presStyleCnt="0"/>
      <dgm:spPr/>
    </dgm:pt>
    <dgm:pt modelId="{843A2657-4AD8-482A-83AE-7C04B9155CC9}" type="pres">
      <dgm:prSet presAssocID="{5DDDEB1C-C273-439B-B05A-BCCCDBE796C8}" presName="compNode" presStyleCnt="0"/>
      <dgm:spPr/>
    </dgm:pt>
    <dgm:pt modelId="{156773ED-8A7D-4B87-82C9-2BFCE2DD40F1}" type="pres">
      <dgm:prSet presAssocID="{5DDDEB1C-C273-439B-B05A-BCCCDBE796C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EAE2FB37-AF75-45DF-AE4A-A226413BBE4F}" type="pres">
      <dgm:prSet presAssocID="{5DDDEB1C-C273-439B-B05A-BCCCDBE796C8}" presName="spaceRect" presStyleCnt="0"/>
      <dgm:spPr/>
    </dgm:pt>
    <dgm:pt modelId="{27385CB6-E6E9-44D2-9362-79FDF7D3AC80}" type="pres">
      <dgm:prSet presAssocID="{5DDDEB1C-C273-439B-B05A-BCCCDBE796C8}" presName="textRect" presStyleLbl="revTx" presStyleIdx="2" presStyleCnt="5">
        <dgm:presLayoutVars>
          <dgm:chMax val="1"/>
          <dgm:chPref val="1"/>
        </dgm:presLayoutVars>
      </dgm:prSet>
      <dgm:spPr/>
    </dgm:pt>
    <dgm:pt modelId="{3B769969-5A87-4EB5-8023-B125DAEBDCB9}" type="pres">
      <dgm:prSet presAssocID="{C91684C0-E18A-4080-B41B-CADD1AA1C54A}" presName="sibTrans" presStyleCnt="0"/>
      <dgm:spPr/>
    </dgm:pt>
    <dgm:pt modelId="{C5934597-A606-46B3-BBA9-B44D8ECF1A6D}" type="pres">
      <dgm:prSet presAssocID="{FE9316ED-D1F8-4624-8323-B3931ACFF698}" presName="compNode" presStyleCnt="0"/>
      <dgm:spPr/>
    </dgm:pt>
    <dgm:pt modelId="{910FE967-C163-4E0D-A0C6-29C6B015D44A}" type="pres">
      <dgm:prSet presAssocID="{FE9316ED-D1F8-4624-8323-B3931ACFF6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A2788D9B-4F6A-45D3-8F32-4A6CDD9DA5F0}" type="pres">
      <dgm:prSet presAssocID="{FE9316ED-D1F8-4624-8323-B3931ACFF698}" presName="spaceRect" presStyleCnt="0"/>
      <dgm:spPr/>
    </dgm:pt>
    <dgm:pt modelId="{7ECFE88A-A64B-4545-91E3-5A635EAC022B}" type="pres">
      <dgm:prSet presAssocID="{FE9316ED-D1F8-4624-8323-B3931ACFF698}" presName="textRect" presStyleLbl="revTx" presStyleIdx="3" presStyleCnt="5">
        <dgm:presLayoutVars>
          <dgm:chMax val="1"/>
          <dgm:chPref val="1"/>
        </dgm:presLayoutVars>
      </dgm:prSet>
      <dgm:spPr/>
    </dgm:pt>
    <dgm:pt modelId="{C5EF7031-5528-42E5-9960-7EAF4AA4C42B}" type="pres">
      <dgm:prSet presAssocID="{21A4BF7C-5355-4AEA-8576-BF6CCF2C74BA}" presName="sibTrans" presStyleCnt="0"/>
      <dgm:spPr/>
    </dgm:pt>
    <dgm:pt modelId="{FDE688B2-9EF4-49FE-A5B2-7EDD84A163CB}" type="pres">
      <dgm:prSet presAssocID="{A4A8681A-46A6-4B69-A913-FA53BFB434C8}" presName="compNode" presStyleCnt="0"/>
      <dgm:spPr/>
    </dgm:pt>
    <dgm:pt modelId="{FA33B6E6-8239-4EBD-8330-720C9798BEF4}" type="pres">
      <dgm:prSet presAssocID="{A4A8681A-46A6-4B69-A913-FA53BFB434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95E0DA25-8319-42D0-9106-B4421CAF2080}" type="pres">
      <dgm:prSet presAssocID="{A4A8681A-46A6-4B69-A913-FA53BFB434C8}" presName="spaceRect" presStyleCnt="0"/>
      <dgm:spPr/>
    </dgm:pt>
    <dgm:pt modelId="{29422B71-C081-4E2D-BD18-E589D5A79832}" type="pres">
      <dgm:prSet presAssocID="{A4A8681A-46A6-4B69-A913-FA53BFB434C8}" presName="textRect" presStyleLbl="revTx" presStyleIdx="4" presStyleCnt="5">
        <dgm:presLayoutVars>
          <dgm:chMax val="1"/>
          <dgm:chPref val="1"/>
        </dgm:presLayoutVars>
      </dgm:prSet>
      <dgm:spPr/>
    </dgm:pt>
  </dgm:ptLst>
  <dgm:cxnLst>
    <dgm:cxn modelId="{66C4702E-6888-4E7C-8328-57472B7DDC61}" srcId="{7AD112E2-87B0-40B3-AE11-7278D384911C}" destId="{5DDDEB1C-C273-439B-B05A-BCCCDBE796C8}" srcOrd="2" destOrd="0" parTransId="{EA6D548D-0792-4DE6-8433-38A24F7DEE8C}" sibTransId="{C91684C0-E18A-4080-B41B-CADD1AA1C54A}"/>
    <dgm:cxn modelId="{28633143-1C0E-44CE-93F5-4C9A566D9655}" type="presOf" srcId="{8876EE63-50BD-406B-87F9-72E7CBBE483E}" destId="{B301E7E3-D239-430F-AA4E-2B1458AC764B}" srcOrd="0" destOrd="0" presId="urn:microsoft.com/office/officeart/2018/2/layout/IconLabelList"/>
    <dgm:cxn modelId="{18A33D64-69BC-4325-A695-090C75430881}" srcId="{7AD112E2-87B0-40B3-AE11-7278D384911C}" destId="{8876EE63-50BD-406B-87F9-72E7CBBE483E}" srcOrd="0" destOrd="0" parTransId="{CC4AB0CB-48EF-488D-8EBF-1CB07B45100C}" sibTransId="{FA143836-DC53-4EF7-8F39-0C4689CFB135}"/>
    <dgm:cxn modelId="{398EEE7C-A4A6-4B9A-87F7-85BD1917A2C0}" srcId="{7AD112E2-87B0-40B3-AE11-7278D384911C}" destId="{0B153DC9-C13E-449C-B86C-E75D19A3564F}" srcOrd="1" destOrd="0" parTransId="{27779FFE-BE4E-4966-9043-BB9ED6E3F0AA}" sibTransId="{E3AB4A51-8DB2-4350-8B22-3D459AA87B30}"/>
    <dgm:cxn modelId="{BCB44192-1583-41DF-8AE9-383674B0F054}" srcId="{7AD112E2-87B0-40B3-AE11-7278D384911C}" destId="{A4A8681A-46A6-4B69-A913-FA53BFB434C8}" srcOrd="4" destOrd="0" parTransId="{82FBB94A-1062-4A6E-93AA-AD74E32D1936}" sibTransId="{6800683D-C288-42BD-A6E6-6066AA86A3F5}"/>
    <dgm:cxn modelId="{57C0A6AA-E3B8-4440-A790-7E4EA56CDA50}" type="presOf" srcId="{5DDDEB1C-C273-439B-B05A-BCCCDBE796C8}" destId="{27385CB6-E6E9-44D2-9362-79FDF7D3AC80}" srcOrd="0" destOrd="0" presId="urn:microsoft.com/office/officeart/2018/2/layout/IconLabelList"/>
    <dgm:cxn modelId="{A69E2FB4-9846-4C39-AC56-96C59474182B}" type="presOf" srcId="{7AD112E2-87B0-40B3-AE11-7278D384911C}" destId="{9E7F08A6-73DD-4287-B9A9-AF57B2A2F4EA}" srcOrd="0" destOrd="0" presId="urn:microsoft.com/office/officeart/2018/2/layout/IconLabelList"/>
    <dgm:cxn modelId="{079D5EBA-0F01-4EAA-B2B8-77C94B9C23B4}" type="presOf" srcId="{FE9316ED-D1F8-4624-8323-B3931ACFF698}" destId="{7ECFE88A-A64B-4545-91E3-5A635EAC022B}" srcOrd="0" destOrd="0" presId="urn:microsoft.com/office/officeart/2018/2/layout/IconLabelList"/>
    <dgm:cxn modelId="{E75324BF-3F87-4CC4-9337-EE11C64E2AC0}" type="presOf" srcId="{0B153DC9-C13E-449C-B86C-E75D19A3564F}" destId="{2D034002-BBD8-45C2-8E2F-D901A3D2EB86}" srcOrd="0" destOrd="0" presId="urn:microsoft.com/office/officeart/2018/2/layout/IconLabelList"/>
    <dgm:cxn modelId="{EEBCB6D9-6BC2-42EE-B0BD-402F6D34D17F}" srcId="{7AD112E2-87B0-40B3-AE11-7278D384911C}" destId="{FE9316ED-D1F8-4624-8323-B3931ACFF698}" srcOrd="3" destOrd="0" parTransId="{4C5075ED-86C8-4FBF-922E-C7E7F12C8CC4}" sibTransId="{21A4BF7C-5355-4AEA-8576-BF6CCF2C74BA}"/>
    <dgm:cxn modelId="{56AE86DB-F614-4005-AB4A-D962E2203C83}" type="presOf" srcId="{A4A8681A-46A6-4B69-A913-FA53BFB434C8}" destId="{29422B71-C081-4E2D-BD18-E589D5A79832}" srcOrd="0" destOrd="0" presId="urn:microsoft.com/office/officeart/2018/2/layout/IconLabelList"/>
    <dgm:cxn modelId="{C55A442A-5BB5-460B-8405-53F87D892DBE}" type="presParOf" srcId="{9E7F08A6-73DD-4287-B9A9-AF57B2A2F4EA}" destId="{63FDD7F9-3C05-4E37-AFF8-8366226607BE}" srcOrd="0" destOrd="0" presId="urn:microsoft.com/office/officeart/2018/2/layout/IconLabelList"/>
    <dgm:cxn modelId="{B8956069-A4DB-434F-A82F-8250B49417D9}" type="presParOf" srcId="{63FDD7F9-3C05-4E37-AFF8-8366226607BE}" destId="{9B013929-C3BD-42BC-B1D0-00AB4153481F}" srcOrd="0" destOrd="0" presId="urn:microsoft.com/office/officeart/2018/2/layout/IconLabelList"/>
    <dgm:cxn modelId="{9E74BBFD-1B15-4CBD-8F65-F71D38C6E085}" type="presParOf" srcId="{63FDD7F9-3C05-4E37-AFF8-8366226607BE}" destId="{E3AB35CF-840C-4E41-9811-DBEE68776122}" srcOrd="1" destOrd="0" presId="urn:microsoft.com/office/officeart/2018/2/layout/IconLabelList"/>
    <dgm:cxn modelId="{DD6D64A8-0139-418A-97D6-8AECD198FB92}" type="presParOf" srcId="{63FDD7F9-3C05-4E37-AFF8-8366226607BE}" destId="{B301E7E3-D239-430F-AA4E-2B1458AC764B}" srcOrd="2" destOrd="0" presId="urn:microsoft.com/office/officeart/2018/2/layout/IconLabelList"/>
    <dgm:cxn modelId="{B4475081-1493-4C2D-B7C0-58EF42C2D228}" type="presParOf" srcId="{9E7F08A6-73DD-4287-B9A9-AF57B2A2F4EA}" destId="{FC266835-D445-4BC1-BB7A-781560AF3950}" srcOrd="1" destOrd="0" presId="urn:microsoft.com/office/officeart/2018/2/layout/IconLabelList"/>
    <dgm:cxn modelId="{1B0B2D2E-954C-4BDD-9D84-A426492764B9}" type="presParOf" srcId="{9E7F08A6-73DD-4287-B9A9-AF57B2A2F4EA}" destId="{18394B9A-8585-49BD-8BFE-CA67214EBF33}" srcOrd="2" destOrd="0" presId="urn:microsoft.com/office/officeart/2018/2/layout/IconLabelList"/>
    <dgm:cxn modelId="{2B266CDF-A6C2-46C3-B8D4-9F5A64B43FCE}" type="presParOf" srcId="{18394B9A-8585-49BD-8BFE-CA67214EBF33}" destId="{A84C73B2-164E-481D-9FE5-016E8CC4D54D}" srcOrd="0" destOrd="0" presId="urn:microsoft.com/office/officeart/2018/2/layout/IconLabelList"/>
    <dgm:cxn modelId="{E3D49078-B252-49F7-B204-15DFCCE678E6}" type="presParOf" srcId="{18394B9A-8585-49BD-8BFE-CA67214EBF33}" destId="{F32AC8E5-F7FA-4561-BFD1-BFADA267DDAF}" srcOrd="1" destOrd="0" presId="urn:microsoft.com/office/officeart/2018/2/layout/IconLabelList"/>
    <dgm:cxn modelId="{C77B2ACF-889F-4364-8B6E-74D1FA31E938}" type="presParOf" srcId="{18394B9A-8585-49BD-8BFE-CA67214EBF33}" destId="{2D034002-BBD8-45C2-8E2F-D901A3D2EB86}" srcOrd="2" destOrd="0" presId="urn:microsoft.com/office/officeart/2018/2/layout/IconLabelList"/>
    <dgm:cxn modelId="{0E62B46E-B215-4688-86B5-653C3007E607}" type="presParOf" srcId="{9E7F08A6-73DD-4287-B9A9-AF57B2A2F4EA}" destId="{1F9E220E-D6DE-4401-B01D-D4FB7C97D36D}" srcOrd="3" destOrd="0" presId="urn:microsoft.com/office/officeart/2018/2/layout/IconLabelList"/>
    <dgm:cxn modelId="{0D9A91F7-F11F-4D45-B842-5086AAC2BDDD}" type="presParOf" srcId="{9E7F08A6-73DD-4287-B9A9-AF57B2A2F4EA}" destId="{843A2657-4AD8-482A-83AE-7C04B9155CC9}" srcOrd="4" destOrd="0" presId="urn:microsoft.com/office/officeart/2018/2/layout/IconLabelList"/>
    <dgm:cxn modelId="{8DA6B33D-E9DC-451F-8081-D5CFF8275869}" type="presParOf" srcId="{843A2657-4AD8-482A-83AE-7C04B9155CC9}" destId="{156773ED-8A7D-4B87-82C9-2BFCE2DD40F1}" srcOrd="0" destOrd="0" presId="urn:microsoft.com/office/officeart/2018/2/layout/IconLabelList"/>
    <dgm:cxn modelId="{49D17649-B793-4C7B-B81D-2E59CB80E93B}" type="presParOf" srcId="{843A2657-4AD8-482A-83AE-7C04B9155CC9}" destId="{EAE2FB37-AF75-45DF-AE4A-A226413BBE4F}" srcOrd="1" destOrd="0" presId="urn:microsoft.com/office/officeart/2018/2/layout/IconLabelList"/>
    <dgm:cxn modelId="{8ADEC8E6-963D-454E-9B28-51DAAB175A74}" type="presParOf" srcId="{843A2657-4AD8-482A-83AE-7C04B9155CC9}" destId="{27385CB6-E6E9-44D2-9362-79FDF7D3AC80}" srcOrd="2" destOrd="0" presId="urn:microsoft.com/office/officeart/2018/2/layout/IconLabelList"/>
    <dgm:cxn modelId="{3A704A17-554E-44A0-A393-B10E6EFCC10E}" type="presParOf" srcId="{9E7F08A6-73DD-4287-B9A9-AF57B2A2F4EA}" destId="{3B769969-5A87-4EB5-8023-B125DAEBDCB9}" srcOrd="5" destOrd="0" presId="urn:microsoft.com/office/officeart/2018/2/layout/IconLabelList"/>
    <dgm:cxn modelId="{E7A46E3B-8BE1-4ED7-852F-7914AFD83CA2}" type="presParOf" srcId="{9E7F08A6-73DD-4287-B9A9-AF57B2A2F4EA}" destId="{C5934597-A606-46B3-BBA9-B44D8ECF1A6D}" srcOrd="6" destOrd="0" presId="urn:microsoft.com/office/officeart/2018/2/layout/IconLabelList"/>
    <dgm:cxn modelId="{DD638FCC-EBD1-490A-9E05-66D2E8D190AF}" type="presParOf" srcId="{C5934597-A606-46B3-BBA9-B44D8ECF1A6D}" destId="{910FE967-C163-4E0D-A0C6-29C6B015D44A}" srcOrd="0" destOrd="0" presId="urn:microsoft.com/office/officeart/2018/2/layout/IconLabelList"/>
    <dgm:cxn modelId="{C8D7DA2E-5A19-4D74-A1C7-252F844F37C5}" type="presParOf" srcId="{C5934597-A606-46B3-BBA9-B44D8ECF1A6D}" destId="{A2788D9B-4F6A-45D3-8F32-4A6CDD9DA5F0}" srcOrd="1" destOrd="0" presId="urn:microsoft.com/office/officeart/2018/2/layout/IconLabelList"/>
    <dgm:cxn modelId="{EC674305-0C14-49DC-9525-5BD76B63B19B}" type="presParOf" srcId="{C5934597-A606-46B3-BBA9-B44D8ECF1A6D}" destId="{7ECFE88A-A64B-4545-91E3-5A635EAC022B}" srcOrd="2" destOrd="0" presId="urn:microsoft.com/office/officeart/2018/2/layout/IconLabelList"/>
    <dgm:cxn modelId="{D4EC1564-D04F-4F4C-A7A8-05ABD6B79B40}" type="presParOf" srcId="{9E7F08A6-73DD-4287-B9A9-AF57B2A2F4EA}" destId="{C5EF7031-5528-42E5-9960-7EAF4AA4C42B}" srcOrd="7" destOrd="0" presId="urn:microsoft.com/office/officeart/2018/2/layout/IconLabelList"/>
    <dgm:cxn modelId="{A2FD4AF9-5670-4906-9A10-54D6D4417FDA}" type="presParOf" srcId="{9E7F08A6-73DD-4287-B9A9-AF57B2A2F4EA}" destId="{FDE688B2-9EF4-49FE-A5B2-7EDD84A163CB}" srcOrd="8" destOrd="0" presId="urn:microsoft.com/office/officeart/2018/2/layout/IconLabelList"/>
    <dgm:cxn modelId="{21C2E1C5-A86F-44CF-ABDE-DB33456769CE}" type="presParOf" srcId="{FDE688B2-9EF4-49FE-A5B2-7EDD84A163CB}" destId="{FA33B6E6-8239-4EBD-8330-720C9798BEF4}" srcOrd="0" destOrd="0" presId="urn:microsoft.com/office/officeart/2018/2/layout/IconLabelList"/>
    <dgm:cxn modelId="{57C1E269-558D-4F8F-995E-A03CFC463310}" type="presParOf" srcId="{FDE688B2-9EF4-49FE-A5B2-7EDD84A163CB}" destId="{95E0DA25-8319-42D0-9106-B4421CAF2080}" srcOrd="1" destOrd="0" presId="urn:microsoft.com/office/officeart/2018/2/layout/IconLabelList"/>
    <dgm:cxn modelId="{B1782BDB-36E7-472F-9EBE-0E217E5C6450}" type="presParOf" srcId="{FDE688B2-9EF4-49FE-A5B2-7EDD84A163CB}" destId="{29422B71-C081-4E2D-BD18-E589D5A7983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2635FD-A829-429A-988D-A55257A1DFF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832F64A-41B1-4752-A042-EB096C38A7F0}">
      <dgm:prSet/>
      <dgm:spPr/>
      <dgm:t>
        <a:bodyPr/>
        <a:lstStyle/>
        <a:p>
          <a:r>
            <a:rPr lang="en-US"/>
            <a:t>It is far more probable that the team will do its work in the allotted amount of time if the responsibilities of the project are appropriately spread among the team members and everyone shares responsibility. </a:t>
          </a:r>
        </a:p>
      </dgm:t>
    </dgm:pt>
    <dgm:pt modelId="{208F30DC-459F-4160-8F28-317D296CF271}" type="parTrans" cxnId="{07E2B7E4-EDD6-4259-B246-5CD551EEDAF5}">
      <dgm:prSet/>
      <dgm:spPr/>
      <dgm:t>
        <a:bodyPr/>
        <a:lstStyle/>
        <a:p>
          <a:endParaRPr lang="en-US"/>
        </a:p>
      </dgm:t>
    </dgm:pt>
    <dgm:pt modelId="{0E43567E-C406-46A2-AAB9-4DB9325EF1C6}" type="sibTrans" cxnId="{07E2B7E4-EDD6-4259-B246-5CD551EEDAF5}">
      <dgm:prSet/>
      <dgm:spPr/>
      <dgm:t>
        <a:bodyPr/>
        <a:lstStyle/>
        <a:p>
          <a:endParaRPr lang="en-US"/>
        </a:p>
      </dgm:t>
    </dgm:pt>
    <dgm:pt modelId="{3F83A533-F563-4772-A07F-36B0806D558C}">
      <dgm:prSet/>
      <dgm:spPr/>
      <dgm:t>
        <a:bodyPr/>
        <a:lstStyle/>
        <a:p>
          <a:r>
            <a:rPr lang="en-US"/>
            <a:t>When individuals cooperate well with one another, the outcomes of the group and the overall efficiency of the business benefit.</a:t>
          </a:r>
        </a:p>
      </dgm:t>
    </dgm:pt>
    <dgm:pt modelId="{C8EDCACA-1D43-48AE-B83F-AEC8149DA7C3}" type="parTrans" cxnId="{E7DDAC74-E68A-48E3-8AB5-42DE712F53D5}">
      <dgm:prSet/>
      <dgm:spPr/>
      <dgm:t>
        <a:bodyPr/>
        <a:lstStyle/>
        <a:p>
          <a:endParaRPr lang="en-US"/>
        </a:p>
      </dgm:t>
    </dgm:pt>
    <dgm:pt modelId="{AFA92E74-082D-4C59-A5CA-2CF0F1D26F9A}" type="sibTrans" cxnId="{E7DDAC74-E68A-48E3-8AB5-42DE712F53D5}">
      <dgm:prSet/>
      <dgm:spPr/>
      <dgm:t>
        <a:bodyPr/>
        <a:lstStyle/>
        <a:p>
          <a:endParaRPr lang="en-US"/>
        </a:p>
      </dgm:t>
    </dgm:pt>
    <dgm:pt modelId="{6B34EE01-EF62-470C-80BE-484A5182CE59}" type="pres">
      <dgm:prSet presAssocID="{2E2635FD-A829-429A-988D-A55257A1DFF4}" presName="root" presStyleCnt="0">
        <dgm:presLayoutVars>
          <dgm:dir/>
          <dgm:resizeHandles val="exact"/>
        </dgm:presLayoutVars>
      </dgm:prSet>
      <dgm:spPr/>
    </dgm:pt>
    <dgm:pt modelId="{551C1B6C-8C9C-4E9D-B4FD-638965E549D4}" type="pres">
      <dgm:prSet presAssocID="{E832F64A-41B1-4752-A042-EB096C38A7F0}" presName="compNode" presStyleCnt="0"/>
      <dgm:spPr/>
    </dgm:pt>
    <dgm:pt modelId="{F0880593-D08B-40CE-9E3D-D69C78AC4B8C}" type="pres">
      <dgm:prSet presAssocID="{E832F64A-41B1-4752-A042-EB096C38A7F0}" presName="bgRect" presStyleLbl="bgShp" presStyleIdx="0" presStyleCnt="2"/>
      <dgm:spPr/>
    </dgm:pt>
    <dgm:pt modelId="{C04222D9-1DC0-4085-AFBD-28A1859FD141}" type="pres">
      <dgm:prSet presAssocID="{E832F64A-41B1-4752-A042-EB096C38A7F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73DB483E-D6D5-4A60-9DAB-CD720B0D063C}" type="pres">
      <dgm:prSet presAssocID="{E832F64A-41B1-4752-A042-EB096C38A7F0}" presName="spaceRect" presStyleCnt="0"/>
      <dgm:spPr/>
    </dgm:pt>
    <dgm:pt modelId="{A2F40758-DEE9-41B3-AB8B-DA0549C9055B}" type="pres">
      <dgm:prSet presAssocID="{E832F64A-41B1-4752-A042-EB096C38A7F0}" presName="parTx" presStyleLbl="revTx" presStyleIdx="0" presStyleCnt="2">
        <dgm:presLayoutVars>
          <dgm:chMax val="0"/>
          <dgm:chPref val="0"/>
        </dgm:presLayoutVars>
      </dgm:prSet>
      <dgm:spPr/>
    </dgm:pt>
    <dgm:pt modelId="{C634EB9F-E48E-4095-B324-74B632FA2BDB}" type="pres">
      <dgm:prSet presAssocID="{0E43567E-C406-46A2-AAB9-4DB9325EF1C6}" presName="sibTrans" presStyleCnt="0"/>
      <dgm:spPr/>
    </dgm:pt>
    <dgm:pt modelId="{96224B55-BA43-4D17-BDD3-E046871FE2C9}" type="pres">
      <dgm:prSet presAssocID="{3F83A533-F563-4772-A07F-36B0806D558C}" presName="compNode" presStyleCnt="0"/>
      <dgm:spPr/>
    </dgm:pt>
    <dgm:pt modelId="{A0B01317-43E7-42C3-AFBC-A761CC414C05}" type="pres">
      <dgm:prSet presAssocID="{3F83A533-F563-4772-A07F-36B0806D558C}" presName="bgRect" presStyleLbl="bgShp" presStyleIdx="1" presStyleCnt="2"/>
      <dgm:spPr/>
    </dgm:pt>
    <dgm:pt modelId="{4084815B-C717-4BFC-8177-2B593693914D}" type="pres">
      <dgm:prSet presAssocID="{3F83A533-F563-4772-A07F-36B0806D558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EFC6FF91-B1F9-4BE8-A964-13DEEAC5B6E3}" type="pres">
      <dgm:prSet presAssocID="{3F83A533-F563-4772-A07F-36B0806D558C}" presName="spaceRect" presStyleCnt="0"/>
      <dgm:spPr/>
    </dgm:pt>
    <dgm:pt modelId="{DED62E84-2E1D-4494-B01C-DBCE488AA9F8}" type="pres">
      <dgm:prSet presAssocID="{3F83A533-F563-4772-A07F-36B0806D558C}" presName="parTx" presStyleLbl="revTx" presStyleIdx="1" presStyleCnt="2">
        <dgm:presLayoutVars>
          <dgm:chMax val="0"/>
          <dgm:chPref val="0"/>
        </dgm:presLayoutVars>
      </dgm:prSet>
      <dgm:spPr/>
    </dgm:pt>
  </dgm:ptLst>
  <dgm:cxnLst>
    <dgm:cxn modelId="{F4939403-57DF-4AA1-8752-33BDA3BC1E9C}" type="presOf" srcId="{3F83A533-F563-4772-A07F-36B0806D558C}" destId="{DED62E84-2E1D-4494-B01C-DBCE488AA9F8}" srcOrd="0" destOrd="0" presId="urn:microsoft.com/office/officeart/2018/2/layout/IconVerticalSolidList"/>
    <dgm:cxn modelId="{03DB2B68-C432-469D-9EBD-CE29D0977BD9}" type="presOf" srcId="{2E2635FD-A829-429A-988D-A55257A1DFF4}" destId="{6B34EE01-EF62-470C-80BE-484A5182CE59}" srcOrd="0" destOrd="0" presId="urn:microsoft.com/office/officeart/2018/2/layout/IconVerticalSolidList"/>
    <dgm:cxn modelId="{E7DDAC74-E68A-48E3-8AB5-42DE712F53D5}" srcId="{2E2635FD-A829-429A-988D-A55257A1DFF4}" destId="{3F83A533-F563-4772-A07F-36B0806D558C}" srcOrd="1" destOrd="0" parTransId="{C8EDCACA-1D43-48AE-B83F-AEC8149DA7C3}" sibTransId="{AFA92E74-082D-4C59-A5CA-2CF0F1D26F9A}"/>
    <dgm:cxn modelId="{F39CC657-5D19-429A-8608-041A3872312A}" type="presOf" srcId="{E832F64A-41B1-4752-A042-EB096C38A7F0}" destId="{A2F40758-DEE9-41B3-AB8B-DA0549C9055B}" srcOrd="0" destOrd="0" presId="urn:microsoft.com/office/officeart/2018/2/layout/IconVerticalSolidList"/>
    <dgm:cxn modelId="{07E2B7E4-EDD6-4259-B246-5CD551EEDAF5}" srcId="{2E2635FD-A829-429A-988D-A55257A1DFF4}" destId="{E832F64A-41B1-4752-A042-EB096C38A7F0}" srcOrd="0" destOrd="0" parTransId="{208F30DC-459F-4160-8F28-317D296CF271}" sibTransId="{0E43567E-C406-46A2-AAB9-4DB9325EF1C6}"/>
    <dgm:cxn modelId="{8539E60F-F21A-49F5-A75C-76E26EB158C7}" type="presParOf" srcId="{6B34EE01-EF62-470C-80BE-484A5182CE59}" destId="{551C1B6C-8C9C-4E9D-B4FD-638965E549D4}" srcOrd="0" destOrd="0" presId="urn:microsoft.com/office/officeart/2018/2/layout/IconVerticalSolidList"/>
    <dgm:cxn modelId="{F3FCE073-BB06-4957-BDE8-F037DF32B510}" type="presParOf" srcId="{551C1B6C-8C9C-4E9D-B4FD-638965E549D4}" destId="{F0880593-D08B-40CE-9E3D-D69C78AC4B8C}" srcOrd="0" destOrd="0" presId="urn:microsoft.com/office/officeart/2018/2/layout/IconVerticalSolidList"/>
    <dgm:cxn modelId="{7A783CF4-3E81-490C-A8D5-F20545FA3FE6}" type="presParOf" srcId="{551C1B6C-8C9C-4E9D-B4FD-638965E549D4}" destId="{C04222D9-1DC0-4085-AFBD-28A1859FD141}" srcOrd="1" destOrd="0" presId="urn:microsoft.com/office/officeart/2018/2/layout/IconVerticalSolidList"/>
    <dgm:cxn modelId="{57D4DBFE-008D-415E-ADBE-FF2B137F0162}" type="presParOf" srcId="{551C1B6C-8C9C-4E9D-B4FD-638965E549D4}" destId="{73DB483E-D6D5-4A60-9DAB-CD720B0D063C}" srcOrd="2" destOrd="0" presId="urn:microsoft.com/office/officeart/2018/2/layout/IconVerticalSolidList"/>
    <dgm:cxn modelId="{1AA3093E-EDAC-4BE2-99D8-E05106EE84BB}" type="presParOf" srcId="{551C1B6C-8C9C-4E9D-B4FD-638965E549D4}" destId="{A2F40758-DEE9-41B3-AB8B-DA0549C9055B}" srcOrd="3" destOrd="0" presId="urn:microsoft.com/office/officeart/2018/2/layout/IconVerticalSolidList"/>
    <dgm:cxn modelId="{72D1F3C8-826B-4EE0-B7C3-9AE8C9840A6C}" type="presParOf" srcId="{6B34EE01-EF62-470C-80BE-484A5182CE59}" destId="{C634EB9F-E48E-4095-B324-74B632FA2BDB}" srcOrd="1" destOrd="0" presId="urn:microsoft.com/office/officeart/2018/2/layout/IconVerticalSolidList"/>
    <dgm:cxn modelId="{C7CDA4F2-7856-43CF-9D60-E2F96CB7C140}" type="presParOf" srcId="{6B34EE01-EF62-470C-80BE-484A5182CE59}" destId="{96224B55-BA43-4D17-BDD3-E046871FE2C9}" srcOrd="2" destOrd="0" presId="urn:microsoft.com/office/officeart/2018/2/layout/IconVerticalSolidList"/>
    <dgm:cxn modelId="{AD6531CD-8897-4A4F-8D99-2860C2C6BE95}" type="presParOf" srcId="{96224B55-BA43-4D17-BDD3-E046871FE2C9}" destId="{A0B01317-43E7-42C3-AFBC-A761CC414C05}" srcOrd="0" destOrd="0" presId="urn:microsoft.com/office/officeart/2018/2/layout/IconVerticalSolidList"/>
    <dgm:cxn modelId="{7174522D-A0EC-45FB-A235-92CE821C6F14}" type="presParOf" srcId="{96224B55-BA43-4D17-BDD3-E046871FE2C9}" destId="{4084815B-C717-4BFC-8177-2B593693914D}" srcOrd="1" destOrd="0" presId="urn:microsoft.com/office/officeart/2018/2/layout/IconVerticalSolidList"/>
    <dgm:cxn modelId="{07BF42A5-101C-4362-8CE6-3CDB165D148C}" type="presParOf" srcId="{96224B55-BA43-4D17-BDD3-E046871FE2C9}" destId="{EFC6FF91-B1F9-4BE8-A964-13DEEAC5B6E3}" srcOrd="2" destOrd="0" presId="urn:microsoft.com/office/officeart/2018/2/layout/IconVerticalSolidList"/>
    <dgm:cxn modelId="{0E71B1C3-CC24-40DA-829A-B2C1045A2E3E}" type="presParOf" srcId="{96224B55-BA43-4D17-BDD3-E046871FE2C9}" destId="{DED62E84-2E1D-4494-B01C-DBCE488AA9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3BD970-AB36-49FC-8E41-2A214168284D}"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E30E0BB-BE7D-4D3E-B469-6F7B31FF7EF7}">
      <dgm:prSet/>
      <dgm:spPr/>
      <dgm:t>
        <a:bodyPr/>
        <a:lstStyle/>
        <a:p>
          <a:r>
            <a:rPr lang="en-US" dirty="0"/>
            <a:t>Kilpatrick, K., Lavoie-Tremblay, M., Ritchie, J.A. and Lamothe, L. (2011). Advanced practice nursing, health care teams, and perceptions of team effectiveness. The Health Care Manager, 30(3), pp.215-226.</a:t>
          </a:r>
        </a:p>
      </dgm:t>
    </dgm:pt>
    <dgm:pt modelId="{E7760004-108B-4287-85C1-6F6C2F990FF8}" type="parTrans" cxnId="{783C6B9E-EE5B-4FFE-8F99-05399E8E656B}">
      <dgm:prSet/>
      <dgm:spPr/>
      <dgm:t>
        <a:bodyPr/>
        <a:lstStyle/>
        <a:p>
          <a:endParaRPr lang="en-US"/>
        </a:p>
      </dgm:t>
    </dgm:pt>
    <dgm:pt modelId="{610957D0-F31F-42E8-BE3E-C2EF06C36465}" type="sibTrans" cxnId="{783C6B9E-EE5B-4FFE-8F99-05399E8E656B}">
      <dgm:prSet/>
      <dgm:spPr/>
      <dgm:t>
        <a:bodyPr/>
        <a:lstStyle/>
        <a:p>
          <a:endParaRPr lang="en-US"/>
        </a:p>
      </dgm:t>
    </dgm:pt>
    <dgm:pt modelId="{0AC82781-A1A2-4441-96DE-47EEA3AC6DF4}">
      <dgm:prSet/>
      <dgm:spPr/>
      <dgm:t>
        <a:bodyPr/>
        <a:lstStyle/>
        <a:p>
          <a:r>
            <a:rPr lang="en-US" dirty="0"/>
            <a:t>Kash, B.A., Cheon, O., </a:t>
          </a:r>
          <a:r>
            <a:rPr lang="en-US" dirty="0" err="1"/>
            <a:t>Halzack</a:t>
          </a:r>
          <a:r>
            <a:rPr lang="en-US" dirty="0"/>
            <a:t>, N.M. and Miller, T.R. (2018). Measuring team effectiveness in the health care setting: an inventory of survey tools. Health services insights, 11, p.1178632918796230.</a:t>
          </a:r>
        </a:p>
      </dgm:t>
    </dgm:pt>
    <dgm:pt modelId="{CFA74769-6E5A-4A59-B383-FE3B0F939613}" type="parTrans" cxnId="{FB0CFF99-2FA3-432F-B43A-17C7A4C018AD}">
      <dgm:prSet/>
      <dgm:spPr/>
      <dgm:t>
        <a:bodyPr/>
        <a:lstStyle/>
        <a:p>
          <a:endParaRPr lang="en-US"/>
        </a:p>
      </dgm:t>
    </dgm:pt>
    <dgm:pt modelId="{D63A850A-F93F-4E59-8202-8BC20A74D974}" type="sibTrans" cxnId="{FB0CFF99-2FA3-432F-B43A-17C7A4C018AD}">
      <dgm:prSet/>
      <dgm:spPr/>
      <dgm:t>
        <a:bodyPr/>
        <a:lstStyle/>
        <a:p>
          <a:endParaRPr lang="en-US"/>
        </a:p>
      </dgm:t>
    </dgm:pt>
    <dgm:pt modelId="{D520695F-4709-4D6F-B97F-10C5740646FC}">
      <dgm:prSet/>
      <dgm:spPr/>
      <dgm:t>
        <a:bodyPr/>
        <a:lstStyle/>
        <a:p>
          <a:pPr rtl="0"/>
          <a:r>
            <a:rPr lang="en-US" dirty="0" err="1"/>
            <a:t>Udoagwu</a:t>
          </a:r>
          <a:r>
            <a:rPr lang="en-US" dirty="0"/>
            <a:t>, K. (2022) 6 different Team Effectiveness Models to understand your team better Available </a:t>
          </a:r>
          <a:r>
            <a:rPr lang="en-US" dirty="0">
              <a:latin typeface="Gill Sans MT" panose="020B0502020104020203"/>
            </a:rPr>
            <a:t>at: </a:t>
          </a:r>
          <a:r>
            <a:rPr lang="en-US" dirty="0">
              <a:latin typeface="Gill Sans MT" panose="020B0502020104020203"/>
              <a:hlinkClick xmlns:r="http://schemas.openxmlformats.org/officeDocument/2006/relationships" r:id="rId1"/>
            </a:rPr>
            <a:t>https</a:t>
          </a:r>
          <a:r>
            <a:rPr lang="en-US" dirty="0">
              <a:hlinkClick xmlns:r="http://schemas.openxmlformats.org/officeDocument/2006/relationships" r:id="rId1"/>
            </a:rPr>
            <a:t>://www.wrike.com/blog/6-different-team-effectiveness-models/</a:t>
          </a:r>
          <a:r>
            <a:rPr lang="en-US" dirty="0">
              <a:latin typeface="Gill Sans MT" panose="020B0502020104020203"/>
            </a:rPr>
            <a:t>  Accessed on 9 March 2023</a:t>
          </a:r>
          <a:endParaRPr lang="en-US" dirty="0"/>
        </a:p>
      </dgm:t>
    </dgm:pt>
    <dgm:pt modelId="{893433E9-5937-4AB2-8D80-CA85DB4E17FB}" type="parTrans" cxnId="{B2A8709A-61D5-4DCE-A5F5-5B5D74C3A599}">
      <dgm:prSet/>
      <dgm:spPr/>
      <dgm:t>
        <a:bodyPr/>
        <a:lstStyle/>
        <a:p>
          <a:endParaRPr lang="en-US"/>
        </a:p>
      </dgm:t>
    </dgm:pt>
    <dgm:pt modelId="{B34E6640-ED03-4863-AE7D-F28B8F25328B}" type="sibTrans" cxnId="{B2A8709A-61D5-4DCE-A5F5-5B5D74C3A599}">
      <dgm:prSet/>
      <dgm:spPr/>
      <dgm:t>
        <a:bodyPr/>
        <a:lstStyle/>
        <a:p>
          <a:endParaRPr lang="en-US"/>
        </a:p>
      </dgm:t>
    </dgm:pt>
    <dgm:pt modelId="{531DF1DE-253C-405C-8877-09001DEAC4BD}">
      <dgm:prSet phldr="0"/>
      <dgm:spPr/>
      <dgm:t>
        <a:bodyPr/>
        <a:lstStyle/>
        <a:p>
          <a:pPr rtl="0"/>
          <a:r>
            <a:rPr lang="en-US" dirty="0"/>
            <a:t>Borrill, C., West, M., Shapiro, D. and Rees, A. (2000). Team working and effectiveness in health care. British Journal of Healthcare Management, 6(8), pp.364-371.</a:t>
          </a:r>
          <a:endParaRPr lang="en-US" dirty="0">
            <a:latin typeface="Gill Sans MT" panose="020B0502020104020203"/>
          </a:endParaRPr>
        </a:p>
      </dgm:t>
    </dgm:pt>
    <dgm:pt modelId="{C3C5E589-EFAD-46AE-AF56-E6DCC52BE637}" type="parTrans" cxnId="{DAF315D4-5223-4FCB-9B35-B5C52E48EB29}">
      <dgm:prSet/>
      <dgm:spPr/>
    </dgm:pt>
    <dgm:pt modelId="{6B20A897-43D5-49D9-8695-B51154B66827}" type="sibTrans" cxnId="{DAF315D4-5223-4FCB-9B35-B5C52E48EB29}">
      <dgm:prSet/>
      <dgm:spPr/>
    </dgm:pt>
    <dgm:pt modelId="{BA93FFA6-EBA9-456A-BC25-617C7306C714}" type="pres">
      <dgm:prSet presAssocID="{A63BD970-AB36-49FC-8E41-2A214168284D}" presName="vert0" presStyleCnt="0">
        <dgm:presLayoutVars>
          <dgm:dir/>
          <dgm:animOne val="branch"/>
          <dgm:animLvl val="lvl"/>
        </dgm:presLayoutVars>
      </dgm:prSet>
      <dgm:spPr/>
    </dgm:pt>
    <dgm:pt modelId="{BB0FED3E-D143-441D-B8DE-78F0A2EA3625}" type="pres">
      <dgm:prSet presAssocID="{531DF1DE-253C-405C-8877-09001DEAC4BD}" presName="thickLine" presStyleLbl="alignNode1" presStyleIdx="0" presStyleCnt="4"/>
      <dgm:spPr/>
    </dgm:pt>
    <dgm:pt modelId="{E43A57FB-4AD9-4F7D-8F34-A8FC63DB5380}" type="pres">
      <dgm:prSet presAssocID="{531DF1DE-253C-405C-8877-09001DEAC4BD}" presName="horz1" presStyleCnt="0"/>
      <dgm:spPr/>
    </dgm:pt>
    <dgm:pt modelId="{7DB4EA6E-67C1-4472-83B7-3B471A40BB1F}" type="pres">
      <dgm:prSet presAssocID="{531DF1DE-253C-405C-8877-09001DEAC4BD}" presName="tx1" presStyleLbl="revTx" presStyleIdx="0" presStyleCnt="4"/>
      <dgm:spPr/>
    </dgm:pt>
    <dgm:pt modelId="{FDFB0386-6D34-45FB-BA24-E957546A56C1}" type="pres">
      <dgm:prSet presAssocID="{531DF1DE-253C-405C-8877-09001DEAC4BD}" presName="vert1" presStyleCnt="0"/>
      <dgm:spPr/>
    </dgm:pt>
    <dgm:pt modelId="{117C98D7-29B5-4E3A-B642-3922549F0675}" type="pres">
      <dgm:prSet presAssocID="{9E30E0BB-BE7D-4D3E-B469-6F7B31FF7EF7}" presName="thickLine" presStyleLbl="alignNode1" presStyleIdx="1" presStyleCnt="4"/>
      <dgm:spPr/>
    </dgm:pt>
    <dgm:pt modelId="{F829EB1B-1BA2-4E5D-88E8-FE7794F55D27}" type="pres">
      <dgm:prSet presAssocID="{9E30E0BB-BE7D-4D3E-B469-6F7B31FF7EF7}" presName="horz1" presStyleCnt="0"/>
      <dgm:spPr/>
    </dgm:pt>
    <dgm:pt modelId="{BE61C4DE-60E8-4262-8FA5-271A3E303530}" type="pres">
      <dgm:prSet presAssocID="{9E30E0BB-BE7D-4D3E-B469-6F7B31FF7EF7}" presName="tx1" presStyleLbl="revTx" presStyleIdx="1" presStyleCnt="4"/>
      <dgm:spPr/>
    </dgm:pt>
    <dgm:pt modelId="{0D44E226-8323-43B0-B6C4-3C20A20EC694}" type="pres">
      <dgm:prSet presAssocID="{9E30E0BB-BE7D-4D3E-B469-6F7B31FF7EF7}" presName="vert1" presStyleCnt="0"/>
      <dgm:spPr/>
    </dgm:pt>
    <dgm:pt modelId="{33CC9E7B-CE63-498A-9846-781188FDF755}" type="pres">
      <dgm:prSet presAssocID="{0AC82781-A1A2-4441-96DE-47EEA3AC6DF4}" presName="thickLine" presStyleLbl="alignNode1" presStyleIdx="2" presStyleCnt="4"/>
      <dgm:spPr/>
    </dgm:pt>
    <dgm:pt modelId="{F53D5B42-C2F1-490E-98B4-54E3C75BE61D}" type="pres">
      <dgm:prSet presAssocID="{0AC82781-A1A2-4441-96DE-47EEA3AC6DF4}" presName="horz1" presStyleCnt="0"/>
      <dgm:spPr/>
    </dgm:pt>
    <dgm:pt modelId="{959ABDDF-5B27-411B-AFEA-CD5FE392D4D6}" type="pres">
      <dgm:prSet presAssocID="{0AC82781-A1A2-4441-96DE-47EEA3AC6DF4}" presName="tx1" presStyleLbl="revTx" presStyleIdx="2" presStyleCnt="4"/>
      <dgm:spPr/>
    </dgm:pt>
    <dgm:pt modelId="{4F8024E3-8740-4FD8-A192-E0F77CE97372}" type="pres">
      <dgm:prSet presAssocID="{0AC82781-A1A2-4441-96DE-47EEA3AC6DF4}" presName="vert1" presStyleCnt="0"/>
      <dgm:spPr/>
    </dgm:pt>
    <dgm:pt modelId="{9132DEC9-D7A8-43C3-8838-69AD804C4A80}" type="pres">
      <dgm:prSet presAssocID="{D520695F-4709-4D6F-B97F-10C5740646FC}" presName="thickLine" presStyleLbl="alignNode1" presStyleIdx="3" presStyleCnt="4"/>
      <dgm:spPr/>
    </dgm:pt>
    <dgm:pt modelId="{8A8695F4-2044-4D39-9047-F1ABCD52E330}" type="pres">
      <dgm:prSet presAssocID="{D520695F-4709-4D6F-B97F-10C5740646FC}" presName="horz1" presStyleCnt="0"/>
      <dgm:spPr/>
    </dgm:pt>
    <dgm:pt modelId="{C5D03222-A974-4F9E-AF6E-7D438485EB09}" type="pres">
      <dgm:prSet presAssocID="{D520695F-4709-4D6F-B97F-10C5740646FC}" presName="tx1" presStyleLbl="revTx" presStyleIdx="3" presStyleCnt="4"/>
      <dgm:spPr/>
    </dgm:pt>
    <dgm:pt modelId="{D95992B3-583A-454F-AF64-B99E4FD91953}" type="pres">
      <dgm:prSet presAssocID="{D520695F-4709-4D6F-B97F-10C5740646FC}" presName="vert1" presStyleCnt="0"/>
      <dgm:spPr/>
    </dgm:pt>
  </dgm:ptLst>
  <dgm:cxnLst>
    <dgm:cxn modelId="{79C67822-4EF5-4669-A2DD-D748EF304B35}" type="presOf" srcId="{A63BD970-AB36-49FC-8E41-2A214168284D}" destId="{BA93FFA6-EBA9-456A-BC25-617C7306C714}" srcOrd="0" destOrd="0" presId="urn:microsoft.com/office/officeart/2008/layout/LinedList"/>
    <dgm:cxn modelId="{E6FDD92B-D25C-4377-B1D2-E77E80C0BDB2}" type="presOf" srcId="{D520695F-4709-4D6F-B97F-10C5740646FC}" destId="{C5D03222-A974-4F9E-AF6E-7D438485EB09}" srcOrd="0" destOrd="0" presId="urn:microsoft.com/office/officeart/2008/layout/LinedList"/>
    <dgm:cxn modelId="{D3866385-B3FA-4E77-AAB0-5B3F864FC6FE}" type="presOf" srcId="{9E30E0BB-BE7D-4D3E-B469-6F7B31FF7EF7}" destId="{BE61C4DE-60E8-4262-8FA5-271A3E303530}" srcOrd="0" destOrd="0" presId="urn:microsoft.com/office/officeart/2008/layout/LinedList"/>
    <dgm:cxn modelId="{FB0CFF99-2FA3-432F-B43A-17C7A4C018AD}" srcId="{A63BD970-AB36-49FC-8E41-2A214168284D}" destId="{0AC82781-A1A2-4441-96DE-47EEA3AC6DF4}" srcOrd="2" destOrd="0" parTransId="{CFA74769-6E5A-4A59-B383-FE3B0F939613}" sibTransId="{D63A850A-F93F-4E59-8202-8BC20A74D974}"/>
    <dgm:cxn modelId="{B2A8709A-61D5-4DCE-A5F5-5B5D74C3A599}" srcId="{A63BD970-AB36-49FC-8E41-2A214168284D}" destId="{D520695F-4709-4D6F-B97F-10C5740646FC}" srcOrd="3" destOrd="0" parTransId="{893433E9-5937-4AB2-8D80-CA85DB4E17FB}" sibTransId="{B34E6640-ED03-4863-AE7D-F28B8F25328B}"/>
    <dgm:cxn modelId="{783C6B9E-EE5B-4FFE-8F99-05399E8E656B}" srcId="{A63BD970-AB36-49FC-8E41-2A214168284D}" destId="{9E30E0BB-BE7D-4D3E-B469-6F7B31FF7EF7}" srcOrd="1" destOrd="0" parTransId="{E7760004-108B-4287-85C1-6F6C2F990FF8}" sibTransId="{610957D0-F31F-42E8-BE3E-C2EF06C36465}"/>
    <dgm:cxn modelId="{DAF315D4-5223-4FCB-9B35-B5C52E48EB29}" srcId="{A63BD970-AB36-49FC-8E41-2A214168284D}" destId="{531DF1DE-253C-405C-8877-09001DEAC4BD}" srcOrd="0" destOrd="0" parTransId="{C3C5E589-EFAD-46AE-AF56-E6DCC52BE637}" sibTransId="{6B20A897-43D5-49D9-8695-B51154B66827}"/>
    <dgm:cxn modelId="{1B2DE0F7-4869-49DC-81B4-4AC1F09D6F42}" type="presOf" srcId="{0AC82781-A1A2-4441-96DE-47EEA3AC6DF4}" destId="{959ABDDF-5B27-411B-AFEA-CD5FE392D4D6}" srcOrd="0" destOrd="0" presId="urn:microsoft.com/office/officeart/2008/layout/LinedList"/>
    <dgm:cxn modelId="{2DACB7FC-FD0C-48FB-9EA3-9A503BEBFA77}" type="presOf" srcId="{531DF1DE-253C-405C-8877-09001DEAC4BD}" destId="{7DB4EA6E-67C1-4472-83B7-3B471A40BB1F}" srcOrd="0" destOrd="0" presId="urn:microsoft.com/office/officeart/2008/layout/LinedList"/>
    <dgm:cxn modelId="{D7949013-3FD8-415B-ABD5-E03DBABFB27C}" type="presParOf" srcId="{BA93FFA6-EBA9-456A-BC25-617C7306C714}" destId="{BB0FED3E-D143-441D-B8DE-78F0A2EA3625}" srcOrd="0" destOrd="0" presId="urn:microsoft.com/office/officeart/2008/layout/LinedList"/>
    <dgm:cxn modelId="{B919C1FD-18FC-40D5-BC46-208B7B8491B2}" type="presParOf" srcId="{BA93FFA6-EBA9-456A-BC25-617C7306C714}" destId="{E43A57FB-4AD9-4F7D-8F34-A8FC63DB5380}" srcOrd="1" destOrd="0" presId="urn:microsoft.com/office/officeart/2008/layout/LinedList"/>
    <dgm:cxn modelId="{70AB01CC-78A7-4FDB-BB04-F2DDBCC4512C}" type="presParOf" srcId="{E43A57FB-4AD9-4F7D-8F34-A8FC63DB5380}" destId="{7DB4EA6E-67C1-4472-83B7-3B471A40BB1F}" srcOrd="0" destOrd="0" presId="urn:microsoft.com/office/officeart/2008/layout/LinedList"/>
    <dgm:cxn modelId="{F6E31AEA-9C82-463B-B366-7BBAE8B68875}" type="presParOf" srcId="{E43A57FB-4AD9-4F7D-8F34-A8FC63DB5380}" destId="{FDFB0386-6D34-45FB-BA24-E957546A56C1}" srcOrd="1" destOrd="0" presId="urn:microsoft.com/office/officeart/2008/layout/LinedList"/>
    <dgm:cxn modelId="{CDF82C0E-2338-4DA9-A3FD-975784F54D85}" type="presParOf" srcId="{BA93FFA6-EBA9-456A-BC25-617C7306C714}" destId="{117C98D7-29B5-4E3A-B642-3922549F0675}" srcOrd="2" destOrd="0" presId="urn:microsoft.com/office/officeart/2008/layout/LinedList"/>
    <dgm:cxn modelId="{9AC4DF66-24FF-44F6-8B92-7A88BA3FC1C9}" type="presParOf" srcId="{BA93FFA6-EBA9-456A-BC25-617C7306C714}" destId="{F829EB1B-1BA2-4E5D-88E8-FE7794F55D27}" srcOrd="3" destOrd="0" presId="urn:microsoft.com/office/officeart/2008/layout/LinedList"/>
    <dgm:cxn modelId="{27A7EE89-C6E5-46D4-AA97-BA6F7C367AF1}" type="presParOf" srcId="{F829EB1B-1BA2-4E5D-88E8-FE7794F55D27}" destId="{BE61C4DE-60E8-4262-8FA5-271A3E303530}" srcOrd="0" destOrd="0" presId="urn:microsoft.com/office/officeart/2008/layout/LinedList"/>
    <dgm:cxn modelId="{0138B71F-670A-466C-B118-0178A660BC48}" type="presParOf" srcId="{F829EB1B-1BA2-4E5D-88E8-FE7794F55D27}" destId="{0D44E226-8323-43B0-B6C4-3C20A20EC694}" srcOrd="1" destOrd="0" presId="urn:microsoft.com/office/officeart/2008/layout/LinedList"/>
    <dgm:cxn modelId="{C4C58A95-A626-4F9A-84CA-DF9FBEABD391}" type="presParOf" srcId="{BA93FFA6-EBA9-456A-BC25-617C7306C714}" destId="{33CC9E7B-CE63-498A-9846-781188FDF755}" srcOrd="4" destOrd="0" presId="urn:microsoft.com/office/officeart/2008/layout/LinedList"/>
    <dgm:cxn modelId="{479DB87A-1DB7-4990-B62E-C2D429E5D9C2}" type="presParOf" srcId="{BA93FFA6-EBA9-456A-BC25-617C7306C714}" destId="{F53D5B42-C2F1-490E-98B4-54E3C75BE61D}" srcOrd="5" destOrd="0" presId="urn:microsoft.com/office/officeart/2008/layout/LinedList"/>
    <dgm:cxn modelId="{441A1688-6AA7-4B17-8E0E-5CCCB17B85FD}" type="presParOf" srcId="{F53D5B42-C2F1-490E-98B4-54E3C75BE61D}" destId="{959ABDDF-5B27-411B-AFEA-CD5FE392D4D6}" srcOrd="0" destOrd="0" presId="urn:microsoft.com/office/officeart/2008/layout/LinedList"/>
    <dgm:cxn modelId="{315B1E0E-C708-48BD-A345-F402D77AE535}" type="presParOf" srcId="{F53D5B42-C2F1-490E-98B4-54E3C75BE61D}" destId="{4F8024E3-8740-4FD8-A192-E0F77CE97372}" srcOrd="1" destOrd="0" presId="urn:microsoft.com/office/officeart/2008/layout/LinedList"/>
    <dgm:cxn modelId="{1024EF04-5A8C-43C7-A646-6C36EA76C0E4}" type="presParOf" srcId="{BA93FFA6-EBA9-456A-BC25-617C7306C714}" destId="{9132DEC9-D7A8-43C3-8838-69AD804C4A80}" srcOrd="6" destOrd="0" presId="urn:microsoft.com/office/officeart/2008/layout/LinedList"/>
    <dgm:cxn modelId="{77AE6E81-603D-49A3-A717-9CF1A4A9A175}" type="presParOf" srcId="{BA93FFA6-EBA9-456A-BC25-617C7306C714}" destId="{8A8695F4-2044-4D39-9047-F1ABCD52E330}" srcOrd="7" destOrd="0" presId="urn:microsoft.com/office/officeart/2008/layout/LinedList"/>
    <dgm:cxn modelId="{C92327C6-4554-4945-A9E9-ABEF183EACF1}" type="presParOf" srcId="{8A8695F4-2044-4D39-9047-F1ABCD52E330}" destId="{C5D03222-A974-4F9E-AF6E-7D438485EB09}" srcOrd="0" destOrd="0" presId="urn:microsoft.com/office/officeart/2008/layout/LinedList"/>
    <dgm:cxn modelId="{E70DF3FB-27AE-42C0-90CF-76CBA7B6A64C}" type="presParOf" srcId="{8A8695F4-2044-4D39-9047-F1ABCD52E330}" destId="{D95992B3-583A-454F-AF64-B99E4FD9195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13929-C3BD-42BC-B1D0-00AB4153481F}">
      <dsp:nvSpPr>
        <dsp:cNvPr id="0" name=""/>
        <dsp:cNvSpPr/>
      </dsp:nvSpPr>
      <dsp:spPr>
        <a:xfrm>
          <a:off x="465927" y="1019606"/>
          <a:ext cx="757792" cy="7577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01E7E3-D239-430F-AA4E-2B1458AC764B}">
      <dsp:nvSpPr>
        <dsp:cNvPr id="0" name=""/>
        <dsp:cNvSpPr/>
      </dsp:nvSpPr>
      <dsp:spPr>
        <a:xfrm>
          <a:off x="2832" y="203002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Team member</a:t>
          </a:r>
        </a:p>
      </dsp:txBody>
      <dsp:txXfrm>
        <a:off x="2832" y="2030026"/>
        <a:ext cx="1683984" cy="673593"/>
      </dsp:txXfrm>
    </dsp:sp>
    <dsp:sp modelId="{A84C73B2-164E-481D-9FE5-016E8CC4D54D}">
      <dsp:nvSpPr>
        <dsp:cNvPr id="0" name=""/>
        <dsp:cNvSpPr/>
      </dsp:nvSpPr>
      <dsp:spPr>
        <a:xfrm>
          <a:off x="2444609" y="1019606"/>
          <a:ext cx="757792" cy="7577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034002-BBD8-45C2-8E2F-D901A3D2EB86}">
      <dsp:nvSpPr>
        <dsp:cNvPr id="0" name=""/>
        <dsp:cNvSpPr/>
      </dsp:nvSpPr>
      <dsp:spPr>
        <a:xfrm>
          <a:off x="1981513" y="203002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Team relationship</a:t>
          </a:r>
        </a:p>
      </dsp:txBody>
      <dsp:txXfrm>
        <a:off x="1981513" y="2030026"/>
        <a:ext cx="1683984" cy="673593"/>
      </dsp:txXfrm>
    </dsp:sp>
    <dsp:sp modelId="{156773ED-8A7D-4B87-82C9-2BFCE2DD40F1}">
      <dsp:nvSpPr>
        <dsp:cNvPr id="0" name=""/>
        <dsp:cNvSpPr/>
      </dsp:nvSpPr>
      <dsp:spPr>
        <a:xfrm>
          <a:off x="4423291" y="1019606"/>
          <a:ext cx="757792" cy="7577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385CB6-E6E9-44D2-9362-79FDF7D3AC80}">
      <dsp:nvSpPr>
        <dsp:cNvPr id="0" name=""/>
        <dsp:cNvSpPr/>
      </dsp:nvSpPr>
      <dsp:spPr>
        <a:xfrm>
          <a:off x="3960195" y="203002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Team problem solving</a:t>
          </a:r>
        </a:p>
      </dsp:txBody>
      <dsp:txXfrm>
        <a:off x="3960195" y="2030026"/>
        <a:ext cx="1683984" cy="673593"/>
      </dsp:txXfrm>
    </dsp:sp>
    <dsp:sp modelId="{910FE967-C163-4E0D-A0C6-29C6B015D44A}">
      <dsp:nvSpPr>
        <dsp:cNvPr id="0" name=""/>
        <dsp:cNvSpPr/>
      </dsp:nvSpPr>
      <dsp:spPr>
        <a:xfrm>
          <a:off x="6401972" y="1019606"/>
          <a:ext cx="757792" cy="7577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CFE88A-A64B-4545-91E3-5A635EAC022B}">
      <dsp:nvSpPr>
        <dsp:cNvPr id="0" name=""/>
        <dsp:cNvSpPr/>
      </dsp:nvSpPr>
      <dsp:spPr>
        <a:xfrm>
          <a:off x="5938876" y="203002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Team leadership</a:t>
          </a:r>
        </a:p>
      </dsp:txBody>
      <dsp:txXfrm>
        <a:off x="5938876" y="2030026"/>
        <a:ext cx="1683984" cy="673593"/>
      </dsp:txXfrm>
    </dsp:sp>
    <dsp:sp modelId="{FA33B6E6-8239-4EBD-8330-720C9798BEF4}">
      <dsp:nvSpPr>
        <dsp:cNvPr id="0" name=""/>
        <dsp:cNvSpPr/>
      </dsp:nvSpPr>
      <dsp:spPr>
        <a:xfrm>
          <a:off x="8380654" y="1019606"/>
          <a:ext cx="757792" cy="7577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422B71-C081-4E2D-BD18-E589D5A79832}">
      <dsp:nvSpPr>
        <dsp:cNvPr id="0" name=""/>
        <dsp:cNvSpPr/>
      </dsp:nvSpPr>
      <dsp:spPr>
        <a:xfrm>
          <a:off x="7917558" y="2030026"/>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Organization environment</a:t>
          </a:r>
        </a:p>
      </dsp:txBody>
      <dsp:txXfrm>
        <a:off x="7917558" y="2030026"/>
        <a:ext cx="1683984" cy="673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80593-D08B-40CE-9E3D-D69C78AC4B8C}">
      <dsp:nvSpPr>
        <dsp:cNvPr id="0" name=""/>
        <dsp:cNvSpPr/>
      </dsp:nvSpPr>
      <dsp:spPr>
        <a:xfrm>
          <a:off x="0" y="605024"/>
          <a:ext cx="9604375" cy="11169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4222D9-1DC0-4085-AFBD-28A1859FD141}">
      <dsp:nvSpPr>
        <dsp:cNvPr id="0" name=""/>
        <dsp:cNvSpPr/>
      </dsp:nvSpPr>
      <dsp:spPr>
        <a:xfrm>
          <a:off x="337882" y="856342"/>
          <a:ext cx="614332" cy="6143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F40758-DEE9-41B3-AB8B-DA0549C9055B}">
      <dsp:nvSpPr>
        <dsp:cNvPr id="0" name=""/>
        <dsp:cNvSpPr/>
      </dsp:nvSpPr>
      <dsp:spPr>
        <a:xfrm>
          <a:off x="1290098" y="605024"/>
          <a:ext cx="8314276" cy="1116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212" tIns="118212" rIns="118212" bIns="118212" numCol="1" spcCol="1270" anchor="ctr" anchorCtr="0">
          <a:noAutofit/>
        </a:bodyPr>
        <a:lstStyle/>
        <a:p>
          <a:pPr marL="0" lvl="0" indent="0" algn="l" defTabSz="977900">
            <a:lnSpc>
              <a:spcPct val="90000"/>
            </a:lnSpc>
            <a:spcBef>
              <a:spcPct val="0"/>
            </a:spcBef>
            <a:spcAft>
              <a:spcPct val="35000"/>
            </a:spcAft>
            <a:buNone/>
          </a:pPr>
          <a:r>
            <a:rPr lang="en-US" sz="2200" kern="1200"/>
            <a:t>It is far more probable that the team will do its work in the allotted amount of time if the responsibilities of the project are appropriately spread among the team members and everyone shares responsibility. </a:t>
          </a:r>
        </a:p>
      </dsp:txBody>
      <dsp:txXfrm>
        <a:off x="1290098" y="605024"/>
        <a:ext cx="8314276" cy="1116968"/>
      </dsp:txXfrm>
    </dsp:sp>
    <dsp:sp modelId="{A0B01317-43E7-42C3-AFBC-A761CC414C05}">
      <dsp:nvSpPr>
        <dsp:cNvPr id="0" name=""/>
        <dsp:cNvSpPr/>
      </dsp:nvSpPr>
      <dsp:spPr>
        <a:xfrm>
          <a:off x="0" y="2001234"/>
          <a:ext cx="9604375" cy="11169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4815B-C717-4BFC-8177-2B593693914D}">
      <dsp:nvSpPr>
        <dsp:cNvPr id="0" name=""/>
        <dsp:cNvSpPr/>
      </dsp:nvSpPr>
      <dsp:spPr>
        <a:xfrm>
          <a:off x="337882" y="2252552"/>
          <a:ext cx="614332" cy="6143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D62E84-2E1D-4494-B01C-DBCE488AA9F8}">
      <dsp:nvSpPr>
        <dsp:cNvPr id="0" name=""/>
        <dsp:cNvSpPr/>
      </dsp:nvSpPr>
      <dsp:spPr>
        <a:xfrm>
          <a:off x="1290098" y="2001234"/>
          <a:ext cx="8314276" cy="1116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212" tIns="118212" rIns="118212" bIns="118212" numCol="1" spcCol="1270" anchor="ctr" anchorCtr="0">
          <a:noAutofit/>
        </a:bodyPr>
        <a:lstStyle/>
        <a:p>
          <a:pPr marL="0" lvl="0" indent="0" algn="l" defTabSz="977900">
            <a:lnSpc>
              <a:spcPct val="90000"/>
            </a:lnSpc>
            <a:spcBef>
              <a:spcPct val="0"/>
            </a:spcBef>
            <a:spcAft>
              <a:spcPct val="35000"/>
            </a:spcAft>
            <a:buNone/>
          </a:pPr>
          <a:r>
            <a:rPr lang="en-US" sz="2200" kern="1200"/>
            <a:t>When individuals cooperate well with one another, the outcomes of the group and the overall efficiency of the business benefit.</a:t>
          </a:r>
        </a:p>
      </dsp:txBody>
      <dsp:txXfrm>
        <a:off x="1290098" y="2001234"/>
        <a:ext cx="8314276" cy="11169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FED3E-D143-441D-B8DE-78F0A2EA3625}">
      <dsp:nvSpPr>
        <dsp:cNvPr id="0" name=""/>
        <dsp:cNvSpPr/>
      </dsp:nvSpPr>
      <dsp:spPr>
        <a:xfrm>
          <a:off x="0" y="0"/>
          <a:ext cx="5913437"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DB4EA6E-67C1-4472-83B7-3B471A40BB1F}">
      <dsp:nvSpPr>
        <dsp:cNvPr id="0" name=""/>
        <dsp:cNvSpPr/>
      </dsp:nvSpPr>
      <dsp:spPr>
        <a:xfrm>
          <a:off x="0" y="0"/>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kern="1200" dirty="0"/>
            <a:t>Borrill, C., West, M., Shapiro, D. and Rees, A. (2000). Team working and effectiveness in health care. British Journal of Healthcare Management, 6(8), pp.364-371.</a:t>
          </a:r>
          <a:endParaRPr lang="en-US" sz="1900" kern="1200" dirty="0">
            <a:latin typeface="Gill Sans MT" panose="020B0502020104020203"/>
          </a:endParaRPr>
        </a:p>
      </dsp:txBody>
      <dsp:txXfrm>
        <a:off x="0" y="0"/>
        <a:ext cx="5913437" cy="1159272"/>
      </dsp:txXfrm>
    </dsp:sp>
    <dsp:sp modelId="{117C98D7-29B5-4E3A-B642-3922549F0675}">
      <dsp:nvSpPr>
        <dsp:cNvPr id="0" name=""/>
        <dsp:cNvSpPr/>
      </dsp:nvSpPr>
      <dsp:spPr>
        <a:xfrm>
          <a:off x="0" y="1159272"/>
          <a:ext cx="5913437"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E61C4DE-60E8-4262-8FA5-271A3E303530}">
      <dsp:nvSpPr>
        <dsp:cNvPr id="0" name=""/>
        <dsp:cNvSpPr/>
      </dsp:nvSpPr>
      <dsp:spPr>
        <a:xfrm>
          <a:off x="0" y="1159272"/>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Kilpatrick, K., Lavoie-Tremblay, M., Ritchie, J.A. and Lamothe, L. (2011). Advanced practice nursing, health care teams, and perceptions of team effectiveness. The Health Care Manager, 30(3), pp.215-226.</a:t>
          </a:r>
        </a:p>
      </dsp:txBody>
      <dsp:txXfrm>
        <a:off x="0" y="1159272"/>
        <a:ext cx="5913437" cy="1159272"/>
      </dsp:txXfrm>
    </dsp:sp>
    <dsp:sp modelId="{33CC9E7B-CE63-498A-9846-781188FDF755}">
      <dsp:nvSpPr>
        <dsp:cNvPr id="0" name=""/>
        <dsp:cNvSpPr/>
      </dsp:nvSpPr>
      <dsp:spPr>
        <a:xfrm>
          <a:off x="0" y="2318544"/>
          <a:ext cx="5913437" cy="0"/>
        </a:xfrm>
        <a:prstGeom prst="line">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59ABDDF-5B27-411B-AFEA-CD5FE392D4D6}">
      <dsp:nvSpPr>
        <dsp:cNvPr id="0" name=""/>
        <dsp:cNvSpPr/>
      </dsp:nvSpPr>
      <dsp:spPr>
        <a:xfrm>
          <a:off x="0" y="2318544"/>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Kash, B.A., Cheon, O., </a:t>
          </a:r>
          <a:r>
            <a:rPr lang="en-US" sz="1900" kern="1200" dirty="0" err="1"/>
            <a:t>Halzack</a:t>
          </a:r>
          <a:r>
            <a:rPr lang="en-US" sz="1900" kern="1200" dirty="0"/>
            <a:t>, N.M. and Miller, T.R. (2018). Measuring team effectiveness in the health care setting: an inventory of survey tools. Health services insights, 11, p.1178632918796230.</a:t>
          </a:r>
        </a:p>
      </dsp:txBody>
      <dsp:txXfrm>
        <a:off x="0" y="2318544"/>
        <a:ext cx="5913437" cy="1159272"/>
      </dsp:txXfrm>
    </dsp:sp>
    <dsp:sp modelId="{9132DEC9-D7A8-43C3-8838-69AD804C4A80}">
      <dsp:nvSpPr>
        <dsp:cNvPr id="0" name=""/>
        <dsp:cNvSpPr/>
      </dsp:nvSpPr>
      <dsp:spPr>
        <a:xfrm>
          <a:off x="0" y="3477816"/>
          <a:ext cx="5913437"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5D03222-A974-4F9E-AF6E-7D438485EB09}">
      <dsp:nvSpPr>
        <dsp:cNvPr id="0" name=""/>
        <dsp:cNvSpPr/>
      </dsp:nvSpPr>
      <dsp:spPr>
        <a:xfrm>
          <a:off x="0" y="3477816"/>
          <a:ext cx="5913437"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kern="1200" dirty="0" err="1"/>
            <a:t>Udoagwu</a:t>
          </a:r>
          <a:r>
            <a:rPr lang="en-US" sz="1900" kern="1200" dirty="0"/>
            <a:t>, K. (2022) 6 different Team Effectiveness Models to understand your team better Available </a:t>
          </a:r>
          <a:r>
            <a:rPr lang="en-US" sz="1900" kern="1200" dirty="0">
              <a:latin typeface="Gill Sans MT" panose="020B0502020104020203"/>
            </a:rPr>
            <a:t>at: </a:t>
          </a:r>
          <a:r>
            <a:rPr lang="en-US" sz="1900" kern="1200" dirty="0">
              <a:latin typeface="Gill Sans MT" panose="020B0502020104020203"/>
              <a:hlinkClick xmlns:r="http://schemas.openxmlformats.org/officeDocument/2006/relationships" r:id="rId1"/>
            </a:rPr>
            <a:t>https</a:t>
          </a:r>
          <a:r>
            <a:rPr lang="en-US" sz="1900" kern="1200" dirty="0">
              <a:hlinkClick xmlns:r="http://schemas.openxmlformats.org/officeDocument/2006/relationships" r:id="rId1"/>
            </a:rPr>
            <a:t>://www.wrike.com/blog/6-different-team-effectiveness-models/</a:t>
          </a:r>
          <a:r>
            <a:rPr lang="en-US" sz="1900" kern="1200" dirty="0">
              <a:latin typeface="Gill Sans MT" panose="020B0502020104020203"/>
            </a:rPr>
            <a:t>  Accessed on 9 March 2023</a:t>
          </a:r>
          <a:endParaRPr lang="en-US" sz="1900" kern="1200" dirty="0"/>
        </a:p>
      </dsp:txBody>
      <dsp:txXfrm>
        <a:off x="0" y="3477816"/>
        <a:ext cx="5913437" cy="115927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0B051CB-D3A8-47B3-9D9C-2CD1E3EDCD5C}" type="datetimeFigureOut">
              <a:rPr lang="en-GB" smtClean="0"/>
              <a:t>09/03/2023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1AFCA9BA-F0A1-4C84-BAFD-B475FB7E489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98596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B051CB-D3A8-47B3-9D9C-2CD1E3EDCD5C}"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CA9BA-F0A1-4C84-BAFD-B475FB7E489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149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B051CB-D3A8-47B3-9D9C-2CD1E3EDCD5C}"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CA9BA-F0A1-4C84-BAFD-B475FB7E489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4901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0B051CB-D3A8-47B3-9D9C-2CD1E3EDCD5C}"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CA9BA-F0A1-4C84-BAFD-B475FB7E489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4980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0B051CB-D3A8-47B3-9D9C-2CD1E3EDCD5C}" type="datetimeFigureOut">
              <a:rPr lang="en-GB" smtClean="0"/>
              <a:t>09/03/2023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FCA9BA-F0A1-4C84-BAFD-B475FB7E489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8206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0B051CB-D3A8-47B3-9D9C-2CD1E3EDCD5C}" type="datetimeFigureOut">
              <a:rPr lang="en-GB" smtClean="0"/>
              <a:t>09/03/2023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FCA9BA-F0A1-4C84-BAFD-B475FB7E489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4010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B051CB-D3A8-47B3-9D9C-2CD1E3EDCD5C}" type="datetimeFigureOut">
              <a:rPr lang="en-GB" smtClean="0"/>
              <a:t>09/03/2023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FCA9BA-F0A1-4C84-BAFD-B475FB7E4898}" type="slidenum">
              <a:rPr lang="en-GB" smtClean="0"/>
              <a:t>‹#›</a:t>
            </a:fld>
            <a:endParaRPr lang="en-GB"/>
          </a:p>
        </p:txBody>
      </p:sp>
    </p:spTree>
    <p:extLst>
      <p:ext uri="{BB962C8B-B14F-4D97-AF65-F5344CB8AC3E}">
        <p14:creationId xmlns:p14="http://schemas.microsoft.com/office/powerpoint/2010/main" val="1115219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0B051CB-D3A8-47B3-9D9C-2CD1E3EDCD5C}"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FCA9BA-F0A1-4C84-BAFD-B475FB7E489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4970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0B051CB-D3A8-47B3-9D9C-2CD1E3EDCD5C}" type="datetimeFigureOut">
              <a:rPr lang="en-GB" smtClean="0"/>
              <a:t>09/03/2023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1AFCA9BA-F0A1-4C84-BAFD-B475FB7E489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48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B051CB-D3A8-47B3-9D9C-2CD1E3EDCD5C}"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CA9BA-F0A1-4C84-BAFD-B475FB7E489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6213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B051CB-D3A8-47B3-9D9C-2CD1E3EDCD5C}"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FCA9BA-F0A1-4C84-BAFD-B475FB7E489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89990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cstate="print">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0B051CB-D3A8-47B3-9D9C-2CD1E3EDCD5C}" type="datetimeFigureOut">
              <a:rPr lang="en-GB" smtClean="0"/>
              <a:t>09/03/2023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AFCA9BA-F0A1-4C84-BAFD-B475FB7E489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406614"/>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050" name="Picture 2" descr="Healthcare Efficiency and Effectiveness, a Balancing Act | FlexSim">
            <a:extLst>
              <a:ext uri="{FF2B5EF4-FFF2-40B4-BE49-F238E27FC236}">
                <a16:creationId xmlns:a16="http://schemas.microsoft.com/office/drawing/2014/main" id="{A995D343-7A50-163B-6712-255B4C711CD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1317" r="31008" b="9090"/>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2" name="Rectangle 2071">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65511" y="2385866"/>
            <a:ext cx="6832500" cy="1810810"/>
          </a:xfrm>
        </p:spPr>
        <p:txBody>
          <a:bodyPr>
            <a:normAutofit/>
          </a:bodyPr>
          <a:lstStyle/>
          <a:p>
            <a:r>
              <a:rPr lang="en-GB" sz="4100">
                <a:solidFill>
                  <a:srgbClr val="FFFFFE"/>
                </a:solidFill>
              </a:rPr>
              <a:t>Health and Social Care</a:t>
            </a:r>
            <a:br>
              <a:rPr lang="en-GB" sz="4100">
                <a:solidFill>
                  <a:srgbClr val="FFFFFE"/>
                </a:solidFill>
              </a:rPr>
            </a:br>
            <a:r>
              <a:rPr lang="en-GB" sz="4100">
                <a:solidFill>
                  <a:srgbClr val="FFFFFE"/>
                </a:solidFill>
              </a:rPr>
              <a:t>Working in Teams</a:t>
            </a:r>
          </a:p>
        </p:txBody>
      </p:sp>
      <p:sp>
        <p:nvSpPr>
          <p:cNvPr id="3" name="Subtitle 2"/>
          <p:cNvSpPr>
            <a:spLocks noGrp="1"/>
          </p:cNvSpPr>
          <p:nvPr>
            <p:ph type="subTitle" idx="1"/>
          </p:nvPr>
        </p:nvSpPr>
        <p:spPr>
          <a:xfrm>
            <a:off x="4065511" y="4669144"/>
            <a:ext cx="6832499" cy="716529"/>
          </a:xfrm>
        </p:spPr>
        <p:txBody>
          <a:bodyPr vert="horz" lIns="91440" tIns="91440" rIns="91440" bIns="91440" rtlCol="0" anchor="t">
            <a:normAutofit fontScale="70000" lnSpcReduction="20000"/>
          </a:bodyPr>
          <a:lstStyle/>
          <a:p>
            <a:r>
              <a:rPr lang="en-GB" sz="1600" dirty="0" err="1">
                <a:solidFill>
                  <a:srgbClr val="FFFFFE"/>
                </a:solidFill>
              </a:rPr>
              <a:t>Anoshia</a:t>
            </a:r>
            <a:r>
              <a:rPr lang="en-GB" sz="1600" dirty="0">
                <a:solidFill>
                  <a:srgbClr val="FFFFFE"/>
                </a:solidFill>
              </a:rPr>
              <a:t> </a:t>
            </a:r>
            <a:r>
              <a:rPr lang="en-GB" sz="1600" dirty="0" err="1">
                <a:solidFill>
                  <a:srgbClr val="FFFFFE"/>
                </a:solidFill>
              </a:rPr>
              <a:t>zaheer</a:t>
            </a:r>
            <a:r>
              <a:rPr lang="en-GB" sz="1600" dirty="0">
                <a:solidFill>
                  <a:srgbClr val="FFFFFE"/>
                </a:solidFill>
              </a:rPr>
              <a:t>                 Farah </a:t>
            </a:r>
            <a:r>
              <a:rPr lang="en-GB" sz="1600" dirty="0" err="1">
                <a:solidFill>
                  <a:srgbClr val="FFFFFE"/>
                </a:solidFill>
              </a:rPr>
              <a:t>islam</a:t>
            </a:r>
            <a:r>
              <a:rPr lang="en-GB" sz="1600" dirty="0">
                <a:solidFill>
                  <a:srgbClr val="FFFFFE"/>
                </a:solidFill>
              </a:rPr>
              <a:t>                 </a:t>
            </a:r>
          </a:p>
          <a:p>
            <a:r>
              <a:rPr lang="en-GB" sz="1600" dirty="0">
                <a:solidFill>
                  <a:srgbClr val="FFFFFE"/>
                </a:solidFill>
              </a:rPr>
              <a:t>2128010                   </a:t>
            </a:r>
            <a:r>
              <a:rPr lang="en-GB" sz="1600" dirty="0" err="1">
                <a:solidFill>
                  <a:srgbClr val="FFFFFE"/>
                </a:solidFill>
              </a:rPr>
              <a:t>proffesional</a:t>
            </a:r>
            <a:r>
              <a:rPr lang="en-GB" sz="1600" dirty="0">
                <a:solidFill>
                  <a:srgbClr val="FFFFFE"/>
                </a:solidFill>
              </a:rPr>
              <a:t> development within health and social care lchs-4005</a:t>
            </a:r>
          </a:p>
        </p:txBody>
      </p:sp>
      <p:cxnSp>
        <p:nvCxnSpPr>
          <p:cNvPr id="2074" name="Straight Connector 2073">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a:solidFill>
              <a:srgbClr val="E2B58C"/>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8885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Rounded MT Bold" panose="020F0704030504030204" pitchFamily="34" charset="0"/>
              </a:rPr>
              <a:t>Health Care Team</a:t>
            </a:r>
          </a:p>
        </p:txBody>
      </p:sp>
      <p:sp>
        <p:nvSpPr>
          <p:cNvPr id="3" name="Content Placeholder 2"/>
          <p:cNvSpPr>
            <a:spLocks noGrp="1"/>
          </p:cNvSpPr>
          <p:nvPr>
            <p:ph idx="1"/>
          </p:nvPr>
        </p:nvSpPr>
        <p:spPr>
          <a:xfrm>
            <a:off x="657224" y="1920239"/>
            <a:ext cx="11236670" cy="1110343"/>
          </a:xfrm>
        </p:spPr>
        <p:txBody>
          <a:bodyPr/>
          <a:lstStyle/>
          <a:p>
            <a:pPr marL="0" indent="0" algn="just">
              <a:buNone/>
            </a:pPr>
            <a:r>
              <a:rPr lang="en-GB" dirty="0"/>
              <a:t> </a:t>
            </a:r>
          </a:p>
        </p:txBody>
      </p:sp>
      <p:sp>
        <p:nvSpPr>
          <p:cNvPr id="4" name="TextBox 3"/>
          <p:cNvSpPr txBox="1"/>
          <p:nvPr/>
        </p:nvSpPr>
        <p:spPr>
          <a:xfrm>
            <a:off x="298106" y="1853754"/>
            <a:ext cx="6661494" cy="4198522"/>
          </a:xfrm>
          <a:prstGeom prst="rect">
            <a:avLst/>
          </a:prstGeom>
          <a:noFill/>
        </p:spPr>
        <p:txBody>
          <a:bodyPr wrap="square" numCol="1" rtlCol="0">
            <a:spAutoFit/>
          </a:bodyPr>
          <a:lstStyle/>
          <a:p>
            <a:pPr marL="342900" indent="-342900" algn="just">
              <a:lnSpc>
                <a:spcPct val="150000"/>
              </a:lnSpc>
              <a:buFont typeface="Wingdings" panose="05000000000000000000" pitchFamily="2" charset="2"/>
              <a:buChar char="v"/>
            </a:pPr>
            <a:r>
              <a:rPr lang="en-US" dirty="0"/>
              <a:t>The purpose of this presentation is to discuss about significance of team working in health and social care.</a:t>
            </a:r>
          </a:p>
          <a:p>
            <a:pPr marL="342900" indent="-342900" algn="just">
              <a:lnSpc>
                <a:spcPct val="150000"/>
              </a:lnSpc>
              <a:buFont typeface="Wingdings" panose="05000000000000000000" pitchFamily="2" charset="2"/>
              <a:buChar char="v"/>
            </a:pPr>
            <a:r>
              <a:rPr lang="en-US" dirty="0"/>
              <a:t>Those working in long-term care, as well as members of the patient's family and friends, medical professionals, nurses, aides, social workers, and case managers, are all possible care team members.</a:t>
            </a:r>
          </a:p>
          <a:p>
            <a:pPr marL="342900" indent="-342900" algn="just">
              <a:lnSpc>
                <a:spcPct val="150000"/>
              </a:lnSpc>
              <a:buFont typeface="Wingdings" panose="05000000000000000000" pitchFamily="2" charset="2"/>
              <a:buChar char="v"/>
            </a:pPr>
            <a:r>
              <a:rPr lang="en-US" dirty="0"/>
              <a:t> The care team's responsibility is to see to it that the patient is both well and content. </a:t>
            </a:r>
          </a:p>
          <a:p>
            <a:pPr marL="342900" indent="-342900" algn="just">
              <a:lnSpc>
                <a:spcPct val="150000"/>
              </a:lnSpc>
              <a:buFont typeface="Wingdings" panose="05000000000000000000" pitchFamily="2" charset="2"/>
              <a:buChar char="v"/>
            </a:pPr>
            <a:r>
              <a:rPr lang="en-US" dirty="0"/>
              <a:t>Nonetheless, the patient is the one who decides what course of therapy to pursue.</a:t>
            </a:r>
            <a:endParaRPr lang="en-GB" dirty="0"/>
          </a:p>
        </p:txBody>
      </p:sp>
      <p:pic>
        <p:nvPicPr>
          <p:cNvPr id="5" name="Picture 2" descr="How can health and social care work together effectively? | Social Care  Network | The Guardian">
            <a:extLst>
              <a:ext uri="{FF2B5EF4-FFF2-40B4-BE49-F238E27FC236}">
                <a16:creationId xmlns:a16="http://schemas.microsoft.com/office/drawing/2014/main" id="{F20CFB9D-D652-8734-F61C-679F894C487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03440" y="2270502"/>
            <a:ext cx="4845633" cy="363422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66243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5" name="Straight Connector 4104">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1580" y="804520"/>
            <a:ext cx="3530157" cy="1049235"/>
          </a:xfrm>
        </p:spPr>
        <p:txBody>
          <a:bodyPr>
            <a:normAutofit/>
          </a:bodyPr>
          <a:lstStyle/>
          <a:p>
            <a:r>
              <a:rPr lang="en-GB" sz="2700" dirty="0">
                <a:latin typeface="Arial Rounded MT Bold"/>
              </a:rPr>
              <a:t>Why Teamwork in health care </a:t>
            </a:r>
            <a:endParaRPr lang="en-GB" sz="2700">
              <a:latin typeface="Arial Rounded MT Bold" panose="020F0704030504030204" pitchFamily="34" charset="0"/>
            </a:endParaRPr>
          </a:p>
        </p:txBody>
      </p:sp>
      <p:sp>
        <p:nvSpPr>
          <p:cNvPr id="4107" name="Rectangle 4106">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451581" y="2015732"/>
            <a:ext cx="3526523" cy="3450613"/>
          </a:xfrm>
        </p:spPr>
        <p:txBody>
          <a:bodyPr>
            <a:normAutofit/>
          </a:bodyPr>
          <a:lstStyle/>
          <a:p>
            <a:pPr>
              <a:lnSpc>
                <a:spcPct val="110000"/>
              </a:lnSpc>
              <a:buFont typeface="Wingdings" panose="05000000000000000000" pitchFamily="2" charset="2"/>
              <a:buChar char="v"/>
            </a:pPr>
            <a:r>
              <a:rPr lang="en-US" sz="1600"/>
              <a:t>Working together effectively increases productivity.</a:t>
            </a:r>
          </a:p>
          <a:p>
            <a:pPr>
              <a:lnSpc>
                <a:spcPct val="110000"/>
              </a:lnSpc>
              <a:buFont typeface="Wingdings" panose="05000000000000000000" pitchFamily="2" charset="2"/>
              <a:buChar char="v"/>
            </a:pPr>
            <a:r>
              <a:rPr lang="en-US" sz="1600"/>
              <a:t> Working in a group may result in more rapid and substantial creativity.</a:t>
            </a:r>
          </a:p>
          <a:p>
            <a:pPr>
              <a:lnSpc>
                <a:spcPct val="110000"/>
              </a:lnSpc>
              <a:buFont typeface="Wingdings" panose="05000000000000000000" pitchFamily="2" charset="2"/>
              <a:buChar char="v"/>
            </a:pPr>
            <a:r>
              <a:rPr lang="en-US" sz="1600"/>
              <a:t>Colleagues gain knowledge from one another.</a:t>
            </a:r>
          </a:p>
          <a:p>
            <a:pPr>
              <a:lnSpc>
                <a:spcPct val="110000"/>
              </a:lnSpc>
              <a:buFont typeface="Wingdings" panose="05000000000000000000" pitchFamily="2" charset="2"/>
              <a:buChar char="v"/>
            </a:pPr>
            <a:r>
              <a:rPr lang="en-US" sz="1600"/>
              <a:t>By working together, you may make your opponent stronger.</a:t>
            </a:r>
          </a:p>
          <a:p>
            <a:pPr>
              <a:lnSpc>
                <a:spcPct val="110000"/>
              </a:lnSpc>
              <a:buFont typeface="Wingdings" panose="05000000000000000000" pitchFamily="2" charset="2"/>
              <a:buChar char="v"/>
            </a:pPr>
            <a:r>
              <a:rPr lang="en-US" sz="1600"/>
              <a:t>Collaboration fosters healthy connections among employees.</a:t>
            </a:r>
            <a:endParaRPr lang="en-GB" sz="1600"/>
          </a:p>
        </p:txBody>
      </p:sp>
      <p:grpSp>
        <p:nvGrpSpPr>
          <p:cNvPr id="4109" name="Group 4108">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4110" name="Rectangle 4109">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098" name="Picture 2" descr="Michael West: Where now for NHS team development?">
            <a:extLst>
              <a:ext uri="{FF2B5EF4-FFF2-40B4-BE49-F238E27FC236}">
                <a16:creationId xmlns:a16="http://schemas.microsoft.com/office/drawing/2014/main" id="{FD068D6D-53EB-78FE-61B2-B752C3B79A09}"/>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4113" name="Picture 4112">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cstate="print">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4115" name="Straight Connector 4114">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243393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E01ED-F013-EA1C-3356-09C157A75B28}"/>
              </a:ext>
            </a:extLst>
          </p:cNvPr>
          <p:cNvSpPr>
            <a:spLocks noGrp="1"/>
          </p:cNvSpPr>
          <p:nvPr>
            <p:ph type="title"/>
          </p:nvPr>
        </p:nvSpPr>
        <p:spPr>
          <a:xfrm>
            <a:off x="1451579" y="804519"/>
            <a:ext cx="9603275" cy="1049235"/>
          </a:xfrm>
        </p:spPr>
        <p:txBody>
          <a:bodyPr>
            <a:normAutofit fontScale="90000"/>
          </a:bodyPr>
          <a:lstStyle/>
          <a:p>
            <a:r>
              <a:rPr lang="en-US" dirty="0"/>
              <a:t>The </a:t>
            </a:r>
            <a:r>
              <a:rPr lang="en-US" dirty="0" err="1"/>
              <a:t>lafasto</a:t>
            </a:r>
            <a:r>
              <a:rPr lang="en-US" dirty="0"/>
              <a:t> and </a:t>
            </a:r>
            <a:r>
              <a:rPr lang="en-US" dirty="0" err="1"/>
              <a:t>larson</a:t>
            </a:r>
            <a:r>
              <a:rPr lang="en-US" dirty="0"/>
              <a:t> model of team effectiveness </a:t>
            </a:r>
            <a:br>
              <a:rPr lang="en-US" dirty="0"/>
            </a:br>
            <a:endParaRPr lang="en-US" dirty="0"/>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36FD1E95-4755-86CC-737C-D34FB9991108}"/>
              </a:ext>
            </a:extLst>
          </p:cNvPr>
          <p:cNvGraphicFramePr>
            <a:graphicFrameLocks noGrp="1"/>
          </p:cNvGraphicFramePr>
          <p:nvPr>
            <p:ph idx="1"/>
            <p:extLst>
              <p:ext uri="{D42A27DB-BD31-4B8C-83A1-F6EECF244321}">
                <p14:modId xmlns:p14="http://schemas.microsoft.com/office/powerpoint/2010/main" val="4090004325"/>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E84C4450-735D-FF9C-7A74-BA93592BD928}"/>
              </a:ext>
            </a:extLst>
          </p:cNvPr>
          <p:cNvSpPr txBox="1"/>
          <p:nvPr/>
        </p:nvSpPr>
        <p:spPr>
          <a:xfrm>
            <a:off x="1608666" y="2304814"/>
            <a:ext cx="55785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2001 model called 5 dynamics of teamwork and collaboration (</a:t>
            </a:r>
            <a:r>
              <a:rPr lang="en-US" dirty="0" err="1"/>
              <a:t>Udoagwu</a:t>
            </a:r>
            <a:r>
              <a:rPr lang="en-US" dirty="0"/>
              <a:t>, 2022)</a:t>
            </a:r>
          </a:p>
        </p:txBody>
      </p:sp>
    </p:spTree>
    <p:extLst>
      <p:ext uri="{BB962C8B-B14F-4D97-AF65-F5344CB8AC3E}">
        <p14:creationId xmlns:p14="http://schemas.microsoft.com/office/powerpoint/2010/main" val="4157359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26" name="Picture 2" descr="The Importance of the Physician-Patient Relationship | Sermo">
            <a:extLst>
              <a:ext uri="{FF2B5EF4-FFF2-40B4-BE49-F238E27FC236}">
                <a16:creationId xmlns:a16="http://schemas.microsoft.com/office/drawing/2014/main" id="{D2999E3B-C46B-0997-6FA0-7684A08D07E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04017" y="804520"/>
            <a:ext cx="6815731" cy="1049235"/>
          </a:xfrm>
        </p:spPr>
        <p:txBody>
          <a:bodyPr>
            <a:normAutofit/>
          </a:bodyPr>
          <a:lstStyle/>
          <a:p>
            <a:r>
              <a:rPr lang="en-GB">
                <a:solidFill>
                  <a:srgbClr val="FFFFFE"/>
                </a:solidFill>
                <a:latin typeface="Arial Rounded MT Bold" panose="020F0704030504030204" pitchFamily="34" charset="0"/>
              </a:rPr>
              <a:t>Personal Experience </a:t>
            </a:r>
          </a:p>
        </p:txBody>
      </p:sp>
      <p:cxnSp>
        <p:nvCxnSpPr>
          <p:cNvPr id="1033" name="Straight Connector 1032">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79ADE7"/>
            </a:solidFill>
          </a:ln>
        </p:spPr>
        <p:style>
          <a:lnRef idx="3">
            <a:schemeClr val="accent1"/>
          </a:lnRef>
          <a:fillRef idx="0">
            <a:schemeClr val="accent1"/>
          </a:fillRef>
          <a:effectRef idx="2">
            <a:schemeClr val="accent1"/>
          </a:effectRef>
          <a:fontRef idx="minor">
            <a:schemeClr val="tx1"/>
          </a:fontRef>
        </p:style>
      </p:cxnSp>
      <p:sp>
        <p:nvSpPr>
          <p:cNvPr id="3" name="Content Placeholder 2"/>
          <p:cNvSpPr>
            <a:spLocks noGrp="1"/>
          </p:cNvSpPr>
          <p:nvPr>
            <p:ph idx="1"/>
          </p:nvPr>
        </p:nvSpPr>
        <p:spPr>
          <a:xfrm>
            <a:off x="1304017" y="2015733"/>
            <a:ext cx="6815731" cy="4021267"/>
          </a:xfrm>
        </p:spPr>
        <p:txBody>
          <a:bodyPr>
            <a:normAutofit/>
          </a:bodyPr>
          <a:lstStyle/>
          <a:p>
            <a:pPr>
              <a:buClr>
                <a:srgbClr val="79ADE7"/>
              </a:buClr>
            </a:pPr>
            <a:r>
              <a:rPr lang="en-GB" dirty="0">
                <a:solidFill>
                  <a:srgbClr val="FFFFFE"/>
                </a:solidFill>
              </a:rPr>
              <a:t>My father got an injury due to accident; I called the ambulance so that immediate care can be provided.</a:t>
            </a:r>
          </a:p>
          <a:p>
            <a:pPr>
              <a:buClr>
                <a:srgbClr val="79ADE7"/>
              </a:buClr>
            </a:pPr>
            <a:r>
              <a:rPr lang="en-GB" dirty="0">
                <a:solidFill>
                  <a:srgbClr val="FFFFFE"/>
                </a:solidFill>
              </a:rPr>
              <a:t>I was worried about my father’s health because I am new to city, and I had limited knowledge about its health system.</a:t>
            </a:r>
          </a:p>
          <a:p>
            <a:pPr>
              <a:buClr>
                <a:srgbClr val="79ADE7"/>
              </a:buClr>
            </a:pPr>
            <a:r>
              <a:rPr lang="en-GB" dirty="0">
                <a:solidFill>
                  <a:srgbClr val="FFFFFE"/>
                </a:solidFill>
              </a:rPr>
              <a:t>To my amaze, individuals from ambulance driver, nurses and doctors gave me a sense of belonging and take care of my brother as a team.</a:t>
            </a:r>
          </a:p>
        </p:txBody>
      </p:sp>
    </p:spTree>
    <p:extLst>
      <p:ext uri="{BB962C8B-B14F-4D97-AF65-F5344CB8AC3E}">
        <p14:creationId xmlns:p14="http://schemas.microsoft.com/office/powerpoint/2010/main" val="11960732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51579" y="804519"/>
            <a:ext cx="9603275" cy="1049235"/>
          </a:xfrm>
        </p:spPr>
        <p:txBody>
          <a:bodyPr>
            <a:normAutofit/>
          </a:bodyPr>
          <a:lstStyle/>
          <a:p>
            <a:r>
              <a:rPr lang="en-GB" dirty="0">
                <a:latin typeface="Arial Rounded MT Bold" panose="020F0704030504030204" pitchFamily="34" charset="0"/>
              </a:rPr>
              <a:t>Conclusion</a:t>
            </a:r>
            <a:endParaRPr lang="en-GB">
              <a:latin typeface="Arial Rounded MT Bold" panose="020F0704030504030204" pitchFamily="34" charset="0"/>
            </a:endParaRP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DE838008-468D-0127-B547-5969D65EB0BD}"/>
              </a:ext>
            </a:extLst>
          </p:cNvPr>
          <p:cNvGraphicFramePr>
            <a:graphicFrameLocks noGrp="1"/>
          </p:cNvGraphicFramePr>
          <p:nvPr>
            <p:ph idx="1"/>
            <p:extLst>
              <p:ext uri="{D42A27DB-BD31-4B8C-83A1-F6EECF244321}">
                <p14:modId xmlns:p14="http://schemas.microsoft.com/office/powerpoint/2010/main" val="1873663635"/>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2192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a:latin typeface="Arial Rounded MT Bold" panose="020F0704030504030204" pitchFamily="34" charset="0"/>
              </a:rPr>
              <a:t>References</a:t>
            </a:r>
            <a:endParaRPr lang="en-GB">
              <a:latin typeface="Arial Rounded MT Bold" panose="020F0704030504030204" pitchFamily="34" charset="0"/>
            </a:endParaRPr>
          </a:p>
        </p:txBody>
      </p:sp>
      <p:cxnSp>
        <p:nvCxnSpPr>
          <p:cNvPr id="20" name="Straight Connector 19">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2"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4" name="Picture 23">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8F23BD76-B869-0056-506F-C55751BD39CD}"/>
              </a:ext>
            </a:extLst>
          </p:cNvPr>
          <p:cNvGraphicFramePr>
            <a:graphicFrameLocks noGrp="1"/>
          </p:cNvGraphicFramePr>
          <p:nvPr>
            <p:ph idx="1"/>
            <p:extLst>
              <p:ext uri="{D42A27DB-BD31-4B8C-83A1-F6EECF244321}">
                <p14:modId xmlns:p14="http://schemas.microsoft.com/office/powerpoint/2010/main" val="401697982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4114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429</Words>
  <Application>Microsoft Office PowerPoint</Application>
  <PresentationFormat>Widescreen</PresentationFormat>
  <Paragraphs>25</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Gallery</vt:lpstr>
      <vt:lpstr>Health and Social Care Working in Teams</vt:lpstr>
      <vt:lpstr>Health Care Team</vt:lpstr>
      <vt:lpstr>Why Teamwork in health care </vt:lpstr>
      <vt:lpstr>The lafasto and larson model of team effectiveness  </vt:lpstr>
      <vt:lpstr>Personal Experience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 Working in Teams</dc:title>
  <dc:creator/>
  <cp:lastModifiedBy>Anoshia Zaheer</cp:lastModifiedBy>
  <cp:revision>104</cp:revision>
  <dcterms:created xsi:type="dcterms:W3CDTF">2023-03-07T15:57:20Z</dcterms:created>
  <dcterms:modified xsi:type="dcterms:W3CDTF">2023-03-09T12:53:09Z</dcterms:modified>
</cp:coreProperties>
</file>