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74" r:id="rId13"/>
    <p:sldId id="268" r:id="rId14"/>
    <p:sldId id="270" r:id="rId15"/>
    <p:sldId id="271" r:id="rId16"/>
    <p:sldId id="272" r:id="rId17"/>
    <p:sldId id="273" r:id="rId18"/>
    <p:sldId id="276" r:id="rId19"/>
    <p:sldId id="267" r:id="rId20"/>
    <p:sldId id="269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63FD5-E4AA-4BF8-AA2E-6CF228930AD2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9AE943-7E1C-4B06-B680-C7CC8981CC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24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Significance</a:t>
            </a:r>
            <a:r>
              <a:rPr lang="en-GB" baseline="0" dirty="0" smtClean="0"/>
              <a:t> of results – could you say that most children in the class are well behaved if only 60% are?</a:t>
            </a:r>
          </a:p>
          <a:p>
            <a:r>
              <a:rPr lang="en-GB" baseline="0" dirty="0" smtClean="0"/>
              <a:t>Type 1 and type 2 error – failing to spot a difference, believing there is a difference</a:t>
            </a:r>
          </a:p>
          <a:p>
            <a:r>
              <a:rPr lang="en-GB" baseline="0" dirty="0" smtClean="0"/>
              <a:t>Probability of error &lt;0.001 or &lt;0.005  - you may see this in journal articles </a:t>
            </a:r>
            <a:r>
              <a:rPr lang="en-GB" baseline="0" dirty="0" err="1" smtClean="0"/>
              <a:t>etc</a:t>
            </a:r>
            <a:r>
              <a:rPr lang="en-GB" baseline="0" dirty="0" smtClean="0"/>
              <a:t> </a:t>
            </a:r>
          </a:p>
          <a:p>
            <a:r>
              <a:rPr lang="en-GB" baseline="0" dirty="0" smtClean="0"/>
              <a:t>Sampling methods – how will you sample?</a:t>
            </a:r>
          </a:p>
          <a:p>
            <a:r>
              <a:rPr lang="en-GB" baseline="0" dirty="0" smtClean="0"/>
              <a:t>Research design – experimental, </a:t>
            </a:r>
            <a:r>
              <a:rPr lang="en-GB" baseline="0" dirty="0" err="1" smtClean="0"/>
              <a:t>questionaires</a:t>
            </a:r>
            <a:r>
              <a:rPr lang="en-GB" baseline="0" dirty="0" smtClean="0"/>
              <a:t>.  What variables will you change when completing experiment (12 </a:t>
            </a:r>
            <a:r>
              <a:rPr lang="en-GB" baseline="0" dirty="0" err="1" smtClean="0"/>
              <a:t>mins</a:t>
            </a:r>
            <a:r>
              <a:rPr lang="en-GB" baseline="0" dirty="0" smtClean="0"/>
              <a:t> on video)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9AE943-7E1C-4B06-B680-C7CC8981CC1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505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Measure: time, gender,</a:t>
            </a:r>
            <a:r>
              <a:rPr lang="en-GB" baseline="0" dirty="0" smtClean="0"/>
              <a:t> age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r>
              <a:rPr lang="en-GB" baseline="0" dirty="0" smtClean="0"/>
              <a:t>What variables were changed in the study?  Male and female,  clothes</a:t>
            </a:r>
          </a:p>
          <a:p>
            <a:r>
              <a:rPr lang="en-GB" baseline="0" dirty="0" smtClean="0"/>
              <a:t>What would we measure – interaction, conversation, willingness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9AE943-7E1C-4B06-B680-C7CC8981CC1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288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236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70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2X-QSU6-hPU" TargetMode="Externa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/b0bt7v16/babies-their-wonderful-world-series-1-1-becoming-yo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Lines of Enquiry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Research Methodologies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97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Types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Mode of enquiry to find answers to a research problem underpinned by different philosophies:</a:t>
            </a:r>
          </a:p>
          <a:p>
            <a:pPr lvl="1"/>
            <a:r>
              <a:rPr lang="en-AU" b="1" dirty="0"/>
              <a:t>Quantitative approach</a:t>
            </a:r>
            <a:r>
              <a:rPr lang="en-AU" dirty="0"/>
              <a:t> or the </a:t>
            </a:r>
            <a:r>
              <a:rPr lang="en-AU" b="1" dirty="0"/>
              <a:t>structured approach</a:t>
            </a:r>
            <a:endParaRPr lang="en-GB" dirty="0"/>
          </a:p>
          <a:p>
            <a:pPr lvl="1"/>
            <a:r>
              <a:rPr lang="en-AU" b="1" dirty="0"/>
              <a:t>Qualitative approach</a:t>
            </a:r>
            <a:r>
              <a:rPr lang="en-AU" dirty="0"/>
              <a:t> or the </a:t>
            </a:r>
            <a:r>
              <a:rPr lang="en-AU" b="1" dirty="0"/>
              <a:t>unstructured approach</a:t>
            </a:r>
            <a:endParaRPr lang="en-GB" dirty="0"/>
          </a:p>
          <a:p>
            <a:pPr lvl="1"/>
            <a:r>
              <a:rPr lang="en-AU" b="1" dirty="0"/>
              <a:t>Mixed methods approach</a:t>
            </a:r>
          </a:p>
          <a:p>
            <a:r>
              <a:rPr lang="en-AU" dirty="0"/>
              <a:t>The choice of approach depends on</a:t>
            </a:r>
          </a:p>
          <a:p>
            <a:pPr lvl="1"/>
            <a:r>
              <a:rPr lang="en-US" b="1" dirty="0"/>
              <a:t>Aim of enquiry</a:t>
            </a:r>
            <a:r>
              <a:rPr lang="en-US" dirty="0"/>
              <a:t> – exploration, confirmation or quantification. </a:t>
            </a:r>
            <a:endParaRPr lang="en-GB" dirty="0"/>
          </a:p>
          <a:p>
            <a:pPr lvl="1"/>
            <a:r>
              <a:rPr lang="en-US" b="1" dirty="0"/>
              <a:t>Use of the findings</a:t>
            </a:r>
            <a:r>
              <a:rPr lang="en-US" dirty="0"/>
              <a:t> – policy formulation or process understanding.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45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b="1" dirty="0"/>
              <a:t>Quantitative data – </a:t>
            </a:r>
            <a:r>
              <a:rPr lang="en-GB" altLang="en-US" dirty="0"/>
              <a:t>discovering answers through the application of scientific procedures e.g. a social survey where researchers analyse numbers and present them in tables, graphs, charts or percentages </a:t>
            </a:r>
          </a:p>
          <a:p>
            <a:r>
              <a:rPr lang="en-GB" altLang="en-US" dirty="0"/>
              <a:t>the method can be seen as reliable and unbiased BUT only if the sample is representative</a:t>
            </a:r>
          </a:p>
          <a:p>
            <a:r>
              <a:rPr lang="en-GB" altLang="en-US" dirty="0"/>
              <a:t>good for discovering who, what, when and where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92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86" r="3674"/>
          <a:stretch/>
        </p:blipFill>
        <p:spPr>
          <a:xfrm>
            <a:off x="1390996" y="1368828"/>
            <a:ext cx="9755412" cy="383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455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" t="18679" r="3455" b="12085"/>
          <a:stretch/>
        </p:blipFill>
        <p:spPr>
          <a:xfrm>
            <a:off x="1034045" y="1390997"/>
            <a:ext cx="9958957" cy="2604654"/>
          </a:xfrm>
        </p:spPr>
      </p:pic>
    </p:spTree>
    <p:extLst>
      <p:ext uri="{BB962C8B-B14F-4D97-AF65-F5344CB8AC3E}">
        <p14:creationId xmlns:p14="http://schemas.microsoft.com/office/powerpoint/2010/main" val="3742721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8" t="10289" r="6804" b="5788"/>
          <a:stretch/>
        </p:blipFill>
        <p:spPr>
          <a:xfrm>
            <a:off x="1379664" y="1113905"/>
            <a:ext cx="9354392" cy="3142211"/>
          </a:xfrm>
        </p:spPr>
      </p:pic>
    </p:spTree>
    <p:extLst>
      <p:ext uri="{BB962C8B-B14F-4D97-AF65-F5344CB8AC3E}">
        <p14:creationId xmlns:p14="http://schemas.microsoft.com/office/powerpoint/2010/main" val="1202127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examples cannot be answered without considering the following: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Probability and significance</a:t>
            </a:r>
          </a:p>
          <a:p>
            <a:r>
              <a:rPr lang="en-GB" dirty="0" smtClean="0"/>
              <a:t>Sampling methods</a:t>
            </a:r>
          </a:p>
          <a:p>
            <a:r>
              <a:rPr lang="en-GB" dirty="0" smtClean="0"/>
              <a:t>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407621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Hypothesis: children who are spoken to more as babies will learn more vocabulary 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www.bbc.co.uk/iplayer/episode/b0bt7v16/babies-their-wonderful-world-series-1-1-becoming-you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760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Look at the scenarios again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- Is there anything you would change?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256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data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will look at data analysis in a couple of weeks. </a:t>
            </a:r>
          </a:p>
          <a:p>
            <a:r>
              <a:rPr lang="en-GB" dirty="0" smtClean="0"/>
              <a:t>Possible programmes to use: Excel, SPSS</a:t>
            </a:r>
          </a:p>
          <a:p>
            <a:r>
              <a:rPr lang="en-GB" dirty="0" smtClean="0"/>
              <a:t>Remember correlation does not mean causation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4866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Watch </a:t>
            </a:r>
            <a:r>
              <a:rPr lang="en-GB" dirty="0" smtClean="0"/>
              <a:t>the social experiment video</a:t>
            </a:r>
          </a:p>
          <a:p>
            <a:r>
              <a:rPr lang="en-GB" dirty="0" smtClean="0"/>
              <a:t>The bystander effect</a:t>
            </a:r>
          </a:p>
          <a:p>
            <a:r>
              <a:rPr lang="en-GB" dirty="0" smtClean="0"/>
              <a:t>Hypothesis: It is less likely for individuals to help others who are injured in areas that are busy. </a:t>
            </a:r>
          </a:p>
          <a:p>
            <a:r>
              <a:rPr lang="en-GB" dirty="0" smtClean="0"/>
              <a:t>Using a quantitative approach how would you analyse this? </a:t>
            </a:r>
          </a:p>
          <a:p>
            <a:r>
              <a:rPr lang="en-GB" dirty="0" smtClean="0"/>
              <a:t>What would you measure? </a:t>
            </a:r>
          </a:p>
          <a:p>
            <a:r>
              <a:rPr lang="en-GB" dirty="0" smtClean="0"/>
              <a:t>How would you code you result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1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Feedback on quantitative approach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0172441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(2012)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altLang="en-US" b="1" dirty="0"/>
              <a:t>Qualitative data</a:t>
            </a:r>
            <a:r>
              <a:rPr lang="en-GB" altLang="en-US" dirty="0"/>
              <a:t> – tends to be associated with participant observation, in-depth interviews and case studies</a:t>
            </a:r>
          </a:p>
          <a:p>
            <a:r>
              <a:rPr lang="en-GB" altLang="en-US" dirty="0"/>
              <a:t>perceived as more ‘human’ in approach</a:t>
            </a:r>
          </a:p>
          <a:p>
            <a:r>
              <a:rPr lang="en-GB" altLang="en-US" dirty="0"/>
              <a:t>may be smaller-scale and may be more manageable in a limited time frame</a:t>
            </a:r>
          </a:p>
          <a:p>
            <a:r>
              <a:rPr lang="en-GB" altLang="en-US" dirty="0"/>
              <a:t>good for ‘why’ information and ‘attitudinal’ research – explores attitudes, feelings and opinions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61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qualitative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Grounded theory/coding</a:t>
            </a:r>
          </a:p>
          <a:p>
            <a:r>
              <a:rPr lang="en-GB" dirty="0" smtClean="0"/>
              <a:t>Ethnography</a:t>
            </a:r>
          </a:p>
          <a:p>
            <a:r>
              <a:rPr lang="en-GB" dirty="0" smtClean="0"/>
              <a:t> Narrative analysis </a:t>
            </a:r>
          </a:p>
          <a:p>
            <a:r>
              <a:rPr lang="en-GB" dirty="0" smtClean="0"/>
              <a:t>Case study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 will be given one of the titles from above, in groups research the definition of the approach and feedback to the rest of the class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116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Interview the person sitting next to you.  </a:t>
            </a:r>
          </a:p>
          <a:p>
            <a:r>
              <a:rPr lang="en-GB" dirty="0" smtClean="0"/>
              <a:t>The topic is ‘things they did over the weekend’</a:t>
            </a:r>
          </a:p>
          <a:p>
            <a:r>
              <a:rPr lang="en-GB" dirty="0" smtClean="0"/>
              <a:t>This is a semi-structured interview</a:t>
            </a:r>
          </a:p>
          <a:p>
            <a:r>
              <a:rPr lang="en-GB" dirty="0" smtClean="0"/>
              <a:t>Write down everything the person says – the more you write the better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670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Read through the data</a:t>
            </a:r>
          </a:p>
          <a:p>
            <a:r>
              <a:rPr lang="en-GB" dirty="0" smtClean="0"/>
              <a:t>Write down any themes you start to see emerging</a:t>
            </a:r>
          </a:p>
          <a:p>
            <a:r>
              <a:rPr lang="en-GB" dirty="0" smtClean="0"/>
              <a:t>Fit sentences into these themes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608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Feedback on qualitative approach 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40162278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Method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Combine multiple methods of different paradigms (quantitative /qualitative ) to improve findings</a:t>
            </a:r>
          </a:p>
          <a:p>
            <a:r>
              <a:rPr lang="en-GB" dirty="0"/>
              <a:t>Advantages: </a:t>
            </a:r>
          </a:p>
          <a:p>
            <a:pPr lvl="1"/>
            <a:r>
              <a:rPr lang="en-GB" dirty="0"/>
              <a:t>Enhances research possibilities</a:t>
            </a:r>
          </a:p>
          <a:p>
            <a:pPr lvl="1"/>
            <a:r>
              <a:rPr lang="en-GB" dirty="0"/>
              <a:t>Better for more complex situations</a:t>
            </a:r>
          </a:p>
          <a:p>
            <a:pPr lvl="1"/>
            <a:r>
              <a:rPr lang="en-GB" dirty="0"/>
              <a:t>Enrichment of data</a:t>
            </a:r>
          </a:p>
          <a:p>
            <a:pPr lvl="1"/>
            <a:r>
              <a:rPr lang="en-GB" dirty="0"/>
              <a:t>Collecting additional research evidence</a:t>
            </a:r>
          </a:p>
          <a:p>
            <a:pPr marL="514350" indent="-457200"/>
            <a:r>
              <a:rPr lang="en-GB" dirty="0"/>
              <a:t>Disadvantages: </a:t>
            </a:r>
          </a:p>
          <a:p>
            <a:pPr marL="914400" lvl="1" indent="-457200"/>
            <a:r>
              <a:rPr lang="en-GB" dirty="0"/>
              <a:t>More data means more work and resources</a:t>
            </a:r>
          </a:p>
          <a:p>
            <a:pPr marL="914400" lvl="1" indent="-457200"/>
            <a:r>
              <a:rPr lang="en-GB" dirty="0"/>
              <a:t>Requires additional and diverse skills</a:t>
            </a:r>
          </a:p>
          <a:p>
            <a:pPr marL="914400" lvl="1" indent="-457200"/>
            <a:r>
              <a:rPr lang="en-GB" dirty="0"/>
              <a:t>Contacting two study populations</a:t>
            </a:r>
          </a:p>
          <a:p>
            <a:pPr marL="914400" lvl="1" indent="-457200"/>
            <a:r>
              <a:rPr lang="en-GB" dirty="0"/>
              <a:t>Resolving disagreements in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37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514" y="482137"/>
            <a:ext cx="11305308" cy="5890954"/>
          </a:xfrm>
        </p:spPr>
      </p:pic>
    </p:spTree>
    <p:extLst>
      <p:ext uri="{BB962C8B-B14F-4D97-AF65-F5344CB8AC3E}">
        <p14:creationId xmlns:p14="http://schemas.microsoft.com/office/powerpoint/2010/main" val="2444244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939" y="488502"/>
            <a:ext cx="11106253" cy="5917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099606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78</TotalTime>
  <Words>594</Words>
  <Application>Microsoft Office PowerPoint</Application>
  <PresentationFormat>Widescreen</PresentationFormat>
  <Paragraphs>82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Garamond</vt:lpstr>
      <vt:lpstr>Organic</vt:lpstr>
      <vt:lpstr>Lines of Enquiry</vt:lpstr>
      <vt:lpstr>Types of Research</vt:lpstr>
      <vt:lpstr>Sharp (2012)</vt:lpstr>
      <vt:lpstr>PowerPoint Presentation</vt:lpstr>
      <vt:lpstr>PowerPoint Presentation</vt:lpstr>
      <vt:lpstr>PowerPoint Presentation</vt:lpstr>
      <vt:lpstr>The examples cannot be answered without considering the following:</vt:lpstr>
      <vt:lpstr>Quantitative sampling</vt:lpstr>
      <vt:lpstr>Task </vt:lpstr>
      <vt:lpstr>Quantitative data analysis</vt:lpstr>
      <vt:lpstr>Task</vt:lpstr>
      <vt:lpstr>PowerPoint Presentation</vt:lpstr>
      <vt:lpstr>Sharp (2012)</vt:lpstr>
      <vt:lpstr>Types of qualitative approaches</vt:lpstr>
      <vt:lpstr>Task</vt:lpstr>
      <vt:lpstr>Individually</vt:lpstr>
      <vt:lpstr>PowerPoint Presentation</vt:lpstr>
      <vt:lpstr>Mixed Method Approach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</dc:title>
  <dc:creator>Laura Hutchings</dc:creator>
  <cp:lastModifiedBy>Laura Hutchings</cp:lastModifiedBy>
  <cp:revision>10</cp:revision>
  <dcterms:created xsi:type="dcterms:W3CDTF">2018-12-03T09:54:28Z</dcterms:created>
  <dcterms:modified xsi:type="dcterms:W3CDTF">2018-12-04T12:26:06Z</dcterms:modified>
</cp:coreProperties>
</file>