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03609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91181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2/10/2023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1463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19434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55897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69376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42035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68677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33999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65050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2/10/2023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85431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2/10/2023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97040880"/>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hotelierlife.com/guest-relations-duties-and-responsibilities" TargetMode="External"/><Relationship Id="rId3" Type="http://schemas.openxmlformats.org/officeDocument/2006/relationships/hyperlink" Target="https://www.hilton.com/en/hilton-garden-inn/?WT.srch=1&amp;WT.mc_id=zINDA0EMEA1MB2PSH3BNG4INTCRB5dkt6MULTIBR7_121127646_1003528_p7954699772&amp;gclid=4f6e0dfc00ea17c6d1c76e1a2e42c503&amp;gclsrc=3p.ds&amp;msclkid=4f6e0dfc00ea17c6d1c76e1a2e42c503" TargetMode="External"/><Relationship Id="rId7" Type="http://schemas.openxmlformats.org/officeDocument/2006/relationships/hyperlink" Target="https://www.perrygroup.com/importance-hospitality-hotel-industry/#:~:text=The%20Importance%20of%20Hospitality%20in%20the%20Hotel%20Industry,stay%20at%20your%20hotel%20in%20a%20positive%20way"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s://managementservices.hilton.com/en/support-services/food-beverage/" TargetMode="External"/><Relationship Id="rId5" Type="http://schemas.openxmlformats.org/officeDocument/2006/relationships/hyperlink" Target="https://www.revfine.com/hotel-trends" TargetMode="External"/><Relationship Id="rId4" Type="http://schemas.openxmlformats.org/officeDocument/2006/relationships/hyperlink" Target="https://www.studymode.com/subjects/goals-and-objectives-for-marketing-strategy-of-hilton-hotels-page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3" name="Rectangle 12">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15">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16">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6" name="Rectangle 18">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17">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334C968-D05B-75D3-FD04-33E277DFC699}"/>
              </a:ext>
            </a:extLst>
          </p:cNvPr>
          <p:cNvSpPr>
            <a:spLocks noGrp="1"/>
          </p:cNvSpPr>
          <p:nvPr>
            <p:ph type="ctrTitle"/>
          </p:nvPr>
        </p:nvSpPr>
        <p:spPr>
          <a:xfrm>
            <a:off x="540000" y="539999"/>
            <a:ext cx="4500561" cy="5551311"/>
          </a:xfrm>
        </p:spPr>
        <p:txBody>
          <a:bodyPr>
            <a:normAutofit/>
          </a:bodyPr>
          <a:lstStyle/>
          <a:p>
            <a:r>
              <a:rPr lang="en-GB" sz="3200" dirty="0"/>
              <a:t>Hilton Worldwide-</a:t>
            </a:r>
            <a:br>
              <a:rPr lang="en-GB" sz="3200" dirty="0"/>
            </a:br>
            <a:br>
              <a:rPr lang="en-GB" sz="3200" dirty="0"/>
            </a:br>
            <a:r>
              <a:rPr lang="en-GB" sz="3200" u="sng" dirty="0"/>
              <a:t>Hilton Garden Inn </a:t>
            </a:r>
            <a:br>
              <a:rPr lang="en-GB" sz="3200" u="sng" dirty="0"/>
            </a:br>
            <a:br>
              <a:rPr lang="en-GB" sz="3200" u="sng" dirty="0"/>
            </a:br>
            <a:r>
              <a:rPr lang="en-GB" sz="3200" u="sng" dirty="0"/>
              <a:t>By : Henrietta </a:t>
            </a:r>
            <a:br>
              <a:rPr lang="en-GB" sz="3200" u="sng" dirty="0"/>
            </a:br>
            <a:br>
              <a:rPr lang="en-GB" sz="3200" u="sng" dirty="0"/>
            </a:br>
            <a:r>
              <a:rPr lang="en-GB" sz="3200" u="sng"/>
              <a:t>Student Number:2212712 </a:t>
            </a:r>
            <a:br>
              <a:rPr lang="en-GB" sz="3200" dirty="0"/>
            </a:br>
            <a:br>
              <a:rPr lang="en-GB" sz="3200" dirty="0"/>
            </a:br>
            <a:br>
              <a:rPr lang="en-GB" sz="3200" dirty="0"/>
            </a:br>
            <a:br>
              <a:rPr lang="en-GB" sz="3200" dirty="0"/>
            </a:br>
            <a:br>
              <a:rPr lang="en-GB" sz="3200" dirty="0"/>
            </a:br>
            <a:endParaRPr lang="en-GB" sz="3200" dirty="0"/>
          </a:p>
        </p:txBody>
      </p:sp>
      <p:pic>
        <p:nvPicPr>
          <p:cNvPr id="5" name="Picture 4" descr="A building with a sign on it&#10;&#10;Description automatically generated with low confidence">
            <a:extLst>
              <a:ext uri="{FF2B5EF4-FFF2-40B4-BE49-F238E27FC236}">
                <a16:creationId xmlns:a16="http://schemas.microsoft.com/office/drawing/2014/main" id="{58A8A693-D749-2204-DD0D-2C4B847A669D}"/>
              </a:ext>
            </a:extLst>
          </p:cNvPr>
          <p:cNvPicPr>
            <a:picLocks noChangeAspect="1"/>
          </p:cNvPicPr>
          <p:nvPr/>
        </p:nvPicPr>
        <p:blipFill rotWithShape="1">
          <a:blip r:embed="rId2">
            <a:extLst>
              <a:ext uri="{28A0092B-C50C-407E-A947-70E740481C1C}">
                <a14:useLocalDpi xmlns:a14="http://schemas.microsoft.com/office/drawing/2010/main" val="0"/>
              </a:ext>
            </a:extLst>
          </a:blip>
          <a:srcRect l="18100" r="19173" b="-1"/>
          <a:stretch/>
        </p:blipFill>
        <p:spPr>
          <a:xfrm>
            <a:off x="5747424" y="10"/>
            <a:ext cx="6444576" cy="6857990"/>
          </a:xfrm>
          <a:prstGeom prst="rect">
            <a:avLst/>
          </a:prstGeom>
        </p:spPr>
      </p:pic>
    </p:spTree>
    <p:extLst>
      <p:ext uri="{BB962C8B-B14F-4D97-AF65-F5344CB8AC3E}">
        <p14:creationId xmlns:p14="http://schemas.microsoft.com/office/powerpoint/2010/main" val="117690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C8B8-4682-2092-7D6A-171F460904C2}"/>
              </a:ext>
            </a:extLst>
          </p:cNvPr>
          <p:cNvSpPr>
            <a:spLocks noGrp="1"/>
          </p:cNvSpPr>
          <p:nvPr>
            <p:ph type="ctrTitle"/>
          </p:nvPr>
        </p:nvSpPr>
        <p:spPr>
          <a:xfrm>
            <a:off x="235528" y="110836"/>
            <a:ext cx="11394746" cy="6442364"/>
          </a:xfrm>
        </p:spPr>
        <p:txBody>
          <a:bodyPr>
            <a:normAutofit/>
          </a:bodyPr>
          <a:lstStyle/>
          <a:p>
            <a:r>
              <a:rPr lang="en-GB" sz="3200" b="0" i="0" u="sng" dirty="0">
                <a:solidFill>
                  <a:srgbClr val="D1D5DB"/>
                </a:solidFill>
                <a:effectLst/>
                <a:latin typeface="Söhne"/>
              </a:rPr>
              <a:t>Introduction :</a:t>
            </a:r>
            <a:br>
              <a:rPr lang="en-GB" sz="3200" b="0" i="0" dirty="0">
                <a:solidFill>
                  <a:srgbClr val="D1D5DB"/>
                </a:solidFill>
                <a:effectLst/>
                <a:latin typeface="Söhne"/>
              </a:rPr>
            </a:br>
            <a:br>
              <a:rPr lang="en-GB" sz="3200" b="0" i="0" dirty="0">
                <a:solidFill>
                  <a:srgbClr val="D1D5DB"/>
                </a:solidFill>
                <a:effectLst/>
                <a:latin typeface="Söhne"/>
              </a:rPr>
            </a:br>
            <a:r>
              <a:rPr lang="en-GB" sz="3200" b="0" i="0" dirty="0">
                <a:solidFill>
                  <a:srgbClr val="D1D5DB"/>
                </a:solidFill>
                <a:effectLst/>
                <a:latin typeface="Söhne"/>
              </a:rPr>
              <a:t>Hilton Garden Inn is a mid-scale hotel brand that is part of the Hilton Worldwide portfolio of hotels. With over 700 hotels worldwide, Hilton Garden Inn is committed to providing guests with a comfortable and convenient stay while traveling. Each hotel offers a range of amenities, including comfortable guest rooms, on-site restaurants and bars, fitness centres, and meeting facilities. </a:t>
            </a:r>
            <a:br>
              <a:rPr lang="en-GB" sz="3200" b="0" i="0" dirty="0">
                <a:solidFill>
                  <a:srgbClr val="D1D5DB"/>
                </a:solidFill>
                <a:effectLst/>
                <a:latin typeface="Söhne"/>
              </a:rPr>
            </a:br>
            <a:r>
              <a:rPr lang="en-GB" sz="3200" b="0" i="0" dirty="0">
                <a:solidFill>
                  <a:srgbClr val="D1D5DB"/>
                </a:solidFill>
                <a:effectLst/>
                <a:latin typeface="Söhne"/>
              </a:rPr>
              <a:t>Hilton Garden Inn (2023)</a:t>
            </a:r>
            <a:br>
              <a:rPr lang="en-GB" sz="3200" b="0" i="0" dirty="0">
                <a:solidFill>
                  <a:srgbClr val="D1D5DB"/>
                </a:solidFill>
                <a:effectLst/>
                <a:latin typeface="Söhne"/>
              </a:rPr>
            </a:br>
            <a:br>
              <a:rPr lang="en-GB" sz="3200" b="0" i="0" dirty="0">
                <a:solidFill>
                  <a:srgbClr val="D1D5DB"/>
                </a:solidFill>
                <a:effectLst/>
                <a:latin typeface="Söhne"/>
              </a:rPr>
            </a:br>
            <a:br>
              <a:rPr lang="en-GB" sz="3200" b="0" i="0" dirty="0">
                <a:solidFill>
                  <a:srgbClr val="D1D5DB"/>
                </a:solidFill>
                <a:effectLst/>
                <a:latin typeface="Söhne"/>
              </a:rPr>
            </a:br>
            <a:endParaRPr lang="en-GB" sz="3200" dirty="0"/>
          </a:p>
        </p:txBody>
      </p:sp>
    </p:spTree>
    <p:extLst>
      <p:ext uri="{BB962C8B-B14F-4D97-AF65-F5344CB8AC3E}">
        <p14:creationId xmlns:p14="http://schemas.microsoft.com/office/powerpoint/2010/main" val="832960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DF723-AB2C-835D-9727-C8E558CF2330}"/>
              </a:ext>
            </a:extLst>
          </p:cNvPr>
          <p:cNvSpPr>
            <a:spLocks noGrp="1"/>
          </p:cNvSpPr>
          <p:nvPr>
            <p:ph type="ctrTitle"/>
          </p:nvPr>
        </p:nvSpPr>
        <p:spPr>
          <a:xfrm>
            <a:off x="540000" y="539999"/>
            <a:ext cx="11090273" cy="5888509"/>
          </a:xfrm>
        </p:spPr>
        <p:txBody>
          <a:bodyPr>
            <a:normAutofit fontScale="90000"/>
          </a:bodyPr>
          <a:lstStyle/>
          <a:p>
            <a:pPr>
              <a:lnSpc>
                <a:spcPct val="107000"/>
              </a:lnSpc>
              <a:spcBef>
                <a:spcPts val="1200"/>
              </a:spcBef>
            </a:pP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r>
              <a:rPr lang="en-GB" sz="2700" b="1" kern="0" dirty="0">
                <a:effectLst/>
                <a:latin typeface="Calibri Light" panose="020F0302020204030204" pitchFamily="34" charset="0"/>
                <a:ea typeface="Times New Roman" panose="02020603050405020304" pitchFamily="18" charset="0"/>
                <a:cs typeface="Times New Roman" panose="02020603050405020304" pitchFamily="18" charset="0"/>
              </a:rPr>
              <a:t>The main consumers of the Hilton Garden Inn hotel brand are business </a:t>
            </a:r>
            <a:r>
              <a:rPr lang="en-GB" sz="2700" b="1" kern="0" dirty="0" err="1">
                <a:effectLst/>
                <a:latin typeface="Calibri Light" panose="020F0302020204030204" pitchFamily="34" charset="0"/>
                <a:ea typeface="Times New Roman" panose="02020603050405020304" pitchFamily="18" charset="0"/>
                <a:cs typeface="Times New Roman" panose="02020603050405020304" pitchFamily="18" charset="0"/>
              </a:rPr>
              <a:t>travelers</a:t>
            </a:r>
            <a:r>
              <a:rPr lang="en-GB" sz="2700" b="1" kern="0" dirty="0">
                <a:effectLst/>
                <a:latin typeface="Calibri Light" panose="020F0302020204030204" pitchFamily="34" charset="0"/>
                <a:ea typeface="Times New Roman" panose="02020603050405020304" pitchFamily="18" charset="0"/>
                <a:cs typeface="Times New Roman" panose="02020603050405020304" pitchFamily="18" charset="0"/>
              </a:rPr>
              <a:t> and leisure travellers who are looking for a mid-scale hotel with good value for money. The brand caters to people who are looking for comfortable and convenient accommodations with a range of amenities and services, including a fitness centre, a restaurant, and meeting and event spaces. Hilton Garden Inn hotels are typically located near airports, business districts, and popular tourist attractions, making them a convenient choice for </a:t>
            </a:r>
            <a:r>
              <a:rPr lang="en-GB" sz="2700" b="1" kern="0" dirty="0" err="1">
                <a:effectLst/>
                <a:latin typeface="Calibri Light" panose="020F0302020204030204" pitchFamily="34" charset="0"/>
                <a:ea typeface="Times New Roman" panose="02020603050405020304" pitchFamily="18" charset="0"/>
                <a:cs typeface="Times New Roman" panose="02020603050405020304" pitchFamily="18" charset="0"/>
              </a:rPr>
              <a:t>travelers</a:t>
            </a:r>
            <a:r>
              <a:rPr lang="en-GB" sz="2700" b="1" kern="0" dirty="0">
                <a:effectLst/>
                <a:latin typeface="Calibri Light" panose="020F0302020204030204" pitchFamily="34" charset="0"/>
                <a:ea typeface="Times New Roman" panose="02020603050405020304" pitchFamily="18" charset="0"/>
                <a:cs typeface="Times New Roman" panose="02020603050405020304" pitchFamily="18" charset="0"/>
              </a:rPr>
              <a:t> who need to be in those areas</a:t>
            </a:r>
            <a:r>
              <a:rPr lang="en-GB" sz="1800" b="1" kern="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800" b="1" kern="0" dirty="0">
                <a:effectLst/>
                <a:latin typeface="Calibri Light" panose="020F0302020204030204" pitchFamily="34" charset="0"/>
                <a:ea typeface="Times New Roman" panose="02020603050405020304" pitchFamily="18" charset="0"/>
                <a:cs typeface="Times New Roman" panose="02020603050405020304" pitchFamily="18" charset="0"/>
              </a:rPr>
              <a:t>. </a:t>
            </a:r>
            <a:br>
              <a:rPr lang="en-GB" sz="1800" b="1" kern="0" dirty="0">
                <a:latin typeface="Calibri Light" panose="020F0302020204030204" pitchFamily="34" charset="0"/>
                <a:ea typeface="Times New Roman" panose="02020603050405020304" pitchFamily="18" charset="0"/>
                <a:cs typeface="Times New Roman" panose="02020603050405020304" pitchFamily="18" charset="0"/>
              </a:rPr>
            </a:br>
            <a:br>
              <a:rPr lang="en-GB" sz="1800" b="1" kern="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br>
            <a:br>
              <a:rPr lang="en-GB" sz="1800" b="1" kern="0" dirty="0">
                <a:solidFill>
                  <a:srgbClr val="000000"/>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GB" sz="2200" b="1" kern="0" dirty="0" err="1">
                <a:latin typeface="Calibri Light" panose="020F0302020204030204" pitchFamily="34" charset="0"/>
                <a:ea typeface="Times New Roman" panose="02020603050405020304" pitchFamily="18" charset="0"/>
                <a:cs typeface="Times New Roman" panose="02020603050405020304" pitchFamily="18" charset="0"/>
              </a:rPr>
              <a:t>StudyModeResearch</a:t>
            </a:r>
            <a:r>
              <a:rPr lang="en-GB" sz="2200" b="1" kern="0" dirty="0">
                <a:latin typeface="Calibri Light" panose="020F0302020204030204" pitchFamily="34" charset="0"/>
                <a:ea typeface="Times New Roman" panose="02020603050405020304" pitchFamily="18" charset="0"/>
                <a:cs typeface="Times New Roman" panose="02020603050405020304" pitchFamily="18" charset="0"/>
              </a:rPr>
              <a:t> (2023)</a:t>
            </a:r>
            <a:br>
              <a:rPr lang="en-GB" sz="2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3529366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D26AA-D4C0-DAE0-D1A5-CCB6F8E7D8BC}"/>
              </a:ext>
            </a:extLst>
          </p:cNvPr>
          <p:cNvSpPr>
            <a:spLocks noGrp="1"/>
          </p:cNvSpPr>
          <p:nvPr>
            <p:ph type="ctrTitle"/>
          </p:nvPr>
        </p:nvSpPr>
        <p:spPr>
          <a:xfrm>
            <a:off x="540000" y="539999"/>
            <a:ext cx="11090273" cy="6193309"/>
          </a:xfrm>
        </p:spPr>
        <p:txBody>
          <a:bodyPr>
            <a:normAutofit/>
          </a:bodyPr>
          <a:lstStyle/>
          <a:p>
            <a:pPr>
              <a:lnSpc>
                <a:spcPct val="107000"/>
              </a:lnSpc>
              <a:spcBef>
                <a:spcPts val="1200"/>
              </a:spcBef>
            </a:pPr>
            <a: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t>The nature, scope, and role of guest services and facilities provided by Hilton Garden Inn hotels are designed to meet the needs and expectations of its target audience, which includes business and leisure travellers. These services and facilities include:</a:t>
            </a:r>
            <a:br>
              <a:rPr lang="en-GB" sz="2000" b="1" kern="0" dirty="0">
                <a:effectLst/>
                <a:latin typeface="Calibri Light" panose="020F0302020204030204" pitchFamily="34" charset="0"/>
                <a:ea typeface="Times New Roman" panose="02020603050405020304" pitchFamily="18" charset="0"/>
                <a:cs typeface="Times New Roman" panose="02020603050405020304" pitchFamily="18" charset="0"/>
              </a:rPr>
            </a:br>
            <a: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t>Accommodations: Hilton Garden Inn provides comfortable and well-appointed guest rooms and suites, equipped with modern items such as high-speed internet, flat-screen TVs, and workstations.</a:t>
            </a:r>
            <a:br>
              <a:rPr lang="en-GB" sz="2000" b="1" kern="0" dirty="0">
                <a:effectLst/>
                <a:latin typeface="Calibri Light" panose="020F0302020204030204" pitchFamily="34" charset="0"/>
                <a:ea typeface="Times New Roman" panose="02020603050405020304" pitchFamily="18" charset="0"/>
                <a:cs typeface="Times New Roman" panose="02020603050405020304" pitchFamily="18" charset="0"/>
              </a:rPr>
            </a:br>
            <a: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t>Food and Beverage: The hotel features an on-site restaurant and bar, offering a variety of dining options for breakfast, lunch, and dinner. Room service is also available for guests who prefer to dine in the privacy of their own rooms.</a:t>
            </a: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dirty="0">
                <a:latin typeface="Biome" panose="020B0503030204020804" pitchFamily="34" charset="0"/>
                <a:cs typeface="Biome" panose="020B0503030204020804" pitchFamily="34" charset="0"/>
              </a:rPr>
            </a:br>
            <a:r>
              <a:rPr lang="en-GB" sz="2000" dirty="0">
                <a:latin typeface="Biome" panose="020B0503030204020804" pitchFamily="34" charset="0"/>
                <a:cs typeface="Biome" panose="020B0503030204020804" pitchFamily="34" charset="0"/>
              </a:rPr>
              <a:t>Hilton Management Services  (2023)</a:t>
            </a: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000" b="1" kern="0" dirty="0">
                <a:effectLst/>
                <a:latin typeface="Calibri Light" panose="020F0302020204030204" pitchFamily="34" charset="0"/>
                <a:ea typeface="Times New Roman" panose="02020603050405020304" pitchFamily="18" charset="0"/>
                <a:cs typeface="Times New Roman" panose="02020603050405020304" pitchFamily="18" charset="0"/>
              </a:rPr>
            </a:br>
            <a:endParaRPr lang="en-GB" sz="2000" dirty="0"/>
          </a:p>
        </p:txBody>
      </p:sp>
    </p:spTree>
    <p:extLst>
      <p:ext uri="{BB962C8B-B14F-4D97-AF65-F5344CB8AC3E}">
        <p14:creationId xmlns:p14="http://schemas.microsoft.com/office/powerpoint/2010/main" val="3207294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9A353-60B7-A56C-C7CC-C2B6F038D5D3}"/>
              </a:ext>
            </a:extLst>
          </p:cNvPr>
          <p:cNvSpPr>
            <a:spLocks noGrp="1"/>
          </p:cNvSpPr>
          <p:nvPr>
            <p:ph type="ctrTitle"/>
          </p:nvPr>
        </p:nvSpPr>
        <p:spPr>
          <a:xfrm>
            <a:off x="540000" y="539999"/>
            <a:ext cx="11090273" cy="6151745"/>
          </a:xfrm>
        </p:spPr>
        <p:txBody>
          <a:bodyPr>
            <a:normAutofit fontScale="90000"/>
          </a:bodyPr>
          <a:lstStyle/>
          <a:p>
            <a:pPr>
              <a:lnSpc>
                <a:spcPct val="107000"/>
              </a:lnSpc>
              <a:spcBef>
                <a:spcPts val="1200"/>
              </a:spcBef>
            </a:pPr>
            <a:br>
              <a:rPr lang="en-GB" sz="2000" b="1" kern="0" dirty="0">
                <a:effectLst/>
                <a:latin typeface="Segoe UI" panose="020B0502040204020203" pitchFamily="34" charset="0"/>
                <a:ea typeface="Times New Roman" panose="02020603050405020304" pitchFamily="18" charset="0"/>
                <a:cs typeface="Times New Roman" panose="02020603050405020304" pitchFamily="18" charset="0"/>
              </a:rPr>
            </a:br>
            <a:br>
              <a:rPr lang="en-GB" sz="2200" b="1" kern="0" dirty="0">
                <a:effectLst/>
                <a:latin typeface="Segoe UI" panose="020B0502040204020203" pitchFamily="34" charset="0"/>
                <a:ea typeface="Times New Roman" panose="02020603050405020304" pitchFamily="18" charset="0"/>
                <a:cs typeface="Times New Roman" panose="02020603050405020304" pitchFamily="18" charset="0"/>
              </a:rPr>
            </a:br>
            <a:r>
              <a:rPr lang="en-GB" sz="2200" b="1" kern="0" dirty="0">
                <a:effectLst/>
                <a:latin typeface="Segoe UI" panose="020B0502040204020203" pitchFamily="34" charset="0"/>
                <a:ea typeface="Times New Roman" panose="02020603050405020304" pitchFamily="18" charset="0"/>
                <a:cs typeface="Times New Roman" panose="02020603050405020304" pitchFamily="18" charset="0"/>
              </a:rPr>
              <a:t>Meeting and Event Spaces: Hilton Garden Inn offers meeting and event spaces for business and social gatherings, including conference rooms, ballrooms, and outdoor venues. The hotel's staff can provide planning and catering services to ensure the success of events.</a:t>
            </a: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r>
              <a:rPr lang="en-GB" sz="2200" b="1" kern="0" dirty="0">
                <a:effectLst/>
                <a:latin typeface="Segoe UI" panose="020B0502040204020203" pitchFamily="34" charset="0"/>
                <a:ea typeface="Times New Roman" panose="02020603050405020304" pitchFamily="18" charset="0"/>
                <a:cs typeface="Times New Roman" panose="02020603050405020304" pitchFamily="18" charset="0"/>
              </a:rPr>
              <a:t>Fitness Centre : The hotel features a well-equipped fitness centre, offering guests </a:t>
            </a:r>
            <a:r>
              <a:rPr lang="en-GB" sz="2200" b="1" kern="0" dirty="0">
                <a:latin typeface="Segoe UI" panose="020B0502040204020203" pitchFamily="34" charset="0"/>
                <a:ea typeface="Times New Roman" panose="02020603050405020304" pitchFamily="18" charset="0"/>
                <a:cs typeface="Times New Roman" panose="02020603050405020304" pitchFamily="18" charset="0"/>
              </a:rPr>
              <a:t>the opportunity </a:t>
            </a:r>
            <a:r>
              <a:rPr lang="en-GB" sz="2200" b="1" kern="0" dirty="0">
                <a:effectLst/>
                <a:latin typeface="Segoe UI" panose="020B0502040204020203" pitchFamily="34" charset="0"/>
                <a:ea typeface="Times New Roman" panose="02020603050405020304" pitchFamily="18" charset="0"/>
                <a:cs typeface="Times New Roman" panose="02020603050405020304" pitchFamily="18" charset="0"/>
              </a:rPr>
              <a:t>to stay active and healthy while on the road.</a:t>
            </a: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r>
              <a:rPr lang="en-GB" sz="2200" b="1" kern="0" dirty="0">
                <a:effectLst/>
                <a:latin typeface="Segoe UI" panose="020B0502040204020203" pitchFamily="34" charset="0"/>
                <a:ea typeface="Times New Roman" panose="02020603050405020304" pitchFamily="18" charset="0"/>
                <a:cs typeface="Times New Roman" panose="02020603050405020304" pitchFamily="18" charset="0"/>
              </a:rPr>
              <a:t>Business Services: Hilton Garden Inn provides a range of business services to meet the needs of its business travellers, including a 24-hour business centre, printing and copying services, and express mail services.</a:t>
            </a: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r>
              <a:rPr lang="en-GB" sz="2200" b="1" kern="0" dirty="0">
                <a:effectLst/>
                <a:latin typeface="Segoe UI" panose="020B0502040204020203" pitchFamily="34" charset="0"/>
                <a:ea typeface="Times New Roman" panose="02020603050405020304" pitchFamily="18" charset="0"/>
                <a:cs typeface="Times New Roman" panose="02020603050405020304" pitchFamily="18" charset="0"/>
              </a:rPr>
              <a:t>Parking: The hotel offers convenient on-site parking for guests who are driving.</a:t>
            </a:r>
            <a:br>
              <a:rPr lang="en-GB" sz="2200" b="1" kern="0" dirty="0">
                <a:effectLst/>
                <a:latin typeface="Calibri Light" panose="020F0302020204030204" pitchFamily="34" charset="0"/>
                <a:ea typeface="Times New Roman" panose="02020603050405020304" pitchFamily="18" charset="0"/>
                <a:cs typeface="Times New Roman" panose="02020603050405020304" pitchFamily="18" charset="0"/>
              </a:rPr>
            </a:br>
            <a:br>
              <a:rPr lang="en-GB" sz="2200" b="1" kern="0" dirty="0">
                <a:latin typeface="Segoe UI" panose="020B0502040204020203" pitchFamily="34" charset="0"/>
                <a:ea typeface="Calibri" panose="020F0502020204030204" pitchFamily="34" charset="0"/>
                <a:cs typeface="Times New Roman" panose="02020603050405020304" pitchFamily="18" charset="0"/>
              </a:rPr>
            </a:br>
            <a:br>
              <a:rPr lang="en-GB" sz="2000" b="1" kern="0" dirty="0">
                <a:latin typeface="Segoe UI" panose="020B0502040204020203" pitchFamily="34" charset="0"/>
                <a:ea typeface="Calibri" panose="020F0502020204030204" pitchFamily="34" charset="0"/>
                <a:cs typeface="Times New Roman" panose="02020603050405020304" pitchFamily="18" charset="0"/>
              </a:rPr>
            </a:br>
            <a:br>
              <a:rPr lang="en-GB" sz="2000" b="1" kern="0" dirty="0">
                <a:latin typeface="Segoe UI" panose="020B0502040204020203" pitchFamily="34" charset="0"/>
                <a:ea typeface="Calibri" panose="020F0502020204030204" pitchFamily="34" charset="0"/>
                <a:cs typeface="Times New Roman" panose="02020603050405020304" pitchFamily="18" charset="0"/>
              </a:rPr>
            </a:br>
            <a:br>
              <a:rPr lang="en-GB" sz="2000" b="1" kern="0" dirty="0">
                <a:latin typeface="Segoe UI" panose="020B0502040204020203" pitchFamily="34" charset="0"/>
                <a:ea typeface="Calibri" panose="020F0502020204030204" pitchFamily="34" charset="0"/>
                <a:cs typeface="Times New Roman" panose="02020603050405020304" pitchFamily="18" charset="0"/>
              </a:rPr>
            </a:br>
            <a:br>
              <a:rPr lang="en-GB" sz="2000" dirty="0">
                <a:effectLst/>
                <a:latin typeface="Segoe UI" panose="020B0502040204020203" pitchFamily="34" charset="0"/>
                <a:ea typeface="Calibri" panose="020F0502020204030204" pitchFamily="34" charset="0"/>
                <a:cs typeface="Times New Roman" panose="02020603050405020304" pitchFamily="18" charset="0"/>
              </a:rPr>
            </a:br>
            <a:r>
              <a:rPr lang="en-GB" sz="2000" dirty="0">
                <a:effectLst/>
                <a:latin typeface="Segoe UI" panose="020B0502040204020203" pitchFamily="34" charset="0"/>
                <a:ea typeface="Calibri" panose="020F0502020204030204" pitchFamily="34" charset="0"/>
                <a:cs typeface="Times New Roman" panose="02020603050405020304" pitchFamily="18" charset="0"/>
              </a:rPr>
              <a:t>Hayes, D. K., </a:t>
            </a:r>
            <a:r>
              <a:rPr lang="en-GB" sz="2000" dirty="0" err="1">
                <a:effectLst/>
                <a:latin typeface="Segoe UI" panose="020B0502040204020203" pitchFamily="34" charset="0"/>
                <a:ea typeface="Calibri" panose="020F0502020204030204" pitchFamily="34" charset="0"/>
                <a:cs typeface="Times New Roman" panose="02020603050405020304" pitchFamily="18" charset="0"/>
              </a:rPr>
              <a:t>Ninemeier</a:t>
            </a:r>
            <a:r>
              <a:rPr lang="en-GB" sz="2000" dirty="0">
                <a:effectLst/>
                <a:latin typeface="Segoe UI" panose="020B0502040204020203" pitchFamily="34" charset="0"/>
                <a:ea typeface="Calibri" panose="020F0502020204030204" pitchFamily="34" charset="0"/>
                <a:cs typeface="Times New Roman" panose="02020603050405020304" pitchFamily="18" charset="0"/>
              </a:rPr>
              <a:t>, J. D. and Miller, A. A. (2020) Hotel Operations Management,</a:t>
            </a:r>
            <a:br>
              <a:rPr lang="en-GB" sz="2000" dirty="0">
                <a:effectLst/>
                <a:latin typeface="Segoe UI" panose="020B0502040204020203" pitchFamily="34" charset="0"/>
                <a:ea typeface="Calibri" panose="020F0502020204030204" pitchFamily="34" charset="0"/>
                <a:cs typeface="Times New Roman" panose="02020603050405020304" pitchFamily="18" charset="0"/>
              </a:rPr>
            </a:br>
            <a:r>
              <a:rPr lang="en-GB" sz="2000" dirty="0">
                <a:effectLst/>
                <a:latin typeface="Segoe UI" panose="020B0502040204020203" pitchFamily="34" charset="0"/>
                <a:ea typeface="Calibri" panose="020F0502020204030204" pitchFamily="34" charset="0"/>
                <a:cs typeface="Times New Roman" panose="02020603050405020304" pitchFamily="18" charset="0"/>
              </a:rPr>
              <a:t>3rd Ed. Uttar Pradesh: Pearson India Education Services.</a:t>
            </a:r>
            <a:br>
              <a:rPr lang="en-GB" sz="2000" b="1" kern="0" dirty="0">
                <a:latin typeface="Segoe UI" panose="020B0502040204020203" pitchFamily="34" charset="0"/>
                <a:ea typeface="Calibri" panose="020F0502020204030204" pitchFamily="34" charset="0"/>
                <a:cs typeface="Times New Roman" panose="02020603050405020304" pitchFamily="18" charset="0"/>
              </a:rPr>
            </a:br>
            <a:br>
              <a:rPr lang="en-GB" sz="2000" b="1" kern="0" dirty="0">
                <a:latin typeface="Segoe UI" panose="020B0502040204020203" pitchFamily="34" charset="0"/>
                <a:ea typeface="Calibri" panose="020F0502020204030204" pitchFamily="34" charset="0"/>
                <a:cs typeface="Times New Roman" panose="02020603050405020304" pitchFamily="18" charset="0"/>
              </a:rPr>
            </a:br>
            <a:br>
              <a:rPr lang="en-GB" sz="2000" b="1" kern="0" dirty="0">
                <a:latin typeface="Segoe UI" panose="020B0502040204020203" pitchFamily="34" charset="0"/>
                <a:ea typeface="Calibri" panose="020F0502020204030204" pitchFamily="34" charset="0"/>
                <a:cs typeface="Times New Roman" panose="02020603050405020304" pitchFamily="18" charset="0"/>
              </a:rPr>
            </a:br>
            <a:endParaRPr lang="en-GB" sz="2000" dirty="0"/>
          </a:p>
        </p:txBody>
      </p:sp>
    </p:spTree>
    <p:extLst>
      <p:ext uri="{BB962C8B-B14F-4D97-AF65-F5344CB8AC3E}">
        <p14:creationId xmlns:p14="http://schemas.microsoft.com/office/powerpoint/2010/main" val="4124346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F72A4-9AA0-8723-5624-0AF69090998D}"/>
              </a:ext>
            </a:extLst>
          </p:cNvPr>
          <p:cNvSpPr>
            <a:spLocks noGrp="1"/>
          </p:cNvSpPr>
          <p:nvPr>
            <p:ph type="ctrTitle"/>
          </p:nvPr>
        </p:nvSpPr>
        <p:spPr>
          <a:xfrm>
            <a:off x="550863" y="761836"/>
            <a:ext cx="11090273" cy="5929909"/>
          </a:xfrm>
        </p:spPr>
        <p:txBody>
          <a:bodyPr>
            <a:normAutofit/>
          </a:bodyPr>
          <a:lstStyle/>
          <a:p>
            <a:r>
              <a:rPr lang="en-GB" sz="2200" dirty="0">
                <a:effectLst/>
                <a:latin typeface="Biome" panose="020B0502040204020203" pitchFamily="34" charset="0"/>
                <a:ea typeface="Calibri" panose="020F0502020204030204" pitchFamily="34" charset="0"/>
                <a:cs typeface="Biome" panose="020B0502040204020203" pitchFamily="34" charset="0"/>
              </a:rPr>
              <a:t>There are several reasons why guest services are important in the hotel industry:</a:t>
            </a:r>
            <a:br>
              <a:rPr lang="en-GB" sz="2200" dirty="0">
                <a:effectLst/>
                <a:latin typeface="Biome" panose="020B0502040204020203" pitchFamily="34" charset="0"/>
                <a:ea typeface="Calibri" panose="020F0502020204030204" pitchFamily="34" charset="0"/>
                <a:cs typeface="Biome" panose="020B0502040204020203" pitchFamily="34" charset="0"/>
              </a:rPr>
            </a:br>
            <a:br>
              <a:rPr lang="en-GB" sz="2200" dirty="0">
                <a:effectLst/>
                <a:latin typeface="Biome" panose="020B0502040204020203" pitchFamily="34" charset="0"/>
                <a:ea typeface="Calibri" panose="020F0502020204030204" pitchFamily="34" charset="0"/>
                <a:cs typeface="Biome" panose="020B0502040204020203" pitchFamily="34" charset="0"/>
              </a:rPr>
            </a:br>
            <a:r>
              <a:rPr lang="en-GB" sz="2200" dirty="0">
                <a:effectLst/>
                <a:latin typeface="Biome" panose="020B0502040204020203" pitchFamily="34" charset="0"/>
                <a:ea typeface="Calibri" panose="020F0502020204030204" pitchFamily="34" charset="0"/>
                <a:cs typeface="Biome" panose="020B0502040204020203" pitchFamily="34" charset="0"/>
              </a:rPr>
              <a:t>The quality of guest services is a major factor in determining the overall guest experience. By providing excellent service and amenities, hotels can create a memorable and enjoyable stay for guests, leading to higher customer satisfaction and loyalty.</a:t>
            </a:r>
            <a:br>
              <a:rPr lang="en-GB" sz="2200" dirty="0">
                <a:effectLst/>
                <a:latin typeface="Biome" panose="020B0502040204020203" pitchFamily="34" charset="0"/>
                <a:ea typeface="Calibri" panose="020F0502020204030204" pitchFamily="34" charset="0"/>
                <a:cs typeface="Biome" panose="020B0502040204020203" pitchFamily="34" charset="0"/>
              </a:rPr>
            </a:br>
            <a:br>
              <a:rPr lang="en-GB" sz="2200" dirty="0">
                <a:effectLst/>
                <a:latin typeface="Biome" panose="020B0502040204020203" pitchFamily="34" charset="0"/>
                <a:ea typeface="Calibri" panose="020F0502020204030204" pitchFamily="34" charset="0"/>
                <a:cs typeface="Biome" panose="020B0502040204020203" pitchFamily="34" charset="0"/>
              </a:rPr>
            </a:br>
            <a:br>
              <a:rPr lang="en-GB" sz="2200" dirty="0">
                <a:effectLst/>
                <a:latin typeface="Biome" panose="020B0502040204020203" pitchFamily="34" charset="0"/>
                <a:ea typeface="Calibri" panose="020F0502020204030204" pitchFamily="34" charset="0"/>
                <a:cs typeface="Biome" panose="020B0502040204020203" pitchFamily="34" charset="0"/>
              </a:rPr>
            </a:br>
            <a:r>
              <a:rPr lang="en-GB" sz="2200" dirty="0">
                <a:effectLst/>
                <a:latin typeface="Biome" panose="020B0502040204020203" pitchFamily="34" charset="0"/>
                <a:ea typeface="Calibri" panose="020F0502020204030204" pitchFamily="34" charset="0"/>
                <a:cs typeface="Biome" panose="020B0502040204020203" pitchFamily="34" charset="0"/>
              </a:rPr>
              <a:t>Providing a range of high-quality guest services can give hotels a competitive advantage in a crowded and competitive market. By differentiating themselves from other hotels, they can attract more guests and increase their market share.</a:t>
            </a:r>
            <a:br>
              <a:rPr lang="en-GB" sz="2200" dirty="0">
                <a:effectLst/>
                <a:latin typeface="Biome" panose="020B0502040204020203" pitchFamily="34" charset="0"/>
                <a:ea typeface="Calibri" panose="020F0502020204030204" pitchFamily="34" charset="0"/>
                <a:cs typeface="Biome" panose="020B0502040204020203" pitchFamily="34" charset="0"/>
              </a:rPr>
            </a:br>
            <a:br>
              <a:rPr lang="en-GB" sz="2200" dirty="0">
                <a:effectLst/>
                <a:latin typeface="Biome" panose="020B0502040204020203" pitchFamily="34" charset="0"/>
                <a:ea typeface="Calibri" panose="020F0502020204030204" pitchFamily="34" charset="0"/>
                <a:cs typeface="Biome" panose="020B0502040204020203" pitchFamily="34"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latin typeface="Biome" panose="020B0503030204020804" pitchFamily="34" charset="0"/>
                <a:cs typeface="Biome" panose="020B0503030204020804" pitchFamily="34" charset="0"/>
              </a:rPr>
              <a:t>Revfine (2022) Hotel Trends: Discover the latest trends in the hospitality industry.</a:t>
            </a:r>
            <a:br>
              <a:rPr lang="en-GB" sz="2000" dirty="0">
                <a:latin typeface="Biome" panose="020B0503030204020804" pitchFamily="34" charset="0"/>
                <a:cs typeface="Biome" panose="020B0503030204020804" pitchFamily="34" charset="0"/>
              </a:rPr>
            </a:b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Tree>
    <p:extLst>
      <p:ext uri="{BB962C8B-B14F-4D97-AF65-F5344CB8AC3E}">
        <p14:creationId xmlns:p14="http://schemas.microsoft.com/office/powerpoint/2010/main" val="2314283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A155F-E04B-E0AE-3D57-344545FFC8A2}"/>
              </a:ext>
            </a:extLst>
          </p:cNvPr>
          <p:cNvSpPr>
            <a:spLocks noGrp="1"/>
          </p:cNvSpPr>
          <p:nvPr>
            <p:ph type="ctrTitle"/>
          </p:nvPr>
        </p:nvSpPr>
        <p:spPr>
          <a:xfrm>
            <a:off x="540000" y="540000"/>
            <a:ext cx="11090273" cy="6124036"/>
          </a:xfrm>
        </p:spPr>
        <p:txBody>
          <a:bodyPr>
            <a:noAutofit/>
          </a:bodyPr>
          <a:lstStyle/>
          <a:p>
            <a:r>
              <a:rPr lang="en-GB" sz="2400" dirty="0">
                <a:latin typeface="Biome" panose="020B0503030204020804" pitchFamily="34" charset="0"/>
                <a:cs typeface="Biome" panose="020B0503030204020804" pitchFamily="34" charset="0"/>
              </a:rPr>
              <a:t>Importance Of Hospitality : </a:t>
            </a:r>
            <a:br>
              <a:rPr lang="en-GB" sz="2400" dirty="0">
                <a:latin typeface="Biome" panose="020B0503030204020804" pitchFamily="34" charset="0"/>
                <a:cs typeface="Biome" panose="020B0503030204020804" pitchFamily="34" charset="0"/>
              </a:rPr>
            </a:br>
            <a:br>
              <a:rPr lang="en-GB" sz="2400" dirty="0">
                <a:latin typeface="Biome" panose="020B0503030204020804" pitchFamily="34" charset="0"/>
                <a:cs typeface="Biome" panose="020B0503030204020804" pitchFamily="34" charset="0"/>
              </a:rPr>
            </a:br>
            <a:br>
              <a:rPr lang="en-GB" sz="2400" dirty="0">
                <a:latin typeface="Biome" panose="020B0503030204020804" pitchFamily="34" charset="0"/>
                <a:cs typeface="Biome" panose="020B0503030204020804" pitchFamily="34" charset="0"/>
              </a:rPr>
            </a:br>
            <a:r>
              <a:rPr lang="en-GB" sz="2400" dirty="0">
                <a:effectLst/>
                <a:latin typeface="Biome" panose="020B0503030204020804" pitchFamily="34" charset="0"/>
                <a:ea typeface="Calibri" panose="020F0502020204030204" pitchFamily="34" charset="0"/>
                <a:cs typeface="Biome" panose="020B0503030204020804" pitchFamily="34" charset="0"/>
              </a:rPr>
              <a:t>Hospitality is a key aspect of the hotel industry, and its importance cannot be overstated.</a:t>
            </a:r>
            <a:br>
              <a:rPr lang="en-GB" sz="2400" dirty="0">
                <a:latin typeface="Biome" panose="020B0503030204020804" pitchFamily="34" charset="0"/>
                <a:cs typeface="Biome" panose="020B0503030204020804" pitchFamily="34" charset="0"/>
              </a:rPr>
            </a:br>
            <a:br>
              <a:rPr lang="en-GB" sz="2400" dirty="0">
                <a:latin typeface="Biome" panose="020B0503030204020804" pitchFamily="34" charset="0"/>
                <a:cs typeface="Biome" panose="020B0503030204020804" pitchFamily="34" charset="0"/>
              </a:rPr>
            </a:br>
            <a:br>
              <a:rPr lang="en-GB" sz="2400" dirty="0">
                <a:latin typeface="Biome" panose="020B0503030204020804" pitchFamily="34" charset="0"/>
                <a:cs typeface="Biome" panose="020B0503030204020804" pitchFamily="34" charset="0"/>
              </a:rPr>
            </a:br>
            <a:r>
              <a:rPr lang="en-GB" sz="2400" dirty="0">
                <a:effectLst/>
                <a:latin typeface="Segoe UI" panose="020B0502040204020203" pitchFamily="34" charset="0"/>
                <a:ea typeface="Calibri" panose="020F0502020204030204" pitchFamily="34" charset="0"/>
                <a:cs typeface="Times New Roman" panose="02020603050405020304" pitchFamily="18" charset="0"/>
              </a:rPr>
              <a:t>A warm and welcoming environment is essential for creating a positive hotel experience. This can include friendly  staff, clean and comfortable guest rooms, and a pleasant atmosphere throughout the hotel.</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Segoe UI" panose="020B0502040204020203" pitchFamily="34" charset="0"/>
                <a:ea typeface="Calibri" panose="020F0502020204030204" pitchFamily="34" charset="0"/>
                <a:cs typeface="Times New Roman" panose="02020603050405020304" pitchFamily="18" charset="0"/>
              </a:rPr>
              <a:t>Going above and beyond: Hotels that are able to go above and beyond in meeting guest needs and expectations can create a truly memorable experience. This can include providing unexpected amenities, such as a  breakfast or an upgrade to a larger room, or offering a unique and personalized touch, such as a handwritten note or a special treat.</a:t>
            </a:r>
            <a:br>
              <a:rPr lang="en-GB" sz="2400" dirty="0">
                <a:effectLst/>
                <a:latin typeface="Segoe UI" panose="020B0502040204020203" pitchFamily="34" charset="0"/>
                <a:ea typeface="Calibri" panose="020F0502020204030204" pitchFamily="34" charset="0"/>
                <a:cs typeface="Times New Roman" panose="02020603050405020304" pitchFamily="18" charset="0"/>
              </a:rPr>
            </a:br>
            <a:br>
              <a:rPr lang="en-GB" sz="2400" dirty="0">
                <a:effectLst/>
                <a:latin typeface="Segoe UI" panose="020B0502040204020203" pitchFamily="34" charset="0"/>
                <a:ea typeface="Calibri" panose="020F0502020204030204" pitchFamily="34" charset="0"/>
                <a:cs typeface="Times New Roman" panose="02020603050405020304" pitchFamily="18" charset="0"/>
              </a:rPr>
            </a:br>
            <a:r>
              <a:rPr lang="en-GB" sz="2400" dirty="0">
                <a:latin typeface="Biome" panose="020B0503030204020804" pitchFamily="34" charset="0"/>
                <a:cs typeface="Biome" panose="020B0503030204020804" pitchFamily="34" charset="0"/>
              </a:rPr>
              <a:t>The Importance Of Hospitality In a Hotel Industry (2023).</a:t>
            </a:r>
            <a:br>
              <a:rPr lang="en-GB" sz="2400" dirty="0">
                <a:effectLst/>
                <a:latin typeface="Segoe UI" panose="020B0502040204020203" pitchFamily="34" charset="0"/>
                <a:ea typeface="Calibri" panose="020F0502020204030204" pitchFamily="34" charset="0"/>
                <a:cs typeface="Times New Roman" panose="02020603050405020304" pitchFamily="18" charset="0"/>
              </a:rPr>
            </a:br>
            <a:br>
              <a:rPr lang="en-GB" sz="1800" dirty="0">
                <a:effectLst/>
                <a:latin typeface="Segoe UI" panose="020B0502040204020203" pitchFamily="34" charset="0"/>
                <a:ea typeface="Calibri" panose="020F0502020204030204" pitchFamily="34" charset="0"/>
                <a:cs typeface="Times New Roman" panose="02020603050405020304" pitchFamily="18" charset="0"/>
              </a:rPr>
            </a:br>
            <a:br>
              <a:rPr lang="en-GB" sz="1800" dirty="0">
                <a:latin typeface="Biome" panose="020B0503030204020804" pitchFamily="34" charset="0"/>
                <a:cs typeface="Biome" panose="020B0503030204020804" pitchFamily="34" charset="0"/>
              </a:rPr>
            </a:br>
            <a:endParaRPr lang="en-GB" sz="1800" dirty="0">
              <a:latin typeface="Biome" panose="020B0503030204020804" pitchFamily="34" charset="0"/>
              <a:cs typeface="Biome" panose="020B0503030204020804" pitchFamily="34" charset="0"/>
            </a:endParaRPr>
          </a:p>
        </p:txBody>
      </p:sp>
    </p:spTree>
    <p:extLst>
      <p:ext uri="{BB962C8B-B14F-4D97-AF65-F5344CB8AC3E}">
        <p14:creationId xmlns:p14="http://schemas.microsoft.com/office/powerpoint/2010/main" val="1011701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EBF91D05-F50D-49FB-8972-55C15EA67E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56975" y="0"/>
            <a:ext cx="5765120" cy="5516563"/>
            <a:chOff x="3356975" y="0"/>
            <a:chExt cx="5765120" cy="5516563"/>
          </a:xfrm>
        </p:grpSpPr>
        <p:sp>
          <p:nvSpPr>
            <p:cNvPr id="57" name="Oval 62">
              <a:extLst>
                <a:ext uri="{FF2B5EF4-FFF2-40B4-BE49-F238E27FC236}">
                  <a16:creationId xmlns:a16="http://schemas.microsoft.com/office/drawing/2014/main" id="{DFA5DEB7-AF5A-43EF-9AC9-414611643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05532" y="0"/>
              <a:ext cx="5516563" cy="5516563"/>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63">
              <a:extLst>
                <a:ext uri="{FF2B5EF4-FFF2-40B4-BE49-F238E27FC236}">
                  <a16:creationId xmlns:a16="http://schemas.microsoft.com/office/drawing/2014/main" id="{FE7B0C05-0A21-408B-87B1-E22C2275A82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692238" y="4612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64">
              <a:extLst>
                <a:ext uri="{FF2B5EF4-FFF2-40B4-BE49-F238E27FC236}">
                  <a16:creationId xmlns:a16="http://schemas.microsoft.com/office/drawing/2014/main" id="{BDED3A92-60D5-4885-9C23-9C23F743076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3356975" y="0"/>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icture containing text, building, sky, outdoor&#10;&#10;Description automatically generated">
            <a:extLst>
              <a:ext uri="{FF2B5EF4-FFF2-40B4-BE49-F238E27FC236}">
                <a16:creationId xmlns:a16="http://schemas.microsoft.com/office/drawing/2014/main" id="{235B3B14-E5E8-5BEE-87DA-0F9601E6CC1F}"/>
              </a:ext>
            </a:extLst>
          </p:cNvPr>
          <p:cNvPicPr>
            <a:picLocks noChangeAspect="1"/>
          </p:cNvPicPr>
          <p:nvPr/>
        </p:nvPicPr>
        <p:blipFill rotWithShape="1">
          <a:blip r:embed="rId2">
            <a:extLst>
              <a:ext uri="{28A0092B-C50C-407E-A947-70E740481C1C}">
                <a14:useLocalDpi xmlns:a14="http://schemas.microsoft.com/office/drawing/2010/main" val="0"/>
              </a:ext>
            </a:extLst>
          </a:blip>
          <a:srcRect l="16624" r="16627" b="1"/>
          <a:stretch/>
        </p:blipFill>
        <p:spPr>
          <a:xfrm>
            <a:off x="135434" y="124108"/>
            <a:ext cx="3089190" cy="308919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
        <p:nvSpPr>
          <p:cNvPr id="67" name="Rectangle 66">
            <a:extLst>
              <a:ext uri="{FF2B5EF4-FFF2-40B4-BE49-F238E27FC236}">
                <a16:creationId xmlns:a16="http://schemas.microsoft.com/office/drawing/2014/main" id="{2368B021-704A-4E78-B619-A83E8448E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05125"/>
            <a:ext cx="12192000" cy="3952875"/>
          </a:xfrm>
          <a:prstGeom prst="rect">
            <a:avLst/>
          </a:prstGeom>
          <a:gradFill flip="none" rotWithShape="1">
            <a:gsLst>
              <a:gs pos="43000">
                <a:schemeClr val="bg2">
                  <a:alpha val="60000"/>
                </a:schemeClr>
              </a:gs>
              <a:gs pos="7000">
                <a:schemeClr val="bg2">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0AF7A4-CC7F-AD2A-47D4-7B00E16A170D}"/>
              </a:ext>
            </a:extLst>
          </p:cNvPr>
          <p:cNvSpPr>
            <a:spLocks noGrp="1"/>
          </p:cNvSpPr>
          <p:nvPr>
            <p:ph type="ctrTitle"/>
          </p:nvPr>
        </p:nvSpPr>
        <p:spPr>
          <a:xfrm>
            <a:off x="2295434" y="576774"/>
            <a:ext cx="9217026" cy="6235099"/>
          </a:xfrm>
        </p:spPr>
        <p:txBody>
          <a:bodyPr>
            <a:normAutofit fontScale="90000"/>
          </a:bodyPr>
          <a:lstStyle/>
          <a:p>
            <a:pPr algn="ctr"/>
            <a:r>
              <a:rPr lang="en-GB" sz="1800" u="sng" dirty="0">
                <a:latin typeface="Biome" panose="020B0503030204020804" pitchFamily="34" charset="0"/>
                <a:cs typeface="Biome" panose="020B0503030204020804" pitchFamily="34" charset="0"/>
              </a:rPr>
              <a:t>Referencing : </a:t>
            </a:r>
            <a:br>
              <a:rPr lang="en-GB" sz="1800" u="sng" dirty="0">
                <a:latin typeface="Biome" panose="020B0503030204020804" pitchFamily="34" charset="0"/>
                <a:cs typeface="Biome" panose="020B0503030204020804" pitchFamily="34" charset="0"/>
              </a:rPr>
            </a:br>
            <a:br>
              <a:rPr lang="en-GB" sz="1800" dirty="0">
                <a:latin typeface="Biome" panose="020B0503030204020804" pitchFamily="34" charset="0"/>
                <a:cs typeface="Biome" panose="020B0503030204020804" pitchFamily="34" charset="0"/>
              </a:rPr>
            </a:br>
            <a:r>
              <a:rPr lang="en-GB" sz="1800" dirty="0">
                <a:latin typeface="Biome" panose="020B0503030204020804" pitchFamily="34" charset="0"/>
                <a:cs typeface="Biome" panose="020B0503030204020804" pitchFamily="34" charset="0"/>
              </a:rPr>
              <a:t>Hilton Garden Inn (2023) Available: </a:t>
            </a:r>
            <a:r>
              <a:rPr lang="en-GB" sz="1800" dirty="0">
                <a:latin typeface="Biome" panose="020B0503030204020804" pitchFamily="34" charset="0"/>
                <a:cs typeface="Biome" panose="020B0503030204020804" pitchFamily="34" charset="0"/>
                <a:hlinkClick r:id="rId3"/>
              </a:rPr>
              <a:t>https://www.hilton.com/en/hilton-garden-inn/?WT.srch=1&amp;WT.mc_id=zINDA0EMEA1MB2PSH3BNG4INTCRB5dkt6MULTIBR7_121127646_1003528_p7954699772&amp;gclid=4f6e0dfc00ea17c6d1c76e1a2e42c503&amp;gclsrc=3p.ds&amp;msclkid=4f6e0dfc00ea17c6d1c76e1a2e42c503</a:t>
            </a:r>
            <a:r>
              <a:rPr lang="en-GB" sz="1800" dirty="0">
                <a:latin typeface="Biome" panose="020B0503030204020804" pitchFamily="34" charset="0"/>
                <a:cs typeface="Biome" panose="020B0503030204020804" pitchFamily="34" charset="0"/>
              </a:rPr>
              <a:t> (Accessed):10/21/2023.</a:t>
            </a:r>
            <a:br>
              <a:rPr lang="en-GB" sz="1800" dirty="0">
                <a:latin typeface="Biome" panose="020B0503030204020804" pitchFamily="34" charset="0"/>
                <a:cs typeface="Biome" panose="020B0503030204020804" pitchFamily="34" charset="0"/>
              </a:rPr>
            </a:br>
            <a:br>
              <a:rPr lang="en-GB" sz="1800" dirty="0">
                <a:latin typeface="Biome" panose="020B0503030204020804" pitchFamily="34" charset="0"/>
                <a:cs typeface="Biome" panose="020B0503030204020804" pitchFamily="34" charset="0"/>
              </a:rPr>
            </a:br>
            <a:r>
              <a:rPr lang="en-GB" sz="1800" dirty="0" err="1">
                <a:latin typeface="Biome" panose="020B0503030204020804" pitchFamily="34" charset="0"/>
                <a:cs typeface="Biome" panose="020B0503030204020804" pitchFamily="34" charset="0"/>
              </a:rPr>
              <a:t>StudyModeResearch</a:t>
            </a:r>
            <a:r>
              <a:rPr lang="en-GB" sz="1800" dirty="0">
                <a:latin typeface="Biome" panose="020B0503030204020804" pitchFamily="34" charset="0"/>
                <a:cs typeface="Biome" panose="020B0503030204020804" pitchFamily="34" charset="0"/>
              </a:rPr>
              <a:t> (2023) Available : </a:t>
            </a:r>
            <a:r>
              <a:rPr lang="en-GB" sz="1800" dirty="0">
                <a:latin typeface="Biome" panose="020B0503030204020804" pitchFamily="34" charset="0"/>
                <a:cs typeface="Biome" panose="020B0503030204020804" pitchFamily="34" charset="0"/>
                <a:hlinkClick r:id="rId4"/>
              </a:rPr>
              <a:t>https://www.studymode.com/subjects/goals-and-objectives-for-marketing-strategy-of-hilton-hotels-page1.html</a:t>
            </a:r>
            <a:r>
              <a:rPr lang="en-GB" sz="1800" dirty="0">
                <a:latin typeface="Biome" panose="020B0503030204020804" pitchFamily="34" charset="0"/>
                <a:cs typeface="Biome" panose="020B0503030204020804" pitchFamily="34" charset="0"/>
              </a:rPr>
              <a:t> (Accessed): 10/02/2023.</a:t>
            </a:r>
            <a:br>
              <a:rPr lang="en-GB" sz="1800" dirty="0">
                <a:latin typeface="Biome" panose="020B0503030204020804" pitchFamily="34" charset="0"/>
                <a:cs typeface="Biome" panose="020B0503030204020804" pitchFamily="34" charset="0"/>
              </a:rPr>
            </a:br>
            <a:br>
              <a:rPr lang="en-GB" sz="1800" dirty="0">
                <a:latin typeface="Biome" panose="020B0503030204020804" pitchFamily="34" charset="0"/>
                <a:cs typeface="Biome" panose="020B0503030204020804" pitchFamily="34" charset="0"/>
              </a:rPr>
            </a:br>
            <a:r>
              <a:rPr lang="en-GB" sz="1800" dirty="0">
                <a:latin typeface="Biome" panose="020B0503030204020804" pitchFamily="34" charset="0"/>
                <a:cs typeface="Biome" panose="020B0503030204020804" pitchFamily="34" charset="0"/>
              </a:rPr>
              <a:t>Revfine (2022) Hotel Trends: Discover the latest trends in the hospitality industry.</a:t>
            </a:r>
            <a:br>
              <a:rPr lang="en-GB" sz="1500" dirty="0">
                <a:latin typeface="Biome" panose="020B0503030204020804" pitchFamily="34" charset="0"/>
                <a:cs typeface="Biome" panose="020B0503030204020804" pitchFamily="34" charset="0"/>
              </a:rPr>
            </a:br>
            <a:r>
              <a:rPr lang="en-GB" sz="1500" dirty="0">
                <a:latin typeface="Biome" panose="020B0503030204020804" pitchFamily="34" charset="0"/>
                <a:cs typeface="Biome" panose="020B0503030204020804" pitchFamily="34" charset="0"/>
              </a:rPr>
              <a:t>Available at: </a:t>
            </a:r>
            <a:r>
              <a:rPr lang="en-GB" sz="1500" dirty="0">
                <a:latin typeface="Biome" panose="020B0503030204020804" pitchFamily="34" charset="0"/>
                <a:cs typeface="Biome" panose="020B0503030204020804" pitchFamily="34" charset="0"/>
                <a:hlinkClick r:id="rId5"/>
              </a:rPr>
              <a:t>https://www.revfine.com/hotel-trends</a:t>
            </a:r>
            <a:r>
              <a:rPr lang="en-GB" sz="1500" dirty="0">
                <a:latin typeface="Biome" panose="020B0503030204020804" pitchFamily="34" charset="0"/>
                <a:cs typeface="Biome" panose="020B0503030204020804" pitchFamily="34" charset="0"/>
              </a:rPr>
              <a:t>  (Accessed):10/02/2023.</a:t>
            </a:r>
            <a:br>
              <a:rPr lang="en-GB" sz="1500" dirty="0">
                <a:latin typeface="Biome" panose="020B0503030204020804" pitchFamily="34" charset="0"/>
                <a:cs typeface="Biome" panose="020B0503030204020804" pitchFamily="34" charset="0"/>
              </a:rPr>
            </a:br>
            <a:br>
              <a:rPr lang="en-GB" sz="1500" dirty="0">
                <a:latin typeface="Biome" panose="020B0503030204020804" pitchFamily="34" charset="0"/>
                <a:cs typeface="Biome" panose="020B0503030204020804" pitchFamily="34" charset="0"/>
              </a:rPr>
            </a:br>
            <a:r>
              <a:rPr lang="en-GB" sz="1500" dirty="0">
                <a:latin typeface="Biome" panose="020B0503030204020804" pitchFamily="34" charset="0"/>
                <a:cs typeface="Biome" panose="020B0503030204020804" pitchFamily="34" charset="0"/>
              </a:rPr>
              <a:t>Hilton Management Services (2023) Available: </a:t>
            </a:r>
            <a:r>
              <a:rPr lang="en-GB" sz="1500" dirty="0">
                <a:latin typeface="Biome" panose="020B0503030204020804" pitchFamily="34" charset="0"/>
                <a:cs typeface="Biome" panose="020B0503030204020804" pitchFamily="34" charset="0"/>
                <a:hlinkClick r:id="rId6"/>
              </a:rPr>
              <a:t>https://managementservices.hilton.com//en/support-services/food-beverage/</a:t>
            </a:r>
            <a:r>
              <a:rPr lang="en-GB" sz="1500" dirty="0">
                <a:latin typeface="Biome" panose="020B0503030204020804" pitchFamily="34" charset="0"/>
                <a:cs typeface="Biome" panose="020B0503030204020804" pitchFamily="34" charset="0"/>
              </a:rPr>
              <a:t>(  Accessed): 10-02-2023.</a:t>
            </a:r>
            <a:br>
              <a:rPr lang="en-GB" sz="1500" dirty="0">
                <a:latin typeface="Biome" panose="020B0503030204020804" pitchFamily="34" charset="0"/>
                <a:cs typeface="Biome" panose="020B0503030204020804" pitchFamily="34" charset="0"/>
              </a:rPr>
            </a:br>
            <a:br>
              <a:rPr lang="en-GB" sz="1500" dirty="0">
                <a:latin typeface="Biome" panose="020B0503030204020804" pitchFamily="34" charset="0"/>
                <a:cs typeface="Biome" panose="020B0503030204020804" pitchFamily="34" charset="0"/>
              </a:rPr>
            </a:br>
            <a:r>
              <a:rPr lang="en-GB" sz="1500" dirty="0">
                <a:latin typeface="Biome" panose="020B0503030204020804" pitchFamily="34" charset="0"/>
                <a:cs typeface="Biome" panose="020B0503030204020804" pitchFamily="34" charset="0"/>
              </a:rPr>
              <a:t>Hayes, D. K., </a:t>
            </a:r>
            <a:r>
              <a:rPr lang="en-GB" sz="1500" dirty="0" err="1">
                <a:latin typeface="Biome" panose="020B0503030204020804" pitchFamily="34" charset="0"/>
                <a:cs typeface="Biome" panose="020B0503030204020804" pitchFamily="34" charset="0"/>
              </a:rPr>
              <a:t>Ninemeier</a:t>
            </a:r>
            <a:r>
              <a:rPr lang="en-GB" sz="1500" dirty="0">
                <a:latin typeface="Biome" panose="020B0503030204020804" pitchFamily="34" charset="0"/>
                <a:cs typeface="Biome" panose="020B0503030204020804" pitchFamily="34" charset="0"/>
              </a:rPr>
              <a:t>, J. D. and Miller, A. A. (2020) Hotel Operations Management,</a:t>
            </a:r>
            <a:br>
              <a:rPr lang="en-GB" sz="1500" dirty="0">
                <a:latin typeface="Biome" panose="020B0503030204020804" pitchFamily="34" charset="0"/>
                <a:cs typeface="Biome" panose="020B0503030204020804" pitchFamily="34" charset="0"/>
              </a:rPr>
            </a:br>
            <a:r>
              <a:rPr lang="en-GB" sz="1500" dirty="0">
                <a:latin typeface="Biome" panose="020B0503030204020804" pitchFamily="34" charset="0"/>
                <a:cs typeface="Biome" panose="020B0503030204020804" pitchFamily="34" charset="0"/>
              </a:rPr>
              <a:t>3rd Ed. Uttar Pradesh: Pearson India Education Services.</a:t>
            </a:r>
            <a:br>
              <a:rPr lang="en-GB" sz="1500" dirty="0">
                <a:latin typeface="Biome" panose="020B0503030204020804" pitchFamily="34" charset="0"/>
                <a:cs typeface="Biome" panose="020B0503030204020804" pitchFamily="34" charset="0"/>
              </a:rPr>
            </a:br>
            <a:br>
              <a:rPr lang="en-GB" sz="1500" dirty="0">
                <a:latin typeface="Biome" panose="020B0503030204020804" pitchFamily="34" charset="0"/>
                <a:cs typeface="Biome" panose="020B0503030204020804" pitchFamily="34" charset="0"/>
              </a:rPr>
            </a:br>
            <a:r>
              <a:rPr lang="en-GB" sz="1500" dirty="0">
                <a:latin typeface="Biome" panose="020B0503030204020804" pitchFamily="34" charset="0"/>
                <a:cs typeface="Biome" panose="020B0503030204020804" pitchFamily="34" charset="0"/>
              </a:rPr>
              <a:t>The Importance Of Hospitality In a Hotel Industry (2023).  Available: </a:t>
            </a:r>
            <a:r>
              <a:rPr lang="en-GB" sz="1500" dirty="0">
                <a:latin typeface="Biome" panose="020B0503030204020804" pitchFamily="34" charset="0"/>
                <a:cs typeface="Biome" panose="020B0503030204020804" pitchFamily="34" charset="0"/>
                <a:hlinkClick r:id="rId7"/>
              </a:rPr>
              <a:t>https://www.perrygroup.com/importance-hospitality-hotel-industry/#:~:text=The%20Importance%20of%20Hospitality%20in%20the%20Hotel%20Industry,stay%20at%20your%20hotel%20in%20a%20positive%20way</a:t>
            </a:r>
            <a:r>
              <a:rPr lang="en-GB" sz="1500" dirty="0">
                <a:latin typeface="Biome" panose="020B0503030204020804" pitchFamily="34" charset="0"/>
                <a:cs typeface="Biome" panose="020B0503030204020804" pitchFamily="34" charset="0"/>
              </a:rPr>
              <a:t>. Accessed):10/02/2023.</a:t>
            </a:r>
            <a:br>
              <a:rPr lang="en-GB" sz="1500" dirty="0">
                <a:latin typeface="Biome" panose="020B0503030204020804" pitchFamily="34" charset="0"/>
                <a:cs typeface="Biome" panose="020B0503030204020804" pitchFamily="34" charset="0"/>
              </a:rPr>
            </a:br>
            <a:br>
              <a:rPr lang="en-GB" sz="1500" dirty="0"/>
            </a:br>
            <a:br>
              <a:rPr lang="en-GB" sz="2200" dirty="0"/>
            </a:br>
            <a:r>
              <a:rPr lang="en-GB" sz="2000" dirty="0"/>
              <a:t>Guest Relation Duties and Responsibilities in a Hotel (2020). Available : </a:t>
            </a:r>
            <a:r>
              <a:rPr lang="en-GB" sz="2000" dirty="0">
                <a:hlinkClick r:id="rId8"/>
              </a:rPr>
              <a:t>https://www.hotelierlife.com/guest-relations-duties-and-responsibilities</a:t>
            </a:r>
            <a:r>
              <a:rPr lang="en-GB" sz="2000" dirty="0"/>
              <a:t> (Accessed):10/02/2023</a:t>
            </a:r>
            <a:br>
              <a:rPr lang="en-GB" sz="2000" dirty="0"/>
            </a:br>
            <a:br>
              <a:rPr lang="en-GB" sz="1500" dirty="0"/>
            </a:br>
            <a:br>
              <a:rPr lang="en-GB" sz="1500" dirty="0"/>
            </a:br>
            <a:endParaRPr lang="en-GB" sz="1500" dirty="0"/>
          </a:p>
        </p:txBody>
      </p:sp>
    </p:spTree>
    <p:extLst>
      <p:ext uri="{BB962C8B-B14F-4D97-AF65-F5344CB8AC3E}">
        <p14:creationId xmlns:p14="http://schemas.microsoft.com/office/powerpoint/2010/main" val="2302070726"/>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0</TotalTime>
  <Words>1069</Words>
  <Application>Microsoft Office PowerPoint</Application>
  <PresentationFormat>Widescreen</PresentationFormat>
  <Paragraphs>8</Paragraphs>
  <Slides>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Avenir Next LT Pro</vt:lpstr>
      <vt:lpstr>Bell MT</vt:lpstr>
      <vt:lpstr>Biome</vt:lpstr>
      <vt:lpstr>Calibri</vt:lpstr>
      <vt:lpstr>Calibri Light</vt:lpstr>
      <vt:lpstr>Segoe UI</vt:lpstr>
      <vt:lpstr>Söhne</vt:lpstr>
      <vt:lpstr>GlowVTI</vt:lpstr>
      <vt:lpstr>Hilton Worldwide-  Hilton Garden Inn   By : Henrietta   Student Number:2212712      </vt:lpstr>
      <vt:lpstr>Introduction :  Hilton Garden Inn is a mid-scale hotel brand that is part of the Hilton Worldwide portfolio of hotels. With over 700 hotels worldwide, Hilton Garden Inn is committed to providing guests with a comfortable and convenient stay while traveling. Each hotel offers a range of amenities, including comfortable guest rooms, on-site restaurants and bars, fitness centres, and meeting facilities.  Hilton Garden Inn (2023)   </vt:lpstr>
      <vt:lpstr>     The main consumers of the Hilton Garden Inn hotel brand are business travelers and leisure travellers who are looking for a mid-scale hotel with good value for money. The brand caters to people who are looking for comfortable and convenient accommodations with a range of amenities and services, including a fitness centre, a restaurant, and meeting and event spaces. Hilton Garden Inn hotels are typically located near airports, business districts, and popular tourist attractions, making them a convenient choice for travelers who need to be in those areas .    StudyModeResearch (2023)  </vt:lpstr>
      <vt:lpstr>The nature, scope, and role of guest services and facilities provided by Hilton Garden Inn hotels are designed to meet the needs and expectations of its target audience, which includes business and leisure travellers. These services and facilities include: Accommodations: Hilton Garden Inn provides comfortable and well-appointed guest rooms and suites, equipped with modern items such as high-speed internet, flat-screen TVs, and workstations. Food and Beverage: The hotel features an on-site restaurant and bar, offering a variety of dining options for breakfast, lunch, and dinner. Room service is also available for guests who prefer to dine in the privacy of their own rooms.      Hilton Management Services  (2023)   </vt:lpstr>
      <vt:lpstr>  Meeting and Event Spaces: Hilton Garden Inn offers meeting and event spaces for business and social gatherings, including conference rooms, ballrooms, and outdoor venues. The hotel's staff can provide planning and catering services to ensure the success of events. Fitness Centre : The hotel features a well-equipped fitness centre, offering guests the opportunity to stay active and healthy while on the road. Business Services: Hilton Garden Inn provides a range of business services to meet the needs of its business travellers, including a 24-hour business centre, printing and copying services, and express mail services. Parking: The hotel offers convenient on-site parking for guests who are driving.      Hayes, D. K., Ninemeier, J. D. and Miller, A. A. (2020) Hotel Operations Management, 3rd Ed. Uttar Pradesh: Pearson India Education Services.   </vt:lpstr>
      <vt:lpstr>There are several reasons why guest services are important in the hotel industry:  The quality of guest services is a major factor in determining the overall guest experience. By providing excellent service and amenities, hotels can create a memorable and enjoyable stay for guests, leading to higher customer satisfaction and loyalty.   Providing a range of high-quality guest services can give hotels a competitive advantage in a crowded and competitive market. By differentiating themselves from other hotels, they can attract more guests and increase their market share.   Revfine (2022) Hotel Trends: Discover the latest trends in the hospitality industry.  </vt:lpstr>
      <vt:lpstr>Importance Of Hospitality :    Hospitality is a key aspect of the hotel industry, and its importance cannot be overstated.   A warm and welcoming environment is essential for creating a positive hotel experience. This can include friendly  staff, clean and comfortable guest rooms, and a pleasant atmosphere throughout the hotel. Going above and beyond: Hotels that are able to go above and beyond in meeting guest needs and expectations can create a truly memorable experience. This can include providing unexpected amenities, such as a  breakfast or an upgrade to a larger room, or offering a unique and personalized touch, such as a handwritten note or a special treat.  The Importance Of Hospitality In a Hotel Industry (2023).   </vt:lpstr>
      <vt:lpstr>Referencing :   Hilton Garden Inn (2023) Available: https://www.hilton.com/en/hilton-garden-inn/?WT.srch=1&amp;WT.mc_id=zINDA0EMEA1MB2PSH3BNG4INTCRB5dkt6MULTIBR7_121127646_1003528_p7954699772&amp;gclid=4f6e0dfc00ea17c6d1c76e1a2e42c503&amp;gclsrc=3p.ds&amp;msclkid=4f6e0dfc00ea17c6d1c76e1a2e42c503 (Accessed):10/21/2023.  StudyModeResearch (2023) Available : https://www.studymode.com/subjects/goals-and-objectives-for-marketing-strategy-of-hilton-hotels-page1.html (Accessed): 10/02/2023.  Revfine (2022) Hotel Trends: Discover the latest trends in the hospitality industry. Available at: https://www.revfine.com/hotel-trends  (Accessed):10/02/2023.  Hilton Management Services (2023) Available: https://managementservices.hilton.com//en/support-services/food-beverage/(  Accessed): 10-02-2023.  Hayes, D. K., Ninemeier, J. D. and Miller, A. A. (2020) Hotel Operations Management, 3rd Ed. Uttar Pradesh: Pearson India Education Services.  The Importance Of Hospitality In a Hotel Industry (2023).  Available: https://www.perrygroup.com/importance-hospitality-hotel-industry/#:~:text=The%20Importance%20of%20Hospitality%20in%20the%20Hotel%20Industry,stay%20at%20your%20hotel%20in%20a%20positive%20way. Accessed):10/02/2023.   Guest Relation Duties and Responsibilities in a Hotel (2020). Available : https://www.hotelierlife.com/guest-relations-duties-and-responsibilities (Accessed):10/02/2023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Hilton Worldwide-  Hilton Garden Inn</dc:title>
  <dc:creator>Henrietta Duleba</dc:creator>
  <cp:lastModifiedBy>Nikolett</cp:lastModifiedBy>
  <cp:revision>5</cp:revision>
  <dcterms:created xsi:type="dcterms:W3CDTF">2023-02-09T13:47:49Z</dcterms:created>
  <dcterms:modified xsi:type="dcterms:W3CDTF">2023-02-10T14:28:53Z</dcterms:modified>
</cp:coreProperties>
</file>