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6"/>
  </p:notesMasterIdLst>
  <p:handoutMasterIdLst>
    <p:handoutMasterId r:id="rId17"/>
  </p:handoutMasterIdLst>
  <p:sldIdLst>
    <p:sldId id="322" r:id="rId2"/>
    <p:sldId id="323" r:id="rId3"/>
    <p:sldId id="286" r:id="rId4"/>
    <p:sldId id="321" r:id="rId5"/>
    <p:sldId id="324" r:id="rId6"/>
    <p:sldId id="311" r:id="rId7"/>
    <p:sldId id="313" r:id="rId8"/>
    <p:sldId id="314" r:id="rId9"/>
    <p:sldId id="315" r:id="rId10"/>
    <p:sldId id="297" r:id="rId11"/>
    <p:sldId id="298" r:id="rId12"/>
    <p:sldId id="326" r:id="rId13"/>
    <p:sldId id="325" r:id="rId14"/>
    <p:sldId id="300" r:id="rId15"/>
  </p:sldIdLst>
  <p:sldSz cx="9144000" cy="6858000" type="screen4x3"/>
  <p:notesSz cx="6669088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693" autoAdjust="0"/>
    <p:restoredTop sz="74867" autoAdjust="0"/>
  </p:normalViewPr>
  <p:slideViewPr>
    <p:cSldViewPr>
      <p:cViewPr varScale="1">
        <p:scale>
          <a:sx n="114" d="100"/>
          <a:sy n="114" d="100"/>
        </p:scale>
        <p:origin x="180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18" y="-96"/>
      </p:cViewPr>
      <p:guideLst>
        <p:guide orient="horz" pos="3127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7F3ABD-B1F0-45AA-B35B-7ED44944645C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75464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54075" y="744538"/>
            <a:ext cx="4960938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715153"/>
            <a:ext cx="533527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428583"/>
            <a:ext cx="2889938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41147B-2EFC-4B95-9DE6-EE865964611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4971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  <a:normAutofit fontScale="92500"/>
          </a:bodyPr>
          <a:lstStyle/>
          <a:p>
            <a:pPr eaLnBrk="1" hangingPunct="1">
              <a:spcBef>
                <a:spcPct val="0"/>
              </a:spcBef>
            </a:pPr>
            <a:r>
              <a:rPr lang="en-US" dirty="0"/>
              <a:t>Two main variants of HRM identified in early academic discussions about HRM.</a:t>
            </a:r>
          </a:p>
          <a:p>
            <a:pPr eaLnBrk="1" hangingPunct="1">
              <a:spcBef>
                <a:spcPct val="0"/>
              </a:spcBef>
            </a:pPr>
            <a:endParaRPr lang="en-US" b="1" dirty="0"/>
          </a:p>
          <a:p>
            <a:pPr eaLnBrk="1" hangingPunct="1">
              <a:spcBef>
                <a:spcPct val="0"/>
              </a:spcBef>
            </a:pPr>
            <a:r>
              <a:rPr lang="en-US" b="1" dirty="0"/>
              <a:t>Hard HRM </a:t>
            </a:r>
            <a:r>
              <a:rPr lang="en-US" dirty="0"/>
              <a:t>– emphasis on strategic measurable aspects of people management as a means to an end – </a:t>
            </a:r>
            <a:r>
              <a:rPr lang="en-US" dirty="0" err="1"/>
              <a:t>e.g</a:t>
            </a:r>
            <a:r>
              <a:rPr lang="en-US" dirty="0"/>
              <a:t> making a profit  </a:t>
            </a:r>
            <a:r>
              <a:rPr lang="en-GB" sz="1200" b="1" i="1" dirty="0">
                <a:latin typeface="Arial" pitchFamily="34" charset="0"/>
                <a:cs typeface="Arial" pitchFamily="34" charset="0"/>
              </a:rPr>
              <a:t>Hard approach </a:t>
            </a:r>
            <a:endParaRPr lang="en-GB" sz="1000" b="1" i="1" dirty="0">
              <a:latin typeface="Arial" pitchFamily="34" charset="0"/>
              <a:cs typeface="Arial" pitchFamily="34" charset="0"/>
            </a:endParaRPr>
          </a:p>
          <a:p>
            <a:pPr marL="624078" indent="-514350" eaLnBrk="1" hangingPunct="1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People regarded as any other economic resource</a:t>
            </a:r>
          </a:p>
          <a:p>
            <a:pPr marL="624078" indent="-514350" eaLnBrk="1" hangingPunct="1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Emphasis on business strategy - employees deployed to meet strategic goals </a:t>
            </a:r>
          </a:p>
          <a:p>
            <a:pPr marL="624078" indent="-514350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Interests, role and authority of management over its employees emphasised </a:t>
            </a:r>
          </a:p>
          <a:p>
            <a:pPr marL="624078" indent="-514350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Cost minimisation &amp;  lean production important</a:t>
            </a:r>
          </a:p>
          <a:p>
            <a:pPr marL="624078" indent="-514350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Workers controlled to ensure performance in organisation’s interest</a:t>
            </a:r>
          </a:p>
          <a:p>
            <a:pPr eaLnBrk="1" hangingPunct="1">
              <a:spcBef>
                <a:spcPct val="0"/>
              </a:spcBef>
            </a:pPr>
            <a:endParaRPr lang="en-US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1" dirty="0">
                <a:latin typeface="Arial" pitchFamily="34" charset="0"/>
                <a:cs typeface="Arial" pitchFamily="34" charset="0"/>
              </a:rPr>
              <a:t>Soft approach </a:t>
            </a:r>
            <a:r>
              <a:rPr lang="en-US" dirty="0"/>
              <a:t> – rooted in the human relations school – emphasizing communication, motivation and leadership</a:t>
            </a:r>
            <a:endParaRPr lang="en-GB" sz="1050" b="1" i="1" dirty="0">
              <a:latin typeface="Arial" pitchFamily="34" charset="0"/>
              <a:cs typeface="Arial" pitchFamily="34" charset="0"/>
            </a:endParaRPr>
          </a:p>
          <a:p>
            <a:pPr marL="723900" indent="-368300">
              <a:lnSpc>
                <a:spcPct val="110000"/>
              </a:lnSpc>
              <a:buFont typeface="Wingdings" pitchFamily="2" charset="2"/>
              <a:buChar char="Ø"/>
              <a:defRPr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Greater emphasis on human relations aspect of people</a:t>
            </a:r>
          </a:p>
          <a:p>
            <a:pPr marL="723900" indent="-368300">
              <a:lnSpc>
                <a:spcPct val="110000"/>
              </a:lnSpc>
              <a:buNone/>
              <a:defRPr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	management e.g. development, communication, quality of working life</a:t>
            </a:r>
          </a:p>
          <a:p>
            <a:pPr marL="723900" indent="-368300">
              <a:lnSpc>
                <a:spcPct val="110000"/>
              </a:lnSpc>
              <a:buFont typeface="Wingdings" pitchFamily="2" charset="2"/>
              <a:buChar char="Ø"/>
              <a:defRPr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Employees perceived to be valuable assets</a:t>
            </a:r>
          </a:p>
          <a:p>
            <a:pPr marL="723900" indent="-368300">
              <a:lnSpc>
                <a:spcPct val="110000"/>
              </a:lnSpc>
              <a:buFont typeface="Wingdings" pitchFamily="2" charset="2"/>
              <a:buChar char="Ø"/>
              <a:defRPr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Approaches aimed at enhancing commitment, quality &amp; flexibility i.e. management of resourceful individuals</a:t>
            </a:r>
          </a:p>
          <a:p>
            <a:pPr marL="723900" indent="-368300">
              <a:lnSpc>
                <a:spcPct val="110000"/>
              </a:lnSpc>
              <a:buFont typeface="Wingdings" pitchFamily="2" charset="2"/>
              <a:buChar char="Ø"/>
              <a:defRPr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Aim is to develop shared organisational goals</a:t>
            </a:r>
          </a:p>
          <a:p>
            <a:pPr marL="723900" indent="-368300">
              <a:lnSpc>
                <a:spcPct val="110000"/>
              </a:lnSpc>
              <a:buFont typeface="Wingdings" pitchFamily="2" charset="2"/>
              <a:buChar char="Ø"/>
              <a:defRPr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Employees viewed as organisational ‘stake holders’</a:t>
            </a:r>
          </a:p>
          <a:p>
            <a:pPr marL="723900" indent="-368300">
              <a:lnSpc>
                <a:spcPct val="110000"/>
              </a:lnSpc>
              <a:buFont typeface="Wingdings" pitchFamily="2" charset="2"/>
              <a:buChar char="Ø"/>
              <a:defRPr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Individuals deemed to have ‘unique’ qualities which may be unlocked via motivational strategies</a:t>
            </a:r>
          </a:p>
          <a:p>
            <a:pPr eaLnBrk="1" hangingPunct="1">
              <a:spcBef>
                <a:spcPct val="0"/>
              </a:spcBef>
            </a:pPr>
            <a:endParaRPr lang="en-US" dirty="0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D4AB873-BEF2-4F72-9231-15E7552069B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3193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41147B-2EFC-4B95-9DE6-EE8659646115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207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A1FCD-F0D1-46AA-B0FA-5E27FAB3702F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528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68F62-C116-4D30-9406-DAD74794A821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710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C5F38-D40F-469B-80A5-14895B2E7878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5516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BBAF1-F426-44C3-92BD-BF95A2451547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0932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01926-27C8-446C-B913-AE1746413A17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8312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A2AB7-C6B6-4E05-948E-182B980144C5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633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2A4C6C-0C16-4EE9-AC36-6C58506B5F67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385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C1097-DDF7-483D-8A91-D1B1CF1BA5F0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468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76D8F-8919-4BD7-A92B-0B174D7306FD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9042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2757F-1B62-4BDE-ABF0-BBD942C3C3D6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164807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2757F-1B62-4BDE-ABF0-BBD942C3C3D6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50251663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2757F-1B62-4BDE-ABF0-BBD942C3C3D6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8412174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2757F-1B62-4BDE-ABF0-BBD942C3C3D6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37837962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2757F-1B62-4BDE-ABF0-BBD942C3C3D6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374652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61A5B-F298-497D-84D6-85FA68D4702A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77209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EE15E-7601-49DD-A57D-C5DEED00D9FF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289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02757F-1B62-4BDE-ABF0-BBD942C3C3D6}" type="datetime5">
              <a:rPr lang="en-US" smtClean="0"/>
              <a:pPr/>
              <a:t>1-Oct-17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045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youtube.com/watch?v=29A-W-Prxos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1942416" y="1988840"/>
            <a:ext cx="6600451" cy="2262781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?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</a:t>
            </a:fld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77A800A-0C14-436A-AD97-6F3EC65353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0690" y="1148554"/>
            <a:ext cx="6603942" cy="40806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2C60CD-777B-4502-AD64-F4979C122893}"/>
              </a:ext>
            </a:extLst>
          </p:cNvPr>
          <p:cNvSpPr txBox="1"/>
          <p:nvPr/>
        </p:nvSpPr>
        <p:spPr>
          <a:xfrm>
            <a:off x="2069075" y="5555078"/>
            <a:ext cx="67513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1"/>
                </a:solidFill>
              </a:rPr>
              <a:t>AN INTRODUCTION…………………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11689506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945200" y="332656"/>
            <a:ext cx="6589200" cy="1280890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accent1"/>
                </a:solidFill>
              </a:rPr>
              <a:t>WHAT IS HUMAN RESOURCE MANAGEMENT?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2</a:t>
            </a:fld>
            <a:endParaRPr lang="en-GB" dirty="0"/>
          </a:p>
        </p:txBody>
      </p:sp>
      <p:pic>
        <p:nvPicPr>
          <p:cNvPr id="5" name="Content Placeholder 4">
            <a:hlinkClick r:id="rId2"/>
            <a:extLst>
              <a:ext uri="{FF2B5EF4-FFF2-40B4-BE49-F238E27FC236}">
                <a16:creationId xmlns:a16="http://schemas.microsoft.com/office/drawing/2014/main" id="{59A12D7A-97AF-4D7B-93A7-7680C2D6A1A6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3"/>
          <a:stretch>
            <a:fillRect/>
          </a:stretch>
        </p:blipFill>
        <p:spPr>
          <a:xfrm>
            <a:off x="2987824" y="2359132"/>
            <a:ext cx="4392488" cy="4236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813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FB999-4915-46F5-B69A-F80D2A774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DEFINITIONS: </a:t>
            </a:r>
            <a:r>
              <a:rPr lang="en-GB" sz="3300" b="1" dirty="0">
                <a:solidFill>
                  <a:schemeClr val="accent1"/>
                </a:solidFill>
              </a:rPr>
              <a:t>How do we define what HRM is?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1700808"/>
            <a:ext cx="6950065" cy="515719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sz="800" dirty="0">
              <a:latin typeface="Arial" pitchFamily="34" charset="0"/>
              <a:cs typeface="Arial" pitchFamily="34" charset="0"/>
            </a:endParaRPr>
          </a:p>
          <a:p>
            <a:pPr marL="177800" indent="0">
              <a:buNone/>
            </a:pPr>
            <a:r>
              <a:rPr lang="en-GB" sz="3200" dirty="0">
                <a:latin typeface="Arial" pitchFamily="34" charset="0"/>
                <a:cs typeface="Arial" pitchFamily="34" charset="0"/>
              </a:rPr>
              <a:t>‘all those activities associated with the management of the </a:t>
            </a:r>
            <a:r>
              <a:rPr lang="en-GB" sz="3200" b="1" i="1" dirty="0">
                <a:latin typeface="Arial" pitchFamily="34" charset="0"/>
                <a:cs typeface="Arial" pitchFamily="34" charset="0"/>
              </a:rPr>
              <a:t>employment relationship </a:t>
            </a:r>
            <a:r>
              <a:rPr lang="en-GB" sz="3200" dirty="0">
                <a:latin typeface="Arial" pitchFamily="34" charset="0"/>
                <a:cs typeface="Arial" pitchFamily="34" charset="0"/>
              </a:rPr>
              <a:t>in the firm’          </a:t>
            </a:r>
            <a:r>
              <a:rPr lang="en-GB" sz="3200" dirty="0"/>
              <a:t>(Ref: </a:t>
            </a:r>
            <a:r>
              <a:rPr lang="en-GB" sz="3200" dirty="0" err="1"/>
              <a:t>Boxall</a:t>
            </a:r>
            <a:r>
              <a:rPr lang="en-GB" sz="3200" dirty="0"/>
              <a:t> &amp; Purcell, 2003:1)</a:t>
            </a:r>
          </a:p>
          <a:p>
            <a:pPr marL="177800" indent="0">
              <a:buNone/>
            </a:pPr>
            <a:endParaRPr lang="en-GB" sz="3200" dirty="0"/>
          </a:p>
          <a:p>
            <a:pPr marL="177800" indent="0">
              <a:buNone/>
            </a:pPr>
            <a:r>
              <a:rPr lang="en-GB" sz="3200" dirty="0">
                <a:latin typeface="Arial" pitchFamily="34" charset="0"/>
                <a:cs typeface="Arial" pitchFamily="34" charset="0"/>
              </a:rPr>
              <a:t>‘a distinctive approach to employment management which seeks to achieve </a:t>
            </a:r>
            <a:r>
              <a:rPr lang="en-GB" sz="3200" b="1" i="1" dirty="0">
                <a:latin typeface="Arial" pitchFamily="34" charset="0"/>
                <a:cs typeface="Arial" pitchFamily="34" charset="0"/>
              </a:rPr>
              <a:t>competitive advantage </a:t>
            </a:r>
            <a:r>
              <a:rPr lang="en-GB" sz="3200" dirty="0">
                <a:latin typeface="Arial" pitchFamily="34" charset="0"/>
                <a:cs typeface="Arial" pitchFamily="34" charset="0"/>
              </a:rPr>
              <a:t>through the strategic deployment of a highly </a:t>
            </a:r>
            <a:r>
              <a:rPr lang="en-GB" sz="3200" b="1" i="1" dirty="0">
                <a:latin typeface="Arial" pitchFamily="34" charset="0"/>
                <a:cs typeface="Arial" pitchFamily="34" charset="0"/>
              </a:rPr>
              <a:t>committed and capable workforce</a:t>
            </a:r>
            <a:r>
              <a:rPr lang="en-GB" sz="3200" dirty="0">
                <a:latin typeface="Arial" pitchFamily="34" charset="0"/>
                <a:cs typeface="Arial" pitchFamily="34" charset="0"/>
              </a:rPr>
              <a:t>, using as array of cultural, structural and personnel techniques’         		    				  (Ref: Storey, 1995:5)</a:t>
            </a:r>
          </a:p>
          <a:p>
            <a:pPr marL="177800" indent="0">
              <a:buNone/>
            </a:pPr>
            <a:endParaRPr lang="en-GB" sz="3200" dirty="0">
              <a:latin typeface="Arial" pitchFamily="34" charset="0"/>
              <a:cs typeface="Arial" pitchFamily="34" charset="0"/>
            </a:endParaRPr>
          </a:p>
          <a:p>
            <a:pPr marL="177800" indent="0">
              <a:buNone/>
            </a:pPr>
            <a:r>
              <a:rPr lang="en-GB" sz="3200" dirty="0">
                <a:latin typeface="Arial" pitchFamily="34" charset="0"/>
                <a:cs typeface="Arial" pitchFamily="34" charset="0"/>
              </a:rPr>
              <a:t>‘a managerial perspective which argues the need to establish an integrated series of personnel policies </a:t>
            </a:r>
            <a:r>
              <a:rPr lang="en-GB" sz="3200" b="1" i="1" dirty="0">
                <a:latin typeface="Arial" pitchFamily="34" charset="0"/>
                <a:cs typeface="Arial" pitchFamily="34" charset="0"/>
              </a:rPr>
              <a:t>to support organisational strategy</a:t>
            </a:r>
            <a:r>
              <a:rPr lang="en-GB" sz="3200" dirty="0">
                <a:latin typeface="Arial" pitchFamily="34" charset="0"/>
                <a:cs typeface="Arial" pitchFamily="34" charset="0"/>
              </a:rPr>
              <a:t>’ 		(Buchanan &amp; </a:t>
            </a:r>
            <a:r>
              <a:rPr lang="en-GB" sz="3200" dirty="0" err="1">
                <a:latin typeface="Arial" pitchFamily="34" charset="0"/>
                <a:cs typeface="Arial" pitchFamily="34" charset="0"/>
              </a:rPr>
              <a:t>Hyczynski</a:t>
            </a:r>
            <a:r>
              <a:rPr lang="en-GB" sz="3200" dirty="0">
                <a:latin typeface="Arial" pitchFamily="34" charset="0"/>
                <a:cs typeface="Arial" pitchFamily="34" charset="0"/>
              </a:rPr>
              <a:t>, 2004:679)</a:t>
            </a:r>
          </a:p>
          <a:p>
            <a:pPr marL="177800" indent="0">
              <a:buNone/>
            </a:pPr>
            <a:endParaRPr lang="en-GB" sz="3200" b="1" i="1" dirty="0">
              <a:latin typeface="Arial" pitchFamily="34" charset="0"/>
              <a:cs typeface="Arial" pitchFamily="34" charset="0"/>
            </a:endParaRPr>
          </a:p>
          <a:p>
            <a:pPr marL="177800" indent="0" algn="ctr">
              <a:buNone/>
            </a:pPr>
            <a:r>
              <a:rPr lang="en-GB" sz="3200" b="1" i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Different definitions focus on different aspects of the HRM role</a:t>
            </a:r>
          </a:p>
          <a:p>
            <a:pPr marL="177800" indent="0">
              <a:buNone/>
            </a:pPr>
            <a:endParaRPr lang="en-GB" sz="1200" b="1" i="1" dirty="0">
              <a:latin typeface="Arial" pitchFamily="34" charset="0"/>
              <a:cs typeface="Arial" pitchFamily="34" charset="0"/>
            </a:endParaRPr>
          </a:p>
          <a:p>
            <a:pPr marL="177800" indent="0">
              <a:buNone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2400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WHAT DO PEOPLE MANAGER DO?</a:t>
            </a:r>
          </a:p>
        </p:txBody>
      </p:sp>
      <p:sp>
        <p:nvSpPr>
          <p:cNvPr id="27650" name="Rectangle 5"/>
          <p:cNvSpPr>
            <a:spLocks noGrp="1" noChangeArrowheads="1"/>
          </p:cNvSpPr>
          <p:nvPr>
            <p:ph idx="1"/>
          </p:nvPr>
        </p:nvSpPr>
        <p:spPr>
          <a:xfrm>
            <a:off x="1973135" y="1772816"/>
            <a:ext cx="6591985" cy="4608512"/>
          </a:xfrm>
        </p:spPr>
        <p:txBody>
          <a:bodyPr>
            <a:normAutofit fontScale="25000" lnSpcReduction="20000"/>
          </a:bodyPr>
          <a:lstStyle/>
          <a:p>
            <a:pPr marL="355600" indent="-88900" defTabSz="901700" eaLnBrk="1" hangingPunct="1">
              <a:lnSpc>
                <a:spcPct val="90000"/>
              </a:lnSpc>
              <a:buNone/>
            </a:pPr>
            <a:endParaRPr lang="en-US" sz="9600" dirty="0">
              <a:latin typeface="Arial" pitchFamily="34" charset="0"/>
              <a:cs typeface="Arial" pitchFamily="34" charset="0"/>
            </a:endParaRPr>
          </a:p>
          <a:p>
            <a:pPr marL="355600" indent="-88900" defTabSz="901700" eaLnBrk="1" hangingPunct="1">
              <a:lnSpc>
                <a:spcPct val="90000"/>
              </a:lnSpc>
              <a:buNone/>
            </a:pPr>
            <a:r>
              <a:rPr lang="en-US" sz="10400" dirty="0">
                <a:latin typeface="Arial" pitchFamily="34" charset="0"/>
                <a:cs typeface="Arial" pitchFamily="34" charset="0"/>
              </a:rPr>
              <a:t>Their role involves specific objectives which fall under 7 headings:</a:t>
            </a:r>
          </a:p>
          <a:p>
            <a:pPr marL="812800" indent="-457200" defTabSz="901700" eaLnBrk="1" hangingPunct="1">
              <a:lnSpc>
                <a:spcPct val="90000"/>
              </a:lnSpc>
              <a:buNone/>
            </a:pPr>
            <a:endParaRPr lang="en-US" sz="10400" dirty="0">
              <a:latin typeface="Arial" pitchFamily="34" charset="0"/>
              <a:cs typeface="Arial" pitchFamily="34" charset="0"/>
            </a:endParaRPr>
          </a:p>
          <a:p>
            <a:pPr marL="1727200" indent="-1371600" defTabSz="90170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US" sz="10400" dirty="0">
                <a:latin typeface="Arial" pitchFamily="34" charset="0"/>
                <a:cs typeface="Arial" pitchFamily="34" charset="0"/>
              </a:rPr>
              <a:t>Staffing</a:t>
            </a:r>
          </a:p>
          <a:p>
            <a:pPr marL="1727200" indent="-1371600" defTabSz="90170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US" sz="10400" dirty="0">
                <a:latin typeface="Arial" pitchFamily="34" charset="0"/>
                <a:cs typeface="Arial" pitchFamily="34" charset="0"/>
              </a:rPr>
              <a:t>Setting Policies</a:t>
            </a:r>
          </a:p>
          <a:p>
            <a:pPr marL="1727200" indent="-1371600" defTabSz="90170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US" sz="10400" dirty="0">
                <a:latin typeface="Arial" pitchFamily="34" charset="0"/>
                <a:cs typeface="Arial" pitchFamily="34" charset="0"/>
              </a:rPr>
              <a:t>Compensation and Benefits</a:t>
            </a:r>
          </a:p>
          <a:p>
            <a:pPr marL="1727200" indent="-1371600" defTabSz="90170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US" sz="10400" dirty="0">
                <a:latin typeface="Arial" pitchFamily="34" charset="0"/>
                <a:cs typeface="Arial" pitchFamily="34" charset="0"/>
              </a:rPr>
              <a:t>Retention</a:t>
            </a:r>
          </a:p>
          <a:p>
            <a:pPr marL="1727200" indent="-1371600" defTabSz="90170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US" sz="10400" dirty="0">
                <a:latin typeface="Arial" pitchFamily="34" charset="0"/>
                <a:cs typeface="Arial" pitchFamily="34" charset="0"/>
              </a:rPr>
              <a:t>Training</a:t>
            </a:r>
          </a:p>
          <a:p>
            <a:pPr marL="1727200" indent="-1371600" defTabSz="90170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US" sz="10400" dirty="0">
                <a:latin typeface="Arial" pitchFamily="34" charset="0"/>
                <a:cs typeface="Arial" pitchFamily="34" charset="0"/>
              </a:rPr>
              <a:t>Employment Laws and </a:t>
            </a:r>
          </a:p>
          <a:p>
            <a:pPr marL="1727200" indent="-1371600" defTabSz="90170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en-US" sz="10400" dirty="0">
                <a:latin typeface="Arial" pitchFamily="34" charset="0"/>
                <a:cs typeface="Arial" pitchFamily="34" charset="0"/>
              </a:rPr>
              <a:t>Worker Protection</a:t>
            </a:r>
          </a:p>
          <a:p>
            <a:pPr marL="355600" indent="0" defTabSz="901700" eaLnBrk="1" hangingPunct="1">
              <a:lnSpc>
                <a:spcPct val="90000"/>
              </a:lnSpc>
              <a:buNone/>
            </a:pPr>
            <a:endParaRPr lang="en-GB" sz="3600" dirty="0">
              <a:latin typeface="Arial" pitchFamily="34" charset="0"/>
              <a:cs typeface="Arial" pitchFamily="34" charset="0"/>
            </a:endParaRPr>
          </a:p>
          <a:p>
            <a:pPr marL="623887" indent="-514350" eaLnBrk="1" hangingPunct="1">
              <a:lnSpc>
                <a:spcPct val="90000"/>
              </a:lnSpc>
              <a:buNone/>
            </a:pPr>
            <a:endParaRPr lang="en-US" sz="2600" dirty="0">
              <a:latin typeface="Arial" pitchFamily="34" charset="0"/>
              <a:cs typeface="Arial" pitchFamily="34" charset="0"/>
            </a:endParaRPr>
          </a:p>
          <a:p>
            <a:pPr marL="566737" indent="-457200" eaLnBrk="1" hangingPunct="1">
              <a:lnSpc>
                <a:spcPct val="90000"/>
              </a:lnSpc>
              <a:buFont typeface="+mj-lt"/>
              <a:buAutoNum type="arabicPeriod"/>
            </a:pPr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 marL="566737" indent="-457200" eaLnBrk="1" hangingPunct="1">
              <a:lnSpc>
                <a:spcPct val="90000"/>
              </a:lnSpc>
              <a:buFont typeface="+mj-lt"/>
              <a:buAutoNum type="arabicPeriod"/>
            </a:pPr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 marL="266700" indent="-157163" eaLnBrk="1" hangingPunct="1">
              <a:lnSpc>
                <a:spcPct val="90000"/>
              </a:lnSpc>
              <a:buNone/>
            </a:pPr>
            <a:r>
              <a:rPr lang="en-US" dirty="0">
                <a:latin typeface="Arial" pitchFamily="34" charset="0"/>
                <a:cs typeface="Arial" pitchFamily="34" charset="0"/>
              </a:rPr>
              <a:t> </a:t>
            </a:r>
          </a:p>
          <a:p>
            <a:pPr marL="266700" indent="-157163" eaLnBrk="1" hangingPunct="1">
              <a:lnSpc>
                <a:spcPct val="90000"/>
              </a:lnSpc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65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72367BD6-CA97-4997-9DAD-DD9627498E19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2456F-9AF7-48D6-9FCA-694819500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HOWEVER……………..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A9713-90AD-45C8-B1A3-0A54AACFF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2415" y="1484784"/>
            <a:ext cx="6591985" cy="44264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/>
              <a:t>Ulrich (1998, 2005) argues HR practitioners are a combination  of:</a:t>
            </a:r>
          </a:p>
          <a:p>
            <a:r>
              <a:rPr lang="en-GB" sz="3200" dirty="0"/>
              <a:t>Strategic partners with top management</a:t>
            </a:r>
          </a:p>
          <a:p>
            <a:r>
              <a:rPr lang="en-GB" sz="3200" dirty="0"/>
              <a:t>Administration experts</a:t>
            </a:r>
          </a:p>
          <a:p>
            <a:r>
              <a:rPr lang="en-GB" sz="3200" dirty="0"/>
              <a:t>Employee champions</a:t>
            </a:r>
          </a:p>
          <a:p>
            <a:r>
              <a:rPr lang="en-GB" sz="3200" dirty="0"/>
              <a:t>Change agents </a:t>
            </a:r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932B70-A4F2-4AD7-9DF3-F54895B28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269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WHY IS PEOPLE MANAGEMENT SO IMPORTANT?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835697" y="1700808"/>
            <a:ext cx="6984776" cy="4968552"/>
          </a:xfrm>
        </p:spPr>
        <p:txBody>
          <a:bodyPr>
            <a:normAutofit lnSpcReduction="10000"/>
          </a:bodyPr>
          <a:lstStyle/>
          <a:p>
            <a:pPr marL="901700" indent="-546100">
              <a:buNone/>
              <a:defRPr/>
            </a:pPr>
            <a:endParaRPr lang="en-GB" sz="1400" dirty="0">
              <a:latin typeface="Arial" pitchFamily="34" charset="0"/>
              <a:cs typeface="Arial" pitchFamily="34" charset="0"/>
            </a:endParaRPr>
          </a:p>
          <a:p>
            <a:pPr marL="355600" indent="0">
              <a:buNone/>
              <a:defRPr/>
            </a:pPr>
            <a:r>
              <a:rPr lang="en-GB" sz="2400" dirty="0">
                <a:cs typeface="Arial" pitchFamily="34" charset="0"/>
              </a:rPr>
              <a:t>Because organisational success and well being are dependent on: </a:t>
            </a:r>
          </a:p>
          <a:p>
            <a:pPr marL="355600" indent="0">
              <a:buNone/>
            </a:pPr>
            <a:endParaRPr lang="en-GB" sz="900" dirty="0">
              <a:cs typeface="Arial" pitchFamily="34" charset="0"/>
            </a:endParaRPr>
          </a:p>
          <a:p>
            <a:pPr marL="355600" indent="0">
              <a:buNone/>
            </a:pPr>
            <a:r>
              <a:rPr lang="en-GB" sz="2400" dirty="0">
                <a:cs typeface="Arial" pitchFamily="34" charset="0"/>
              </a:rPr>
              <a:t>1.  effective management of human resources</a:t>
            </a:r>
          </a:p>
          <a:p>
            <a:pPr marL="355600" indent="0">
              <a:buNone/>
            </a:pPr>
            <a:r>
              <a:rPr lang="en-GB" sz="2400" dirty="0">
                <a:cs typeface="Arial" pitchFamily="34" charset="0"/>
              </a:rPr>
              <a:t>2.  human engagement, endeavour &amp; performance</a:t>
            </a:r>
          </a:p>
          <a:p>
            <a:pPr marL="723900" indent="-457200">
              <a:buNone/>
            </a:pPr>
            <a:endParaRPr lang="en-GB" sz="1200" dirty="0">
              <a:cs typeface="Arial" pitchFamily="34" charset="0"/>
            </a:endParaRPr>
          </a:p>
          <a:p>
            <a:pPr marL="723900" indent="-457200">
              <a:buNone/>
            </a:pPr>
            <a:r>
              <a:rPr lang="en-GB" sz="2400" dirty="0">
                <a:cs typeface="Arial" pitchFamily="34" charset="0"/>
              </a:rPr>
              <a:t>Indeed </a:t>
            </a:r>
            <a:r>
              <a:rPr lang="en-GB" sz="2400" dirty="0" err="1">
                <a:cs typeface="Arial" pitchFamily="34" charset="0"/>
              </a:rPr>
              <a:t>Prahaled</a:t>
            </a:r>
            <a:r>
              <a:rPr lang="en-GB" sz="2400" dirty="0">
                <a:cs typeface="Arial" pitchFamily="34" charset="0"/>
              </a:rPr>
              <a:t> &amp; Hamel (1990) argue: </a:t>
            </a:r>
          </a:p>
          <a:p>
            <a:pPr marL="723900" indent="-457200">
              <a:buNone/>
            </a:pPr>
            <a:endParaRPr lang="en-GB" sz="1200" i="1" dirty="0">
              <a:cs typeface="Arial" pitchFamily="34" charset="0"/>
            </a:endParaRPr>
          </a:p>
          <a:p>
            <a:pPr marL="723900" indent="-457200" algn="ctr">
              <a:buNone/>
            </a:pPr>
            <a:r>
              <a:rPr lang="en-GB" sz="2400" b="1" i="1" dirty="0">
                <a:solidFill>
                  <a:schemeClr val="accent1"/>
                </a:solidFill>
                <a:cs typeface="Arial" pitchFamily="34" charset="0"/>
              </a:rPr>
              <a:t>“people are the only source of continuing </a:t>
            </a:r>
          </a:p>
          <a:p>
            <a:pPr marL="723900" indent="-457200" algn="ctr">
              <a:buNone/>
            </a:pPr>
            <a:r>
              <a:rPr lang="en-GB" sz="2400" b="1" i="1" dirty="0">
                <a:solidFill>
                  <a:schemeClr val="accent1"/>
                </a:solidFill>
                <a:cs typeface="Arial" pitchFamily="34" charset="0"/>
              </a:rPr>
              <a:t> competitive advantage”</a:t>
            </a:r>
          </a:p>
          <a:p>
            <a:pPr marL="365125" indent="-98425"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 marL="365125" indent="-98425"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  <p:transition>
    <p:wheel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AutoShape 3"/>
          <p:cNvSpPr>
            <a:spLocks noChangeArrowheads="1"/>
          </p:cNvSpPr>
          <p:nvPr/>
        </p:nvSpPr>
        <p:spPr bwMode="auto">
          <a:xfrm>
            <a:off x="755576" y="1130995"/>
            <a:ext cx="3672408" cy="2586037"/>
          </a:xfrm>
          <a:prstGeom prst="bevel">
            <a:avLst>
              <a:gd name="adj" fmla="val 1250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Hard</a:t>
            </a:r>
          </a:p>
          <a:p>
            <a:pPr algn="ctr"/>
            <a:r>
              <a:rPr lang="en-GB" dirty="0"/>
              <a:t>Treating employees</a:t>
            </a:r>
          </a:p>
          <a:p>
            <a:pPr algn="ctr"/>
            <a:r>
              <a:rPr lang="en-GB" dirty="0"/>
              <a:t> ‘rationally’ as a key </a:t>
            </a:r>
          </a:p>
          <a:p>
            <a:pPr algn="ctr"/>
            <a:r>
              <a:rPr lang="en-GB" dirty="0"/>
              <a:t>resource from which </a:t>
            </a:r>
          </a:p>
          <a:p>
            <a:pPr algn="ctr"/>
            <a:r>
              <a:rPr lang="en-GB" dirty="0"/>
              <a:t>competitive</a:t>
            </a:r>
          </a:p>
          <a:p>
            <a:pPr algn="ctr"/>
            <a:r>
              <a:rPr lang="en-GB" dirty="0"/>
              <a:t>advantage can be</a:t>
            </a:r>
          </a:p>
          <a:p>
            <a:pPr algn="ctr"/>
            <a:r>
              <a:rPr lang="en-GB" dirty="0"/>
              <a:t>obtained</a:t>
            </a:r>
          </a:p>
        </p:txBody>
      </p:sp>
      <p:sp>
        <p:nvSpPr>
          <p:cNvPr id="9220" name="Cloud"/>
          <p:cNvSpPr>
            <a:spLocks noChangeAspect="1" noEditPoints="1" noChangeArrowheads="1"/>
          </p:cNvSpPr>
          <p:nvPr/>
        </p:nvSpPr>
        <p:spPr bwMode="auto">
          <a:xfrm>
            <a:off x="5364088" y="836712"/>
            <a:ext cx="3528392" cy="324036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 marL="90488" algn="ctr">
              <a:defRPr/>
            </a:pPr>
            <a:r>
              <a:rPr lang="en-GB" b="1" dirty="0"/>
              <a:t> </a:t>
            </a:r>
            <a:r>
              <a:rPr lang="en-GB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Soft</a:t>
            </a:r>
          </a:p>
          <a:p>
            <a:pPr marL="90488" algn="ctr"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Emphasis on need to develop a high-commitment, high-trust organisation -focus on ‘mutuality’, communication &amp; involvement </a:t>
            </a:r>
          </a:p>
        </p:txBody>
      </p:sp>
      <p:sp>
        <p:nvSpPr>
          <p:cNvPr id="33797" name="AutoShape 5"/>
          <p:cNvSpPr>
            <a:spLocks noChangeArrowheads="1"/>
          </p:cNvSpPr>
          <p:nvPr/>
        </p:nvSpPr>
        <p:spPr bwMode="auto">
          <a:xfrm>
            <a:off x="3563888" y="4916760"/>
            <a:ext cx="2362200" cy="1752600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Hard/soft</a:t>
            </a:r>
          </a:p>
          <a:p>
            <a:pPr algn="ctr"/>
            <a:r>
              <a:rPr lang="en-GB" dirty="0"/>
              <a:t>Using a mix of hard </a:t>
            </a:r>
          </a:p>
          <a:p>
            <a:pPr algn="ctr"/>
            <a:r>
              <a:rPr lang="en-GB" dirty="0"/>
              <a:t>&amp; soft </a:t>
            </a:r>
          </a:p>
          <a:p>
            <a:pPr algn="ctr"/>
            <a:r>
              <a:rPr lang="en-GB" dirty="0"/>
              <a:t>approaches</a:t>
            </a:r>
          </a:p>
        </p:txBody>
      </p:sp>
      <p:sp>
        <p:nvSpPr>
          <p:cNvPr id="33798" name="Line 6"/>
          <p:cNvSpPr>
            <a:spLocks noChangeShapeType="1"/>
          </p:cNvSpPr>
          <p:nvPr/>
        </p:nvSpPr>
        <p:spPr bwMode="auto">
          <a:xfrm>
            <a:off x="2411760" y="3789040"/>
            <a:ext cx="1152128" cy="122413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3799" name="Line 7"/>
          <p:cNvSpPr>
            <a:spLocks noChangeShapeType="1"/>
          </p:cNvSpPr>
          <p:nvPr/>
        </p:nvSpPr>
        <p:spPr bwMode="auto">
          <a:xfrm flipH="1">
            <a:off x="5981004" y="4045054"/>
            <a:ext cx="648072" cy="936104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3800" name="Text Box 8"/>
          <p:cNvSpPr txBox="1">
            <a:spLocks noChangeArrowheads="1"/>
          </p:cNvSpPr>
          <p:nvPr/>
        </p:nvSpPr>
        <p:spPr bwMode="auto">
          <a:xfrm>
            <a:off x="4267200" y="6400800"/>
            <a:ext cx="7620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/>
              <a:t> </a:t>
            </a:r>
          </a:p>
        </p:txBody>
      </p:sp>
      <p:sp>
        <p:nvSpPr>
          <p:cNvPr id="33801" name="TextBox 11"/>
          <p:cNvSpPr txBox="1">
            <a:spLocks noChangeArrowheads="1"/>
          </p:cNvSpPr>
          <p:nvPr/>
        </p:nvSpPr>
        <p:spPr bwMode="auto">
          <a:xfrm>
            <a:off x="7132189" y="4283804"/>
            <a:ext cx="168828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/>
              <a:t>Storey (1989)</a:t>
            </a:r>
          </a:p>
        </p:txBody>
      </p:sp>
      <p:sp>
        <p:nvSpPr>
          <p:cNvPr id="33802" name="Rectangle 13"/>
          <p:cNvSpPr>
            <a:spLocks noChangeArrowheads="1"/>
          </p:cNvSpPr>
          <p:nvPr/>
        </p:nvSpPr>
        <p:spPr bwMode="auto">
          <a:xfrm>
            <a:off x="683568" y="3789040"/>
            <a:ext cx="166103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 err="1"/>
              <a:t>Legge</a:t>
            </a:r>
            <a:r>
              <a:rPr lang="en-GB" dirty="0"/>
              <a:t> (1998)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6A874D-ADEC-44A7-8296-A94CD104B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648" y="162596"/>
            <a:ext cx="7560840" cy="1280890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DIFFERENT APPROACHES TO HRM</a:t>
            </a:r>
          </a:p>
        </p:txBody>
      </p:sp>
      <p:sp>
        <p:nvSpPr>
          <p:cNvPr id="33803" name="Slide Number Placeholder 10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2D6BF8F9-013C-46DF-8090-8375378AED42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HRM Models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1942415" y="1412776"/>
            <a:ext cx="6950065" cy="518457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2200" b="1" dirty="0">
                <a:cs typeface="Arial" pitchFamily="34" charset="0"/>
              </a:rPr>
              <a:t>Two influential models</a:t>
            </a:r>
            <a:r>
              <a:rPr lang="en-GB" sz="2200" dirty="0">
                <a:cs typeface="Arial" pitchFamily="34" charset="0"/>
              </a:rPr>
              <a:t>:</a:t>
            </a:r>
          </a:p>
          <a:p>
            <a:pPr>
              <a:buNone/>
            </a:pPr>
            <a:endParaRPr lang="en-GB" sz="1000" dirty="0">
              <a:cs typeface="Arial" pitchFamily="34" charset="0"/>
            </a:endParaRPr>
          </a:p>
          <a:p>
            <a:pPr>
              <a:buNone/>
            </a:pPr>
            <a:r>
              <a:rPr lang="en-GB" sz="2000" dirty="0">
                <a:cs typeface="Arial" pitchFamily="34" charset="0"/>
              </a:rPr>
              <a:t>1.  </a:t>
            </a:r>
            <a:r>
              <a:rPr lang="en-GB" sz="2000" b="1" i="1" dirty="0">
                <a:solidFill>
                  <a:schemeClr val="accent1"/>
                </a:solidFill>
                <a:cs typeface="Arial" pitchFamily="34" charset="0"/>
              </a:rPr>
              <a:t>‘Matching’ model’ </a:t>
            </a:r>
            <a:r>
              <a:rPr lang="en-GB" sz="2000" i="1" dirty="0">
                <a:cs typeface="Arial" pitchFamily="34" charset="0"/>
              </a:rPr>
              <a:t>(</a:t>
            </a:r>
            <a:r>
              <a:rPr lang="en-GB" sz="2000" dirty="0">
                <a:cs typeface="Arial" pitchFamily="34" charset="0"/>
              </a:rPr>
              <a:t>Michigan Business School - </a:t>
            </a:r>
            <a:r>
              <a:rPr lang="en-GB" sz="2000" dirty="0" err="1">
                <a:cs typeface="Arial" pitchFamily="34" charset="0"/>
              </a:rPr>
              <a:t>Devanna</a:t>
            </a:r>
            <a:r>
              <a:rPr lang="en-GB" sz="2000" dirty="0">
                <a:cs typeface="Arial" pitchFamily="34" charset="0"/>
              </a:rPr>
              <a:t> et al,1984) </a:t>
            </a:r>
          </a:p>
          <a:p>
            <a:pPr lvl="1">
              <a:buFont typeface="Wingdings" pitchFamily="2" charset="2"/>
              <a:buChar char="§"/>
            </a:pPr>
            <a:r>
              <a:rPr lang="en-GB" sz="2000" dirty="0">
                <a:cs typeface="Arial" pitchFamily="34" charset="0"/>
              </a:rPr>
              <a:t>Linked to ‘Hard’ HRM approach </a:t>
            </a:r>
          </a:p>
          <a:p>
            <a:pPr lvl="1">
              <a:buFont typeface="Wingdings" pitchFamily="2" charset="2"/>
              <a:buChar char="§"/>
            </a:pPr>
            <a:r>
              <a:rPr lang="en-GB" sz="2000" dirty="0">
                <a:cs typeface="Arial" pitchFamily="34" charset="0"/>
              </a:rPr>
              <a:t>Emphasises ‘tight fit’ between business and HR strategy</a:t>
            </a:r>
          </a:p>
          <a:p>
            <a:pPr lvl="1">
              <a:buFont typeface="Wingdings" pitchFamily="2" charset="2"/>
              <a:buChar char="§"/>
            </a:pPr>
            <a:r>
              <a:rPr lang="en-GB" sz="2000" dirty="0">
                <a:cs typeface="Arial" pitchFamily="34" charset="0"/>
              </a:rPr>
              <a:t>Key HR areas: selection, performance, appraisal and monitoring, rewards for performance, skill development</a:t>
            </a:r>
          </a:p>
          <a:p>
            <a:pPr>
              <a:buNone/>
            </a:pPr>
            <a:endParaRPr lang="en-GB" sz="2000" dirty="0">
              <a:cs typeface="Arial" pitchFamily="34" charset="0"/>
            </a:endParaRPr>
          </a:p>
          <a:p>
            <a:pPr>
              <a:buNone/>
            </a:pPr>
            <a:r>
              <a:rPr lang="en-GB" sz="2000" dirty="0">
                <a:cs typeface="Arial" pitchFamily="34" charset="0"/>
              </a:rPr>
              <a:t>2.   </a:t>
            </a:r>
            <a:r>
              <a:rPr lang="en-GB" sz="2000" b="1" i="1" dirty="0">
                <a:solidFill>
                  <a:schemeClr val="accent1"/>
                </a:solidFill>
                <a:cs typeface="Arial" pitchFamily="34" charset="0"/>
              </a:rPr>
              <a:t>‘Map of the HRM territory’</a:t>
            </a:r>
            <a:r>
              <a:rPr lang="en-GB" sz="2000" b="1" i="1" dirty="0">
                <a:cs typeface="Arial" pitchFamily="34" charset="0"/>
              </a:rPr>
              <a:t> </a:t>
            </a:r>
            <a:r>
              <a:rPr lang="en-GB" sz="2000" dirty="0">
                <a:cs typeface="Arial" pitchFamily="34" charset="0"/>
              </a:rPr>
              <a:t>(Harvard - Beer et al,1984) </a:t>
            </a:r>
          </a:p>
          <a:p>
            <a:pPr lvl="1">
              <a:buFont typeface="Wingdings" pitchFamily="2" charset="2"/>
              <a:buChar char="§"/>
            </a:pPr>
            <a:r>
              <a:rPr lang="en-GB" sz="2000" dirty="0">
                <a:cs typeface="Arial" pitchFamily="34" charset="0"/>
              </a:rPr>
              <a:t>Acknowledges interests of a range of ‘stakeholders’ which should be fused into business strategy</a:t>
            </a:r>
          </a:p>
          <a:p>
            <a:pPr lvl="1">
              <a:buFont typeface="Wingdings" pitchFamily="2" charset="2"/>
              <a:buChar char="§"/>
            </a:pPr>
            <a:r>
              <a:rPr lang="en-GB" sz="2000" dirty="0">
                <a:cs typeface="Arial" pitchFamily="34" charset="0"/>
              </a:rPr>
              <a:t>Linked to ‘soft approach’ with focus enhancing workforce quality &amp; commitment </a:t>
            </a:r>
          </a:p>
          <a:p>
            <a:pPr lvl="1">
              <a:buFont typeface="Wingdings" pitchFamily="2" charset="2"/>
              <a:buChar char="§"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>
              <a:buFont typeface="Wingdings" pitchFamily="2" charset="2"/>
              <a:buChar char="§"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624078" indent="-514350">
              <a:buNone/>
              <a:defRPr/>
            </a:pPr>
            <a:endParaRPr lang="en-GB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619672" y="6309321"/>
            <a:ext cx="6912768" cy="432047"/>
          </a:xfrm>
        </p:spPr>
        <p:txBody>
          <a:bodyPr/>
          <a:lstStyle/>
          <a:p>
            <a:pPr algn="ctr"/>
            <a:r>
              <a:rPr lang="en-GB" sz="1200" b="1" dirty="0"/>
              <a:t>Ref: </a:t>
            </a:r>
            <a:r>
              <a:rPr lang="en-GB" sz="1200" b="1" dirty="0" err="1"/>
              <a:t>Devanna</a:t>
            </a:r>
            <a:r>
              <a:rPr lang="en-GB" sz="1200" b="1" dirty="0"/>
              <a:t> et al (1994) cited in </a:t>
            </a:r>
            <a:r>
              <a:rPr lang="en-GB" sz="1200" b="1" dirty="0" err="1"/>
              <a:t>Beardwell</a:t>
            </a:r>
            <a:r>
              <a:rPr lang="en-GB" sz="1200" b="1" dirty="0"/>
              <a:t> &amp; </a:t>
            </a:r>
            <a:r>
              <a:rPr lang="en-GB" sz="1200" b="1" dirty="0" err="1"/>
              <a:t>Claydon</a:t>
            </a:r>
            <a:r>
              <a:rPr lang="en-GB" sz="1200" b="1" dirty="0"/>
              <a:t>, 2007:p8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5" name="Isosceles Triangle 4"/>
          <p:cNvSpPr/>
          <p:nvPr/>
        </p:nvSpPr>
        <p:spPr>
          <a:xfrm flipH="1">
            <a:off x="1115616" y="2204864"/>
            <a:ext cx="6984776" cy="3888432"/>
          </a:xfrm>
          <a:prstGeom prst="triangle">
            <a:avLst>
              <a:gd name="adj" fmla="val 50560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6389300" y="2308860"/>
            <a:ext cx="1872208" cy="127444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Cultural forces</a:t>
            </a:r>
          </a:p>
        </p:txBody>
      </p:sp>
      <p:sp>
        <p:nvSpPr>
          <p:cNvPr id="8" name="Oval 7"/>
          <p:cNvSpPr/>
          <p:nvPr/>
        </p:nvSpPr>
        <p:spPr>
          <a:xfrm>
            <a:off x="683568" y="2523748"/>
            <a:ext cx="1872208" cy="1346448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Economic forces </a:t>
            </a:r>
          </a:p>
        </p:txBody>
      </p:sp>
      <p:sp>
        <p:nvSpPr>
          <p:cNvPr id="9" name="Oval 8"/>
          <p:cNvSpPr/>
          <p:nvPr/>
        </p:nvSpPr>
        <p:spPr>
          <a:xfrm>
            <a:off x="3743908" y="509230"/>
            <a:ext cx="1728192" cy="11304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Political forces</a:t>
            </a:r>
          </a:p>
        </p:txBody>
      </p:sp>
      <p:sp>
        <p:nvSpPr>
          <p:cNvPr id="12" name="Oval 11"/>
          <p:cNvSpPr/>
          <p:nvPr/>
        </p:nvSpPr>
        <p:spPr>
          <a:xfrm>
            <a:off x="3707904" y="2996952"/>
            <a:ext cx="1656184" cy="122413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Mission &amp; strategy</a:t>
            </a:r>
          </a:p>
        </p:txBody>
      </p:sp>
      <p:sp>
        <p:nvSpPr>
          <p:cNvPr id="13" name="Oval 12"/>
          <p:cNvSpPr/>
          <p:nvPr/>
        </p:nvSpPr>
        <p:spPr>
          <a:xfrm>
            <a:off x="2267744" y="4725144"/>
            <a:ext cx="2160240" cy="1152128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Organisation structure</a:t>
            </a:r>
          </a:p>
        </p:txBody>
      </p:sp>
      <p:sp>
        <p:nvSpPr>
          <p:cNvPr id="14" name="Oval 13"/>
          <p:cNvSpPr/>
          <p:nvPr/>
        </p:nvSpPr>
        <p:spPr>
          <a:xfrm>
            <a:off x="4788024" y="4653136"/>
            <a:ext cx="2232248" cy="122413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Human Resource management </a:t>
            </a:r>
          </a:p>
        </p:txBody>
      </p:sp>
      <p:cxnSp>
        <p:nvCxnSpPr>
          <p:cNvPr id="16" name="Straight Arrow Connector 15"/>
          <p:cNvCxnSpPr>
            <a:cxnSpLocks/>
          </p:cNvCxnSpPr>
          <p:nvPr/>
        </p:nvCxnSpPr>
        <p:spPr>
          <a:xfrm rot="5400000">
            <a:off x="4411888" y="1943300"/>
            <a:ext cx="360038" cy="31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>
            <a:off x="5940152" y="3284984"/>
            <a:ext cx="43204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2627784" y="3429000"/>
            <a:ext cx="432048" cy="3348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5" name="Rectangle 34"/>
          <p:cNvSpPr/>
          <p:nvPr/>
        </p:nvSpPr>
        <p:spPr>
          <a:xfrm>
            <a:off x="323528" y="692696"/>
            <a:ext cx="2880320" cy="10801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The ‘Matching’ model of HRM (linked to hard approach)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987824" y="6165304"/>
            <a:ext cx="5400600" cy="365125"/>
          </a:xfrm>
        </p:spPr>
        <p:txBody>
          <a:bodyPr/>
          <a:lstStyle/>
          <a:p>
            <a:pPr algn="ctr"/>
            <a:r>
              <a:rPr lang="en-GB" sz="1200" b="1" dirty="0"/>
              <a:t>Source: Beer et al (1984:16) cited in </a:t>
            </a:r>
            <a:r>
              <a:rPr lang="en-GB" sz="1200" b="1" dirty="0" err="1"/>
              <a:t>Beardwell</a:t>
            </a:r>
            <a:r>
              <a:rPr lang="en-GB" sz="1200" b="1" dirty="0"/>
              <a:t> &amp; </a:t>
            </a:r>
            <a:r>
              <a:rPr lang="en-GB" sz="1200" b="1" dirty="0" err="1"/>
              <a:t>Clayden</a:t>
            </a:r>
            <a:r>
              <a:rPr lang="en-GB" sz="1200" b="1" dirty="0"/>
              <a:t> 2007:p9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67544" y="692696"/>
            <a:ext cx="2304256" cy="201622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600" b="1" i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1600" b="1" i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Stakeholder interests</a:t>
            </a:r>
          </a:p>
          <a:p>
            <a:pPr algn="ctr"/>
            <a:endParaRPr lang="en-GB" sz="1000" b="1" i="1" dirty="0">
              <a:latin typeface="Arial" pitchFamily="34" charset="0"/>
              <a:cs typeface="Arial" pitchFamily="34" charset="0"/>
            </a:endParaRP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Shareholders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Management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Employee groups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Government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Community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Unions</a:t>
            </a:r>
          </a:p>
          <a:p>
            <a:pPr algn="ctr"/>
            <a:r>
              <a:rPr lang="en-GB" sz="1600" dirty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6" name="Rectangle 5"/>
          <p:cNvSpPr/>
          <p:nvPr/>
        </p:nvSpPr>
        <p:spPr>
          <a:xfrm>
            <a:off x="395536" y="3068960"/>
            <a:ext cx="2448272" cy="280831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600" b="1" i="1" dirty="0"/>
          </a:p>
          <a:p>
            <a:pPr algn="ctr"/>
            <a:endParaRPr lang="en-GB" sz="1600" b="1" i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GB" sz="1600" b="1" i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Situational factors</a:t>
            </a:r>
          </a:p>
          <a:p>
            <a:pPr algn="ctr"/>
            <a:endParaRPr lang="en-GB" sz="1000" dirty="0">
              <a:latin typeface="Arial" pitchFamily="34" charset="0"/>
              <a:cs typeface="Arial" pitchFamily="34" charset="0"/>
            </a:endParaRP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Workforce characteristics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Business strategy &amp; conditions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Management philosophy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Labour market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Unions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Task technology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Laws &amp; societal values</a:t>
            </a:r>
          </a:p>
          <a:p>
            <a:endParaRPr lang="en-GB" sz="1600" b="1" i="1" dirty="0"/>
          </a:p>
          <a:p>
            <a:endParaRPr lang="en-GB" b="1" i="1" dirty="0"/>
          </a:p>
        </p:txBody>
      </p:sp>
      <p:sp>
        <p:nvSpPr>
          <p:cNvPr id="7" name="Rectangle 6"/>
          <p:cNvSpPr/>
          <p:nvPr/>
        </p:nvSpPr>
        <p:spPr>
          <a:xfrm>
            <a:off x="3275856" y="2060848"/>
            <a:ext cx="1584176" cy="244827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i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HRM policy choices</a:t>
            </a:r>
            <a:endParaRPr lang="en-GB" sz="1000" b="1" i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en-GB" sz="1600" b="1" i="1" dirty="0">
              <a:latin typeface="Arial" pitchFamily="34" charset="0"/>
              <a:cs typeface="Arial" pitchFamily="34" charset="0"/>
            </a:endParaRP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Employee influence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Human resource flow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Reward systems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Work systems</a:t>
            </a:r>
          </a:p>
        </p:txBody>
      </p:sp>
      <p:sp>
        <p:nvSpPr>
          <p:cNvPr id="8" name="Rectangle 7"/>
          <p:cNvSpPr/>
          <p:nvPr/>
        </p:nvSpPr>
        <p:spPr>
          <a:xfrm>
            <a:off x="5292080" y="2060848"/>
            <a:ext cx="1490464" cy="244827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i="1" dirty="0">
                <a:solidFill>
                  <a:schemeClr val="accent1"/>
                </a:solidFill>
              </a:rPr>
              <a:t>HR </a:t>
            </a:r>
            <a:r>
              <a:rPr lang="en-GB" sz="1600" b="1" i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outcomes</a:t>
            </a:r>
          </a:p>
          <a:p>
            <a:pPr algn="ctr"/>
            <a:endParaRPr lang="en-GB" sz="1000" b="1" i="1" dirty="0">
              <a:latin typeface="Arial" pitchFamily="34" charset="0"/>
              <a:cs typeface="Arial" pitchFamily="34" charset="0"/>
            </a:endParaRP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Commitment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Competence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Congruence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Cost effectiveness</a:t>
            </a:r>
          </a:p>
        </p:txBody>
      </p:sp>
      <p:sp>
        <p:nvSpPr>
          <p:cNvPr id="9" name="Rectangle 8"/>
          <p:cNvSpPr/>
          <p:nvPr/>
        </p:nvSpPr>
        <p:spPr>
          <a:xfrm>
            <a:off x="7164288" y="2060848"/>
            <a:ext cx="1656184" cy="244827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i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Long-term consequences</a:t>
            </a:r>
          </a:p>
          <a:p>
            <a:pPr algn="ctr"/>
            <a:endParaRPr lang="en-GB" sz="1000" b="1" i="1" dirty="0">
              <a:latin typeface="Arial" pitchFamily="34" charset="0"/>
              <a:cs typeface="Arial" pitchFamily="34" charset="0"/>
            </a:endParaRP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Individual well-being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Organisational effectiveness</a:t>
            </a:r>
          </a:p>
          <a:p>
            <a:r>
              <a:rPr lang="en-GB" sz="1600" dirty="0">
                <a:latin typeface="Arial" pitchFamily="34" charset="0"/>
                <a:cs typeface="Arial" pitchFamily="34" charset="0"/>
              </a:rPr>
              <a:t>Societal well being </a:t>
            </a:r>
          </a:p>
        </p:txBody>
      </p:sp>
      <p:cxnSp>
        <p:nvCxnSpPr>
          <p:cNvPr id="11" name="Straight Arrow Connector 10"/>
          <p:cNvCxnSpPr>
            <a:stCxn id="6" idx="0"/>
          </p:cNvCxnSpPr>
          <p:nvPr/>
        </p:nvCxnSpPr>
        <p:spPr>
          <a:xfrm rot="5400000" flipH="1" flipV="1">
            <a:off x="1439652" y="2888940"/>
            <a:ext cx="36004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2843808" y="2348880"/>
            <a:ext cx="36004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2915816" y="4005064"/>
            <a:ext cx="28803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7" idx="3"/>
            <a:endCxn id="8" idx="1"/>
          </p:cNvCxnSpPr>
          <p:nvPr/>
        </p:nvCxnSpPr>
        <p:spPr>
          <a:xfrm>
            <a:off x="4860032" y="3284984"/>
            <a:ext cx="43204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8" idx="3"/>
            <a:endCxn id="9" idx="1"/>
          </p:cNvCxnSpPr>
          <p:nvPr/>
        </p:nvCxnSpPr>
        <p:spPr>
          <a:xfrm>
            <a:off x="6782544" y="3284984"/>
            <a:ext cx="38174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/>
          <p:cNvCxnSpPr>
            <a:stCxn id="9" idx="0"/>
          </p:cNvCxnSpPr>
          <p:nvPr/>
        </p:nvCxnSpPr>
        <p:spPr>
          <a:xfrm rot="16200000" flipV="1">
            <a:off x="7722350" y="1790818"/>
            <a:ext cx="504056" cy="3600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rot="10800000">
            <a:off x="2843808" y="1556792"/>
            <a:ext cx="511256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9" idx="2"/>
          </p:cNvCxnSpPr>
          <p:nvPr/>
        </p:nvCxnSpPr>
        <p:spPr>
          <a:xfrm rot="16200000" flipH="1">
            <a:off x="7794358" y="4707142"/>
            <a:ext cx="432048" cy="3600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 rot="10800000">
            <a:off x="2987824" y="4941168"/>
            <a:ext cx="504056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" name="Rectangle 46"/>
          <p:cNvSpPr/>
          <p:nvPr/>
        </p:nvSpPr>
        <p:spPr>
          <a:xfrm>
            <a:off x="3707904" y="620688"/>
            <a:ext cx="4968552" cy="64807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The Harvard model </a:t>
            </a:r>
          </a:p>
          <a:p>
            <a:pPr algn="ctr"/>
            <a:r>
              <a:rPr lang="en-GB" dirty="0"/>
              <a:t>(linked to soft approach)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79712" y="1772816"/>
            <a:ext cx="6591985" cy="230776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lnSpc>
                <a:spcPct val="120000"/>
              </a:lnSpc>
              <a:buNone/>
            </a:pPr>
            <a:r>
              <a:rPr lang="en-GB" sz="36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IS THERE AN ASSOCIATION BETWEEN HR &amp; PERFORMANCE?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945201" y="260648"/>
            <a:ext cx="6589199" cy="128089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HR &amp; PERFORMANCE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42415" y="977220"/>
            <a:ext cx="6591985" cy="5620131"/>
          </a:xfrm>
        </p:spPr>
        <p:txBody>
          <a:bodyPr>
            <a:normAutofit fontScale="25000" lnSpcReduction="20000"/>
          </a:bodyPr>
          <a:lstStyle/>
          <a:p>
            <a:pPr marL="88900" indent="20638">
              <a:lnSpc>
                <a:spcPct val="120000"/>
              </a:lnSpc>
              <a:buNone/>
            </a:pPr>
            <a:r>
              <a:rPr lang="en-GB" sz="8000" dirty="0">
                <a:cs typeface="Arial" pitchFamily="34" charset="0"/>
              </a:rPr>
              <a:t>Mid 1990s onwards increasing research into links between best practice HRM and organisational performance - or high commitment management (HCM), argued:</a:t>
            </a:r>
          </a:p>
          <a:p>
            <a:pPr marL="88900" indent="20638">
              <a:lnSpc>
                <a:spcPct val="120000"/>
              </a:lnSpc>
              <a:buNone/>
            </a:pPr>
            <a:endParaRPr lang="en-GB" sz="4000" dirty="0">
              <a:cs typeface="Arial" pitchFamily="34" charset="0"/>
            </a:endParaRPr>
          </a:p>
          <a:p>
            <a:pPr marL="533400" indent="-425450">
              <a:lnSpc>
                <a:spcPct val="120000"/>
              </a:lnSpc>
              <a:buFont typeface="+mj-lt"/>
              <a:buAutoNum type="alphaLcPeriod"/>
            </a:pPr>
            <a:r>
              <a:rPr lang="en-GB" sz="8000" dirty="0">
                <a:cs typeface="Arial" pitchFamily="34" charset="0"/>
              </a:rPr>
              <a:t>certain combinations of HRM practices improve organisational performance  (Arthur, 1994, </a:t>
            </a:r>
            <a:r>
              <a:rPr lang="en-GB" sz="8000" dirty="0" err="1">
                <a:cs typeface="Arial" pitchFamily="34" charset="0"/>
              </a:rPr>
              <a:t>Huselid</a:t>
            </a:r>
            <a:r>
              <a:rPr lang="en-GB" sz="8000" dirty="0">
                <a:cs typeface="Arial" pitchFamily="34" charset="0"/>
              </a:rPr>
              <a:t> 1995, McDuffie, 1995)</a:t>
            </a:r>
          </a:p>
          <a:p>
            <a:pPr marL="533400" indent="-425450">
              <a:lnSpc>
                <a:spcPct val="120000"/>
              </a:lnSpc>
              <a:buFont typeface="+mj-lt"/>
              <a:buAutoNum type="alphaLcPeriod"/>
            </a:pPr>
            <a:endParaRPr lang="en-GB" sz="4000" dirty="0">
              <a:cs typeface="Arial" pitchFamily="34" charset="0"/>
            </a:endParaRPr>
          </a:p>
          <a:p>
            <a:pPr marL="533400" indent="-425450">
              <a:lnSpc>
                <a:spcPct val="120000"/>
              </a:lnSpc>
              <a:buFont typeface="+mj-lt"/>
              <a:buAutoNum type="alphaLcPeriod"/>
            </a:pPr>
            <a:r>
              <a:rPr lang="en-GB" sz="8000" dirty="0">
                <a:cs typeface="Arial" pitchFamily="34" charset="0"/>
              </a:rPr>
              <a:t>highest performance noted when flexibility, appropriate work systems and complimentary HRM policies were in place </a:t>
            </a:r>
          </a:p>
          <a:p>
            <a:pPr marL="533400" indent="-425450">
              <a:lnSpc>
                <a:spcPct val="120000"/>
              </a:lnSpc>
              <a:buFont typeface="+mj-lt"/>
              <a:buAutoNum type="alphaLcPeriod"/>
            </a:pPr>
            <a:endParaRPr lang="en-GB" sz="4000" dirty="0">
              <a:cs typeface="Arial" pitchFamily="34" charset="0"/>
            </a:endParaRPr>
          </a:p>
          <a:p>
            <a:pPr marL="533400" indent="-425450">
              <a:lnSpc>
                <a:spcPct val="120000"/>
              </a:lnSpc>
              <a:buFont typeface="+mj-lt"/>
              <a:buAutoNum type="alphaLcPeriod"/>
            </a:pPr>
            <a:r>
              <a:rPr lang="en-GB" sz="8000" dirty="0">
                <a:cs typeface="Arial" pitchFamily="34" charset="0"/>
              </a:rPr>
              <a:t>‘extra’ discretionary employee effort arising from the combination of the three factors in (b) above was important </a:t>
            </a:r>
            <a:endParaRPr lang="en-GB" sz="3600" dirty="0">
              <a:cs typeface="Arial" pitchFamily="34" charset="0"/>
            </a:endParaRPr>
          </a:p>
          <a:p>
            <a:pPr>
              <a:lnSpc>
                <a:spcPct val="120000"/>
              </a:lnSpc>
              <a:buNone/>
            </a:pPr>
            <a:endParaRPr lang="en-GB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0449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AC33A-6C98-4886-9537-F49276D08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5200" y="1560214"/>
            <a:ext cx="6589200" cy="266087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en-GB" sz="5000" b="1" dirty="0">
                <a:solidFill>
                  <a:schemeClr val="accent1"/>
                </a:solidFill>
              </a:rPr>
              <a:t>HOW DO YOU PLACE A VALUE ON HUMAN RESOURCES?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962AC9-5110-4A9C-B1C2-1BC785948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6819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403648" y="624110"/>
            <a:ext cx="7560839" cy="128089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THE VALUE OF HUMAN RESOURCES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42415" y="2133600"/>
            <a:ext cx="7022073" cy="4463752"/>
          </a:xfrm>
        </p:spPr>
        <p:txBody>
          <a:bodyPr>
            <a:normAutofit fontScale="77500" lnSpcReduction="20000"/>
          </a:bodyPr>
          <a:lstStyle/>
          <a:p>
            <a:pPr marL="177800" indent="-68263">
              <a:buNone/>
            </a:pPr>
            <a:r>
              <a:rPr lang="en-GB" sz="3200" i="1" dirty="0">
                <a:cs typeface="Arial" pitchFamily="34" charset="0"/>
              </a:rPr>
              <a:t>‘In a turbulent, demanding, global market place, business organisations are having to become more FLEXIBLE and ADAPTABLE, more RESPONSIVE to their own staff and to customers ....... In a world in which company's products, services and technology can be replicated by competitors with increasing speed, there is a growing realisation that PEOPLE can become the most distinctive ASSET of an organisation’ </a:t>
            </a:r>
          </a:p>
          <a:p>
            <a:pPr marL="177800" indent="-68263">
              <a:buNone/>
            </a:pPr>
            <a:endParaRPr lang="en-GB" i="1" dirty="0">
              <a:latin typeface="Arial" pitchFamily="34" charset="0"/>
              <a:cs typeface="Arial" pitchFamily="34" charset="0"/>
            </a:endParaRPr>
          </a:p>
          <a:p>
            <a:pPr marL="177800" indent="-68263" algn="r">
              <a:buNone/>
            </a:pPr>
            <a:r>
              <a:rPr lang="en-GB" sz="1500" b="1" i="1" dirty="0">
                <a:latin typeface="Arial" pitchFamily="34" charset="0"/>
                <a:cs typeface="Arial" pitchFamily="34" charset="0"/>
              </a:rPr>
              <a:t>Source:  British Institute of Management study, cited in </a:t>
            </a:r>
            <a:r>
              <a:rPr lang="en-GB" sz="1500" b="1" i="1" dirty="0" err="1">
                <a:latin typeface="Arial" pitchFamily="34" charset="0"/>
                <a:cs typeface="Arial" pitchFamily="34" charset="0"/>
              </a:rPr>
              <a:t>Weightman</a:t>
            </a:r>
            <a:r>
              <a:rPr lang="en-GB" sz="1500" b="1" i="1" dirty="0">
                <a:latin typeface="Arial" pitchFamily="34" charset="0"/>
                <a:cs typeface="Arial" pitchFamily="34" charset="0"/>
              </a:rPr>
              <a:t>  J.(1990)</a:t>
            </a:r>
          </a:p>
          <a:p>
            <a:pPr marL="177800" indent="-68263">
              <a:buNone/>
            </a:pPr>
            <a:endParaRPr lang="en-GB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  <p:transition>
    <p:wheel spokes="3"/>
  </p:transition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1575</TotalTime>
  <Words>801</Words>
  <Application>Microsoft Office PowerPoint</Application>
  <PresentationFormat>On-screen Show (4:3)</PresentationFormat>
  <Paragraphs>173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Gothic</vt:lpstr>
      <vt:lpstr>Wingdings</vt:lpstr>
      <vt:lpstr>Wingdings 3</vt:lpstr>
      <vt:lpstr>Wisp</vt:lpstr>
      <vt:lpstr>?</vt:lpstr>
      <vt:lpstr>WHAT IS HUMAN RESOURCE MANAGEMENT?</vt:lpstr>
      <vt:lpstr>DEFINITIONS: How do we define what HRM is? </vt:lpstr>
      <vt:lpstr>WHAT DO PEOPLE MANAGER DO?</vt:lpstr>
      <vt:lpstr>HOWEVER……………..</vt:lpstr>
      <vt:lpstr>WHY IS PEOPLE MANAGEMENT SO IMPORTANT? </vt:lpstr>
      <vt:lpstr>DIFFERENT APPROACHES TO HRM</vt:lpstr>
      <vt:lpstr>HRM Models</vt:lpstr>
      <vt:lpstr>PowerPoint Presentation</vt:lpstr>
      <vt:lpstr>PowerPoint Presentation</vt:lpstr>
      <vt:lpstr>PowerPoint Presentation</vt:lpstr>
      <vt:lpstr>HR &amp; PERFORMANCE </vt:lpstr>
      <vt:lpstr>HOW DO YOU PLACE A VALUE ON HUMAN RESOURCES? </vt:lpstr>
      <vt:lpstr>THE VALUE OF HUMAN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Maria Heffernan</dc:creator>
  <cp:lastModifiedBy>Davina Evans</cp:lastModifiedBy>
  <cp:revision>187</cp:revision>
  <cp:lastPrinted>2015-09-24T14:36:49Z</cp:lastPrinted>
  <dcterms:created xsi:type="dcterms:W3CDTF">2009-10-03T14:14:14Z</dcterms:created>
  <dcterms:modified xsi:type="dcterms:W3CDTF">2017-10-01T19:20:03Z</dcterms:modified>
</cp:coreProperties>
</file>