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8" r:id="rId5"/>
    <p:sldId id="262" r:id="rId6"/>
    <p:sldId id="274" r:id="rId7"/>
    <p:sldId id="295" r:id="rId8"/>
    <p:sldId id="282" r:id="rId9"/>
    <p:sldId id="296" r:id="rId10"/>
    <p:sldId id="297" r:id="rId11"/>
    <p:sldId id="290" r:id="rId12"/>
    <p:sldId id="298" r:id="rId13"/>
    <p:sldId id="287" r:id="rId14"/>
    <p:sldId id="299" r:id="rId15"/>
    <p:sldId id="286" r:id="rId16"/>
    <p:sldId id="300" r:id="rId17"/>
    <p:sldId id="301" r:id="rId18"/>
    <p:sldId id="302" r:id="rId19"/>
    <p:sldId id="266" r:id="rId20"/>
    <p:sldId id="303" r:id="rId21"/>
    <p:sldId id="260" r:id="rId22"/>
    <p:sldId id="263" r:id="rId23"/>
    <p:sldId id="305" r:id="rId24"/>
    <p:sldId id="30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FE9AFC-5EFB-CCCA-23C7-8708D64147CC}" v="1293" dt="2025-11-21T18:14:25.6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39" autoAdjust="0"/>
    <p:restoredTop sz="94660"/>
  </p:normalViewPr>
  <p:slideViewPr>
    <p:cSldViewPr snapToGrid="0">
      <p:cViewPr>
        <p:scale>
          <a:sx n="81" d="100"/>
          <a:sy n="81" d="100"/>
        </p:scale>
        <p:origin x="123"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11/23/2025</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204349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31451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11/23/2025</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368718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05232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05162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14232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17508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11/23/2025</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08291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11/23/2025</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026927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9636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9656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11/23/2025</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0890772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lang="en-US" sz="42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mailto:s.ainsworth@uwtsd.ac.u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cambridgeassessment.org.uk/Images/598388-perspectives-on-curriculum-design-comparing-the-spiral-and-the-network-model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blackboard&#10;&#10;Description automatically generated">
            <a:extLst>
              <a:ext uri="{FF2B5EF4-FFF2-40B4-BE49-F238E27FC236}">
                <a16:creationId xmlns:a16="http://schemas.microsoft.com/office/drawing/2014/main" id="{829920AD-9465-4A5F-9F75-EA084E8B734A}"/>
              </a:ext>
            </a:extLst>
          </p:cNvPr>
          <p:cNvPicPr>
            <a:picLocks noChangeAspect="1"/>
          </p:cNvPicPr>
          <p:nvPr/>
        </p:nvPicPr>
        <p:blipFill rotWithShape="1">
          <a:blip r:embed="rId2"/>
          <a:srcRect t="18208" b="4737"/>
          <a:stretch/>
        </p:blipFill>
        <p:spPr>
          <a:xfrm>
            <a:off x="0" y="0"/>
            <a:ext cx="12191980" cy="6858000"/>
          </a:xfrm>
          <a:prstGeom prst="rect">
            <a:avLst/>
          </a:prstGeom>
        </p:spPr>
      </p:pic>
      <p:sp useBgFill="1">
        <p:nvSpPr>
          <p:cNvPr id="9" name="Rectangle 8">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986D70E6-4EDB-CA45-AF35-3423746BAF82}"/>
              </a:ext>
            </a:extLst>
          </p:cNvPr>
          <p:cNvSpPr>
            <a:spLocks noGrp="1"/>
          </p:cNvSpPr>
          <p:nvPr>
            <p:ph type="ctrTitle"/>
          </p:nvPr>
        </p:nvSpPr>
        <p:spPr>
          <a:xfrm>
            <a:off x="1771132" y="2091263"/>
            <a:ext cx="8649738" cy="2590800"/>
          </a:xfrm>
        </p:spPr>
        <p:txBody>
          <a:bodyPr>
            <a:normAutofit fontScale="90000"/>
          </a:bodyPr>
          <a:lstStyle/>
          <a:p>
            <a:r>
              <a:rPr lang="en-GB" sz="6000" cap="none" spc="0" dirty="0"/>
              <a:t>ECIE4012</a:t>
            </a:r>
            <a:br>
              <a:rPr lang="en-GB" sz="6000" cap="none" spc="0" dirty="0"/>
            </a:br>
            <a:r>
              <a:rPr lang="en-GB" sz="6000" cap="none" spc="0" dirty="0"/>
              <a:t>Principles of Learning and Teaching: 4</a:t>
            </a:r>
            <a:br>
              <a:rPr lang="en-GB" sz="6000" cap="none" spc="0" dirty="0"/>
            </a:br>
            <a:endParaRPr lang="en-GB" sz="2400" cap="none" spc="0" dirty="0"/>
          </a:p>
        </p:txBody>
      </p:sp>
      <p:sp>
        <p:nvSpPr>
          <p:cNvPr id="3" name="Subtitle 2">
            <a:extLst>
              <a:ext uri="{FF2B5EF4-FFF2-40B4-BE49-F238E27FC236}">
                <a16:creationId xmlns:a16="http://schemas.microsoft.com/office/drawing/2014/main" id="{8370E5C6-D5D2-7640-B6FF-6622DA1C107C}"/>
              </a:ext>
            </a:extLst>
          </p:cNvPr>
          <p:cNvSpPr>
            <a:spLocks noGrp="1"/>
          </p:cNvSpPr>
          <p:nvPr>
            <p:ph type="subTitle" idx="1"/>
          </p:nvPr>
        </p:nvSpPr>
        <p:spPr>
          <a:xfrm>
            <a:off x="1771130" y="4682062"/>
            <a:ext cx="8652788" cy="457201"/>
          </a:xfrm>
        </p:spPr>
        <p:txBody>
          <a:bodyPr>
            <a:normAutofit lnSpcReduction="10000"/>
          </a:bodyPr>
          <a:lstStyle/>
          <a:p>
            <a:r>
              <a:rPr lang="en-GB" sz="2400" dirty="0">
                <a:latin typeface="+mj-lt"/>
              </a:rPr>
              <a:t>Sue Ainsworth       s.ainsworth@uwtsd.ac.uk</a:t>
            </a:r>
          </a:p>
        </p:txBody>
      </p:sp>
      <p:sp>
        <p:nvSpPr>
          <p:cNvPr id="13" name="Rectangle 12">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899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6A5EB-7C60-4686-8557-90313C922DBB}"/>
              </a:ext>
            </a:extLst>
          </p:cNvPr>
          <p:cNvSpPr>
            <a:spLocks noGrp="1"/>
          </p:cNvSpPr>
          <p:nvPr>
            <p:ph type="title"/>
          </p:nvPr>
        </p:nvSpPr>
        <p:spPr/>
        <p:txBody>
          <a:bodyPr/>
          <a:lstStyle/>
          <a:p>
            <a:r>
              <a:rPr lang="en-GB" b="1" dirty="0"/>
              <a:t>Recap</a:t>
            </a:r>
          </a:p>
        </p:txBody>
      </p:sp>
      <p:sp>
        <p:nvSpPr>
          <p:cNvPr id="3" name="Content Placeholder 2">
            <a:extLst>
              <a:ext uri="{FF2B5EF4-FFF2-40B4-BE49-F238E27FC236}">
                <a16:creationId xmlns:a16="http://schemas.microsoft.com/office/drawing/2014/main" id="{E55ADF29-BB4D-42E6-A4F5-2ED4C7042206}"/>
              </a:ext>
            </a:extLst>
          </p:cNvPr>
          <p:cNvSpPr>
            <a:spLocks noGrp="1"/>
          </p:cNvSpPr>
          <p:nvPr>
            <p:ph idx="1"/>
          </p:nvPr>
        </p:nvSpPr>
        <p:spPr/>
        <p:txBody>
          <a:bodyPr>
            <a:normAutofit/>
          </a:bodyPr>
          <a:lstStyle/>
          <a:p>
            <a:pPr marL="0" indent="0">
              <a:buNone/>
            </a:pPr>
            <a:r>
              <a:rPr lang="en-GB" sz="2400" dirty="0"/>
              <a:t>We have looked at 5 educational theorists during our lectures</a:t>
            </a:r>
          </a:p>
          <a:p>
            <a:pPr lvl="1">
              <a:buFont typeface="Wingdings" panose="05000000000000000000" pitchFamily="2" charset="2"/>
              <a:buChar char="§"/>
            </a:pPr>
            <a:r>
              <a:rPr lang="en-GB" sz="2400" dirty="0"/>
              <a:t>Skinner (Behaviourist Approach)</a:t>
            </a:r>
          </a:p>
          <a:p>
            <a:pPr lvl="1">
              <a:buFont typeface="Wingdings" panose="05000000000000000000" pitchFamily="2" charset="2"/>
              <a:buChar char="§"/>
            </a:pPr>
            <a:r>
              <a:rPr lang="en-GB" sz="2400" dirty="0"/>
              <a:t>Piaget (Constructivist Approach)</a:t>
            </a:r>
          </a:p>
          <a:p>
            <a:pPr lvl="1">
              <a:buFont typeface="Wingdings" panose="05000000000000000000" pitchFamily="2" charset="2"/>
              <a:buChar char="§"/>
            </a:pPr>
            <a:r>
              <a:rPr lang="en-GB" sz="2400" dirty="0"/>
              <a:t>Froebel (Constructivist Approach)</a:t>
            </a:r>
          </a:p>
          <a:p>
            <a:pPr lvl="1">
              <a:buFont typeface="Wingdings" panose="05000000000000000000" pitchFamily="2" charset="2"/>
              <a:buChar char="§"/>
            </a:pPr>
            <a:r>
              <a:rPr lang="en-GB" sz="2400" dirty="0"/>
              <a:t>Bruner (Constructivist Approach)</a:t>
            </a:r>
          </a:p>
          <a:p>
            <a:pPr lvl="1">
              <a:buFont typeface="Wingdings" panose="05000000000000000000" pitchFamily="2" charset="2"/>
              <a:buChar char="§"/>
            </a:pPr>
            <a:r>
              <a:rPr lang="en-GB" sz="2400" dirty="0"/>
              <a:t>Vygotsky (Social Constructivist Approach)</a:t>
            </a:r>
          </a:p>
          <a:p>
            <a:pPr lvl="1">
              <a:buFont typeface="Wingdings" panose="05000000000000000000" pitchFamily="2" charset="2"/>
              <a:buChar char="§"/>
            </a:pPr>
            <a:endParaRPr lang="en-GB" sz="2400" dirty="0"/>
          </a:p>
          <a:p>
            <a:pPr lvl="1">
              <a:buFont typeface="Wingdings" panose="05000000000000000000" pitchFamily="2" charset="2"/>
              <a:buChar char="§"/>
            </a:pPr>
            <a:endParaRPr lang="en-GB" sz="2400" dirty="0"/>
          </a:p>
        </p:txBody>
      </p:sp>
    </p:spTree>
    <p:extLst>
      <p:ext uri="{BB962C8B-B14F-4D97-AF65-F5344CB8AC3E}">
        <p14:creationId xmlns:p14="http://schemas.microsoft.com/office/powerpoint/2010/main" val="32995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52C50-193F-4B08-A68E-ADC30D2673E1}"/>
              </a:ext>
            </a:extLst>
          </p:cNvPr>
          <p:cNvSpPr>
            <a:spLocks noGrp="1"/>
          </p:cNvSpPr>
          <p:nvPr>
            <p:ph type="title"/>
          </p:nvPr>
        </p:nvSpPr>
        <p:spPr/>
        <p:txBody>
          <a:bodyPr/>
          <a:lstStyle/>
          <a:p>
            <a:r>
              <a:rPr lang="en-GB" b="1" dirty="0"/>
              <a:t>Today’s lecture</a:t>
            </a:r>
          </a:p>
        </p:txBody>
      </p:sp>
      <p:sp>
        <p:nvSpPr>
          <p:cNvPr id="3" name="Content Placeholder 2">
            <a:extLst>
              <a:ext uri="{FF2B5EF4-FFF2-40B4-BE49-F238E27FC236}">
                <a16:creationId xmlns:a16="http://schemas.microsoft.com/office/drawing/2014/main" id="{8F0181F5-8159-49CD-AF25-8F4504FA1AD9}"/>
              </a:ext>
            </a:extLst>
          </p:cNvPr>
          <p:cNvSpPr>
            <a:spLocks noGrp="1"/>
          </p:cNvSpPr>
          <p:nvPr>
            <p:ph idx="1"/>
          </p:nvPr>
        </p:nvSpPr>
        <p:spPr/>
        <p:txBody>
          <a:bodyPr vert="horz" lIns="91440" tIns="45720" rIns="91440" bIns="45720" rtlCol="0" anchor="t">
            <a:normAutofit/>
          </a:bodyPr>
          <a:lstStyle/>
          <a:p>
            <a:r>
              <a:rPr lang="en-GB" sz="3200" dirty="0"/>
              <a:t>Recap on the different theoretical approaches to learning.</a:t>
            </a:r>
          </a:p>
          <a:p>
            <a:r>
              <a:rPr lang="en-GB" sz="3200" dirty="0"/>
              <a:t>Go over the assessment, particularly blog #4</a:t>
            </a:r>
          </a:p>
          <a:p>
            <a:r>
              <a:rPr lang="en-GB" sz="3200" dirty="0"/>
              <a:t>Guidelines and ideas for creating the blogs</a:t>
            </a:r>
          </a:p>
          <a:p>
            <a:pPr marL="0" indent="0">
              <a:buNone/>
            </a:pPr>
            <a:endParaRPr lang="en-GB" sz="2800" dirty="0"/>
          </a:p>
        </p:txBody>
      </p:sp>
    </p:spTree>
    <p:extLst>
      <p:ext uri="{BB962C8B-B14F-4D97-AF65-F5344CB8AC3E}">
        <p14:creationId xmlns:p14="http://schemas.microsoft.com/office/powerpoint/2010/main" val="1244885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19E00-EC9F-0A1C-8DC0-3390C6BC8E64}"/>
              </a:ext>
            </a:extLst>
          </p:cNvPr>
          <p:cNvSpPr>
            <a:spLocks noGrp="1"/>
          </p:cNvSpPr>
          <p:nvPr>
            <p:ph type="title"/>
          </p:nvPr>
        </p:nvSpPr>
        <p:spPr/>
        <p:txBody>
          <a:bodyPr/>
          <a:lstStyle/>
          <a:p>
            <a:r>
              <a:rPr lang="en-US"/>
              <a:t>Skinner: Behaviourism</a:t>
            </a:r>
          </a:p>
        </p:txBody>
      </p:sp>
      <p:sp>
        <p:nvSpPr>
          <p:cNvPr id="3" name="Content Placeholder 2">
            <a:extLst>
              <a:ext uri="{FF2B5EF4-FFF2-40B4-BE49-F238E27FC236}">
                <a16:creationId xmlns:a16="http://schemas.microsoft.com/office/drawing/2014/main" id="{82931E33-D699-EF37-0475-57EDE8381F9D}"/>
              </a:ext>
            </a:extLst>
          </p:cNvPr>
          <p:cNvSpPr>
            <a:spLocks noGrp="1"/>
          </p:cNvSpPr>
          <p:nvPr>
            <p:ph idx="1"/>
          </p:nvPr>
        </p:nvSpPr>
        <p:spPr/>
        <p:txBody>
          <a:bodyPr vert="horz" lIns="91440" tIns="45720" rIns="91440" bIns="45720" rtlCol="0" anchor="t">
            <a:noAutofit/>
          </a:bodyPr>
          <a:lstStyle/>
          <a:p>
            <a:r>
              <a:rPr lang="en-US" sz="2400" b="1" dirty="0">
                <a:ea typeface="+mn-lt"/>
                <a:cs typeface="+mn-lt"/>
              </a:rPr>
              <a:t>Operant Conditioning</a:t>
            </a:r>
            <a:r>
              <a:rPr lang="en-US" sz="2400" dirty="0">
                <a:ea typeface="+mn-lt"/>
                <a:cs typeface="+mn-lt"/>
              </a:rPr>
              <a:t>: </a:t>
            </a:r>
            <a:r>
              <a:rPr lang="en-US" sz="2400" err="1">
                <a:ea typeface="+mn-lt"/>
                <a:cs typeface="+mn-lt"/>
              </a:rPr>
              <a:t>Behaviour</a:t>
            </a:r>
            <a:r>
              <a:rPr lang="en-US" sz="2400" dirty="0">
                <a:ea typeface="+mn-lt"/>
                <a:cs typeface="+mn-lt"/>
              </a:rPr>
              <a:t> shaped by reinforcement/punishment</a:t>
            </a:r>
            <a:endParaRPr lang="en-US" sz="2400"/>
          </a:p>
          <a:p>
            <a:pPr>
              <a:buClr>
                <a:srgbClr val="262626"/>
              </a:buClr>
            </a:pPr>
            <a:r>
              <a:rPr lang="en-US" sz="2400" b="1" dirty="0">
                <a:ea typeface="+mn-lt"/>
                <a:cs typeface="+mn-lt"/>
              </a:rPr>
              <a:t>Reinforcement</a:t>
            </a:r>
            <a:r>
              <a:rPr lang="en-US" sz="2400" dirty="0">
                <a:ea typeface="+mn-lt"/>
                <a:cs typeface="+mn-lt"/>
              </a:rPr>
              <a:t>: Positive </a:t>
            </a:r>
            <a:r>
              <a:rPr lang="en-US" sz="2400" dirty="0" err="1">
                <a:ea typeface="+mn-lt"/>
                <a:cs typeface="+mn-lt"/>
              </a:rPr>
              <a:t>behaviour</a:t>
            </a:r>
            <a:r>
              <a:rPr lang="en-US" sz="2400" dirty="0">
                <a:ea typeface="+mn-lt"/>
                <a:cs typeface="+mn-lt"/>
              </a:rPr>
              <a:t>  (reward), Unwanted </a:t>
            </a:r>
            <a:r>
              <a:rPr lang="en-US" sz="2400" dirty="0" err="1">
                <a:ea typeface="+mn-lt"/>
                <a:cs typeface="+mn-lt"/>
              </a:rPr>
              <a:t>behaviour</a:t>
            </a:r>
            <a:r>
              <a:rPr lang="en-US" sz="2400" dirty="0">
                <a:ea typeface="+mn-lt"/>
                <a:cs typeface="+mn-lt"/>
              </a:rPr>
              <a:t> (punishment)</a:t>
            </a:r>
            <a:endParaRPr lang="en-US" sz="2400" dirty="0"/>
          </a:p>
          <a:p>
            <a:pPr>
              <a:buClr>
                <a:srgbClr val="262626"/>
              </a:buClr>
            </a:pPr>
            <a:r>
              <a:rPr lang="en-US" sz="2400" b="1" dirty="0">
                <a:ea typeface="+mn-lt"/>
                <a:cs typeface="+mn-lt"/>
              </a:rPr>
              <a:t>Skinner Box</a:t>
            </a:r>
            <a:r>
              <a:rPr lang="en-US" sz="2400" dirty="0">
                <a:ea typeface="+mn-lt"/>
                <a:cs typeface="+mn-lt"/>
              </a:rPr>
              <a:t>: Experimental evidence with animals</a:t>
            </a:r>
            <a:endParaRPr lang="en-US" sz="2400"/>
          </a:p>
          <a:p>
            <a:pPr>
              <a:lnSpc>
                <a:spcPct val="90000"/>
              </a:lnSpc>
              <a:buClr>
                <a:srgbClr val="262626"/>
              </a:buClr>
              <a:buFont typeface="Wingdings,Sans-Serif" pitchFamily="18" charset="0"/>
              <a:buChar char="§"/>
            </a:pPr>
            <a:r>
              <a:rPr lang="en-US" sz="2400" b="1" dirty="0">
                <a:ea typeface="+mn-lt"/>
                <a:cs typeface="+mn-lt"/>
              </a:rPr>
              <a:t>Application in Education</a:t>
            </a:r>
            <a:r>
              <a:rPr lang="en-US" sz="2400" dirty="0">
                <a:ea typeface="+mn-lt"/>
                <a:cs typeface="+mn-lt"/>
              </a:rPr>
              <a:t>: </a:t>
            </a:r>
            <a:r>
              <a:rPr lang="en-GB" sz="2200" dirty="0">
                <a:ea typeface="+mn-lt"/>
                <a:cs typeface="+mn-lt"/>
              </a:rPr>
              <a:t>Repetition of desired responses (flash cards, chanting times tables) </a:t>
            </a:r>
            <a:endParaRPr lang="en-US" sz="2200" dirty="0">
              <a:ea typeface="+mn-lt"/>
              <a:cs typeface="+mn-lt"/>
            </a:endParaRPr>
          </a:p>
          <a:p>
            <a:pPr>
              <a:lnSpc>
                <a:spcPct val="90000"/>
              </a:lnSpc>
              <a:buClr>
                <a:srgbClr val="262626"/>
              </a:buClr>
              <a:buFont typeface="Wingdings,Sans-Serif" pitchFamily="18" charset="0"/>
              <a:buChar char="§"/>
            </a:pPr>
            <a:r>
              <a:rPr lang="en-GB" sz="2200" dirty="0">
                <a:ea typeface="+mn-lt"/>
                <a:cs typeface="+mn-lt"/>
              </a:rPr>
              <a:t>Rewards (Dojo, Class Charts, smiley faces, praise, house points, jewels in the jar)</a:t>
            </a:r>
            <a:endParaRPr lang="en-US" sz="2200" dirty="0">
              <a:ea typeface="+mn-lt"/>
              <a:cs typeface="+mn-lt"/>
            </a:endParaRPr>
          </a:p>
          <a:p>
            <a:pPr>
              <a:lnSpc>
                <a:spcPct val="90000"/>
              </a:lnSpc>
              <a:buClr>
                <a:srgbClr val="262626"/>
              </a:buClr>
              <a:buFont typeface="Wingdings,Sans-Serif" pitchFamily="18" charset="0"/>
              <a:buChar char="§"/>
            </a:pPr>
            <a:r>
              <a:rPr lang="en-GB" sz="2200" dirty="0">
                <a:ea typeface="+mn-lt"/>
                <a:cs typeface="+mn-lt"/>
              </a:rPr>
              <a:t>Punishments for undesirable behaviour (loss of ‘golden time’, warnings, sanctions, detentions, exclusion) </a:t>
            </a:r>
            <a:endParaRPr lang="en-US" dirty="0"/>
          </a:p>
          <a:p>
            <a:pPr>
              <a:buClr>
                <a:srgbClr val="262626"/>
              </a:buClr>
            </a:pPr>
            <a:endParaRPr lang="en-US" dirty="0"/>
          </a:p>
        </p:txBody>
      </p:sp>
    </p:spTree>
    <p:extLst>
      <p:ext uri="{BB962C8B-B14F-4D97-AF65-F5344CB8AC3E}">
        <p14:creationId xmlns:p14="http://schemas.microsoft.com/office/powerpoint/2010/main" val="3556985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4588D-238F-4C0F-B463-6A6C51181AD0}"/>
              </a:ext>
            </a:extLst>
          </p:cNvPr>
          <p:cNvSpPr>
            <a:spLocks noGrp="1"/>
          </p:cNvSpPr>
          <p:nvPr>
            <p:ph type="title"/>
          </p:nvPr>
        </p:nvSpPr>
        <p:spPr/>
        <p:txBody>
          <a:bodyPr/>
          <a:lstStyle/>
          <a:p>
            <a:r>
              <a:rPr lang="en-GB" b="1"/>
              <a:t>Critique of a rewards system</a:t>
            </a:r>
          </a:p>
        </p:txBody>
      </p:sp>
      <p:sp>
        <p:nvSpPr>
          <p:cNvPr id="3" name="Content Placeholder 2">
            <a:extLst>
              <a:ext uri="{FF2B5EF4-FFF2-40B4-BE49-F238E27FC236}">
                <a16:creationId xmlns:a16="http://schemas.microsoft.com/office/drawing/2014/main" id="{751FD38F-E158-48D0-8366-102F22727304}"/>
              </a:ext>
            </a:extLst>
          </p:cNvPr>
          <p:cNvSpPr>
            <a:spLocks noGrp="1"/>
          </p:cNvSpPr>
          <p:nvPr>
            <p:ph idx="1"/>
          </p:nvPr>
        </p:nvSpPr>
        <p:spPr/>
        <p:txBody>
          <a:bodyPr/>
          <a:lstStyle/>
          <a:p>
            <a:pPr>
              <a:lnSpc>
                <a:spcPct val="107000"/>
              </a:lnSpc>
              <a:spcAft>
                <a:spcPts val="800"/>
              </a:spcAft>
            </a:pPr>
            <a:r>
              <a:rPr lang="en-GB" sz="2400" dirty="0">
                <a:effectLst/>
                <a:ea typeface="Calibri" panose="020F0502020204030204" pitchFamily="34" charset="0"/>
                <a:cs typeface="Times New Roman" panose="02020603050405020304" pitchFamily="18" charset="0"/>
              </a:rPr>
              <a:t>Belittle or demean learning experience.</a:t>
            </a:r>
          </a:p>
          <a:p>
            <a:pPr>
              <a:lnSpc>
                <a:spcPct val="107000"/>
              </a:lnSpc>
              <a:spcAft>
                <a:spcPts val="800"/>
              </a:spcAft>
            </a:pPr>
            <a:r>
              <a:rPr lang="en-GB" sz="2400" dirty="0">
                <a:effectLst/>
                <a:ea typeface="Calibri" panose="020F0502020204030204" pitchFamily="34" charset="0"/>
                <a:cs typeface="Times New Roman" panose="02020603050405020304" pitchFamily="18" charset="0"/>
              </a:rPr>
              <a:t>Engender feelings of unfairness or competition.</a:t>
            </a:r>
          </a:p>
          <a:p>
            <a:pPr>
              <a:lnSpc>
                <a:spcPct val="107000"/>
              </a:lnSpc>
              <a:spcAft>
                <a:spcPts val="800"/>
              </a:spcAft>
            </a:pPr>
            <a:r>
              <a:rPr lang="en-GB" sz="2400" dirty="0">
                <a:effectLst/>
                <a:ea typeface="Calibri" panose="020F0502020204030204" pitchFamily="34" charset="0"/>
                <a:cs typeface="Times New Roman" panose="02020603050405020304" pitchFamily="18" charset="0"/>
              </a:rPr>
              <a:t>Detract from the real issue involved in completing tasks.</a:t>
            </a:r>
          </a:p>
          <a:p>
            <a:pPr>
              <a:lnSpc>
                <a:spcPct val="107000"/>
              </a:lnSpc>
              <a:spcAft>
                <a:spcPts val="800"/>
              </a:spcAft>
            </a:pPr>
            <a:r>
              <a:rPr lang="en-GB" sz="2400" dirty="0">
                <a:effectLst/>
                <a:ea typeface="Calibri" panose="020F0502020204030204" pitchFamily="34" charset="0"/>
                <a:cs typeface="Times New Roman" panose="02020603050405020304" pitchFamily="18" charset="0"/>
              </a:rPr>
              <a:t>Do not always lead to higher quality work.</a:t>
            </a:r>
          </a:p>
          <a:p>
            <a:pPr>
              <a:lnSpc>
                <a:spcPct val="107000"/>
              </a:lnSpc>
              <a:spcAft>
                <a:spcPts val="800"/>
              </a:spcAft>
            </a:pPr>
            <a:r>
              <a:rPr lang="en-GB" sz="2400" dirty="0">
                <a:effectLst/>
                <a:ea typeface="Calibri" panose="020F0502020204030204" pitchFamily="34" charset="0"/>
                <a:cs typeface="Times New Roman" panose="02020603050405020304" pitchFamily="18" charset="0"/>
              </a:rPr>
              <a:t>May isolate some students who feel that they have little chance of getting a reward.</a:t>
            </a:r>
          </a:p>
          <a:p>
            <a:pPr marL="0" indent="0" algn="r">
              <a:buNone/>
            </a:pPr>
            <a:r>
              <a:rPr lang="en-GB" dirty="0"/>
              <a:t>(Leeder, 2022)</a:t>
            </a:r>
          </a:p>
        </p:txBody>
      </p:sp>
    </p:spTree>
    <p:extLst>
      <p:ext uri="{BB962C8B-B14F-4D97-AF65-F5344CB8AC3E}">
        <p14:creationId xmlns:p14="http://schemas.microsoft.com/office/powerpoint/2010/main" val="1640148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86045-AFDD-EF26-377E-B511011EC1BD}"/>
              </a:ext>
            </a:extLst>
          </p:cNvPr>
          <p:cNvSpPr>
            <a:spLocks noGrp="1"/>
          </p:cNvSpPr>
          <p:nvPr>
            <p:ph type="title"/>
          </p:nvPr>
        </p:nvSpPr>
        <p:spPr/>
        <p:txBody>
          <a:bodyPr/>
          <a:lstStyle/>
          <a:p>
            <a:r>
              <a:rPr lang="en-US"/>
              <a:t>Piaget: Constructivism</a:t>
            </a:r>
          </a:p>
        </p:txBody>
      </p:sp>
      <p:sp>
        <p:nvSpPr>
          <p:cNvPr id="3" name="Content Placeholder 2">
            <a:extLst>
              <a:ext uri="{FF2B5EF4-FFF2-40B4-BE49-F238E27FC236}">
                <a16:creationId xmlns:a16="http://schemas.microsoft.com/office/drawing/2014/main" id="{99A0226B-3377-F2E8-2437-1EF03950D615}"/>
              </a:ext>
            </a:extLst>
          </p:cNvPr>
          <p:cNvSpPr>
            <a:spLocks noGrp="1"/>
          </p:cNvSpPr>
          <p:nvPr>
            <p:ph idx="1"/>
          </p:nvPr>
        </p:nvSpPr>
        <p:spPr/>
        <p:txBody>
          <a:bodyPr vert="horz" lIns="91440" tIns="45720" rIns="91440" bIns="45720" rtlCol="0" anchor="t">
            <a:normAutofit lnSpcReduction="10000"/>
          </a:bodyPr>
          <a:lstStyle/>
          <a:p>
            <a:r>
              <a:rPr lang="en-GB" sz="1400" b="1" dirty="0">
                <a:ea typeface="+mn-lt"/>
                <a:cs typeface="+mn-lt"/>
              </a:rPr>
              <a:t>Learning takes place when:</a:t>
            </a:r>
            <a:r>
              <a:rPr lang="en-GB" sz="1400" dirty="0">
                <a:ea typeface="+mn-lt"/>
                <a:cs typeface="+mn-lt"/>
              </a:rPr>
              <a:t> New knowledge is built on prior knowledge, understanding and skills. </a:t>
            </a:r>
            <a:endParaRPr lang="en-US" sz="1400" b="1" dirty="0">
              <a:ea typeface="+mn-lt"/>
              <a:cs typeface="+mn-lt"/>
            </a:endParaRPr>
          </a:p>
          <a:p>
            <a:pPr>
              <a:buClr>
                <a:srgbClr val="262626"/>
              </a:buClr>
            </a:pPr>
            <a:r>
              <a:rPr lang="en-US" b="1" dirty="0">
                <a:ea typeface="+mn-lt"/>
                <a:cs typeface="+mn-lt"/>
              </a:rPr>
              <a:t>Stages of Development</a:t>
            </a:r>
            <a:r>
              <a:rPr lang="en-US" dirty="0">
                <a:ea typeface="+mn-lt"/>
                <a:cs typeface="+mn-lt"/>
              </a:rPr>
              <a:t>: Sensorimotor, Preoperational, Concrete Operational, Formal Operational</a:t>
            </a:r>
          </a:p>
          <a:p>
            <a:pPr>
              <a:buClr>
                <a:srgbClr val="262626"/>
              </a:buClr>
            </a:pPr>
            <a:r>
              <a:rPr lang="en-US" b="1" dirty="0">
                <a:ea typeface="+mn-lt"/>
                <a:cs typeface="+mn-lt"/>
              </a:rPr>
              <a:t>Readiness</a:t>
            </a:r>
            <a:r>
              <a:rPr lang="en-US" dirty="0">
                <a:ea typeface="+mn-lt"/>
                <a:cs typeface="+mn-lt"/>
              </a:rPr>
              <a:t>: Learning tied to developmental stage (Stage not age)</a:t>
            </a:r>
            <a:endParaRPr lang="en-US" dirty="0"/>
          </a:p>
          <a:p>
            <a:pPr>
              <a:buClr>
                <a:srgbClr val="262626"/>
              </a:buClr>
            </a:pPr>
            <a:r>
              <a:rPr lang="en-US" b="1" dirty="0">
                <a:ea typeface="+mn-lt"/>
                <a:cs typeface="+mn-lt"/>
              </a:rPr>
              <a:t>Active Learning</a:t>
            </a:r>
            <a:r>
              <a:rPr lang="en-US" dirty="0">
                <a:ea typeface="+mn-lt"/>
                <a:cs typeface="+mn-lt"/>
              </a:rPr>
              <a:t>: Children construct knowledge through interaction with tools, resources, learning opportunities</a:t>
            </a:r>
            <a:endParaRPr lang="en-US" dirty="0"/>
          </a:p>
          <a:p>
            <a:pPr>
              <a:buClr>
                <a:srgbClr val="262626"/>
              </a:buClr>
            </a:pPr>
            <a:r>
              <a:rPr lang="en-US" b="1" dirty="0">
                <a:ea typeface="+mn-lt"/>
                <a:cs typeface="+mn-lt"/>
              </a:rPr>
              <a:t>Schemas</a:t>
            </a:r>
            <a:r>
              <a:rPr lang="en-US" dirty="0">
                <a:ea typeface="+mn-lt"/>
                <a:cs typeface="+mn-lt"/>
              </a:rPr>
              <a:t>: Mental structures evolve via assimilation &amp; accommodation</a:t>
            </a:r>
            <a:endParaRPr lang="en-US" dirty="0"/>
          </a:p>
          <a:p>
            <a:pPr>
              <a:buClr>
                <a:srgbClr val="262626"/>
              </a:buClr>
            </a:pPr>
            <a:r>
              <a:rPr lang="en-US" b="1" dirty="0">
                <a:ea typeface="+mn-lt"/>
                <a:cs typeface="+mn-lt"/>
              </a:rPr>
              <a:t>Discovery Learning</a:t>
            </a:r>
            <a:r>
              <a:rPr lang="en-US" dirty="0">
                <a:ea typeface="+mn-lt"/>
                <a:cs typeface="+mn-lt"/>
              </a:rPr>
              <a:t>: Emphasis on exploration and problem‑solving (Lone Scientist)</a:t>
            </a:r>
            <a:endParaRPr lang="en-US" dirty="0"/>
          </a:p>
          <a:p>
            <a:pPr>
              <a:lnSpc>
                <a:spcPct val="80000"/>
              </a:lnSpc>
              <a:buClr>
                <a:srgbClr val="262626"/>
              </a:buClr>
            </a:pPr>
            <a:r>
              <a:rPr lang="en-US" b="1" dirty="0"/>
              <a:t>Application in Education: </a:t>
            </a:r>
            <a:endParaRPr lang="en-GB" sz="2000" dirty="0"/>
          </a:p>
          <a:p>
            <a:pPr>
              <a:lnSpc>
                <a:spcPct val="80000"/>
              </a:lnSpc>
              <a:buClr>
                <a:srgbClr val="262626"/>
              </a:buClr>
            </a:pPr>
            <a:r>
              <a:rPr lang="en-GB" sz="1400" dirty="0"/>
              <a:t>Practical activity, direct experience</a:t>
            </a:r>
            <a:endParaRPr lang="en-US" sz="1400" dirty="0"/>
          </a:p>
          <a:p>
            <a:pPr>
              <a:lnSpc>
                <a:spcPct val="90000"/>
              </a:lnSpc>
              <a:buClr>
                <a:srgbClr val="262626"/>
              </a:buClr>
            </a:pPr>
            <a:r>
              <a:rPr lang="en-GB" sz="1400" dirty="0"/>
              <a:t>Exploration and physical manipulation of materials</a:t>
            </a:r>
            <a:endParaRPr lang="en-US" sz="1400" dirty="0"/>
          </a:p>
          <a:p>
            <a:pPr>
              <a:lnSpc>
                <a:spcPct val="80000"/>
              </a:lnSpc>
              <a:buClr>
                <a:srgbClr val="262626"/>
              </a:buClr>
            </a:pPr>
            <a:r>
              <a:rPr lang="en-GB" sz="1400" dirty="0"/>
              <a:t>Starting from current understanding: building on previous knowledge</a:t>
            </a:r>
            <a:endParaRPr lang="en-US" sz="1400" dirty="0"/>
          </a:p>
          <a:p>
            <a:pPr>
              <a:lnSpc>
                <a:spcPct val="80000"/>
              </a:lnSpc>
              <a:buClr>
                <a:srgbClr val="262626"/>
              </a:buClr>
            </a:pPr>
            <a:r>
              <a:rPr lang="en-GB" sz="1400" dirty="0"/>
              <a:t>The educator is a facilitator (e.g. Asks learners to ‘explain what you think’, ‘tell us how you did it’, ‘write down your ideas’) </a:t>
            </a:r>
            <a:endParaRPr lang="en-US" sz="1400" dirty="0"/>
          </a:p>
          <a:p>
            <a:pPr>
              <a:lnSpc>
                <a:spcPct val="90000"/>
              </a:lnSpc>
              <a:buClr>
                <a:srgbClr val="262626"/>
              </a:buClr>
            </a:pPr>
            <a:r>
              <a:rPr lang="en-GB" sz="1400" dirty="0"/>
              <a:t>‘I hear, I forget; I see, I remember; I do, I understand’</a:t>
            </a:r>
            <a:endParaRPr lang="en-US" sz="1400" dirty="0"/>
          </a:p>
          <a:p>
            <a:pPr>
              <a:buClr>
                <a:srgbClr val="262626"/>
              </a:buClr>
            </a:pPr>
            <a:endParaRPr lang="en-US" dirty="0"/>
          </a:p>
        </p:txBody>
      </p:sp>
    </p:spTree>
    <p:extLst>
      <p:ext uri="{BB962C8B-B14F-4D97-AF65-F5344CB8AC3E}">
        <p14:creationId xmlns:p14="http://schemas.microsoft.com/office/powerpoint/2010/main" val="3557541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6A44-1A2C-BC10-4416-FB59B9CA88C0}"/>
              </a:ext>
            </a:extLst>
          </p:cNvPr>
          <p:cNvSpPr>
            <a:spLocks noGrp="1"/>
          </p:cNvSpPr>
          <p:nvPr>
            <p:ph type="title"/>
          </p:nvPr>
        </p:nvSpPr>
        <p:spPr/>
        <p:txBody>
          <a:bodyPr/>
          <a:lstStyle/>
          <a:p>
            <a:r>
              <a:rPr lang="en-US"/>
              <a:t>Critique of Piaget's theory</a:t>
            </a:r>
          </a:p>
        </p:txBody>
      </p:sp>
      <p:sp>
        <p:nvSpPr>
          <p:cNvPr id="3" name="Content Placeholder 2">
            <a:extLst>
              <a:ext uri="{FF2B5EF4-FFF2-40B4-BE49-F238E27FC236}">
                <a16:creationId xmlns:a16="http://schemas.microsoft.com/office/drawing/2014/main" id="{D2B2309B-E31E-397E-6B81-5D860B93B082}"/>
              </a:ext>
            </a:extLst>
          </p:cNvPr>
          <p:cNvSpPr>
            <a:spLocks noGrp="1"/>
          </p:cNvSpPr>
          <p:nvPr>
            <p:ph idx="1"/>
          </p:nvPr>
        </p:nvSpPr>
        <p:spPr/>
        <p:txBody>
          <a:bodyPr vert="horz" lIns="91440" tIns="45720" rIns="91440" bIns="45720" rtlCol="0" anchor="t">
            <a:normAutofit/>
          </a:bodyPr>
          <a:lstStyle/>
          <a:p>
            <a:r>
              <a:rPr lang="en-US" b="1" dirty="0">
                <a:ea typeface="+mn-lt"/>
                <a:cs typeface="+mn-lt"/>
              </a:rPr>
              <a:t>Rigid Stage Model</a:t>
            </a:r>
            <a:r>
              <a:rPr lang="en-US" dirty="0">
                <a:ea typeface="+mn-lt"/>
                <a:cs typeface="+mn-lt"/>
              </a:rPr>
              <a:t>: Piaget proposed universal, sequential stages of development, but research shows children’s thinking is more fluid and can overlap across stages (going backwards and jumping forwards).</a:t>
            </a:r>
            <a:endParaRPr lang="en-US" dirty="0"/>
          </a:p>
          <a:p>
            <a:pPr>
              <a:buClr>
                <a:srgbClr val="262626"/>
              </a:buClr>
            </a:pPr>
            <a:r>
              <a:rPr lang="en-US" b="1" dirty="0">
                <a:ea typeface="+mn-lt"/>
                <a:cs typeface="+mn-lt"/>
              </a:rPr>
              <a:t>Underestimation of Children’s Abilities</a:t>
            </a:r>
            <a:r>
              <a:rPr lang="en-US" dirty="0">
                <a:ea typeface="+mn-lt"/>
                <a:cs typeface="+mn-lt"/>
              </a:rPr>
              <a:t>: His tasks were often too complex, leading him to conclude that young children lacked certain skills. Later studies found children could succeed when tasks were simplified.</a:t>
            </a:r>
            <a:endParaRPr lang="en-US" dirty="0"/>
          </a:p>
          <a:p>
            <a:pPr>
              <a:buClr>
                <a:srgbClr val="262626"/>
              </a:buClr>
            </a:pPr>
            <a:r>
              <a:rPr lang="en-US" b="1" dirty="0">
                <a:ea typeface="+mn-lt"/>
                <a:cs typeface="+mn-lt"/>
              </a:rPr>
              <a:t>Cultural Bias</a:t>
            </a:r>
            <a:r>
              <a:rPr lang="en-US" dirty="0">
                <a:ea typeface="+mn-lt"/>
                <a:cs typeface="+mn-lt"/>
              </a:rPr>
              <a:t>: Piaget’s theory was based largely on Western children, overlooking cultural and social influences on cognitive growth.</a:t>
            </a:r>
            <a:endParaRPr lang="en-US" dirty="0"/>
          </a:p>
          <a:p>
            <a:pPr>
              <a:buClr>
                <a:srgbClr val="262626"/>
              </a:buClr>
            </a:pPr>
            <a:r>
              <a:rPr lang="en-US" b="1" dirty="0">
                <a:ea typeface="+mn-lt"/>
                <a:cs typeface="+mn-lt"/>
              </a:rPr>
              <a:t>Limited Methodology</a:t>
            </a:r>
            <a:r>
              <a:rPr lang="en-US" dirty="0">
                <a:ea typeface="+mn-lt"/>
                <a:cs typeface="+mn-lt"/>
              </a:rPr>
              <a:t>: Much of his evidence came from small, observational studies of his own children, raising concerns about generalising his findings to cover all children</a:t>
            </a:r>
            <a:endParaRPr lang="en-US" dirty="0"/>
          </a:p>
          <a:p>
            <a:pPr>
              <a:buClr>
                <a:srgbClr val="262626"/>
              </a:buClr>
            </a:pPr>
            <a:r>
              <a:rPr lang="en-US" b="1" dirty="0">
                <a:ea typeface="+mn-lt"/>
                <a:cs typeface="+mn-lt"/>
              </a:rPr>
              <a:t>Neglect of Social Factors</a:t>
            </a:r>
            <a:r>
              <a:rPr lang="en-US" dirty="0">
                <a:ea typeface="+mn-lt"/>
                <a:cs typeface="+mn-lt"/>
              </a:rPr>
              <a:t>: Piaget emphasized individual discovery, but critics argue he underestimated the role of social interaction and language in learning (which Vygotsky highlighted effectively)</a:t>
            </a:r>
          </a:p>
          <a:p>
            <a:pPr marL="0" indent="0" algn="r">
              <a:buClr>
                <a:srgbClr val="262626"/>
              </a:buClr>
              <a:buNone/>
            </a:pPr>
            <a:r>
              <a:rPr lang="en-US" dirty="0">
                <a:ea typeface="+mn-lt"/>
                <a:cs typeface="+mn-lt"/>
              </a:rPr>
              <a:t>(</a:t>
            </a:r>
            <a:r>
              <a:rPr lang="en-US" dirty="0" err="1">
                <a:ea typeface="+mn-lt"/>
                <a:cs typeface="+mn-lt"/>
              </a:rPr>
              <a:t>Babakr</a:t>
            </a:r>
            <a:r>
              <a:rPr lang="en-US" dirty="0">
                <a:ea typeface="+mn-lt"/>
                <a:cs typeface="+mn-lt"/>
              </a:rPr>
              <a:t> et al, 2019)</a:t>
            </a:r>
            <a:endParaRPr lang="en-US" dirty="0"/>
          </a:p>
          <a:p>
            <a:pPr>
              <a:buClr>
                <a:srgbClr val="262626"/>
              </a:buClr>
            </a:pPr>
            <a:endParaRPr lang="en-US" dirty="0"/>
          </a:p>
        </p:txBody>
      </p:sp>
    </p:spTree>
    <p:extLst>
      <p:ext uri="{BB962C8B-B14F-4D97-AF65-F5344CB8AC3E}">
        <p14:creationId xmlns:p14="http://schemas.microsoft.com/office/powerpoint/2010/main" val="2831978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DA784-2E06-40E4-83A3-CCE2682916B1}"/>
              </a:ext>
            </a:extLst>
          </p:cNvPr>
          <p:cNvSpPr>
            <a:spLocks noGrp="1"/>
          </p:cNvSpPr>
          <p:nvPr>
            <p:ph type="title"/>
          </p:nvPr>
        </p:nvSpPr>
        <p:spPr/>
        <p:txBody>
          <a:bodyPr/>
          <a:lstStyle/>
          <a:p>
            <a:r>
              <a:rPr lang="en-GB" b="1"/>
              <a:t>Froebel: Constructivism </a:t>
            </a:r>
          </a:p>
        </p:txBody>
      </p:sp>
      <p:sp>
        <p:nvSpPr>
          <p:cNvPr id="3" name="Content Placeholder 2">
            <a:extLst>
              <a:ext uri="{FF2B5EF4-FFF2-40B4-BE49-F238E27FC236}">
                <a16:creationId xmlns:a16="http://schemas.microsoft.com/office/drawing/2014/main" id="{CBDC46C1-15B5-4CA3-B740-997597F2A4A3}"/>
              </a:ext>
            </a:extLst>
          </p:cNvPr>
          <p:cNvSpPr>
            <a:spLocks noGrp="1"/>
          </p:cNvSpPr>
          <p:nvPr>
            <p:ph idx="1"/>
          </p:nvPr>
        </p:nvSpPr>
        <p:spPr/>
        <p:txBody>
          <a:bodyPr vert="horz" lIns="91440" tIns="45720" rIns="91440" bIns="45720" rtlCol="0" anchor="t">
            <a:normAutofit fontScale="55000" lnSpcReduction="20000"/>
          </a:bodyPr>
          <a:lstStyle/>
          <a:p>
            <a:r>
              <a:rPr lang="en-GB" sz="3600" b="1" dirty="0">
                <a:solidFill>
                  <a:srgbClr val="111111"/>
                </a:solidFill>
              </a:rPr>
              <a:t>Play</a:t>
            </a:r>
            <a:r>
              <a:rPr lang="en-GB" sz="3600" b="1" dirty="0">
                <a:solidFill>
                  <a:srgbClr val="111111"/>
                </a:solidFill>
                <a:ea typeface="+mn-lt"/>
                <a:cs typeface="+mn-lt"/>
              </a:rPr>
              <a:t> as Central</a:t>
            </a:r>
            <a:r>
              <a:rPr lang="en-GB" sz="3600" dirty="0">
                <a:solidFill>
                  <a:srgbClr val="111111"/>
                </a:solidFill>
                <a:ea typeface="+mn-lt"/>
                <a:cs typeface="+mn-lt"/>
              </a:rPr>
              <a:t>: Play is the foundation of learning</a:t>
            </a:r>
            <a:endParaRPr lang="en-US" dirty="0"/>
          </a:p>
          <a:p>
            <a:pPr>
              <a:buClr>
                <a:srgbClr val="262626"/>
              </a:buClr>
            </a:pPr>
            <a:r>
              <a:rPr lang="en-GB" sz="3600" b="1" dirty="0">
                <a:solidFill>
                  <a:srgbClr val="111111"/>
                </a:solidFill>
                <a:ea typeface="+mn-lt"/>
                <a:cs typeface="+mn-lt"/>
              </a:rPr>
              <a:t>Gifts &amp; Occupations</a:t>
            </a:r>
            <a:r>
              <a:rPr lang="en-GB" sz="3600" dirty="0">
                <a:solidFill>
                  <a:srgbClr val="111111"/>
                </a:solidFill>
                <a:ea typeface="+mn-lt"/>
                <a:cs typeface="+mn-lt"/>
              </a:rPr>
              <a:t>: Structured open-ended play materials to stimulate creativity</a:t>
            </a:r>
            <a:endParaRPr lang="en-GB" dirty="0"/>
          </a:p>
          <a:p>
            <a:pPr>
              <a:buClr>
                <a:srgbClr val="262626"/>
              </a:buClr>
            </a:pPr>
            <a:r>
              <a:rPr lang="en-GB" sz="3600" b="1" dirty="0">
                <a:solidFill>
                  <a:srgbClr val="111111"/>
                </a:solidFill>
                <a:ea typeface="+mn-lt"/>
                <a:cs typeface="+mn-lt"/>
              </a:rPr>
              <a:t>Nature</a:t>
            </a:r>
            <a:r>
              <a:rPr lang="en-GB" sz="3600" dirty="0">
                <a:solidFill>
                  <a:srgbClr val="111111"/>
                </a:solidFill>
                <a:ea typeface="+mn-lt"/>
                <a:cs typeface="+mn-lt"/>
              </a:rPr>
              <a:t>: Connection between child and nature</a:t>
            </a:r>
            <a:endParaRPr lang="en-GB" dirty="0"/>
          </a:p>
          <a:p>
            <a:pPr>
              <a:buClr>
                <a:srgbClr val="262626"/>
              </a:buClr>
            </a:pPr>
            <a:r>
              <a:rPr lang="en-GB" sz="3600" b="1" dirty="0">
                <a:solidFill>
                  <a:srgbClr val="111111"/>
                </a:solidFill>
                <a:ea typeface="+mn-lt"/>
                <a:cs typeface="+mn-lt"/>
              </a:rPr>
              <a:t>Self‑Activity</a:t>
            </a:r>
            <a:r>
              <a:rPr lang="en-GB" sz="3600" dirty="0">
                <a:solidFill>
                  <a:srgbClr val="111111"/>
                </a:solidFill>
                <a:ea typeface="+mn-lt"/>
                <a:cs typeface="+mn-lt"/>
              </a:rPr>
              <a:t>: Children learn best through self‑initiated activity</a:t>
            </a:r>
            <a:endParaRPr lang="en-GB" dirty="0"/>
          </a:p>
          <a:p>
            <a:pPr>
              <a:buClr>
                <a:srgbClr val="262626"/>
              </a:buClr>
            </a:pPr>
            <a:r>
              <a:rPr lang="en-GB" sz="3600" b="1" dirty="0">
                <a:solidFill>
                  <a:srgbClr val="111111"/>
                </a:solidFill>
                <a:ea typeface="+mn-lt"/>
                <a:cs typeface="+mn-lt"/>
              </a:rPr>
              <a:t>Kindergarten Concept</a:t>
            </a:r>
            <a:r>
              <a:rPr lang="en-GB" sz="3600" dirty="0">
                <a:solidFill>
                  <a:srgbClr val="111111"/>
                </a:solidFill>
                <a:ea typeface="+mn-lt"/>
                <a:cs typeface="+mn-lt"/>
              </a:rPr>
              <a:t>: Early childhood education as a “garden for children”</a:t>
            </a:r>
            <a:endParaRPr lang="en-GB" dirty="0"/>
          </a:p>
          <a:p>
            <a:pPr>
              <a:buClr>
                <a:srgbClr val="262626"/>
              </a:buClr>
            </a:pPr>
            <a:r>
              <a:rPr lang="en-GB" sz="3600" b="1" dirty="0">
                <a:solidFill>
                  <a:srgbClr val="111111"/>
                </a:solidFill>
              </a:rPr>
              <a:t>Application in Education: </a:t>
            </a:r>
            <a:r>
              <a:rPr lang="en-GB" sz="3100" dirty="0">
                <a:solidFill>
                  <a:srgbClr val="000000"/>
                </a:solidFill>
              </a:rPr>
              <a:t>Kindergarten recognised as important to children’s development. </a:t>
            </a:r>
            <a:endParaRPr lang="en-US" sz="3100" dirty="0">
              <a:solidFill>
                <a:srgbClr val="000000"/>
              </a:solidFill>
            </a:endParaRPr>
          </a:p>
          <a:p>
            <a:pPr marL="0" indent="0">
              <a:buClr>
                <a:srgbClr val="262626"/>
              </a:buClr>
              <a:buNone/>
            </a:pPr>
            <a:r>
              <a:rPr lang="en-GB" sz="3100" dirty="0">
                <a:solidFill>
                  <a:srgbClr val="000000"/>
                </a:solidFill>
              </a:rPr>
              <a:t>Forest Schools/Outdoor learning &amp; engagement opportunities</a:t>
            </a:r>
            <a:endParaRPr lang="en-US" sz="3100" dirty="0">
              <a:solidFill>
                <a:srgbClr val="000000"/>
              </a:solidFill>
            </a:endParaRPr>
          </a:p>
          <a:p>
            <a:pPr marL="0" indent="0">
              <a:buClr>
                <a:srgbClr val="262626"/>
              </a:buClr>
              <a:buNone/>
            </a:pPr>
            <a:r>
              <a:rPr lang="en-GB" sz="3100" dirty="0">
                <a:solidFill>
                  <a:srgbClr val="000000"/>
                </a:solidFill>
              </a:rPr>
              <a:t>Foundation Phase</a:t>
            </a:r>
            <a:endParaRPr lang="en-US" sz="3100" dirty="0">
              <a:solidFill>
                <a:srgbClr val="000000"/>
              </a:solidFill>
            </a:endParaRPr>
          </a:p>
          <a:p>
            <a:pPr marL="0" indent="0">
              <a:buClr>
                <a:srgbClr val="262626"/>
              </a:buClr>
              <a:buNone/>
            </a:pPr>
            <a:r>
              <a:rPr lang="en-GB" sz="3100" dirty="0">
                <a:solidFill>
                  <a:srgbClr val="000000"/>
                </a:solidFill>
              </a:rPr>
              <a:t>Rights Respecting Schools</a:t>
            </a:r>
            <a:endParaRPr lang="en-US" sz="3100" dirty="0">
              <a:solidFill>
                <a:srgbClr val="000000"/>
              </a:solidFill>
            </a:endParaRPr>
          </a:p>
          <a:p>
            <a:pPr marL="0" indent="0">
              <a:buClr>
                <a:srgbClr val="262626"/>
              </a:buClr>
              <a:buNone/>
            </a:pPr>
            <a:r>
              <a:rPr lang="en-GB" sz="3100" dirty="0">
                <a:solidFill>
                  <a:srgbClr val="000000"/>
                </a:solidFill>
              </a:rPr>
              <a:t>Parental involvement in their children’s learning</a:t>
            </a:r>
            <a:endParaRPr lang="en-GB" dirty="0"/>
          </a:p>
          <a:p>
            <a:pPr marL="0" indent="0">
              <a:buClr>
                <a:srgbClr val="262626"/>
              </a:buClr>
              <a:buNone/>
            </a:pPr>
            <a:endParaRPr lang="en-GB" sz="3600" dirty="0">
              <a:solidFill>
                <a:srgbClr val="111111"/>
              </a:solidFill>
            </a:endParaRPr>
          </a:p>
        </p:txBody>
      </p:sp>
    </p:spTree>
    <p:extLst>
      <p:ext uri="{BB962C8B-B14F-4D97-AF65-F5344CB8AC3E}">
        <p14:creationId xmlns:p14="http://schemas.microsoft.com/office/powerpoint/2010/main" val="569292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BAB54-0CA4-1E45-923A-6DDFEA380BC3}"/>
              </a:ext>
            </a:extLst>
          </p:cNvPr>
          <p:cNvSpPr>
            <a:spLocks noGrp="1"/>
          </p:cNvSpPr>
          <p:nvPr>
            <p:ph type="title"/>
          </p:nvPr>
        </p:nvSpPr>
        <p:spPr/>
        <p:txBody>
          <a:bodyPr/>
          <a:lstStyle/>
          <a:p>
            <a:r>
              <a:rPr lang="en-US"/>
              <a:t>Critique of Froebel</a:t>
            </a:r>
          </a:p>
        </p:txBody>
      </p:sp>
      <p:sp>
        <p:nvSpPr>
          <p:cNvPr id="3" name="Content Placeholder 2">
            <a:extLst>
              <a:ext uri="{FF2B5EF4-FFF2-40B4-BE49-F238E27FC236}">
                <a16:creationId xmlns:a16="http://schemas.microsoft.com/office/drawing/2014/main" id="{827A9C38-ECA4-5925-BA31-3B6B4CB6F9A8}"/>
              </a:ext>
            </a:extLst>
          </p:cNvPr>
          <p:cNvSpPr>
            <a:spLocks noGrp="1"/>
          </p:cNvSpPr>
          <p:nvPr>
            <p:ph idx="1"/>
          </p:nvPr>
        </p:nvSpPr>
        <p:spPr/>
        <p:txBody>
          <a:bodyPr vert="horz" lIns="91440" tIns="45720" rIns="91440" bIns="45720" rtlCol="0" anchor="t">
            <a:normAutofit/>
          </a:bodyPr>
          <a:lstStyle/>
          <a:p>
            <a:r>
              <a:rPr lang="en-US" b="1" dirty="0">
                <a:ea typeface="+mn-lt"/>
                <a:cs typeface="+mn-lt"/>
              </a:rPr>
              <a:t>Overemphasis on Play and Symbolism</a:t>
            </a:r>
            <a:r>
              <a:rPr lang="en-US" dirty="0">
                <a:ea typeface="+mn-lt"/>
                <a:cs typeface="+mn-lt"/>
              </a:rPr>
              <a:t> Froebel’s “gifts and occupations” were seen as too rigid and symbolic. Critics argue they sometimes limited creativity rather than fostering it, as children were expected to use them in prescribed ways.</a:t>
            </a:r>
            <a:endParaRPr lang="en-US" dirty="0"/>
          </a:p>
          <a:p>
            <a:pPr>
              <a:buClr>
                <a:srgbClr val="262626"/>
              </a:buClr>
            </a:pPr>
            <a:r>
              <a:rPr lang="en-US" b="1" dirty="0">
                <a:ea typeface="+mn-lt"/>
                <a:cs typeface="+mn-lt"/>
              </a:rPr>
              <a:t>Idealistic and Philosophical Orientation</a:t>
            </a:r>
            <a:r>
              <a:rPr lang="en-US" dirty="0">
                <a:ea typeface="+mn-lt"/>
                <a:cs typeface="+mn-lt"/>
              </a:rPr>
              <a:t> Froebel’s ideas were deeply rooted in concepts of nature and spirituality. While inspiring, these abstract principles were difficult to translate into practical classroom strategies.</a:t>
            </a:r>
            <a:endParaRPr lang="en-US" dirty="0"/>
          </a:p>
          <a:p>
            <a:pPr>
              <a:buClr>
                <a:srgbClr val="262626"/>
              </a:buClr>
            </a:pPr>
            <a:r>
              <a:rPr lang="en-US" b="1" dirty="0">
                <a:ea typeface="+mn-lt"/>
                <a:cs typeface="+mn-lt"/>
              </a:rPr>
              <a:t>Tensions with Modern Standards</a:t>
            </a:r>
            <a:r>
              <a:rPr lang="en-US" dirty="0">
                <a:ea typeface="+mn-lt"/>
                <a:cs typeface="+mn-lt"/>
              </a:rPr>
              <a:t> Froebelian pedagogy often clashes with today’s accountability frameworks, </a:t>
            </a:r>
            <a:r>
              <a:rPr lang="en-US" dirty="0" err="1">
                <a:ea typeface="+mn-lt"/>
                <a:cs typeface="+mn-lt"/>
              </a:rPr>
              <a:t>standardised</a:t>
            </a:r>
            <a:r>
              <a:rPr lang="en-US" dirty="0">
                <a:ea typeface="+mn-lt"/>
                <a:cs typeface="+mn-lt"/>
              </a:rPr>
              <a:t> testing  and education policies. Teachers find it challenging to balance Froebel’s child‑centered ideals with external demands for measurable outcomes.</a:t>
            </a:r>
            <a:endParaRPr lang="en-US" dirty="0"/>
          </a:p>
          <a:p>
            <a:pPr>
              <a:buClr>
                <a:srgbClr val="262626"/>
              </a:buClr>
            </a:pPr>
            <a:r>
              <a:rPr lang="en-US" b="1" dirty="0">
                <a:ea typeface="+mn-lt"/>
                <a:cs typeface="+mn-lt"/>
              </a:rPr>
              <a:t>Underestimation of Social Interaction</a:t>
            </a:r>
            <a:r>
              <a:rPr lang="en-US" dirty="0">
                <a:ea typeface="+mn-lt"/>
                <a:cs typeface="+mn-lt"/>
              </a:rPr>
              <a:t> Froebel emphasized self‑activity and play but gave less attention to peer collaboration and guided learning. ( Later theorists  argued that social interaction and scaffolding are more central to cognitive development)</a:t>
            </a:r>
            <a:endParaRPr lang="en-US" dirty="0"/>
          </a:p>
          <a:p>
            <a:pPr marL="0" indent="0" algn="r">
              <a:buClr>
                <a:srgbClr val="262626"/>
              </a:buClr>
              <a:buNone/>
            </a:pPr>
            <a:r>
              <a:rPr lang="en-US" dirty="0"/>
              <a:t>(Bruce, 2021)</a:t>
            </a:r>
          </a:p>
        </p:txBody>
      </p:sp>
    </p:spTree>
    <p:extLst>
      <p:ext uri="{BB962C8B-B14F-4D97-AF65-F5344CB8AC3E}">
        <p14:creationId xmlns:p14="http://schemas.microsoft.com/office/powerpoint/2010/main" val="4064642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DA784-2E06-40E4-83A3-CCE2682916B1}"/>
              </a:ext>
            </a:extLst>
          </p:cNvPr>
          <p:cNvSpPr>
            <a:spLocks noGrp="1"/>
          </p:cNvSpPr>
          <p:nvPr>
            <p:ph type="title"/>
          </p:nvPr>
        </p:nvSpPr>
        <p:spPr/>
        <p:txBody>
          <a:bodyPr/>
          <a:lstStyle/>
          <a:p>
            <a:r>
              <a:rPr lang="en-GB" b="1"/>
              <a:t>Bruner: Constructivism </a:t>
            </a:r>
          </a:p>
        </p:txBody>
      </p:sp>
      <p:sp>
        <p:nvSpPr>
          <p:cNvPr id="3" name="Content Placeholder 2">
            <a:extLst>
              <a:ext uri="{FF2B5EF4-FFF2-40B4-BE49-F238E27FC236}">
                <a16:creationId xmlns:a16="http://schemas.microsoft.com/office/drawing/2014/main" id="{CBDC46C1-15B5-4CA3-B740-997597F2A4A3}"/>
              </a:ext>
            </a:extLst>
          </p:cNvPr>
          <p:cNvSpPr>
            <a:spLocks noGrp="1"/>
          </p:cNvSpPr>
          <p:nvPr>
            <p:ph idx="1"/>
          </p:nvPr>
        </p:nvSpPr>
        <p:spPr/>
        <p:txBody>
          <a:bodyPr vert="horz" lIns="91440" tIns="45720" rIns="91440" bIns="45720" rtlCol="0" anchor="t">
            <a:normAutofit fontScale="47500" lnSpcReduction="20000"/>
          </a:bodyPr>
          <a:lstStyle/>
          <a:p>
            <a:r>
              <a:rPr lang="en-GB" sz="3600" b="1" dirty="0">
                <a:solidFill>
                  <a:srgbClr val="111111"/>
                </a:solidFill>
                <a:ea typeface="+mn-lt"/>
                <a:cs typeface="+mn-lt"/>
              </a:rPr>
              <a:t>Modes of Representation of each stage of Development</a:t>
            </a:r>
            <a:r>
              <a:rPr lang="en-GB" sz="3600" dirty="0">
                <a:solidFill>
                  <a:srgbClr val="111111"/>
                </a:solidFill>
                <a:ea typeface="+mn-lt"/>
                <a:cs typeface="+mn-lt"/>
              </a:rPr>
              <a:t>: Enactive (action), Iconic (visual /images), Symbolic (language)</a:t>
            </a:r>
            <a:endParaRPr lang="en-GB" sz="3600" dirty="0">
              <a:solidFill>
                <a:srgbClr val="111111"/>
              </a:solidFill>
            </a:endParaRPr>
          </a:p>
          <a:p>
            <a:pPr>
              <a:buClr>
                <a:srgbClr val="262626"/>
              </a:buClr>
            </a:pPr>
            <a:r>
              <a:rPr lang="en-GB" sz="3600" b="1" dirty="0">
                <a:solidFill>
                  <a:srgbClr val="111111"/>
                </a:solidFill>
                <a:ea typeface="+mn-lt"/>
                <a:cs typeface="+mn-lt"/>
              </a:rPr>
              <a:t>Spiral Curriculum</a:t>
            </a:r>
            <a:r>
              <a:rPr lang="en-GB" sz="3600" dirty="0">
                <a:solidFill>
                  <a:srgbClr val="111111"/>
                </a:solidFill>
                <a:ea typeface="+mn-lt"/>
                <a:cs typeface="+mn-lt"/>
              </a:rPr>
              <a:t>: Revisiting topics at increasing levels of complexity</a:t>
            </a:r>
            <a:endParaRPr lang="en-GB" dirty="0"/>
          </a:p>
          <a:p>
            <a:pPr>
              <a:buClr>
                <a:srgbClr val="262626"/>
              </a:buClr>
            </a:pPr>
            <a:r>
              <a:rPr lang="en-GB" sz="3600" b="1" dirty="0">
                <a:solidFill>
                  <a:srgbClr val="111111"/>
                </a:solidFill>
                <a:ea typeface="+mn-lt"/>
                <a:cs typeface="+mn-lt"/>
              </a:rPr>
              <a:t>Discovery Learning</a:t>
            </a:r>
            <a:r>
              <a:rPr lang="en-GB" sz="3600" dirty="0">
                <a:solidFill>
                  <a:srgbClr val="111111"/>
                </a:solidFill>
                <a:ea typeface="+mn-lt"/>
                <a:cs typeface="+mn-lt"/>
              </a:rPr>
              <a:t>: Learners actively construct their own knowledge and understanding</a:t>
            </a:r>
            <a:endParaRPr lang="en-GB" dirty="0"/>
          </a:p>
          <a:p>
            <a:pPr>
              <a:buClr>
                <a:srgbClr val="262626"/>
              </a:buClr>
            </a:pPr>
            <a:r>
              <a:rPr lang="en-GB" sz="3600" b="1" dirty="0">
                <a:solidFill>
                  <a:srgbClr val="111111"/>
                </a:solidFill>
                <a:ea typeface="+mn-lt"/>
                <a:cs typeface="+mn-lt"/>
              </a:rPr>
              <a:t>Scaffolding</a:t>
            </a:r>
            <a:r>
              <a:rPr lang="en-GB" sz="3600" dirty="0">
                <a:solidFill>
                  <a:srgbClr val="111111"/>
                </a:solidFill>
                <a:ea typeface="+mn-lt"/>
                <a:cs typeface="+mn-lt"/>
              </a:rPr>
              <a:t>: Support provided by teachers to aid learning (open questions, opportunities to talk about mistakes)</a:t>
            </a:r>
            <a:endParaRPr lang="en-GB" dirty="0"/>
          </a:p>
          <a:p>
            <a:pPr>
              <a:lnSpc>
                <a:spcPct val="80000"/>
              </a:lnSpc>
              <a:buClr>
                <a:srgbClr val="262626"/>
              </a:buClr>
            </a:pPr>
            <a:r>
              <a:rPr lang="en-GB" sz="3600" b="1" dirty="0">
                <a:solidFill>
                  <a:srgbClr val="111111"/>
                </a:solidFill>
              </a:rPr>
              <a:t>Application in Education: </a:t>
            </a:r>
            <a:r>
              <a:rPr lang="en-GB" sz="2900" dirty="0">
                <a:solidFill>
                  <a:srgbClr val="000000"/>
                </a:solidFill>
              </a:rPr>
              <a:t>Stage not age </a:t>
            </a:r>
            <a:endParaRPr lang="en-US" sz="2900" dirty="0">
              <a:solidFill>
                <a:srgbClr val="000000"/>
              </a:solidFill>
            </a:endParaRPr>
          </a:p>
          <a:p>
            <a:pPr>
              <a:lnSpc>
                <a:spcPct val="80000"/>
              </a:lnSpc>
              <a:buClr>
                <a:srgbClr val="262626"/>
              </a:buClr>
            </a:pPr>
            <a:r>
              <a:rPr lang="en-GB" sz="2900" dirty="0">
                <a:solidFill>
                  <a:srgbClr val="000000"/>
                </a:solidFill>
              </a:rPr>
              <a:t>Practical activity, direct experience</a:t>
            </a:r>
            <a:endParaRPr lang="en-US" sz="2900" dirty="0">
              <a:solidFill>
                <a:srgbClr val="000000"/>
              </a:solidFill>
            </a:endParaRPr>
          </a:p>
          <a:p>
            <a:pPr>
              <a:lnSpc>
                <a:spcPct val="90000"/>
              </a:lnSpc>
              <a:buClr>
                <a:srgbClr val="262626"/>
              </a:buClr>
            </a:pPr>
            <a:r>
              <a:rPr lang="en-GB" sz="2900" dirty="0">
                <a:solidFill>
                  <a:srgbClr val="000000"/>
                </a:solidFill>
              </a:rPr>
              <a:t>Exploration and physical manipulation of materials</a:t>
            </a:r>
            <a:endParaRPr lang="en-US" sz="2900" dirty="0">
              <a:solidFill>
                <a:srgbClr val="000000"/>
              </a:solidFill>
            </a:endParaRPr>
          </a:p>
          <a:p>
            <a:pPr>
              <a:lnSpc>
                <a:spcPct val="80000"/>
              </a:lnSpc>
              <a:buClr>
                <a:srgbClr val="262626"/>
              </a:buClr>
            </a:pPr>
            <a:r>
              <a:rPr lang="en-GB" sz="2900" dirty="0">
                <a:solidFill>
                  <a:srgbClr val="000000"/>
                </a:solidFill>
              </a:rPr>
              <a:t>Starting from current understanding: building on previous knowledge</a:t>
            </a:r>
            <a:endParaRPr lang="en-US" sz="2900" dirty="0">
              <a:solidFill>
                <a:srgbClr val="000000"/>
              </a:solidFill>
            </a:endParaRPr>
          </a:p>
          <a:p>
            <a:pPr>
              <a:lnSpc>
                <a:spcPct val="80000"/>
              </a:lnSpc>
              <a:buClr>
                <a:srgbClr val="262626"/>
              </a:buClr>
            </a:pPr>
            <a:r>
              <a:rPr lang="en-GB" sz="2900" dirty="0">
                <a:solidFill>
                  <a:srgbClr val="000000"/>
                </a:solidFill>
              </a:rPr>
              <a:t>The educator is a facilitator (e.g. Asks learners to ‘explain what you think’, ‘tell us how you did it’, ‘write down your ideas’) </a:t>
            </a:r>
            <a:endParaRPr lang="en-US" sz="2900" dirty="0">
              <a:solidFill>
                <a:srgbClr val="000000"/>
              </a:solidFill>
            </a:endParaRPr>
          </a:p>
          <a:p>
            <a:pPr>
              <a:lnSpc>
                <a:spcPct val="90000"/>
              </a:lnSpc>
              <a:buClr>
                <a:srgbClr val="262626"/>
              </a:buClr>
            </a:pPr>
            <a:r>
              <a:rPr lang="en-GB" sz="2900" dirty="0">
                <a:solidFill>
                  <a:srgbClr val="000000"/>
                </a:solidFill>
              </a:rPr>
              <a:t>Learners and educators sharing their experiences, knowledge and understanding</a:t>
            </a:r>
            <a:endParaRPr lang="en-US" sz="2900" dirty="0">
              <a:solidFill>
                <a:srgbClr val="000000"/>
              </a:solidFill>
            </a:endParaRPr>
          </a:p>
          <a:p>
            <a:pPr>
              <a:lnSpc>
                <a:spcPct val="90000"/>
              </a:lnSpc>
              <a:buClr>
                <a:srgbClr val="262626"/>
              </a:buClr>
            </a:pPr>
            <a:r>
              <a:rPr lang="en-GB" sz="2900" dirty="0">
                <a:solidFill>
                  <a:srgbClr val="000000"/>
                </a:solidFill>
              </a:rPr>
              <a:t>‘I hear, I forget; I see, I remember; I do, I understand’</a:t>
            </a:r>
            <a:br>
              <a:rPr lang="en-GB" sz="3600" dirty="0">
                <a:solidFill>
                  <a:srgbClr val="111111"/>
                </a:solidFill>
              </a:rPr>
            </a:br>
            <a:endParaRPr lang="en-GB" sz="3600" dirty="0">
              <a:solidFill>
                <a:srgbClr val="111111"/>
              </a:solidFill>
            </a:endParaRPr>
          </a:p>
          <a:p>
            <a:pPr marL="0" indent="0">
              <a:buClr>
                <a:srgbClr val="262626"/>
              </a:buClr>
              <a:buNone/>
            </a:pPr>
            <a:endParaRPr lang="en-GB" sz="3600" b="1" dirty="0">
              <a:solidFill>
                <a:srgbClr val="111111"/>
              </a:solidFill>
            </a:endParaRPr>
          </a:p>
          <a:p>
            <a:pPr>
              <a:buClr>
                <a:srgbClr val="262626"/>
              </a:buClr>
            </a:pPr>
            <a:endParaRPr lang="en-GB" sz="3600" dirty="0">
              <a:solidFill>
                <a:srgbClr val="111111"/>
              </a:solidFill>
            </a:endParaRPr>
          </a:p>
        </p:txBody>
      </p:sp>
    </p:spTree>
    <p:extLst>
      <p:ext uri="{BB962C8B-B14F-4D97-AF65-F5344CB8AC3E}">
        <p14:creationId xmlns:p14="http://schemas.microsoft.com/office/powerpoint/2010/main" val="3089907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418F8-3236-CB25-CD6E-31398FF4D6DD}"/>
              </a:ext>
            </a:extLst>
          </p:cNvPr>
          <p:cNvSpPr>
            <a:spLocks noGrp="1"/>
          </p:cNvSpPr>
          <p:nvPr>
            <p:ph type="title"/>
          </p:nvPr>
        </p:nvSpPr>
        <p:spPr/>
        <p:txBody>
          <a:bodyPr/>
          <a:lstStyle/>
          <a:p>
            <a:r>
              <a:rPr lang="en-US"/>
              <a:t>Critique of Bruner</a:t>
            </a:r>
          </a:p>
        </p:txBody>
      </p:sp>
      <p:sp>
        <p:nvSpPr>
          <p:cNvPr id="3" name="Content Placeholder 2">
            <a:extLst>
              <a:ext uri="{FF2B5EF4-FFF2-40B4-BE49-F238E27FC236}">
                <a16:creationId xmlns:a16="http://schemas.microsoft.com/office/drawing/2014/main" id="{8E5625DB-476A-02AB-09D7-3F394679C116}"/>
              </a:ext>
            </a:extLst>
          </p:cNvPr>
          <p:cNvSpPr>
            <a:spLocks noGrp="1"/>
          </p:cNvSpPr>
          <p:nvPr>
            <p:ph idx="1"/>
          </p:nvPr>
        </p:nvSpPr>
        <p:spPr/>
        <p:txBody>
          <a:bodyPr vert="horz" lIns="91440" tIns="45720" rIns="91440" bIns="45720" rtlCol="0" anchor="t">
            <a:normAutofit/>
          </a:bodyPr>
          <a:lstStyle/>
          <a:p>
            <a:r>
              <a:rPr lang="en-US" sz="2400" b="1" dirty="0">
                <a:ea typeface="+mn-lt"/>
                <a:cs typeface="+mn-lt"/>
              </a:rPr>
              <a:t>Lack of Empirical Support for Stages</a:t>
            </a:r>
            <a:r>
              <a:rPr lang="en-US" sz="2400" dirty="0">
                <a:ea typeface="+mn-lt"/>
                <a:cs typeface="+mn-lt"/>
              </a:rPr>
              <a:t>: Unlike Piaget, Bruner did not provide experimental evidence for his three modes of representation (enactive, iconic, symbolic). Critics argue these stages are more theoretical than evidential.</a:t>
            </a:r>
            <a:endParaRPr lang="en-US" sz="2400" dirty="0"/>
          </a:p>
          <a:p>
            <a:pPr>
              <a:buClr>
                <a:srgbClr val="262626"/>
              </a:buClr>
            </a:pPr>
            <a:r>
              <a:rPr lang="en-US" sz="2400" b="1" dirty="0">
                <a:ea typeface="+mn-lt"/>
                <a:cs typeface="+mn-lt"/>
              </a:rPr>
              <a:t>Overemphasis on Discovery Learning</a:t>
            </a:r>
            <a:r>
              <a:rPr lang="en-US" sz="2400" dirty="0">
                <a:ea typeface="+mn-lt"/>
                <a:cs typeface="+mn-lt"/>
              </a:rPr>
              <a:t>: Bruner promoted discovery learning as central, but research shows that unguided discovery can overwhelm learners, especially younger children, leading to misconceptions or cognitive overload.</a:t>
            </a:r>
          </a:p>
          <a:p>
            <a:pPr marL="0" indent="0" algn="r">
              <a:buClr>
                <a:srgbClr val="262626"/>
              </a:buClr>
              <a:buNone/>
            </a:pPr>
            <a:r>
              <a:rPr lang="en-US" sz="1600" dirty="0">
                <a:ea typeface="+mn-lt"/>
                <a:cs typeface="+mn-lt"/>
              </a:rPr>
              <a:t>(Ireland &amp; </a:t>
            </a:r>
            <a:r>
              <a:rPr lang="en-US" sz="1600" dirty="0" err="1">
                <a:ea typeface="+mn-lt"/>
                <a:cs typeface="+mn-lt"/>
              </a:rPr>
              <a:t>Mouthaan</a:t>
            </a:r>
            <a:r>
              <a:rPr lang="en-US" sz="1600" dirty="0">
                <a:ea typeface="+mn-lt"/>
                <a:cs typeface="+mn-lt"/>
              </a:rPr>
              <a:t>, 2020)</a:t>
            </a:r>
            <a:endParaRPr lang="en-US" sz="1600" dirty="0"/>
          </a:p>
          <a:p>
            <a:pPr>
              <a:buClr>
                <a:srgbClr val="262626"/>
              </a:buClr>
            </a:pPr>
            <a:endParaRPr lang="en-US" dirty="0"/>
          </a:p>
        </p:txBody>
      </p:sp>
    </p:spTree>
    <p:extLst>
      <p:ext uri="{BB962C8B-B14F-4D97-AF65-F5344CB8AC3E}">
        <p14:creationId xmlns:p14="http://schemas.microsoft.com/office/powerpoint/2010/main" val="2294271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4470C-E796-41BE-B61A-9A074EAAEF4B}"/>
              </a:ext>
            </a:extLst>
          </p:cNvPr>
          <p:cNvSpPr>
            <a:spLocks noGrp="1"/>
          </p:cNvSpPr>
          <p:nvPr>
            <p:ph type="title"/>
          </p:nvPr>
        </p:nvSpPr>
        <p:spPr/>
        <p:txBody>
          <a:bodyPr>
            <a:normAutofit/>
          </a:bodyPr>
          <a:lstStyle/>
          <a:p>
            <a:r>
              <a:rPr lang="en-GB" sz="4000" b="1">
                <a:ea typeface="Calibri"/>
                <a:cs typeface="Times New Roman"/>
              </a:rPr>
              <a:t>Vygotsky: Social</a:t>
            </a:r>
            <a:r>
              <a:rPr lang="en-GB" sz="4000" b="1">
                <a:effectLst/>
                <a:ea typeface="Calibri"/>
                <a:cs typeface="Times New Roman"/>
              </a:rPr>
              <a:t> Constructivism</a:t>
            </a:r>
            <a:endParaRPr lang="en-GB" sz="4000" b="1">
              <a:ea typeface="Calibri"/>
              <a:cs typeface="Times New Roman"/>
            </a:endParaRPr>
          </a:p>
        </p:txBody>
      </p:sp>
      <p:sp>
        <p:nvSpPr>
          <p:cNvPr id="3" name="Content Placeholder 2">
            <a:extLst>
              <a:ext uri="{FF2B5EF4-FFF2-40B4-BE49-F238E27FC236}">
                <a16:creationId xmlns:a16="http://schemas.microsoft.com/office/drawing/2014/main" id="{245FD7E7-914D-4F18-875F-95231B38D655}"/>
              </a:ext>
            </a:extLst>
          </p:cNvPr>
          <p:cNvSpPr>
            <a:spLocks noGrp="1"/>
          </p:cNvSpPr>
          <p:nvPr>
            <p:ph idx="1"/>
          </p:nvPr>
        </p:nvSpPr>
        <p:spPr>
          <a:xfrm>
            <a:off x="1066800" y="2014194"/>
            <a:ext cx="10058400" cy="3849624"/>
          </a:xfrm>
        </p:spPr>
        <p:txBody>
          <a:bodyPr vert="horz" lIns="91440" tIns="45720" rIns="91440" bIns="45720" rtlCol="0" anchor="t">
            <a:noAutofit/>
          </a:bodyPr>
          <a:lstStyle/>
          <a:p>
            <a:r>
              <a:rPr lang="en-GB" sz="1600" b="1" dirty="0">
                <a:ea typeface="+mn-lt"/>
                <a:cs typeface="+mn-lt"/>
              </a:rPr>
              <a:t>Zone of Proximal Development (ZPD)</a:t>
            </a:r>
            <a:r>
              <a:rPr lang="en-GB" sz="1600" dirty="0">
                <a:ea typeface="+mn-lt"/>
                <a:cs typeface="+mn-lt"/>
              </a:rPr>
              <a:t>: Gap between what a learner can do alone vs. What they can do with help</a:t>
            </a:r>
            <a:endParaRPr lang="en-US" sz="1600"/>
          </a:p>
          <a:p>
            <a:pPr>
              <a:buClr>
                <a:srgbClr val="262626"/>
              </a:buClr>
            </a:pPr>
            <a:r>
              <a:rPr lang="en-GB" sz="1600" b="1" dirty="0">
                <a:ea typeface="+mn-lt"/>
                <a:cs typeface="+mn-lt"/>
              </a:rPr>
              <a:t>More Knowledgeable Other (MKO)</a:t>
            </a:r>
            <a:r>
              <a:rPr lang="en-GB" sz="1600" dirty="0">
                <a:ea typeface="+mn-lt"/>
                <a:cs typeface="+mn-lt"/>
              </a:rPr>
              <a:t>: Guidance from peers, teachers or experts</a:t>
            </a:r>
            <a:endParaRPr lang="en-GB" sz="1600"/>
          </a:p>
          <a:p>
            <a:pPr>
              <a:buClr>
                <a:srgbClr val="262626"/>
              </a:buClr>
            </a:pPr>
            <a:r>
              <a:rPr lang="en-GB" sz="1600" b="1" dirty="0">
                <a:ea typeface="+mn-lt"/>
                <a:cs typeface="+mn-lt"/>
              </a:rPr>
              <a:t>Scaffolding</a:t>
            </a:r>
            <a:r>
              <a:rPr lang="en-GB" sz="1600" dirty="0">
                <a:ea typeface="+mn-lt"/>
                <a:cs typeface="+mn-lt"/>
              </a:rPr>
              <a:t>: Temporary support to bridge the ZPD</a:t>
            </a:r>
            <a:endParaRPr lang="en-GB" sz="1600"/>
          </a:p>
          <a:p>
            <a:pPr>
              <a:buClr>
                <a:srgbClr val="262626"/>
              </a:buClr>
            </a:pPr>
            <a:r>
              <a:rPr lang="en-GB" sz="1600" b="1" dirty="0">
                <a:ea typeface="+mn-lt"/>
                <a:cs typeface="+mn-lt"/>
              </a:rPr>
              <a:t>Language &amp; Thought</a:t>
            </a:r>
            <a:r>
              <a:rPr lang="en-GB" sz="1600" dirty="0">
                <a:ea typeface="+mn-lt"/>
                <a:cs typeface="+mn-lt"/>
              </a:rPr>
              <a:t>: Language as a tool for cognitive development</a:t>
            </a:r>
            <a:endParaRPr lang="en-GB" sz="1600"/>
          </a:p>
          <a:p>
            <a:pPr>
              <a:buClr>
                <a:srgbClr val="262626"/>
              </a:buClr>
            </a:pPr>
            <a:r>
              <a:rPr lang="en-GB" sz="1600" b="1" dirty="0">
                <a:ea typeface="+mn-lt"/>
                <a:cs typeface="+mn-lt"/>
              </a:rPr>
              <a:t>Social Interaction</a:t>
            </a:r>
            <a:r>
              <a:rPr lang="en-GB" sz="1600" dirty="0">
                <a:ea typeface="+mn-lt"/>
                <a:cs typeface="+mn-lt"/>
              </a:rPr>
              <a:t>: Learning is fundamentally a social process</a:t>
            </a:r>
            <a:endParaRPr lang="en-GB" sz="1600" dirty="0"/>
          </a:p>
          <a:p>
            <a:pPr>
              <a:buClr>
                <a:srgbClr val="262626"/>
              </a:buClr>
            </a:pPr>
            <a:r>
              <a:rPr lang="en-GB" sz="1600" b="1" dirty="0">
                <a:ea typeface="Calibri"/>
                <a:cs typeface="Times New Roman"/>
              </a:rPr>
              <a:t>Application in Education</a:t>
            </a:r>
            <a:r>
              <a:rPr lang="en-GB" sz="1600" dirty="0">
                <a:ea typeface="Calibri"/>
                <a:cs typeface="Times New Roman"/>
              </a:rPr>
              <a:t>: MKOSs  stimulate the dialogue and motivate the student; known as scaffolding.</a:t>
            </a:r>
            <a:endParaRPr lang="en-US" sz="1600" dirty="0">
              <a:ea typeface="Calibri"/>
              <a:cs typeface="Times New Roman"/>
            </a:endParaRPr>
          </a:p>
          <a:p>
            <a:pPr marL="0" indent="0">
              <a:lnSpc>
                <a:spcPct val="107000"/>
              </a:lnSpc>
              <a:spcAft>
                <a:spcPts val="800"/>
              </a:spcAft>
              <a:buClr>
                <a:srgbClr val="262626"/>
              </a:buClr>
              <a:buNone/>
            </a:pPr>
            <a:r>
              <a:rPr lang="en-GB" sz="1600" dirty="0">
                <a:ea typeface="Calibri"/>
                <a:cs typeface="Times New Roman"/>
              </a:rPr>
              <a:t>Collaborative learning  (e.g. </a:t>
            </a:r>
            <a:r>
              <a:rPr lang="en-GB" sz="1600" dirty="0">
                <a:solidFill>
                  <a:srgbClr val="212121"/>
                </a:solidFill>
                <a:ea typeface="Calibri"/>
                <a:cs typeface="Times New Roman"/>
              </a:rPr>
              <a:t>Think, Pair, Share; Doughnut sharing; Jigsaw experts)</a:t>
            </a:r>
            <a:endParaRPr lang="en-GB" sz="1600" dirty="0">
              <a:ea typeface="Calibri"/>
              <a:cs typeface="Times New Roman"/>
            </a:endParaRPr>
          </a:p>
          <a:p>
            <a:pPr marL="0" indent="0">
              <a:lnSpc>
                <a:spcPct val="107000"/>
              </a:lnSpc>
              <a:spcAft>
                <a:spcPts val="800"/>
              </a:spcAft>
              <a:buClr>
                <a:srgbClr val="262626"/>
              </a:buClr>
              <a:buNone/>
            </a:pPr>
            <a:r>
              <a:rPr lang="en-GB" sz="1600" dirty="0">
                <a:ea typeface="Calibri"/>
                <a:cs typeface="Times New Roman"/>
              </a:rPr>
              <a:t>Project-based learning where children pursue their own projects and the teaching staff are advisors/facilitators</a:t>
            </a:r>
            <a:endParaRPr lang="en-US" sz="1600" dirty="0">
              <a:ea typeface="Calibri"/>
              <a:cs typeface="Times New Roman"/>
            </a:endParaRPr>
          </a:p>
          <a:p>
            <a:pPr marL="0" indent="0">
              <a:lnSpc>
                <a:spcPct val="107000"/>
              </a:lnSpc>
              <a:spcAft>
                <a:spcPts val="800"/>
              </a:spcAft>
              <a:buClr>
                <a:srgbClr val="262626"/>
              </a:buClr>
              <a:buNone/>
            </a:pPr>
            <a:r>
              <a:rPr lang="en-GB" sz="1600" dirty="0">
                <a:solidFill>
                  <a:srgbClr val="212121"/>
                </a:solidFill>
                <a:ea typeface="Calibri"/>
                <a:cs typeface="Times New Roman"/>
              </a:rPr>
              <a:t>Errors are encouraged rather than minimised or avoided. </a:t>
            </a:r>
          </a:p>
          <a:p>
            <a:pPr marL="0" indent="0">
              <a:lnSpc>
                <a:spcPct val="107000"/>
              </a:lnSpc>
              <a:spcAft>
                <a:spcPts val="800"/>
              </a:spcAft>
              <a:buClr>
                <a:srgbClr val="262626"/>
              </a:buClr>
              <a:buNone/>
            </a:pPr>
            <a:r>
              <a:rPr lang="en-GB" sz="1600" dirty="0">
                <a:ea typeface="Calibri"/>
                <a:cs typeface="Times New Roman"/>
              </a:rPr>
              <a:t>Not all learning takes place in schools, any social interaction can lead to learning and new understanding</a:t>
            </a:r>
            <a:endParaRPr lang="en-US" sz="1600" dirty="0">
              <a:ea typeface="Calibri"/>
              <a:cs typeface="Times New Roman"/>
            </a:endParaRPr>
          </a:p>
          <a:p>
            <a:pPr>
              <a:buClr>
                <a:srgbClr val="262626"/>
              </a:buClr>
            </a:pPr>
            <a:endParaRPr lang="en-GB" sz="3300" dirty="0">
              <a:ea typeface="Calibri" panose="020F0502020204030204" pitchFamily="34" charset="0"/>
              <a:cs typeface="Times New Roman" panose="02020603050405020304" pitchFamily="18" charset="0"/>
            </a:endParaRPr>
          </a:p>
          <a:p>
            <a:pPr>
              <a:lnSpc>
                <a:spcPct val="107000"/>
              </a:lnSpc>
              <a:spcAft>
                <a:spcPts val="800"/>
              </a:spcAft>
              <a:buClr>
                <a:srgbClr val="262626"/>
              </a:buClr>
            </a:pPr>
            <a:endParaRPr lang="en-GB" sz="3300" dirty="0">
              <a:effectLst/>
              <a:ea typeface="Calibri" panose="020F0502020204030204" pitchFamily="34" charset="0"/>
              <a:cs typeface="Times New Roman" panose="02020603050405020304" pitchFamily="18" charset="0"/>
            </a:endParaRPr>
          </a:p>
          <a:p>
            <a:pPr marL="0" indent="0">
              <a:buNone/>
            </a:pPr>
            <a:endParaRPr lang="en-GB" sz="3300" dirty="0">
              <a:effectLst/>
              <a:ea typeface="Calibri" panose="020F0502020204030204" pitchFamily="34" charset="0"/>
              <a:cs typeface="Times New Roman" panose="02020603050405020304" pitchFamily="18" charset="0"/>
            </a:endParaRPr>
          </a:p>
          <a:p>
            <a:pPr>
              <a:lnSpc>
                <a:spcPct val="107000"/>
              </a:lnSpc>
              <a:spcAft>
                <a:spcPts val="800"/>
              </a:spcAft>
            </a:pPr>
            <a:endParaRPr lang="en-GB" sz="2600" dirty="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76375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CFC55-E7B6-BB2B-B5B1-EF91F1F595C0}"/>
              </a:ext>
            </a:extLst>
          </p:cNvPr>
          <p:cNvSpPr>
            <a:spLocks noGrp="1"/>
          </p:cNvSpPr>
          <p:nvPr>
            <p:ph type="title"/>
          </p:nvPr>
        </p:nvSpPr>
        <p:spPr/>
        <p:txBody>
          <a:bodyPr/>
          <a:lstStyle/>
          <a:p>
            <a:r>
              <a:rPr lang="en-US"/>
              <a:t>Critique of Vygotsky</a:t>
            </a:r>
          </a:p>
        </p:txBody>
      </p:sp>
      <p:sp>
        <p:nvSpPr>
          <p:cNvPr id="3" name="Content Placeholder 2">
            <a:extLst>
              <a:ext uri="{FF2B5EF4-FFF2-40B4-BE49-F238E27FC236}">
                <a16:creationId xmlns:a16="http://schemas.microsoft.com/office/drawing/2014/main" id="{D940CC88-7776-69BB-ACF9-6FE34C49CD69}"/>
              </a:ext>
            </a:extLst>
          </p:cNvPr>
          <p:cNvSpPr>
            <a:spLocks noGrp="1"/>
          </p:cNvSpPr>
          <p:nvPr>
            <p:ph idx="1"/>
          </p:nvPr>
        </p:nvSpPr>
        <p:spPr/>
        <p:txBody>
          <a:bodyPr vert="horz" lIns="91440" tIns="45720" rIns="91440" bIns="45720" rtlCol="0" anchor="t">
            <a:noAutofit/>
          </a:bodyPr>
          <a:lstStyle/>
          <a:p>
            <a:r>
              <a:rPr lang="en-US" sz="2000" b="1" dirty="0">
                <a:ea typeface="+mn-lt"/>
                <a:cs typeface="+mn-lt"/>
              </a:rPr>
              <a:t>Overemphasis on Social Interaction</a:t>
            </a:r>
            <a:r>
              <a:rPr lang="en-US" sz="2000" dirty="0">
                <a:ea typeface="+mn-lt"/>
                <a:cs typeface="+mn-lt"/>
              </a:rPr>
              <a:t>: Vygotsky highlighted the role of culture, language, and collaboration, but critics argue he underestimated the importance of individual discovery and biological development in learning.</a:t>
            </a:r>
            <a:endParaRPr lang="en-US" sz="2000" dirty="0"/>
          </a:p>
          <a:p>
            <a:pPr>
              <a:buClr>
                <a:srgbClr val="262626"/>
              </a:buClr>
            </a:pPr>
            <a:r>
              <a:rPr lang="en-US" sz="2000" b="1" dirty="0">
                <a:ea typeface="+mn-lt"/>
                <a:cs typeface="+mn-lt"/>
              </a:rPr>
              <a:t>Limited Empirical Evidence</a:t>
            </a:r>
            <a:r>
              <a:rPr lang="en-US" sz="2000" dirty="0">
                <a:ea typeface="+mn-lt"/>
                <a:cs typeface="+mn-lt"/>
              </a:rPr>
              <a:t>: His ideas (ZPD, MKO, scaffolding) were largely theoretical and not supported by systematic experimental research during his lifetime (he died age 38), making them harder to validate compared to Piaget’s stage model.</a:t>
            </a:r>
            <a:endParaRPr lang="en-US" sz="2000" dirty="0"/>
          </a:p>
          <a:p>
            <a:pPr>
              <a:buClr>
                <a:srgbClr val="262626"/>
              </a:buClr>
            </a:pPr>
            <a:r>
              <a:rPr lang="en-US" sz="2000" b="1" dirty="0">
                <a:ea typeface="+mn-lt"/>
                <a:cs typeface="+mn-lt"/>
              </a:rPr>
              <a:t>Practical Application Challenges</a:t>
            </a:r>
            <a:r>
              <a:rPr lang="en-US" sz="2000" dirty="0">
                <a:ea typeface="+mn-lt"/>
                <a:cs typeface="+mn-lt"/>
              </a:rPr>
              <a:t>: While concepts like scaffolding are influential, they can be vague in practice. Teachers often struggle to define the boundaries of the ZPD</a:t>
            </a:r>
          </a:p>
          <a:p>
            <a:pPr marL="0" indent="0" algn="r">
              <a:buClr>
                <a:srgbClr val="262626"/>
              </a:buClr>
              <a:buNone/>
            </a:pPr>
            <a:r>
              <a:rPr lang="en-US" sz="1200" dirty="0">
                <a:ea typeface="+mn-lt"/>
                <a:cs typeface="+mn-lt"/>
              </a:rPr>
              <a:t>(University of Glasgow, 2013)</a:t>
            </a:r>
            <a:endParaRPr lang="en-US" sz="1200" dirty="0"/>
          </a:p>
          <a:p>
            <a:pPr>
              <a:buClr>
                <a:srgbClr val="262626"/>
              </a:buClr>
            </a:pPr>
            <a:endParaRPr lang="en-US" dirty="0"/>
          </a:p>
        </p:txBody>
      </p:sp>
    </p:spTree>
    <p:extLst>
      <p:ext uri="{BB962C8B-B14F-4D97-AF65-F5344CB8AC3E}">
        <p14:creationId xmlns:p14="http://schemas.microsoft.com/office/powerpoint/2010/main" val="183025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FD907-82F5-C8C6-1B46-B2F391544EBF}"/>
              </a:ext>
            </a:extLst>
          </p:cNvPr>
          <p:cNvSpPr>
            <a:spLocks noGrp="1"/>
          </p:cNvSpPr>
          <p:nvPr>
            <p:ph type="title"/>
          </p:nvPr>
        </p:nvSpPr>
        <p:spPr/>
        <p:txBody>
          <a:bodyPr/>
          <a:lstStyle/>
          <a:p>
            <a:r>
              <a:rPr lang="en-US"/>
              <a:t>Blog #4</a:t>
            </a:r>
          </a:p>
        </p:txBody>
      </p:sp>
      <p:sp>
        <p:nvSpPr>
          <p:cNvPr id="3" name="Content Placeholder 2">
            <a:extLst>
              <a:ext uri="{FF2B5EF4-FFF2-40B4-BE49-F238E27FC236}">
                <a16:creationId xmlns:a16="http://schemas.microsoft.com/office/drawing/2014/main" id="{15115BDD-376E-1010-2ECD-534EBA83BA12}"/>
              </a:ext>
            </a:extLst>
          </p:cNvPr>
          <p:cNvSpPr>
            <a:spLocks noGrp="1"/>
          </p:cNvSpPr>
          <p:nvPr>
            <p:ph idx="1"/>
          </p:nvPr>
        </p:nvSpPr>
        <p:spPr/>
        <p:txBody>
          <a:bodyPr vert="horz" lIns="91440" tIns="45720" rIns="91440" bIns="45720" rtlCol="0" anchor="t">
            <a:normAutofit/>
          </a:bodyPr>
          <a:lstStyle/>
          <a:p>
            <a:r>
              <a:rPr lang="en-GB" sz="2800" dirty="0"/>
              <a:t>Draw on experiences from your own setting to identify resources and strategies used to support effective teaching and learning, linking back to your chosen theories in element 1 and 2</a:t>
            </a:r>
            <a:endParaRPr lang="en-US" sz="2800" dirty="0"/>
          </a:p>
        </p:txBody>
      </p:sp>
    </p:spTree>
    <p:extLst>
      <p:ext uri="{BB962C8B-B14F-4D97-AF65-F5344CB8AC3E}">
        <p14:creationId xmlns:p14="http://schemas.microsoft.com/office/powerpoint/2010/main" val="1977068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89454-09A7-A071-0067-F173DA74CD38}"/>
              </a:ext>
            </a:extLst>
          </p:cNvPr>
          <p:cNvSpPr>
            <a:spLocks noGrp="1"/>
          </p:cNvSpPr>
          <p:nvPr>
            <p:ph type="title"/>
          </p:nvPr>
        </p:nvSpPr>
        <p:spPr/>
        <p:txBody>
          <a:bodyPr/>
          <a:lstStyle/>
          <a:p>
            <a:r>
              <a:rPr lang="en-US" dirty="0"/>
              <a:t>Ideas for blog #4</a:t>
            </a:r>
          </a:p>
        </p:txBody>
      </p:sp>
      <p:sp>
        <p:nvSpPr>
          <p:cNvPr id="3" name="Content Placeholder 2">
            <a:extLst>
              <a:ext uri="{FF2B5EF4-FFF2-40B4-BE49-F238E27FC236}">
                <a16:creationId xmlns:a16="http://schemas.microsoft.com/office/drawing/2014/main" id="{0B7EB9E7-FE9B-5F01-B2D2-1FDFDDCA259F}"/>
              </a:ext>
            </a:extLst>
          </p:cNvPr>
          <p:cNvSpPr>
            <a:spLocks noGrp="1"/>
          </p:cNvSpPr>
          <p:nvPr>
            <p:ph idx="1"/>
          </p:nvPr>
        </p:nvSpPr>
        <p:spPr>
          <a:xfrm>
            <a:off x="1066800" y="2069404"/>
            <a:ext cx="10058400" cy="4368862"/>
          </a:xfrm>
        </p:spPr>
        <p:txBody>
          <a:bodyPr vert="horz" lIns="91440" tIns="45720" rIns="91440" bIns="45720" rtlCol="0" anchor="t">
            <a:noAutofit/>
          </a:bodyPr>
          <a:lstStyle/>
          <a:p>
            <a:r>
              <a:rPr lang="en-US" sz="2000" b="1" dirty="0">
                <a:ea typeface="+mn-lt"/>
                <a:cs typeface="+mn-lt"/>
              </a:rPr>
              <a:t>Start with a Classroom Story</a:t>
            </a:r>
            <a:r>
              <a:rPr lang="en-US" sz="2000" dirty="0">
                <a:ea typeface="+mn-lt"/>
                <a:cs typeface="+mn-lt"/>
              </a:rPr>
              <a:t>: Open with a short anecdote from your own setting  (a lesson where you used examples of the theory(</a:t>
            </a:r>
            <a:r>
              <a:rPr lang="en-US" sz="2000" dirty="0" err="1">
                <a:ea typeface="+mn-lt"/>
                <a:cs typeface="+mn-lt"/>
              </a:rPr>
              <a:t>ies</a:t>
            </a:r>
            <a:r>
              <a:rPr lang="en-US" sz="2000" dirty="0">
                <a:ea typeface="+mn-lt"/>
                <a:cs typeface="+mn-lt"/>
              </a:rPr>
              <a:t>)) to make the blog relatable and authentic.</a:t>
            </a:r>
            <a:endParaRPr lang="en-US" sz="2000" dirty="0"/>
          </a:p>
          <a:p>
            <a:pPr>
              <a:buClr>
                <a:srgbClr val="262626"/>
              </a:buClr>
            </a:pPr>
            <a:r>
              <a:rPr lang="en-US" sz="2000" b="1" dirty="0">
                <a:ea typeface="+mn-lt"/>
                <a:cs typeface="+mn-lt"/>
              </a:rPr>
              <a:t>Highlight Specific Resources</a:t>
            </a:r>
            <a:r>
              <a:rPr lang="en-US" sz="2000" dirty="0">
                <a:ea typeface="+mn-lt"/>
                <a:cs typeface="+mn-lt"/>
              </a:rPr>
              <a:t>: Describe the specific  tools you used, e.g. resources, digital apps, structured play materials, Explain how they connect to your theory(</a:t>
            </a:r>
            <a:r>
              <a:rPr lang="en-US" sz="2000" dirty="0" err="1">
                <a:ea typeface="+mn-lt"/>
                <a:cs typeface="+mn-lt"/>
              </a:rPr>
              <a:t>ies</a:t>
            </a:r>
            <a:r>
              <a:rPr lang="en-US" sz="2000" dirty="0">
                <a:ea typeface="+mn-lt"/>
                <a:cs typeface="+mn-lt"/>
              </a:rPr>
              <a:t>)</a:t>
            </a:r>
          </a:p>
          <a:p>
            <a:pPr>
              <a:buClr>
                <a:srgbClr val="262626"/>
              </a:buClr>
            </a:pPr>
            <a:r>
              <a:rPr lang="en-US" sz="2000" b="1" dirty="0">
                <a:ea typeface="+mn-lt"/>
                <a:cs typeface="+mn-lt"/>
              </a:rPr>
              <a:t>Link Strategies to Theory</a:t>
            </a:r>
            <a:r>
              <a:rPr lang="en-US" sz="2000" dirty="0">
                <a:ea typeface="+mn-lt"/>
                <a:cs typeface="+mn-lt"/>
              </a:rPr>
              <a:t>: For each teaching strategy (e.g. group work, active learning, reinforcement of rules), explicitly link it back to your chosen theories from elements 1 and 2, to show theory in practice.</a:t>
            </a:r>
          </a:p>
          <a:p>
            <a:pPr>
              <a:buClr>
                <a:srgbClr val="262626"/>
              </a:buClr>
            </a:pPr>
            <a:r>
              <a:rPr lang="en-US" sz="2000" b="1" dirty="0">
                <a:ea typeface="+mn-lt"/>
                <a:cs typeface="+mn-lt"/>
              </a:rPr>
              <a:t>Highlight policies </a:t>
            </a:r>
            <a:r>
              <a:rPr lang="en-US" sz="2000" dirty="0">
                <a:ea typeface="+mn-lt"/>
                <a:cs typeface="+mn-lt"/>
              </a:rPr>
              <a:t>(school, local or national) that link to the theory(</a:t>
            </a:r>
            <a:r>
              <a:rPr lang="en-US" sz="2000" dirty="0" err="1">
                <a:ea typeface="+mn-lt"/>
                <a:cs typeface="+mn-lt"/>
              </a:rPr>
              <a:t>ies</a:t>
            </a:r>
            <a:r>
              <a:rPr lang="en-US" sz="2000" dirty="0">
                <a:ea typeface="+mn-lt"/>
                <a:cs typeface="+mn-lt"/>
              </a:rPr>
              <a:t>) and your practice</a:t>
            </a:r>
            <a:endParaRPr lang="en-US" sz="2000" dirty="0"/>
          </a:p>
          <a:p>
            <a:pPr>
              <a:buClr>
                <a:srgbClr val="262626"/>
              </a:buClr>
            </a:pPr>
            <a:r>
              <a:rPr lang="en-US" sz="2000" b="1" dirty="0">
                <a:ea typeface="+mn-lt"/>
                <a:cs typeface="+mn-lt"/>
              </a:rPr>
              <a:t>Engage the Reader Creatively</a:t>
            </a:r>
            <a:r>
              <a:rPr lang="en-US" sz="2000" dirty="0">
                <a:ea typeface="+mn-lt"/>
                <a:cs typeface="+mn-lt"/>
              </a:rPr>
              <a:t>: Use visuals (e.g. photos, diagrams, infographics), bullet points for clarity, and a conversational tone with </a:t>
            </a:r>
            <a:r>
              <a:rPr lang="en-US" sz="2000" dirty="0" err="1">
                <a:ea typeface="+mn-lt"/>
                <a:cs typeface="+mn-lt"/>
              </a:rPr>
              <a:t>humour</a:t>
            </a:r>
            <a:r>
              <a:rPr lang="en-US" sz="2000" dirty="0">
                <a:ea typeface="+mn-lt"/>
                <a:cs typeface="+mn-lt"/>
              </a:rPr>
              <a:t> or rhetorical questions to keep the blog lively, </a:t>
            </a:r>
            <a:r>
              <a:rPr lang="en-US" sz="2000" b="1" dirty="0">
                <a:ea typeface="+mn-lt"/>
                <a:cs typeface="+mn-lt"/>
              </a:rPr>
              <a:t>while still referencing academic sources.</a:t>
            </a:r>
            <a:endParaRPr lang="en-US" sz="2000" b="1" dirty="0"/>
          </a:p>
          <a:p>
            <a:pPr>
              <a:buClr>
                <a:srgbClr val="262626"/>
              </a:buClr>
            </a:pPr>
            <a:endParaRPr lang="en-US" sz="2000" dirty="0"/>
          </a:p>
        </p:txBody>
      </p:sp>
    </p:spTree>
    <p:extLst>
      <p:ext uri="{BB962C8B-B14F-4D97-AF65-F5344CB8AC3E}">
        <p14:creationId xmlns:p14="http://schemas.microsoft.com/office/powerpoint/2010/main" val="4263179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0CF57-AF74-4D37-9242-9BB124DA8EA7}"/>
              </a:ext>
            </a:extLst>
          </p:cNvPr>
          <p:cNvSpPr>
            <a:spLocks noGrp="1"/>
          </p:cNvSpPr>
          <p:nvPr>
            <p:ph type="title"/>
          </p:nvPr>
        </p:nvSpPr>
        <p:spPr/>
        <p:txBody>
          <a:bodyPr/>
          <a:lstStyle/>
          <a:p>
            <a:r>
              <a:rPr lang="en-GB" b="1"/>
              <a:t>Additional Guidelines</a:t>
            </a:r>
            <a:endParaRPr lang="en-GB" b="1" dirty="0"/>
          </a:p>
        </p:txBody>
      </p:sp>
      <p:sp>
        <p:nvSpPr>
          <p:cNvPr id="3" name="Content Placeholder 2">
            <a:extLst>
              <a:ext uri="{FF2B5EF4-FFF2-40B4-BE49-F238E27FC236}">
                <a16:creationId xmlns:a16="http://schemas.microsoft.com/office/drawing/2014/main" id="{579A85A9-8886-4AAA-9254-FD0B1F37BC12}"/>
              </a:ext>
            </a:extLst>
          </p:cNvPr>
          <p:cNvSpPr>
            <a:spLocks noGrp="1"/>
          </p:cNvSpPr>
          <p:nvPr>
            <p:ph idx="1"/>
          </p:nvPr>
        </p:nvSpPr>
        <p:spPr/>
        <p:txBody>
          <a:bodyPr vert="horz" lIns="91440" tIns="45720" rIns="91440" bIns="45720" rtlCol="0" anchor="t">
            <a:normAutofit/>
          </a:bodyPr>
          <a:lstStyle/>
          <a:p>
            <a:r>
              <a:rPr lang="en-GB" sz="2000" dirty="0">
                <a:latin typeface="Franklin Gothic Book"/>
                <a:ea typeface="Calibri"/>
                <a:cs typeface="Calibri"/>
              </a:rPr>
              <a:t>Keep your paragraphs and sentences short. Most people only read 20% of a page. </a:t>
            </a:r>
            <a:endParaRPr lang="en-GB" sz="2000" dirty="0">
              <a:latin typeface="Franklin Gothic Book"/>
              <a:ea typeface="Arial"/>
              <a:cs typeface="Arial"/>
            </a:endParaRPr>
          </a:p>
          <a:p>
            <a:pPr>
              <a:buClr>
                <a:srgbClr val="262626"/>
              </a:buClr>
            </a:pPr>
            <a:r>
              <a:rPr lang="en-GB" sz="2000" baseline="0" dirty="0">
                <a:latin typeface="Franklin Gothic Book"/>
                <a:ea typeface="Arial"/>
                <a:cs typeface="Arial"/>
              </a:rPr>
              <a:t>Make sure the posts are relatable, if people are reading a blog about educational theory, they need to get a sense of the author as well. Don’t forget to be you and draw on your experiences in this field.</a:t>
            </a:r>
          </a:p>
          <a:p>
            <a:pPr>
              <a:buClr>
                <a:srgbClr val="262626"/>
              </a:buClr>
            </a:pPr>
            <a:r>
              <a:rPr lang="en-GB" sz="2000" dirty="0">
                <a:latin typeface="Franklin Gothic Book"/>
                <a:cs typeface="Arial"/>
              </a:rPr>
              <a:t>Write in the first person ('I', 'me')</a:t>
            </a:r>
          </a:p>
          <a:p>
            <a:pPr>
              <a:buClr>
                <a:srgbClr val="262626"/>
              </a:buClr>
            </a:pPr>
            <a:r>
              <a:rPr lang="en-GB" sz="2000" dirty="0">
                <a:latin typeface="Franklin Gothic Book"/>
                <a:ea typeface="Calibri"/>
                <a:cs typeface="Arial"/>
              </a:rPr>
              <a:t>Use headlines and sub-headings</a:t>
            </a:r>
            <a:endParaRPr lang="en-GB" sz="2000" dirty="0">
              <a:latin typeface="Franklin Gothic Book"/>
              <a:cs typeface="Arial"/>
            </a:endParaRPr>
          </a:p>
          <a:p>
            <a:pPr>
              <a:buClr>
                <a:srgbClr val="262626"/>
              </a:buClr>
            </a:pPr>
            <a:r>
              <a:rPr lang="en-GB" sz="2000" dirty="0">
                <a:latin typeface="Franklin Gothic Book"/>
                <a:cs typeface="Arial"/>
              </a:rPr>
              <a:t>Think about your font style, size and colour to draw in your reader</a:t>
            </a:r>
            <a:endParaRPr lang="en-GB" sz="2000" dirty="0">
              <a:latin typeface="Franklin Gothic Book"/>
              <a:ea typeface="Calibri"/>
              <a:cs typeface="Arial"/>
            </a:endParaRPr>
          </a:p>
          <a:p>
            <a:pPr>
              <a:buClr>
                <a:srgbClr val="262626"/>
              </a:buClr>
            </a:pPr>
            <a:r>
              <a:rPr lang="en-GB" sz="2000" dirty="0">
                <a:latin typeface="Franklin Gothic Book"/>
                <a:cs typeface="Arial"/>
              </a:rPr>
              <a:t>Use humour and rhetorical questions</a:t>
            </a:r>
            <a:endParaRPr lang="en-GB" sz="2000" dirty="0">
              <a:latin typeface="Franklin Gothic Book"/>
              <a:ea typeface="Calibri"/>
              <a:cs typeface="Arial"/>
            </a:endParaRPr>
          </a:p>
          <a:p>
            <a:pPr>
              <a:buClr>
                <a:srgbClr val="262626"/>
              </a:buClr>
            </a:pPr>
            <a:r>
              <a:rPr lang="en-GB" sz="2000" dirty="0">
                <a:latin typeface="Franklin Gothic Book"/>
                <a:ea typeface="Calibri"/>
                <a:cs typeface="Arial"/>
              </a:rPr>
              <a:t>Use images, infographics, multi-media to engage your reader</a:t>
            </a:r>
          </a:p>
          <a:p>
            <a:pPr>
              <a:buClr>
                <a:srgbClr val="262626"/>
              </a:buClr>
            </a:pPr>
            <a:endParaRPr lang="en-GB" sz="2400" dirty="0">
              <a:latin typeface="Calibri"/>
              <a:ea typeface="Calibri"/>
              <a:cs typeface="Arial"/>
            </a:endParaRPr>
          </a:p>
        </p:txBody>
      </p:sp>
    </p:spTree>
    <p:extLst>
      <p:ext uri="{BB962C8B-B14F-4D97-AF65-F5344CB8AC3E}">
        <p14:creationId xmlns:p14="http://schemas.microsoft.com/office/powerpoint/2010/main" val="26878100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F26AD-FD71-6E3F-EAB0-9A96EB73E527}"/>
              </a:ext>
            </a:extLst>
          </p:cNvPr>
          <p:cNvSpPr>
            <a:spLocks noGrp="1"/>
          </p:cNvSpPr>
          <p:nvPr>
            <p:ph type="title"/>
          </p:nvPr>
        </p:nvSpPr>
        <p:spPr/>
        <p:txBody>
          <a:bodyPr/>
          <a:lstStyle/>
          <a:p>
            <a:r>
              <a:rPr lang="en-US"/>
              <a:t>Style tip suggestions to consider</a:t>
            </a:r>
          </a:p>
        </p:txBody>
      </p:sp>
      <p:sp>
        <p:nvSpPr>
          <p:cNvPr id="3" name="Content Placeholder 2">
            <a:extLst>
              <a:ext uri="{FF2B5EF4-FFF2-40B4-BE49-F238E27FC236}">
                <a16:creationId xmlns:a16="http://schemas.microsoft.com/office/drawing/2014/main" id="{C8C681CB-04C0-59F2-74E6-D3F2D37B0DB2}"/>
              </a:ext>
            </a:extLst>
          </p:cNvPr>
          <p:cNvSpPr>
            <a:spLocks noGrp="1"/>
          </p:cNvSpPr>
          <p:nvPr>
            <p:ph idx="1"/>
          </p:nvPr>
        </p:nvSpPr>
        <p:spPr/>
        <p:txBody>
          <a:bodyPr vert="horz" lIns="91440" tIns="45720" rIns="91440" bIns="45720" rtlCol="0" anchor="t">
            <a:noAutofit/>
          </a:bodyPr>
          <a:lstStyle/>
          <a:p>
            <a:r>
              <a:rPr lang="en-US" sz="2400" dirty="0">
                <a:ea typeface="+mn-lt"/>
                <a:cs typeface="+mn-lt"/>
              </a:rPr>
              <a:t>Skinner: Use red/green icons for punishment vs. reinforcement to make contrast clear/ Tick marks for each point</a:t>
            </a:r>
          </a:p>
          <a:p>
            <a:pPr>
              <a:buClr>
                <a:srgbClr val="262626"/>
              </a:buClr>
            </a:pPr>
            <a:r>
              <a:rPr lang="en-US" sz="2400" dirty="0"/>
              <a:t>Piaget: </a:t>
            </a:r>
            <a:r>
              <a:rPr lang="en-US" sz="2400" dirty="0">
                <a:ea typeface="+mn-lt"/>
                <a:cs typeface="+mn-lt"/>
              </a:rPr>
              <a:t>Use bright, playful </a:t>
            </a:r>
            <a:r>
              <a:rPr lang="en-US" sz="2400" dirty="0" err="1">
                <a:ea typeface="+mn-lt"/>
                <a:cs typeface="+mn-lt"/>
              </a:rPr>
              <a:t>colours</a:t>
            </a:r>
            <a:r>
              <a:rPr lang="en-US" sz="2400" dirty="0">
                <a:ea typeface="+mn-lt"/>
                <a:cs typeface="+mn-lt"/>
              </a:rPr>
              <a:t> to reflect developmental stages.</a:t>
            </a:r>
            <a:endParaRPr lang="en-US" sz="2400" dirty="0"/>
          </a:p>
          <a:p>
            <a:pPr>
              <a:buClr>
                <a:srgbClr val="262626"/>
              </a:buClr>
            </a:pPr>
            <a:r>
              <a:rPr lang="en-US" sz="2400" dirty="0"/>
              <a:t>Froebel: </a:t>
            </a:r>
            <a:r>
              <a:rPr lang="en-US" sz="2400" dirty="0">
                <a:ea typeface="+mn-lt"/>
                <a:cs typeface="+mn-lt"/>
              </a:rPr>
              <a:t>Use natural images and pastel </a:t>
            </a:r>
            <a:r>
              <a:rPr lang="en-US" sz="2400" dirty="0" err="1">
                <a:ea typeface="+mn-lt"/>
                <a:cs typeface="+mn-lt"/>
              </a:rPr>
              <a:t>colours</a:t>
            </a:r>
            <a:r>
              <a:rPr lang="en-US" sz="2400" dirty="0">
                <a:ea typeface="+mn-lt"/>
                <a:cs typeface="+mn-lt"/>
              </a:rPr>
              <a:t> to evoke an early childhood spent outdoors.</a:t>
            </a:r>
            <a:endParaRPr lang="en-US" sz="2400" dirty="0"/>
          </a:p>
          <a:p>
            <a:pPr>
              <a:buClr>
                <a:srgbClr val="262626"/>
              </a:buClr>
            </a:pPr>
            <a:r>
              <a:rPr lang="en-US" sz="2400" dirty="0"/>
              <a:t>Bruner: Use a s</a:t>
            </a:r>
            <a:r>
              <a:rPr lang="en-US" sz="2400" dirty="0">
                <a:ea typeface="+mn-lt"/>
                <a:cs typeface="+mn-lt"/>
              </a:rPr>
              <a:t>piral arrow graphic to show “spiral curriculum.”</a:t>
            </a:r>
            <a:endParaRPr lang="en-US" sz="2400" dirty="0"/>
          </a:p>
          <a:p>
            <a:pPr>
              <a:buClr>
                <a:srgbClr val="262626"/>
              </a:buClr>
            </a:pPr>
            <a:r>
              <a:rPr lang="en-US" sz="2400" dirty="0"/>
              <a:t>Vygotsky: </a:t>
            </a:r>
            <a:r>
              <a:rPr lang="en-US" sz="2400" dirty="0">
                <a:ea typeface="+mn-lt"/>
                <a:cs typeface="+mn-lt"/>
              </a:rPr>
              <a:t>Use speech bubbles to highlight “language as a tool.”</a:t>
            </a:r>
            <a:endParaRPr lang="en-US" sz="2400" dirty="0"/>
          </a:p>
          <a:p>
            <a:pPr>
              <a:buClr>
                <a:srgbClr val="262626"/>
              </a:buClr>
            </a:pPr>
            <a:r>
              <a:rPr lang="en-US" sz="2400" dirty="0">
                <a:ea typeface="+mn-lt"/>
                <a:cs typeface="+mn-lt"/>
              </a:rPr>
              <a:t>Use emojis and bullet points to add </a:t>
            </a:r>
            <a:r>
              <a:rPr lang="en-US" sz="2400" dirty="0" err="1">
                <a:ea typeface="+mn-lt"/>
                <a:cs typeface="+mn-lt"/>
              </a:rPr>
              <a:t>emphasis,humour</a:t>
            </a:r>
            <a:r>
              <a:rPr lang="en-US" sz="2400" dirty="0">
                <a:ea typeface="+mn-lt"/>
                <a:cs typeface="+mn-lt"/>
              </a:rPr>
              <a:t> and engagement.</a:t>
            </a:r>
            <a:endParaRPr lang="en-US" sz="2400" dirty="0"/>
          </a:p>
          <a:p>
            <a:pPr>
              <a:buClr>
                <a:srgbClr val="262626"/>
              </a:buClr>
            </a:pPr>
            <a:endParaRPr lang="en-US" dirty="0"/>
          </a:p>
          <a:p>
            <a:pPr>
              <a:buClr>
                <a:srgbClr val="262626"/>
              </a:buClr>
            </a:pPr>
            <a:endParaRPr lang="en-US" dirty="0"/>
          </a:p>
          <a:p>
            <a:pPr>
              <a:buClr>
                <a:srgbClr val="262626"/>
              </a:buClr>
            </a:pPr>
            <a:endParaRPr lang="en-US" dirty="0"/>
          </a:p>
          <a:p>
            <a:pPr>
              <a:buClr>
                <a:srgbClr val="262626"/>
              </a:buClr>
            </a:pPr>
            <a:endParaRPr lang="en-US" dirty="0"/>
          </a:p>
        </p:txBody>
      </p:sp>
    </p:spTree>
    <p:extLst>
      <p:ext uri="{BB962C8B-B14F-4D97-AF65-F5344CB8AC3E}">
        <p14:creationId xmlns:p14="http://schemas.microsoft.com/office/powerpoint/2010/main" val="761217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8B75-0909-4047-A66E-025AF4B9DC1B}"/>
              </a:ext>
            </a:extLst>
          </p:cNvPr>
          <p:cNvSpPr>
            <a:spLocks noGrp="1"/>
          </p:cNvSpPr>
          <p:nvPr>
            <p:ph type="title"/>
          </p:nvPr>
        </p:nvSpPr>
        <p:spPr/>
        <p:txBody>
          <a:bodyPr/>
          <a:lstStyle/>
          <a:p>
            <a:r>
              <a:rPr lang="en-GB" b="1" dirty="0"/>
              <a:t>Assessment </a:t>
            </a:r>
          </a:p>
        </p:txBody>
      </p:sp>
      <p:sp>
        <p:nvSpPr>
          <p:cNvPr id="3" name="Content Placeholder 2">
            <a:extLst>
              <a:ext uri="{FF2B5EF4-FFF2-40B4-BE49-F238E27FC236}">
                <a16:creationId xmlns:a16="http://schemas.microsoft.com/office/drawing/2014/main" id="{C208FF6F-7B9E-214A-970A-54FD8C24CBA4}"/>
              </a:ext>
            </a:extLst>
          </p:cNvPr>
          <p:cNvSpPr>
            <a:spLocks noGrp="1"/>
          </p:cNvSpPr>
          <p:nvPr>
            <p:ph idx="1"/>
          </p:nvPr>
        </p:nvSpPr>
        <p:spPr>
          <a:xfrm>
            <a:off x="1066800" y="1721224"/>
            <a:ext cx="10617200" cy="4673600"/>
          </a:xfrm>
        </p:spPr>
        <p:txBody>
          <a:bodyPr>
            <a:normAutofit fontScale="77500" lnSpcReduction="20000"/>
          </a:bodyPr>
          <a:lstStyle/>
          <a:p>
            <a:pPr marL="0" indent="0">
              <a:buNone/>
              <a:defRPr/>
            </a:pPr>
            <a:r>
              <a:rPr lang="en-GB" sz="2600" b="1" dirty="0"/>
              <a:t>Portfolio– 4 Elements (blogs) (Equivalent to 3000 words – approx. 650/700 words for each blog)</a:t>
            </a:r>
          </a:p>
          <a:p>
            <a:pPr marL="0" indent="0">
              <a:buNone/>
              <a:defRPr/>
            </a:pPr>
            <a:endParaRPr lang="en-GB" sz="2400" dirty="0"/>
          </a:p>
          <a:p>
            <a:pPr lvl="1" fontAlgn="base">
              <a:lnSpc>
                <a:spcPct val="120000"/>
              </a:lnSpc>
            </a:pPr>
            <a:r>
              <a:rPr lang="en-GB" sz="2200" b="1" i="0" dirty="0">
                <a:solidFill>
                  <a:srgbClr val="000000"/>
                </a:solidFill>
                <a:effectLst/>
              </a:rPr>
              <a:t>Element 1 -  Blog: </a:t>
            </a:r>
            <a:r>
              <a:rPr lang="en-GB" sz="2200" b="0" i="0" dirty="0">
                <a:solidFill>
                  <a:srgbClr val="000000"/>
                </a:solidFill>
                <a:effectLst/>
              </a:rPr>
              <a:t>Demonstrate your understanding of a theory of learning from the following list (Bruner, Skinner, Piaget, Vygotsky and Froebel) </a:t>
            </a:r>
          </a:p>
          <a:p>
            <a:pPr marL="274320" lvl="1" indent="0" fontAlgn="base">
              <a:lnSpc>
                <a:spcPct val="120000"/>
              </a:lnSpc>
              <a:buNone/>
            </a:pPr>
            <a:endParaRPr lang="en-GB" sz="2200" b="0" i="0" dirty="0">
              <a:solidFill>
                <a:srgbClr val="000000"/>
              </a:solidFill>
              <a:effectLst/>
            </a:endParaRPr>
          </a:p>
          <a:p>
            <a:pPr lvl="1" fontAlgn="base">
              <a:lnSpc>
                <a:spcPct val="120000"/>
              </a:lnSpc>
            </a:pPr>
            <a:r>
              <a:rPr lang="en-GB" sz="2200" b="1" i="0" dirty="0">
                <a:solidFill>
                  <a:srgbClr val="000000"/>
                </a:solidFill>
                <a:effectLst/>
              </a:rPr>
              <a:t>Element 2 -</a:t>
            </a:r>
            <a:r>
              <a:rPr lang="en-GB" sz="2200" b="0" i="0" dirty="0">
                <a:solidFill>
                  <a:srgbClr val="000000"/>
                </a:solidFill>
                <a:effectLst/>
              </a:rPr>
              <a:t> </a:t>
            </a:r>
            <a:r>
              <a:rPr lang="en-GB" sz="2200" b="1" i="0" dirty="0">
                <a:solidFill>
                  <a:srgbClr val="000000"/>
                </a:solidFill>
                <a:effectLst/>
              </a:rPr>
              <a:t>Blog</a:t>
            </a:r>
            <a:r>
              <a:rPr lang="en-GB" sz="2200" b="0" i="0" dirty="0">
                <a:solidFill>
                  <a:srgbClr val="000000"/>
                </a:solidFill>
                <a:effectLst/>
              </a:rPr>
              <a:t>: Demonstrate your understanding of an additional theory of learning from the following list (Bruner, Skinner, Piaget, Vygotsky and Froebel). The theory must be different to element 1. </a:t>
            </a:r>
          </a:p>
          <a:p>
            <a:pPr marL="274320" lvl="1" indent="0" fontAlgn="base">
              <a:lnSpc>
                <a:spcPct val="120000"/>
              </a:lnSpc>
              <a:buNone/>
            </a:pPr>
            <a:endParaRPr lang="en-GB" sz="2200" b="0" i="0" dirty="0">
              <a:solidFill>
                <a:srgbClr val="000000"/>
              </a:solidFill>
              <a:effectLst/>
            </a:endParaRPr>
          </a:p>
          <a:p>
            <a:pPr lvl="1" fontAlgn="base">
              <a:lnSpc>
                <a:spcPct val="120000"/>
              </a:lnSpc>
            </a:pPr>
            <a:r>
              <a:rPr lang="en-GB" sz="2200" b="1" dirty="0">
                <a:solidFill>
                  <a:srgbClr val="000000"/>
                </a:solidFill>
              </a:rPr>
              <a:t>Element </a:t>
            </a:r>
            <a:r>
              <a:rPr lang="en-GB" sz="2200" b="1" i="0" dirty="0">
                <a:solidFill>
                  <a:srgbClr val="000000"/>
                </a:solidFill>
                <a:effectLst/>
              </a:rPr>
              <a:t>3 -</a:t>
            </a:r>
            <a:r>
              <a:rPr lang="en-GB" sz="2200" b="0" i="0" dirty="0">
                <a:solidFill>
                  <a:srgbClr val="000000"/>
                </a:solidFill>
                <a:effectLst/>
              </a:rPr>
              <a:t> </a:t>
            </a:r>
            <a:r>
              <a:rPr lang="en-GB" sz="2200" b="1" i="0" dirty="0">
                <a:solidFill>
                  <a:srgbClr val="000000"/>
                </a:solidFill>
                <a:effectLst/>
              </a:rPr>
              <a:t>Blog</a:t>
            </a:r>
            <a:r>
              <a:rPr lang="en-GB" sz="2200" b="0" i="0" dirty="0">
                <a:solidFill>
                  <a:srgbClr val="000000"/>
                </a:solidFill>
                <a:effectLst/>
              </a:rPr>
              <a:t>: Identify, discuss, and evaluate the theoretical approaches to learning linked to your theories from element 1 and 2. </a:t>
            </a:r>
          </a:p>
          <a:p>
            <a:pPr marL="274320" lvl="1" indent="0" fontAlgn="base">
              <a:lnSpc>
                <a:spcPct val="120000"/>
              </a:lnSpc>
              <a:buNone/>
            </a:pPr>
            <a:endParaRPr lang="en-GB" sz="2200" b="0" i="0" dirty="0">
              <a:solidFill>
                <a:srgbClr val="000000"/>
              </a:solidFill>
              <a:effectLst/>
            </a:endParaRPr>
          </a:p>
          <a:p>
            <a:pPr lvl="1" fontAlgn="base">
              <a:lnSpc>
                <a:spcPct val="120000"/>
              </a:lnSpc>
            </a:pPr>
            <a:r>
              <a:rPr lang="en-GB" sz="2200" b="1" i="0" dirty="0">
                <a:solidFill>
                  <a:srgbClr val="000000"/>
                </a:solidFill>
                <a:effectLst/>
              </a:rPr>
              <a:t>Element 4 – Blog: </a:t>
            </a:r>
            <a:r>
              <a:rPr lang="en-GB" sz="2200" b="0" i="0" dirty="0">
                <a:solidFill>
                  <a:srgbClr val="000000"/>
                </a:solidFill>
                <a:effectLst/>
              </a:rPr>
              <a:t>Draw on experiences from your own setting to identify resources and strategies used to support effective teaching and learning, linking back to your chosen theories in element 1 and 2. </a:t>
            </a:r>
            <a:endParaRPr lang="en-GB" sz="2400" dirty="0"/>
          </a:p>
          <a:p>
            <a:pPr marL="0" indent="0" algn="ctr">
              <a:buFont typeface="Wingdings" pitchFamily="2" charset="2"/>
              <a:buNone/>
              <a:defRPr/>
            </a:pPr>
            <a:r>
              <a:rPr lang="en-GB" sz="2800" b="1" dirty="0"/>
              <a:t>Submission Date: 04</a:t>
            </a:r>
            <a:r>
              <a:rPr lang="en-GB" sz="2800" b="1" baseline="30000" dirty="0"/>
              <a:t>th</a:t>
            </a:r>
            <a:r>
              <a:rPr lang="en-GB" sz="2800" b="1" dirty="0"/>
              <a:t> January 2026 23:59</a:t>
            </a:r>
            <a:endParaRPr lang="en-GB" dirty="0"/>
          </a:p>
        </p:txBody>
      </p:sp>
    </p:spTree>
    <p:extLst>
      <p:ext uri="{BB962C8B-B14F-4D97-AF65-F5344CB8AC3E}">
        <p14:creationId xmlns:p14="http://schemas.microsoft.com/office/powerpoint/2010/main" val="1482853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739FE-78D7-4876-968E-AB602FF80956}"/>
              </a:ext>
            </a:extLst>
          </p:cNvPr>
          <p:cNvSpPr>
            <a:spLocks noGrp="1"/>
          </p:cNvSpPr>
          <p:nvPr>
            <p:ph type="title"/>
          </p:nvPr>
        </p:nvSpPr>
        <p:spPr/>
        <p:txBody>
          <a:bodyPr/>
          <a:lstStyle/>
          <a:p>
            <a:r>
              <a:rPr lang="en-GB" b="1"/>
              <a:t>Assessment</a:t>
            </a:r>
          </a:p>
        </p:txBody>
      </p:sp>
      <p:sp>
        <p:nvSpPr>
          <p:cNvPr id="3" name="Content Placeholder 2">
            <a:extLst>
              <a:ext uri="{FF2B5EF4-FFF2-40B4-BE49-F238E27FC236}">
                <a16:creationId xmlns:a16="http://schemas.microsoft.com/office/drawing/2014/main" id="{EF8C24CC-4175-448C-AF65-2420FAF8681F}"/>
              </a:ext>
            </a:extLst>
          </p:cNvPr>
          <p:cNvSpPr>
            <a:spLocks noGrp="1"/>
          </p:cNvSpPr>
          <p:nvPr>
            <p:ph idx="1"/>
          </p:nvPr>
        </p:nvSpPr>
        <p:spPr/>
        <p:txBody>
          <a:bodyPr/>
          <a:lstStyle/>
          <a:p>
            <a:pPr>
              <a:spcBef>
                <a:spcPts val="500"/>
              </a:spcBef>
              <a:spcAft>
                <a:spcPts val="500"/>
              </a:spcAft>
            </a:pPr>
            <a:r>
              <a:rPr lang="en-GB" sz="1800" b="1" dirty="0">
                <a:solidFill>
                  <a:srgbClr val="000000"/>
                </a:solidFill>
                <a:effectLst/>
                <a:latin typeface="Arial" panose="020B0604020202020204" pitchFamily="34" charset="0"/>
                <a:ea typeface="Times New Roman" panose="02020603050405020304" pitchFamily="18" charset="0"/>
              </a:rPr>
              <a:t>Produce a </a:t>
            </a:r>
            <a:r>
              <a:rPr lang="en-GB" sz="1800" b="1" dirty="0">
                <a:solidFill>
                  <a:srgbClr val="000000"/>
                </a:solidFill>
                <a:latin typeface="Arial" panose="020B0604020202020204" pitchFamily="34" charset="0"/>
                <a:ea typeface="Times New Roman" panose="02020603050405020304" pitchFamily="18" charset="0"/>
              </a:rPr>
              <a:t>portfolio comprising of 4 blogs</a:t>
            </a:r>
            <a:r>
              <a:rPr lang="en-GB" sz="1800" b="1" dirty="0">
                <a:solidFill>
                  <a:srgbClr val="000000"/>
                </a:solidFill>
                <a:effectLst/>
                <a:latin typeface="Arial" panose="020B0604020202020204" pitchFamily="34" charset="0"/>
                <a:ea typeface="Times New Roman" panose="02020603050405020304" pitchFamily="18" charset="0"/>
              </a:rPr>
              <a:t> (3000 words or equivalent) that address the following task:</a:t>
            </a:r>
            <a:endParaRPr lang="en-GB" sz="1800" dirty="0">
              <a:effectLst/>
              <a:latin typeface="Times New Roman" panose="02020603050405020304" pitchFamily="18" charset="0"/>
              <a:ea typeface="Times New Roman" panose="02020603050405020304" pitchFamily="18" charset="0"/>
            </a:endParaRPr>
          </a:p>
          <a:p>
            <a:pPr marL="0" indent="0">
              <a:spcBef>
                <a:spcPts val="500"/>
              </a:spcBef>
              <a:spcAft>
                <a:spcPts val="500"/>
              </a:spcAft>
              <a:buNone/>
            </a:pPr>
            <a:endParaRPr lang="en-GB" sz="1800" dirty="0">
              <a:effectLst/>
              <a:latin typeface="Times New Roman" panose="02020603050405020304" pitchFamily="18" charset="0"/>
              <a:ea typeface="Times New Roman" panose="02020603050405020304" pitchFamily="18" charset="0"/>
            </a:endParaRPr>
          </a:p>
          <a:p>
            <a:pPr algn="just">
              <a:lnSpc>
                <a:spcPct val="115000"/>
              </a:lnSpc>
              <a:spcBef>
                <a:spcPts val="500"/>
              </a:spcBef>
              <a:spcAft>
                <a:spcPts val="500"/>
              </a:spcAft>
            </a:pPr>
            <a:r>
              <a:rPr lang="en-GB" sz="1800" dirty="0">
                <a:latin typeface="Arial" panose="020B0604020202020204" pitchFamily="34" charset="0"/>
                <a:ea typeface="Times New Roman" panose="02020603050405020304" pitchFamily="18" charset="0"/>
              </a:rPr>
              <a:t>Produce your portfolio as </a:t>
            </a:r>
            <a:r>
              <a:rPr lang="en-GB" sz="1800" dirty="0">
                <a:effectLst/>
                <a:latin typeface="Arial" panose="020B0604020202020204" pitchFamily="34" charset="0"/>
                <a:ea typeface="Times New Roman" panose="02020603050405020304" pitchFamily="18" charset="0"/>
              </a:rPr>
              <a:t>a Word document. (</a:t>
            </a:r>
            <a:r>
              <a:rPr lang="en-GB" sz="1800" b="1" dirty="0">
                <a:effectLst/>
                <a:latin typeface="Arial" panose="020B0604020202020204" pitchFamily="34" charset="0"/>
                <a:ea typeface="Times New Roman" panose="02020603050405020304" pitchFamily="18" charset="0"/>
              </a:rPr>
              <a:t>Template available on Teams and Moodle</a:t>
            </a:r>
            <a:r>
              <a:rPr lang="en-GB" sz="1800" dirty="0">
                <a:effectLst/>
                <a:latin typeface="Arial" panose="020B0604020202020204" pitchFamily="34" charset="0"/>
                <a:ea typeface="Times New Roman" panose="02020603050405020304" pitchFamily="18" charset="0"/>
              </a:rPr>
              <a:t>)</a:t>
            </a:r>
          </a:p>
          <a:p>
            <a:pPr algn="just">
              <a:lnSpc>
                <a:spcPct val="115000"/>
              </a:lnSpc>
              <a:spcBef>
                <a:spcPts val="500"/>
              </a:spcBef>
              <a:spcAft>
                <a:spcPts val="500"/>
              </a:spcAft>
            </a:pPr>
            <a:r>
              <a:rPr lang="en-GB" sz="1800" dirty="0">
                <a:effectLst/>
                <a:latin typeface="Arial" panose="020B0604020202020204" pitchFamily="34" charset="0"/>
                <a:ea typeface="Times New Roman" panose="02020603050405020304" pitchFamily="18" charset="0"/>
              </a:rPr>
              <a:t>Submit all 4 blogs as one Word document (approximately 650-750 words each).  </a:t>
            </a:r>
          </a:p>
          <a:p>
            <a:pPr algn="just">
              <a:lnSpc>
                <a:spcPct val="115000"/>
              </a:lnSpc>
              <a:spcBef>
                <a:spcPts val="500"/>
              </a:spcBef>
              <a:spcAft>
                <a:spcPts val="500"/>
              </a:spcAft>
            </a:pPr>
            <a:r>
              <a:rPr lang="en-GB" sz="1800" dirty="0">
                <a:latin typeface="Arial" panose="020B0604020202020204" pitchFamily="34" charset="0"/>
                <a:ea typeface="Times New Roman" panose="02020603050405020304" pitchFamily="18" charset="0"/>
              </a:rPr>
              <a:t>Separate references to follow each individual blog</a:t>
            </a:r>
            <a:endParaRPr lang="en-GB" sz="1800" dirty="0">
              <a:effectLst/>
              <a:latin typeface="Arial" panose="020B0604020202020204" pitchFamily="34" charset="0"/>
              <a:ea typeface="Times New Roman" panose="02020603050405020304" pitchFamily="18" charset="0"/>
            </a:endParaRPr>
          </a:p>
          <a:p>
            <a:pPr algn="just">
              <a:lnSpc>
                <a:spcPct val="115000"/>
              </a:lnSpc>
              <a:spcBef>
                <a:spcPts val="500"/>
              </a:spcBef>
              <a:spcAft>
                <a:spcPts val="500"/>
              </a:spcAft>
            </a:pPr>
            <a:r>
              <a:rPr lang="en-GB" sz="1800" dirty="0">
                <a:effectLst/>
                <a:latin typeface="Arial" panose="020B0604020202020204" pitchFamily="34" charset="0"/>
                <a:ea typeface="Times New Roman" panose="02020603050405020304" pitchFamily="18" charset="0"/>
              </a:rPr>
              <a:t>The expectation is that you create professional blogs, so please consider the layout and presentation (writing in the first person is acceptable). </a:t>
            </a:r>
          </a:p>
          <a:p>
            <a:pPr algn="just">
              <a:lnSpc>
                <a:spcPct val="115000"/>
              </a:lnSpc>
              <a:spcBef>
                <a:spcPts val="500"/>
              </a:spcBef>
              <a:spcAft>
                <a:spcPts val="500"/>
              </a:spcAft>
            </a:pPr>
            <a:r>
              <a:rPr lang="en-GB" sz="1800" dirty="0">
                <a:latin typeface="Arial" panose="020B0604020202020204" pitchFamily="34" charset="0"/>
                <a:ea typeface="Times New Roman" panose="02020603050405020304" pitchFamily="18" charset="0"/>
              </a:rPr>
              <a:t>Use images to support and enhance your blogs.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6365768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A11D5-2285-2919-7D03-B81012EE1C36}"/>
              </a:ext>
            </a:extLst>
          </p:cNvPr>
          <p:cNvSpPr>
            <a:spLocks noGrp="1"/>
          </p:cNvSpPr>
          <p:nvPr>
            <p:ph type="title"/>
          </p:nvPr>
        </p:nvSpPr>
        <p:spPr/>
        <p:txBody>
          <a:bodyPr/>
          <a:lstStyle/>
          <a:p>
            <a:r>
              <a:rPr lang="en-US"/>
              <a:t>Diolch/ Thank you</a:t>
            </a:r>
          </a:p>
        </p:txBody>
      </p:sp>
      <p:sp>
        <p:nvSpPr>
          <p:cNvPr id="3" name="Content Placeholder 2">
            <a:extLst>
              <a:ext uri="{FF2B5EF4-FFF2-40B4-BE49-F238E27FC236}">
                <a16:creationId xmlns:a16="http://schemas.microsoft.com/office/drawing/2014/main" id="{177039D9-CD1B-39A9-BD67-842A2991DD67}"/>
              </a:ext>
            </a:extLst>
          </p:cNvPr>
          <p:cNvSpPr>
            <a:spLocks noGrp="1"/>
          </p:cNvSpPr>
          <p:nvPr>
            <p:ph idx="1"/>
          </p:nvPr>
        </p:nvSpPr>
        <p:spPr/>
        <p:txBody>
          <a:bodyPr vert="horz" lIns="91440" tIns="45720" rIns="91440" bIns="45720" rtlCol="0" anchor="t">
            <a:normAutofit/>
          </a:bodyPr>
          <a:lstStyle/>
          <a:p>
            <a:pPr>
              <a:buClr>
                <a:srgbClr val="262626"/>
              </a:buClr>
            </a:pPr>
            <a:r>
              <a:rPr lang="en-US" sz="2800" dirty="0"/>
              <a:t>Please email me if I can help in any way:</a:t>
            </a:r>
          </a:p>
          <a:p>
            <a:pPr marL="0" indent="0">
              <a:buClr>
                <a:srgbClr val="262626"/>
              </a:buClr>
              <a:buNone/>
            </a:pPr>
            <a:r>
              <a:rPr lang="en-US" sz="2800" dirty="0">
                <a:hlinkClick r:id="rId2"/>
              </a:rPr>
              <a:t>s.ainsworth@uwtsd.ac.uk</a:t>
            </a:r>
            <a:r>
              <a:rPr lang="en-US" sz="2800" dirty="0"/>
              <a:t> </a:t>
            </a:r>
          </a:p>
        </p:txBody>
      </p:sp>
    </p:spTree>
    <p:extLst>
      <p:ext uri="{BB962C8B-B14F-4D97-AF65-F5344CB8AC3E}">
        <p14:creationId xmlns:p14="http://schemas.microsoft.com/office/powerpoint/2010/main" val="21984431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F415C-F00C-6365-44C0-E328E75B42E1}"/>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675D47D9-A2EF-6130-F35D-7F57AE491534}"/>
              </a:ext>
            </a:extLst>
          </p:cNvPr>
          <p:cNvSpPr>
            <a:spLocks noGrp="1"/>
          </p:cNvSpPr>
          <p:nvPr>
            <p:ph idx="1"/>
          </p:nvPr>
        </p:nvSpPr>
        <p:spPr/>
        <p:txBody>
          <a:bodyPr>
            <a:normAutofit/>
          </a:bodyPr>
          <a:lstStyle/>
          <a:p>
            <a:endParaRPr lang="en-GB" dirty="0"/>
          </a:p>
          <a:p>
            <a:r>
              <a:rPr lang="en-GB" dirty="0" err="1"/>
              <a:t>Babakr</a:t>
            </a:r>
            <a:r>
              <a:rPr lang="en-GB" dirty="0"/>
              <a:t>, Zana H., Mohamedamin, P., and </a:t>
            </a:r>
            <a:r>
              <a:rPr lang="en-GB" dirty="0" err="1"/>
              <a:t>Kakamad</a:t>
            </a:r>
            <a:r>
              <a:rPr lang="en-GB" dirty="0"/>
              <a:t>, K. (2019),! Piaget’s Cognitive Developmental Theory: </a:t>
            </a:r>
            <a:r>
              <a:rPr lang="en-GB" i="1" dirty="0"/>
              <a:t>Critical Review. In: Education  Quarterly Reviews</a:t>
            </a:r>
            <a:r>
              <a:rPr lang="en-GB" dirty="0"/>
              <a:t>, Vol., No.3, pp.517-524. DOI: 10.31014/aior.1993.02.03.84  (Accessed 22.10.2025)</a:t>
            </a:r>
          </a:p>
          <a:p>
            <a:r>
              <a:rPr lang="en-GB" dirty="0"/>
              <a:t>Bruce, T. (2021) </a:t>
            </a:r>
            <a:r>
              <a:rPr lang="en-GB" i="1" dirty="0"/>
              <a:t>Friedrich Froebel: A Critical Introduction to Key Themes and Debates. </a:t>
            </a:r>
            <a:r>
              <a:rPr lang="en-GB" dirty="0"/>
              <a:t>Bloomsbury.</a:t>
            </a:r>
          </a:p>
          <a:p>
            <a:r>
              <a:rPr lang="en-GB" dirty="0"/>
              <a:t>Ireland, J. &amp; </a:t>
            </a:r>
            <a:r>
              <a:rPr lang="en-GB" dirty="0" err="1"/>
              <a:t>Mouthaan</a:t>
            </a:r>
            <a:r>
              <a:rPr lang="en-GB" dirty="0"/>
              <a:t>, M. (2020) </a:t>
            </a:r>
            <a:r>
              <a:rPr lang="en-GB" i="1" dirty="0"/>
              <a:t>Perspectives on Curriculum Design: Comparing the Spiral and Network Models. </a:t>
            </a:r>
            <a:r>
              <a:rPr lang="en-GB" dirty="0"/>
              <a:t>Available at </a:t>
            </a:r>
            <a:r>
              <a:rPr lang="en-GB" dirty="0">
                <a:hlinkClick r:id="rId2"/>
              </a:rPr>
              <a:t>Perspectives on curriculum design: comparing the spiral and the network models</a:t>
            </a:r>
            <a:r>
              <a:rPr lang="en-GB" dirty="0"/>
              <a:t> (Accessed 21.11.2025)</a:t>
            </a:r>
          </a:p>
          <a:p>
            <a:r>
              <a:rPr lang="en-GB" dirty="0"/>
              <a:t>Leeder, T. M. (2022) ‘</a:t>
            </a:r>
            <a:r>
              <a:rPr lang="en-GB" dirty="0" err="1"/>
              <a:t>Behaviorism</a:t>
            </a:r>
            <a:r>
              <a:rPr lang="en-GB" dirty="0"/>
              <a:t>, Skinner, and Operant Conditioning: Considerations for Sport Coaching Practice’, </a:t>
            </a:r>
            <a:r>
              <a:rPr lang="en-GB" i="1" dirty="0"/>
              <a:t>Strategies</a:t>
            </a:r>
            <a:r>
              <a:rPr lang="en-GB" dirty="0"/>
              <a:t>, 35(3), pp. 27–32. </a:t>
            </a:r>
            <a:r>
              <a:rPr lang="en-GB" dirty="0" err="1"/>
              <a:t>doi</a:t>
            </a:r>
            <a:r>
              <a:rPr lang="en-GB" dirty="0"/>
              <a:t>: 10.1080/08924562.2022.2052776.(Accessed 20.10.2025)</a:t>
            </a:r>
          </a:p>
          <a:p>
            <a:r>
              <a:rPr lang="en-GB" dirty="0"/>
              <a:t>University of Glasgow (2013) </a:t>
            </a:r>
            <a:r>
              <a:rPr lang="en-GB" i="1" dirty="0"/>
              <a:t>Social Constructivism. </a:t>
            </a:r>
            <a:r>
              <a:rPr lang="en-GB" dirty="0"/>
              <a:t>Available at https://www.psy.gla.ac.uk/~steve/courses/archive/CERE12-13-safari-archive/topic3/webarchive-index.html (Accessed 21.11.2025)</a:t>
            </a:r>
          </a:p>
        </p:txBody>
      </p:sp>
    </p:spTree>
    <p:extLst>
      <p:ext uri="{BB962C8B-B14F-4D97-AF65-F5344CB8AC3E}">
        <p14:creationId xmlns:p14="http://schemas.microsoft.com/office/powerpoint/2010/main" val="6542999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Office">
      <a:dk1>
        <a:srgbClr val="000000"/>
      </a:dk1>
      <a:lt1>
        <a:srgbClr val="FFFFFF"/>
      </a:lt1>
      <a:dk2>
        <a:srgbClr val="2E3948"/>
      </a:dk2>
      <a:lt2>
        <a:srgbClr val="E7E6E6"/>
      </a:lt2>
      <a:accent1>
        <a:srgbClr val="5A82CB"/>
      </a:accent1>
      <a:accent2>
        <a:srgbClr val="ED7D31"/>
      </a:accent2>
      <a:accent3>
        <a:srgbClr val="A3A3A3"/>
      </a:accent3>
      <a:accent4>
        <a:srgbClr val="CF9B00"/>
      </a:accent4>
      <a:accent5>
        <a:srgbClr val="5B9BD5"/>
      </a:accent5>
      <a:accent6>
        <a:srgbClr val="70AD47"/>
      </a:accent6>
      <a:hlink>
        <a:srgbClr val="D26012"/>
      </a:hlink>
      <a:folHlink>
        <a:srgbClr val="A9718D"/>
      </a:folHlink>
    </a:clrScheme>
    <a:fontScheme name="Savon">
      <a:majorFont>
        <a:latin typeface="Century School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JIE 4006 Lecture 1 2020" id="{0F07322B-7CFB-4FD5-A898-8B70E85EC17D}" vid="{8CC0E5DE-FFDF-47D6-BFB7-B5C5CD63BD1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7" ma:contentTypeDescription="Create a new document." ma:contentTypeScope="" ma:versionID="231f5ea18085c7de39ece455eea6d11f">
  <xsd:schema xmlns:xsd="http://www.w3.org/2001/XMLSchema" xmlns:xs="http://www.w3.org/2001/XMLSchema" xmlns:p="http://schemas.microsoft.com/office/2006/metadata/properties" xmlns:ns2="c9412f1f-c5de-433b-90f0-e30b35783b17" targetNamespace="http://schemas.microsoft.com/office/2006/metadata/properties" ma:root="true" ma:fieldsID="6c6b32e0bfe379565dccfeeb56d3bd76" ns2:_="">
    <xsd:import namespace="c9412f1f-c5de-433b-90f0-e30b35783b1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B2826F-231A-46AD-A65E-4988DA20FFDE}">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A67221C-C656-47D5-A37B-D143C8416D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9412f1f-c5de-433b-90f0-e30b35783b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E3B28F7-7C44-444B-9145-B9BCEF352A1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2171</Words>
  <Application>Microsoft Office PowerPoint</Application>
  <PresentationFormat>Widescreen</PresentationFormat>
  <Paragraphs>153</Paragraphs>
  <Slides>21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Wingdings,Sans-Serif</vt:lpstr>
      <vt:lpstr>Arial</vt:lpstr>
      <vt:lpstr>Calibri</vt:lpstr>
      <vt:lpstr>Century Schoolbook</vt:lpstr>
      <vt:lpstr>Franklin Gothic Book</vt:lpstr>
      <vt:lpstr>Garamond</vt:lpstr>
      <vt:lpstr>Times New Roman</vt:lpstr>
      <vt:lpstr>Wingdings</vt:lpstr>
      <vt:lpstr>SavonVTI</vt:lpstr>
      <vt:lpstr>ECIE4012 Principles of Learning and Teaching: 4 </vt:lpstr>
      <vt:lpstr>Recap</vt:lpstr>
      <vt:lpstr>Today’s lecture</vt:lpstr>
      <vt:lpstr>Skinner: Behaviourism</vt:lpstr>
      <vt:lpstr>Critique of a rewards system</vt:lpstr>
      <vt:lpstr>Piaget: Constructivism</vt:lpstr>
      <vt:lpstr>Critique of Piaget's theory</vt:lpstr>
      <vt:lpstr>Froebel: Constructivism </vt:lpstr>
      <vt:lpstr>Critique of Froebel</vt:lpstr>
      <vt:lpstr>Bruner: Constructivism </vt:lpstr>
      <vt:lpstr>Critique of Bruner</vt:lpstr>
      <vt:lpstr>Vygotsky: Social Constructivism</vt:lpstr>
      <vt:lpstr>Critique of Vygotsky</vt:lpstr>
      <vt:lpstr>Blog #4</vt:lpstr>
      <vt:lpstr>Ideas for blog #4</vt:lpstr>
      <vt:lpstr>Additional Guidelines</vt:lpstr>
      <vt:lpstr>Style tip suggestions to consider</vt:lpstr>
      <vt:lpstr>Assessment </vt:lpstr>
      <vt:lpstr>Assessment</vt:lpstr>
      <vt:lpstr>Diolch/ Thank you</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Learning and Teaching</dc:title>
  <dc:creator>Lianne Bowen</dc:creator>
  <cp:lastModifiedBy>Sue Ainsworth</cp:lastModifiedBy>
  <cp:revision>394</cp:revision>
  <dcterms:created xsi:type="dcterms:W3CDTF">2020-10-05T17:12:45Z</dcterms:created>
  <dcterms:modified xsi:type="dcterms:W3CDTF">2025-11-23T06:24:11Z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ies>
</file>