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9144000" cy="5143500" type="screen16x9"/>
  <p:notesSz cx="6858000" cy="9144000"/>
  <p:embeddedFontLst>
    <p:embeddedFont>
      <p:font typeface="Merriweather" panose="00000500000000000000" pitchFamily="2" charset="0"/>
      <p:regular r:id="rId17"/>
      <p:bold r:id="rId18"/>
      <p:italic r:id="rId19"/>
      <p:boldItalic r:id="rId20"/>
    </p:embeddedFont>
    <p:embeddedFont>
      <p:font typeface="Roboto" panose="02000000000000000000" pitchFamily="2"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8" d="100"/>
          <a:sy n="98" d="100"/>
        </p:scale>
        <p:origin x="10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 name="Google Shape;6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3eeb376ae92_0_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3eeb376ae92_0_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In the UK healthcare sector, digital transformation is fundamental to embracing advanced healthcare that drives efficiency, access and empowers patients. Herein, a key innovation introduced by the publicly funded healthcare organisation of the UK, the NHS, is the </a:t>
            </a:r>
            <a:r>
              <a:rPr lang="en" b="1">
                <a:solidFill>
                  <a:srgbClr val="222222"/>
                </a:solidFill>
              </a:rPr>
              <a:t>NHS App</a:t>
            </a:r>
            <a:r>
              <a:rPr lang="en">
                <a:solidFill>
                  <a:srgbClr val="222222"/>
                </a:solidFill>
              </a:rPr>
              <a:t>. Launched in the recent decade (2018), the app provides patients with the digital gateway to healthcare services (Nhs.uk, 2026). According to Gov.uk (2020), the app ensures flexible appointment scheduling, prescriptions on request, electronic health records (EHR) and NHS 111 support during emergencies. Focusing on the significance of the innovation, this presentation will draw attention to the app’s relevance in </a:t>
            </a:r>
            <a:r>
              <a:rPr lang="en" b="1">
                <a:solidFill>
                  <a:srgbClr val="222222"/>
                </a:solidFill>
              </a:rPr>
              <a:t>Berkshire Healthcare NHS Foundation Trust</a:t>
            </a:r>
            <a:r>
              <a:rPr lang="en">
                <a:solidFill>
                  <a:srgbClr val="222222"/>
                </a:solidFill>
              </a:rPr>
              <a:t> in offering community-focused healthcare services. Herein, the discussion will outline the impact of the app on the workforce, service delivery and patient experience, while highlighting both positive and negative aspects.</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eeb376ae92_0_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eeb376ae92_0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The research aims to investigate the NHS App and its impact on the UK health and social care system. Herein, the priority has been given to key dimensions, including the workforce transformation, changes in service delivery and patient perception &amp; experience at Berkshire Healthcare NHS Foundation Trust.</a:t>
            </a:r>
            <a:endParaRPr>
              <a:solidFill>
                <a:srgbClr val="222222"/>
              </a:solidFill>
            </a:endParaRPr>
          </a:p>
          <a:p>
            <a:pPr marL="0" lvl="0" indent="0" algn="just" rtl="0">
              <a:lnSpc>
                <a:spcPct val="150000"/>
              </a:lnSpc>
              <a:spcBef>
                <a:spcPts val="1000"/>
              </a:spcBef>
              <a:spcAft>
                <a:spcPts val="0"/>
              </a:spcAft>
              <a:buNone/>
            </a:pPr>
            <a:r>
              <a:rPr lang="en">
                <a:solidFill>
                  <a:srgbClr val="222222"/>
                </a:solidFill>
              </a:rPr>
              <a:t>Bestowing focus on the aim, this presentation provides a scope to understand the digital transformation in UK healthcare in recent years. Herein, both benefits and challenges have been discussed to emphasise how the NHS App has been impacting modern healthcare practices across organisations. The information has been critically assessed to balance insights into the transformative arena of the app to sustain the digital adoption.</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eb376ae92_0_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eb376ae92_0_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The use of the NHS app in the Berkshire Healthcare NHS Foundation Trust has transformed the work process and duties of the staff. For instance, the administrative staff who used to book appointments and issue prescriptions manually are now assisting patients to use the app by offering guidance for its navigation. NHS England (2023), mentioned that training has been provided to empower the staff to use the app.</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With the assisted transformation of the workforce, the app ensures </a:t>
            </a:r>
            <a:r>
              <a:rPr lang="en" b="1">
                <a:solidFill>
                  <a:srgbClr val="222222"/>
                </a:solidFill>
              </a:rPr>
              <a:t>efficiency gains </a:t>
            </a:r>
            <a:r>
              <a:rPr lang="en">
                <a:solidFill>
                  <a:srgbClr val="222222"/>
                </a:solidFill>
              </a:rPr>
              <a:t>by reducing workload and engaging staff directly in patient care. Further, as evidenced by Sharaf (2024), automated systems not only </a:t>
            </a:r>
            <a:r>
              <a:rPr lang="en" b="1">
                <a:solidFill>
                  <a:srgbClr val="222222"/>
                </a:solidFill>
              </a:rPr>
              <a:t>reduce errors</a:t>
            </a:r>
            <a:r>
              <a:rPr lang="en">
                <a:solidFill>
                  <a:srgbClr val="222222"/>
                </a:solidFill>
              </a:rPr>
              <a:t> within appointment booking but also </a:t>
            </a:r>
            <a:r>
              <a:rPr lang="en" b="1">
                <a:solidFill>
                  <a:srgbClr val="222222"/>
                </a:solidFill>
              </a:rPr>
              <a:t>improve prescription handling</a:t>
            </a:r>
            <a:r>
              <a:rPr lang="en">
                <a:solidFill>
                  <a:srgbClr val="222222"/>
                </a:solidFill>
              </a:rPr>
              <a:t>. Nevertheless, it has been observed that digital skills are mandatory for the staff to experience continuous professional development. While there are merits of the app, potential drawbacks in implementation are equally noted. </a:t>
            </a:r>
            <a:r>
              <a:rPr lang="en" b="1">
                <a:solidFill>
                  <a:srgbClr val="222222"/>
                </a:solidFill>
              </a:rPr>
              <a:t>Change resistance</a:t>
            </a:r>
            <a:r>
              <a:rPr lang="en">
                <a:solidFill>
                  <a:srgbClr val="222222"/>
                </a:solidFill>
              </a:rPr>
              <a:t> is a key concern among the healthcare staff, who are accustomed to legacy settings. Furthermore, Stoumpos </a:t>
            </a:r>
            <a:r>
              <a:rPr lang="en" i="1">
                <a:solidFill>
                  <a:srgbClr val="222222"/>
                </a:solidFill>
              </a:rPr>
              <a:t>et al.,</a:t>
            </a:r>
            <a:r>
              <a:rPr lang="en">
                <a:solidFill>
                  <a:srgbClr val="222222"/>
                </a:solidFill>
              </a:rPr>
              <a:t> (2023) also stated that the </a:t>
            </a:r>
            <a:r>
              <a:rPr lang="en" b="1">
                <a:solidFill>
                  <a:srgbClr val="222222"/>
                </a:solidFill>
              </a:rPr>
              <a:t>workload during the transition stage</a:t>
            </a:r>
            <a:r>
              <a:rPr lang="en">
                <a:solidFill>
                  <a:srgbClr val="222222"/>
                </a:solidFill>
              </a:rPr>
              <a:t> is significant since it involves shifting from traditional manual handling to digital embrace. Therefore, mitigating the dilemma is important, which requires continuous support, staff training, &amp; effective change management.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eeb376ae92_0_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eeb376ae92_0_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Incorporating the NHS App into Berkshire Healthcare NHS Foundation Trust has effectively transformed the service delivery process. At present, appointment scheduling and prescription orders are typically performed online, which reduces dependency on telephone and physical visits. Further, as implied by Pilbery </a:t>
            </a:r>
            <a:r>
              <a:rPr lang="en" i="1">
                <a:solidFill>
                  <a:srgbClr val="222222"/>
                </a:solidFill>
              </a:rPr>
              <a:t>et al., </a:t>
            </a:r>
            <a:r>
              <a:rPr lang="en">
                <a:solidFill>
                  <a:srgbClr val="222222"/>
                </a:solidFill>
              </a:rPr>
              <a:t>(2024) the incorporation of NHS 111 has helped in triaging patients with more efficiency.</a:t>
            </a:r>
            <a:endParaRPr>
              <a:solidFill>
                <a:srgbClr val="222222"/>
              </a:solidFill>
            </a:endParaRPr>
          </a:p>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Upon understanding the significance of the app, the benefits show a </a:t>
            </a:r>
            <a:r>
              <a:rPr lang="en" b="1">
                <a:solidFill>
                  <a:srgbClr val="222222"/>
                </a:solidFill>
              </a:rPr>
              <a:t>faster service delivery</a:t>
            </a:r>
            <a:r>
              <a:rPr lang="en">
                <a:solidFill>
                  <a:srgbClr val="222222"/>
                </a:solidFill>
              </a:rPr>
              <a:t> at Berkshire Healthcare, which not only improved coordination throughout departments but also minimised the bottlenecks within patient flow (Gov.uk, 2020). Further, </a:t>
            </a:r>
            <a:r>
              <a:rPr lang="en" b="1">
                <a:solidFill>
                  <a:srgbClr val="222222"/>
                </a:solidFill>
              </a:rPr>
              <a:t>staff are more involved in patient care</a:t>
            </a:r>
            <a:r>
              <a:rPr lang="en">
                <a:solidFill>
                  <a:srgbClr val="222222"/>
                </a:solidFill>
              </a:rPr>
              <a:t> through the aid of digital handling of administrative operations. This increases the overall productivity. While this is true, challenges persist. According to Thenhsalliance (2024), </a:t>
            </a:r>
            <a:r>
              <a:rPr lang="en" b="1">
                <a:solidFill>
                  <a:srgbClr val="222222"/>
                </a:solidFill>
              </a:rPr>
              <a:t>high investment initially</a:t>
            </a:r>
            <a:r>
              <a:rPr lang="en">
                <a:solidFill>
                  <a:srgbClr val="222222"/>
                </a:solidFill>
              </a:rPr>
              <a:t> on digital infrastructure with follow-up training and technical upgradations directly strains the healthcare budgets. Secondly, </a:t>
            </a:r>
            <a:r>
              <a:rPr lang="en" b="1">
                <a:solidFill>
                  <a:srgbClr val="222222"/>
                </a:solidFill>
              </a:rPr>
              <a:t>digital exclusion</a:t>
            </a:r>
            <a:r>
              <a:rPr lang="en">
                <a:solidFill>
                  <a:srgbClr val="222222"/>
                </a:solidFill>
              </a:rPr>
              <a:t> has become a critical concern for the app implementation since inadequate digital literacy creates inequitable access to modern healthcare. Hence, parallel support is needed for digitally incompetent users.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eeb376ae92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3eeb376ae92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The NHS app has changed patient experience by making healthcare more accessible, enabling patients to book appointments and order prescriptions on request. The integration with NHS 111 further helps speed up triaging patients to the most relevant health care facility (Pilbery </a:t>
            </a:r>
            <a:r>
              <a:rPr lang="en" i="1">
                <a:solidFill>
                  <a:srgbClr val="222222"/>
                </a:solidFill>
              </a:rPr>
              <a:t>et al., </a:t>
            </a:r>
            <a:r>
              <a:rPr lang="en">
                <a:solidFill>
                  <a:srgbClr val="222222"/>
                </a:solidFill>
              </a:rPr>
              <a:t>2024). Nevertheless, there are certain hurdles that need to be addressed. As explained by Alhammad </a:t>
            </a:r>
            <a:r>
              <a:rPr lang="en" i="1">
                <a:solidFill>
                  <a:srgbClr val="222222"/>
                </a:solidFill>
              </a:rPr>
              <a:t>et al.,</a:t>
            </a:r>
            <a:r>
              <a:rPr lang="en">
                <a:solidFill>
                  <a:srgbClr val="222222"/>
                </a:solidFill>
              </a:rPr>
              <a:t> (2023) the privacy issue is an ongoing challenge because patients are always concerned about the protection of their information. The digital literacy problem particularly affects aged people as well as those who belong to marginalised communities. Thus, it can be stated that addressing socioeconomic disparities is crucial to enhancing the acceptance rate.</a:t>
            </a:r>
            <a:endParaRPr>
              <a:solidFill>
                <a:srgbClr val="222222"/>
              </a:solidFill>
            </a:endParaRPr>
          </a:p>
          <a:p>
            <a:pPr marL="0" lvl="0" indent="0" algn="just" rtl="0">
              <a:lnSpc>
                <a:spcPct val="150000"/>
              </a:lnSpc>
              <a:spcBef>
                <a:spcPts val="1000"/>
              </a:spcBef>
              <a:spcAft>
                <a:spcPts val="0"/>
              </a:spcAft>
              <a:buNone/>
            </a:pPr>
            <a:r>
              <a:rPr lang="en">
                <a:solidFill>
                  <a:srgbClr val="222222"/>
                </a:solidFill>
              </a:rPr>
              <a:t>An illustration of case studies provides contrasting outcomes. According to the findings of research conducted by the NIHR ARC Northwest London, self-management was found to be positive through the NHS app. Engagement, on the other hand, varies from one person to another depending on their trust. The second case study relates to the survey done in 2024, in which patient data relating to the use of the NHS app was considered. Herein, 78% of those surveyed were happy about the convenient access to features (Patients-association, 2024).</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eeb376ae9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eeb376ae9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a:solidFill>
                  <a:srgbClr val="222222"/>
                </a:solidFill>
              </a:rPr>
              <a:t>Evaluation of the NHS App in the context of the Berkshire Healthcare NHS Foundation Trust shows that there are both strengths and weaknesses when it comes to the app’s usage. Based on the evidence by Sharaf (2024), it has been observed that the app has been more efficient and patient-friendly. </a:t>
            </a:r>
            <a:r>
              <a:rPr lang="en">
                <a:solidFill>
                  <a:srgbClr val="161F19"/>
                </a:solidFill>
                <a:highlight>
                  <a:srgbClr val="FFFFFF"/>
                </a:highlight>
              </a:rPr>
              <a:t>Arguably, Alhammad </a:t>
            </a:r>
            <a:r>
              <a:rPr lang="en" i="1">
                <a:solidFill>
                  <a:srgbClr val="161F19"/>
                </a:solidFill>
                <a:highlight>
                  <a:srgbClr val="FFFFFF"/>
                </a:highlight>
              </a:rPr>
              <a:t>et al.,</a:t>
            </a:r>
            <a:r>
              <a:rPr lang="en">
                <a:solidFill>
                  <a:srgbClr val="161F19"/>
                </a:solidFill>
                <a:highlight>
                  <a:srgbClr val="FFFFFF"/>
                </a:highlight>
              </a:rPr>
              <a:t> (2023), mentioned that privacy concerns, service expenses, and digital divide are undeniable issues.</a:t>
            </a:r>
            <a:r>
              <a:rPr lang="en">
                <a:solidFill>
                  <a:srgbClr val="222222"/>
                </a:solidFill>
              </a:rPr>
              <a:t> Critically, change management and employee training are key components in overcoming any form of resistance. Hence, it is imperative to consider that the NHS App shows that innovation can only be sustainable through continuous investment in digital technologies, which is complemented by a people-centric culture.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3eeb376ae92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3eeb376ae92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chemeClr val="dk1"/>
                </a:solidFill>
              </a:rPr>
              <a:t>Upon gaining knowledge about the significant challenges that come with implementing the NHS App through previous slides, the following recommendations are made. Firstly, the </a:t>
            </a:r>
            <a:r>
              <a:rPr lang="en" b="1">
                <a:solidFill>
                  <a:schemeClr val="dk1"/>
                </a:solidFill>
              </a:rPr>
              <a:t>employees need to receive comprehensive training</a:t>
            </a:r>
            <a:r>
              <a:rPr lang="en">
                <a:solidFill>
                  <a:schemeClr val="dk1"/>
                </a:solidFill>
              </a:rPr>
              <a:t> to boost their confidence as well as lower their resistance to change. Secondly, </a:t>
            </a:r>
            <a:r>
              <a:rPr lang="en" b="1">
                <a:solidFill>
                  <a:schemeClr val="dk1"/>
                </a:solidFill>
              </a:rPr>
              <a:t>investing heavily in the digital infrastructure</a:t>
            </a:r>
            <a:r>
              <a:rPr lang="en">
                <a:solidFill>
                  <a:schemeClr val="dk1"/>
                </a:solidFill>
              </a:rPr>
              <a:t> is critical for resilience and minimises system failure. In addition, the </a:t>
            </a:r>
            <a:r>
              <a:rPr lang="en" b="1">
                <a:solidFill>
                  <a:schemeClr val="dk1"/>
                </a:solidFill>
              </a:rPr>
              <a:t>digital inclusion policy </a:t>
            </a:r>
            <a:r>
              <a:rPr lang="en">
                <a:solidFill>
                  <a:schemeClr val="dk1"/>
                </a:solidFill>
              </a:rPr>
              <a:t>must ensure that vulnerable groups have access to the application via the provision of assistance through various modes of engagement. Finally, </a:t>
            </a:r>
            <a:r>
              <a:rPr lang="en" b="1">
                <a:solidFill>
                  <a:schemeClr val="dk1"/>
                </a:solidFill>
              </a:rPr>
              <a:t>improved data protection and good communication</a:t>
            </a:r>
            <a:r>
              <a:rPr lang="en">
                <a:solidFill>
                  <a:schemeClr val="dk1"/>
                </a:solidFill>
              </a:rPr>
              <a:t> are necessary to maintain trust among patients.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eeb376ae92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eeb376ae92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a:solidFill>
                  <a:srgbClr val="222222"/>
                </a:solidFill>
              </a:rPr>
              <a:t>In essence, evaluating the NHS App at the Berkshire Healthcare NHS Foundation Trust showcases the transformational changes that have been brought about by this innovation within the workforce, services, and patients. The selection of a digital innovation, introduced in the recent decade, has specified relevance in addressing contemporary healthcare issues. Although there are many benefits that accrued in terms of service efficiency, patient empowerment, and improved staff coordination, some of the major drawbacks include issues of privacy, digital literacy, and technology access. The training, technological investments, inclusive strategies, and good data protection policies are crucial to achieving a digital NHS transformation.</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3eeb376ae92_0_9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3eeb376ae92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eb376ae92_0_1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eeb376ae92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125"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txBody>
          <a:bodyPr/>
          <a:lstStyle/>
          <a:p>
            <a:endParaRPr lang="en-GB"/>
          </a:p>
        </p:txBody>
      </p:sp>
      <p:sp>
        <p:nvSpPr>
          <p:cNvPr id="11" name="Google Shape;11;p2"/>
          <p:cNvSpPr txBox="1">
            <a:spLocks noGrp="1"/>
          </p:cNvSpPr>
          <p:nvPr>
            <p:ph type="ctr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2" name="Google Shape;12;p2"/>
          <p:cNvSpPr txBox="1">
            <a:spLocks noGrp="1"/>
          </p:cNvSpPr>
          <p:nvPr>
            <p:ph type="subTitle" idx="1"/>
          </p:nvPr>
        </p:nvSpPr>
        <p:spPr>
          <a:xfrm>
            <a:off x="311700" y="1878560"/>
            <a:ext cx="4242600" cy="7383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2"/>
              </a:buClr>
              <a:buSzPts val="1600"/>
              <a:buNone/>
              <a:defRPr sz="1600">
                <a:solidFill>
                  <a:schemeClr val="lt2"/>
                </a:solidFill>
              </a:defRPr>
            </a:lvl1pPr>
            <a:lvl2pPr lvl="1">
              <a:lnSpc>
                <a:spcPct val="100000"/>
              </a:lnSpc>
              <a:spcBef>
                <a:spcPts val="0"/>
              </a:spcBef>
              <a:spcAft>
                <a:spcPts val="0"/>
              </a:spcAft>
              <a:buClr>
                <a:schemeClr val="lt2"/>
              </a:buClr>
              <a:buSzPts val="1600"/>
              <a:buNone/>
              <a:defRPr sz="1600">
                <a:solidFill>
                  <a:schemeClr val="lt2"/>
                </a:solidFill>
              </a:defRPr>
            </a:lvl2pPr>
            <a:lvl3pPr lvl="2">
              <a:lnSpc>
                <a:spcPct val="100000"/>
              </a:lnSpc>
              <a:spcBef>
                <a:spcPts val="0"/>
              </a:spcBef>
              <a:spcAft>
                <a:spcPts val="0"/>
              </a:spcAft>
              <a:buClr>
                <a:schemeClr val="lt2"/>
              </a:buClr>
              <a:buSzPts val="1600"/>
              <a:buNone/>
              <a:defRPr sz="1600">
                <a:solidFill>
                  <a:schemeClr val="lt2"/>
                </a:solidFill>
              </a:defRPr>
            </a:lvl3pPr>
            <a:lvl4pPr lvl="3">
              <a:lnSpc>
                <a:spcPct val="100000"/>
              </a:lnSpc>
              <a:spcBef>
                <a:spcPts val="0"/>
              </a:spcBef>
              <a:spcAft>
                <a:spcPts val="0"/>
              </a:spcAft>
              <a:buClr>
                <a:schemeClr val="lt2"/>
              </a:buClr>
              <a:buSzPts val="1600"/>
              <a:buNone/>
              <a:defRPr sz="1600">
                <a:solidFill>
                  <a:schemeClr val="lt2"/>
                </a:solidFill>
              </a:defRPr>
            </a:lvl4pPr>
            <a:lvl5pPr lvl="4">
              <a:lnSpc>
                <a:spcPct val="100000"/>
              </a:lnSpc>
              <a:spcBef>
                <a:spcPts val="0"/>
              </a:spcBef>
              <a:spcAft>
                <a:spcPts val="0"/>
              </a:spcAft>
              <a:buClr>
                <a:schemeClr val="lt2"/>
              </a:buClr>
              <a:buSzPts val="1600"/>
              <a:buNone/>
              <a:defRPr sz="1600">
                <a:solidFill>
                  <a:schemeClr val="lt2"/>
                </a:solidFill>
              </a:defRPr>
            </a:lvl5pPr>
            <a:lvl6pPr lvl="5">
              <a:lnSpc>
                <a:spcPct val="100000"/>
              </a:lnSpc>
              <a:spcBef>
                <a:spcPts val="0"/>
              </a:spcBef>
              <a:spcAft>
                <a:spcPts val="0"/>
              </a:spcAft>
              <a:buClr>
                <a:schemeClr val="lt2"/>
              </a:buClr>
              <a:buSzPts val="1600"/>
              <a:buNone/>
              <a:defRPr sz="1600">
                <a:solidFill>
                  <a:schemeClr val="lt2"/>
                </a:solidFill>
              </a:defRPr>
            </a:lvl6pPr>
            <a:lvl7pPr lvl="6">
              <a:lnSpc>
                <a:spcPct val="100000"/>
              </a:lnSpc>
              <a:spcBef>
                <a:spcPts val="0"/>
              </a:spcBef>
              <a:spcAft>
                <a:spcPts val="0"/>
              </a:spcAft>
              <a:buClr>
                <a:schemeClr val="lt2"/>
              </a:buClr>
              <a:buSzPts val="1600"/>
              <a:buNone/>
              <a:defRPr sz="1600">
                <a:solidFill>
                  <a:schemeClr val="lt2"/>
                </a:solidFill>
              </a:defRPr>
            </a:lvl7pPr>
            <a:lvl8pPr lvl="7">
              <a:lnSpc>
                <a:spcPct val="100000"/>
              </a:lnSpc>
              <a:spcBef>
                <a:spcPts val="0"/>
              </a:spcBef>
              <a:spcAft>
                <a:spcPts val="0"/>
              </a:spcAft>
              <a:buClr>
                <a:schemeClr val="lt2"/>
              </a:buClr>
              <a:buSzPts val="1600"/>
              <a:buNone/>
              <a:defRPr sz="1600">
                <a:solidFill>
                  <a:schemeClr val="lt2"/>
                </a:solidFill>
              </a:defRPr>
            </a:lvl8pPr>
            <a:lvl9pPr lvl="8">
              <a:lnSpc>
                <a:spcPct val="100000"/>
              </a:lnSpc>
              <a:spcBef>
                <a:spcPts val="0"/>
              </a:spcBef>
              <a:spcAft>
                <a:spcPts val="0"/>
              </a:spcAft>
              <a:buClr>
                <a:schemeClr val="lt2"/>
              </a:buClr>
              <a:buSzPts val="1600"/>
              <a:buNone/>
              <a:defRPr sz="1600">
                <a:solidFill>
                  <a:schemeClr val="lt2"/>
                </a:solidFill>
              </a:defRPr>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p:nvPr/>
        </p:nvSpPr>
        <p:spPr>
          <a:xfrm>
            <a:off x="0" y="48099"/>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lt1"/>
          </a:solidFill>
          <a:ln>
            <a:noFill/>
          </a:ln>
        </p:spPr>
      </p:sp>
      <p:sp>
        <p:nvSpPr>
          <p:cNvPr id="16" name="Google Shape;16;p3"/>
          <p:cNvSpPr/>
          <p:nvPr/>
        </p:nvSpPr>
        <p:spPr>
          <a:xfrm>
            <a:off x="0" y="0"/>
            <a:ext cx="9144250" cy="4398100"/>
          </a:xfrm>
          <a:custGeom>
            <a:avLst/>
            <a:gdLst/>
            <a:ahLst/>
            <a:cxnLst/>
            <a:rect l="l" t="t" r="r" b="b"/>
            <a:pathLst>
              <a:path w="365770" h="175924" extrusionOk="0">
                <a:moveTo>
                  <a:pt x="0" y="0"/>
                </a:moveTo>
                <a:lnTo>
                  <a:pt x="365770" y="0"/>
                </a:lnTo>
                <a:lnTo>
                  <a:pt x="365760" y="70914"/>
                </a:lnTo>
                <a:lnTo>
                  <a:pt x="0" y="175924"/>
                </a:lnTo>
                <a:close/>
              </a:path>
            </a:pathLst>
          </a:custGeom>
          <a:solidFill>
            <a:schemeClr val="accent3"/>
          </a:solidFill>
          <a:ln>
            <a:noFill/>
          </a:ln>
        </p:spPr>
      </p:sp>
      <p:sp>
        <p:nvSpPr>
          <p:cNvPr id="17" name="Google Shape;17;p3"/>
          <p:cNvSpPr txBox="1">
            <a:spLocks noGrp="1"/>
          </p:cNvSpPr>
          <p:nvPr>
            <p:ph type="title"/>
          </p:nvPr>
        </p:nvSpPr>
        <p:spPr>
          <a:xfrm>
            <a:off x="311700" y="539725"/>
            <a:ext cx="8520600" cy="12825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0"/>
            <a:ext cx="4314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0" y="44125"/>
            <a:ext cx="4313625" cy="4399375"/>
          </a:xfrm>
          <a:custGeom>
            <a:avLst/>
            <a:gdLst/>
            <a:ahLst/>
            <a:cxnLst/>
            <a:rect l="l" t="t" r="r" b="b"/>
            <a:pathLst>
              <a:path w="172545" h="175975" extrusionOk="0">
                <a:moveTo>
                  <a:pt x="0" y="157"/>
                </a:moveTo>
                <a:lnTo>
                  <a:pt x="172419" y="0"/>
                </a:lnTo>
                <a:lnTo>
                  <a:pt x="172545" y="126541"/>
                </a:lnTo>
                <a:lnTo>
                  <a:pt x="0" y="175975"/>
                </a:lnTo>
                <a:close/>
              </a:path>
            </a:pathLst>
          </a:custGeom>
          <a:solidFill>
            <a:schemeClr val="accent2"/>
          </a:solidFill>
          <a:ln>
            <a:noFill/>
          </a:ln>
        </p:spPr>
        <p:txBody>
          <a:bodyPr/>
          <a:lstStyle/>
          <a:p>
            <a:endParaRPr lang="en-GB"/>
          </a:p>
        </p:txBody>
      </p:sp>
      <p:sp>
        <p:nvSpPr>
          <p:cNvPr id="22" name="Google Shape;22;p4"/>
          <p:cNvSpPr/>
          <p:nvPr/>
        </p:nvSpPr>
        <p:spPr>
          <a:xfrm>
            <a:off x="-125" y="0"/>
            <a:ext cx="4316900" cy="4395600"/>
          </a:xfrm>
          <a:custGeom>
            <a:avLst/>
            <a:gdLst/>
            <a:ahLst/>
            <a:cxnLst/>
            <a:rect l="l" t="t" r="r" b="b"/>
            <a:pathLst>
              <a:path w="172676" h="175824" extrusionOk="0">
                <a:moveTo>
                  <a:pt x="0" y="6"/>
                </a:moveTo>
                <a:lnTo>
                  <a:pt x="172676" y="0"/>
                </a:lnTo>
                <a:lnTo>
                  <a:pt x="172562" y="126442"/>
                </a:lnTo>
                <a:lnTo>
                  <a:pt x="0" y="175824"/>
                </a:lnTo>
                <a:close/>
              </a:path>
            </a:pathLst>
          </a:custGeom>
          <a:solidFill>
            <a:schemeClr val="dk1"/>
          </a:solidFill>
          <a:ln>
            <a:noFill/>
          </a:ln>
        </p:spPr>
        <p:txBody>
          <a:bodyPr/>
          <a:lstStyle/>
          <a:p>
            <a:endParaRPr lang="en-GB"/>
          </a:p>
        </p:txBody>
      </p:sp>
      <p:sp>
        <p:nvSpPr>
          <p:cNvPr id="23" name="Google Shape;23;p4"/>
          <p:cNvSpPr txBox="1">
            <a:spLocks noGrp="1"/>
          </p:cNvSpPr>
          <p:nvPr>
            <p:ph type="title"/>
          </p:nvPr>
        </p:nvSpPr>
        <p:spPr>
          <a:xfrm>
            <a:off x="311725" y="500925"/>
            <a:ext cx="3706500" cy="25089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4" name="Google Shape;24;p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6"/>
        <p:cNvGrpSpPr/>
        <p:nvPr/>
      </p:nvGrpSpPr>
      <p:grpSpPr>
        <a:xfrm>
          <a:off x="0" y="0"/>
          <a:ext cx="0" cy="0"/>
          <a:chOff x="0" y="0"/>
          <a:chExt cx="0" cy="0"/>
        </a:xfrm>
      </p:grpSpPr>
      <p:sp>
        <p:nvSpPr>
          <p:cNvPr id="27" name="Google Shape;27;p5"/>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5"/>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29" name="Google Shape;29;p5"/>
          <p:cNvSpPr txBox="1">
            <a:spLocks noGrp="1"/>
          </p:cNvSpPr>
          <p:nvPr>
            <p:ph type="body" idx="1"/>
          </p:nvPr>
        </p:nvSpPr>
        <p:spPr>
          <a:xfrm>
            <a:off x="3117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5"/>
          <p:cNvSpPr txBox="1">
            <a:spLocks noGrp="1"/>
          </p:cNvSpPr>
          <p:nvPr>
            <p:ph type="body" idx="2"/>
          </p:nvPr>
        </p:nvSpPr>
        <p:spPr>
          <a:xfrm>
            <a:off x="4832400" y="1505700"/>
            <a:ext cx="3999900" cy="3076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2"/>
        <p:cNvGrpSpPr/>
        <p:nvPr/>
      </p:nvGrpSpPr>
      <p:grpSpPr>
        <a:xfrm>
          <a:off x="0" y="0"/>
          <a:ext cx="0" cy="0"/>
          <a:chOff x="0" y="0"/>
          <a:chExt cx="0" cy="0"/>
        </a:xfrm>
      </p:grpSpPr>
      <p:sp>
        <p:nvSpPr>
          <p:cNvPr id="33" name="Google Shape;33;p6"/>
          <p:cNvSpPr/>
          <p:nvPr/>
        </p:nvSpPr>
        <p:spPr>
          <a:xfrm>
            <a:off x="0" y="0"/>
            <a:ext cx="9144000" cy="12771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6"/>
          <p:cNvSpPr txBox="1">
            <a:spLocks noGrp="1"/>
          </p:cNvSpPr>
          <p:nvPr>
            <p:ph type="title"/>
          </p:nvPr>
        </p:nvSpPr>
        <p:spPr>
          <a:xfrm>
            <a:off x="311725" y="500925"/>
            <a:ext cx="8520600" cy="623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sp>
        <p:nvSpPr>
          <p:cNvPr id="37" name="Google Shape;37;p7"/>
          <p:cNvSpPr/>
          <p:nvPr/>
        </p:nvSpPr>
        <p:spPr>
          <a:xfrm>
            <a:off x="0" y="0"/>
            <a:ext cx="37644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title"/>
          </p:nvPr>
        </p:nvSpPr>
        <p:spPr>
          <a:xfrm>
            <a:off x="311725" y="500925"/>
            <a:ext cx="3127500" cy="18291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39" name="Google Shape;39;p7"/>
          <p:cNvSpPr txBox="1">
            <a:spLocks noGrp="1"/>
          </p:cNvSpPr>
          <p:nvPr>
            <p:ph type="body" idx="1"/>
          </p:nvPr>
        </p:nvSpPr>
        <p:spPr>
          <a:xfrm>
            <a:off x="311700" y="2390650"/>
            <a:ext cx="3127500" cy="229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311675" y="798600"/>
            <a:ext cx="6247800" cy="3546300"/>
          </a:xfrm>
          <a:prstGeom prst="rect">
            <a:avLst/>
          </a:prstGeom>
        </p:spPr>
        <p:txBody>
          <a:bodyPr spcFirstLastPara="1" wrap="square" lIns="91425" tIns="91425" rIns="91425" bIns="91425" anchor="ctr" anchorCtr="0">
            <a:normAutofit/>
          </a:bodyPr>
          <a:lstStyle>
            <a:lvl1pPr lvl="0">
              <a:spcBef>
                <a:spcPts val="0"/>
              </a:spcBef>
              <a:spcAft>
                <a:spcPts val="0"/>
              </a:spcAft>
              <a:buSzPts val="3600"/>
              <a:buNone/>
              <a:defRPr sz="3600"/>
            </a:lvl1pPr>
            <a:lvl2pPr lvl="1">
              <a:spcBef>
                <a:spcPts val="0"/>
              </a:spcBef>
              <a:spcAft>
                <a:spcPts val="0"/>
              </a:spcAft>
              <a:buSzPts val="3600"/>
              <a:buNone/>
              <a:defRPr sz="3600"/>
            </a:lvl2pPr>
            <a:lvl3pPr lvl="2">
              <a:spcBef>
                <a:spcPts val="0"/>
              </a:spcBef>
              <a:spcAft>
                <a:spcPts val="0"/>
              </a:spcAft>
              <a:buSzPts val="3600"/>
              <a:buNone/>
              <a:defRPr sz="3600"/>
            </a:lvl3pPr>
            <a:lvl4pPr lvl="3">
              <a:spcBef>
                <a:spcPts val="0"/>
              </a:spcBef>
              <a:spcAft>
                <a:spcPts val="0"/>
              </a:spcAft>
              <a:buSzPts val="3600"/>
              <a:buNone/>
              <a:defRPr sz="3600"/>
            </a:lvl4pPr>
            <a:lvl5pPr lvl="4">
              <a:spcBef>
                <a:spcPts val="0"/>
              </a:spcBef>
              <a:spcAft>
                <a:spcPts val="0"/>
              </a:spcAft>
              <a:buSzPts val="3600"/>
              <a:buNone/>
              <a:defRPr sz="3600"/>
            </a:lvl5pPr>
            <a:lvl6pPr lvl="5">
              <a:spcBef>
                <a:spcPts val="0"/>
              </a:spcBef>
              <a:spcAft>
                <a:spcPts val="0"/>
              </a:spcAft>
              <a:buSzPts val="3600"/>
              <a:buNone/>
              <a:defRPr sz="3600"/>
            </a:lvl6pPr>
            <a:lvl7pPr lvl="6">
              <a:spcBef>
                <a:spcPts val="0"/>
              </a:spcBef>
              <a:spcAft>
                <a:spcPts val="0"/>
              </a:spcAft>
              <a:buSzPts val="3600"/>
              <a:buNone/>
              <a:defRPr sz="3600"/>
            </a:lvl7pPr>
            <a:lvl8pPr lvl="7">
              <a:spcBef>
                <a:spcPts val="0"/>
              </a:spcBef>
              <a:spcAft>
                <a:spcPts val="0"/>
              </a:spcAft>
              <a:buSzPts val="3600"/>
              <a:buNone/>
              <a:defRPr sz="3600"/>
            </a:lvl8pPr>
            <a:lvl9pPr lvl="8">
              <a:spcBef>
                <a:spcPts val="0"/>
              </a:spcBef>
              <a:spcAft>
                <a:spcPts val="0"/>
              </a:spcAft>
              <a:buSzPts val="3600"/>
              <a:buNone/>
              <a:defRPr sz="36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0" y="0"/>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9"/>
          <p:cNvSpPr txBox="1">
            <a:spLocks noGrp="1"/>
          </p:cNvSpPr>
          <p:nvPr>
            <p:ph type="title"/>
          </p:nvPr>
        </p:nvSpPr>
        <p:spPr>
          <a:xfrm>
            <a:off x="311300" y="500925"/>
            <a:ext cx="3704400" cy="2049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2800"/>
              <a:buNone/>
              <a:defRPr>
                <a:solidFill>
                  <a:schemeClr val="lt1"/>
                </a:solidFill>
              </a:defRPr>
            </a:lvl1pPr>
            <a:lvl2pPr lvl="1">
              <a:spcBef>
                <a:spcPts val="0"/>
              </a:spcBef>
              <a:spcAft>
                <a:spcPts val="0"/>
              </a:spcAft>
              <a:buClr>
                <a:schemeClr val="lt1"/>
              </a:buClr>
              <a:buSzPts val="2800"/>
              <a:buNone/>
              <a:defRPr>
                <a:solidFill>
                  <a:schemeClr val="lt1"/>
                </a:solidFill>
              </a:defRPr>
            </a:lvl2pPr>
            <a:lvl3pPr lvl="2">
              <a:spcBef>
                <a:spcPts val="0"/>
              </a:spcBef>
              <a:spcAft>
                <a:spcPts val="0"/>
              </a:spcAft>
              <a:buClr>
                <a:schemeClr val="lt1"/>
              </a:buClr>
              <a:buSzPts val="2800"/>
              <a:buNone/>
              <a:defRPr>
                <a:solidFill>
                  <a:schemeClr val="lt1"/>
                </a:solidFill>
              </a:defRPr>
            </a:lvl3pPr>
            <a:lvl4pPr lvl="3">
              <a:spcBef>
                <a:spcPts val="0"/>
              </a:spcBef>
              <a:spcAft>
                <a:spcPts val="0"/>
              </a:spcAft>
              <a:buClr>
                <a:schemeClr val="lt1"/>
              </a:buClr>
              <a:buSzPts val="2800"/>
              <a:buNone/>
              <a:defRPr>
                <a:solidFill>
                  <a:schemeClr val="lt1"/>
                </a:solidFill>
              </a:defRPr>
            </a:lvl4pPr>
            <a:lvl5pPr lvl="4">
              <a:spcBef>
                <a:spcPts val="0"/>
              </a:spcBef>
              <a:spcAft>
                <a:spcPts val="0"/>
              </a:spcAft>
              <a:buClr>
                <a:schemeClr val="lt1"/>
              </a:buClr>
              <a:buSzPts val="2800"/>
              <a:buNone/>
              <a:defRPr>
                <a:solidFill>
                  <a:schemeClr val="lt1"/>
                </a:solidFill>
              </a:defRPr>
            </a:lvl5pPr>
            <a:lvl6pPr lvl="5">
              <a:spcBef>
                <a:spcPts val="0"/>
              </a:spcBef>
              <a:spcAft>
                <a:spcPts val="0"/>
              </a:spcAft>
              <a:buClr>
                <a:schemeClr val="lt1"/>
              </a:buClr>
              <a:buSzPts val="2800"/>
              <a:buNone/>
              <a:defRPr>
                <a:solidFill>
                  <a:schemeClr val="lt1"/>
                </a:solidFill>
              </a:defRPr>
            </a:lvl6pPr>
            <a:lvl7pPr lvl="6">
              <a:spcBef>
                <a:spcPts val="0"/>
              </a:spcBef>
              <a:spcAft>
                <a:spcPts val="0"/>
              </a:spcAft>
              <a:buClr>
                <a:schemeClr val="lt1"/>
              </a:buClr>
              <a:buSzPts val="2800"/>
              <a:buNone/>
              <a:defRPr>
                <a:solidFill>
                  <a:schemeClr val="lt1"/>
                </a:solidFill>
              </a:defRPr>
            </a:lvl7pPr>
            <a:lvl8pPr lvl="7">
              <a:spcBef>
                <a:spcPts val="0"/>
              </a:spcBef>
              <a:spcAft>
                <a:spcPts val="0"/>
              </a:spcAft>
              <a:buClr>
                <a:schemeClr val="lt1"/>
              </a:buClr>
              <a:buSzPts val="2800"/>
              <a:buNone/>
              <a:defRPr>
                <a:solidFill>
                  <a:schemeClr val="lt1"/>
                </a:solidFill>
              </a:defRPr>
            </a:lvl8pPr>
            <a:lvl9pPr lvl="8">
              <a:spcBef>
                <a:spcPts val="0"/>
              </a:spcBef>
              <a:spcAft>
                <a:spcPts val="0"/>
              </a:spcAft>
              <a:buClr>
                <a:schemeClr val="lt1"/>
              </a:buClr>
              <a:buSzPts val="2800"/>
              <a:buNone/>
              <a:defRPr>
                <a:solidFill>
                  <a:schemeClr val="lt1"/>
                </a:solidFill>
              </a:defRPr>
            </a:lvl9pPr>
          </a:lstStyle>
          <a:p>
            <a:endParaRPr/>
          </a:p>
        </p:txBody>
      </p:sp>
      <p:sp>
        <p:nvSpPr>
          <p:cNvPr id="47" name="Google Shape;47;p9"/>
          <p:cNvSpPr txBox="1">
            <a:spLocks noGrp="1"/>
          </p:cNvSpPr>
          <p:nvPr>
            <p:ph type="subTitle" idx="1"/>
          </p:nvPr>
        </p:nvSpPr>
        <p:spPr>
          <a:xfrm>
            <a:off x="304800" y="2626725"/>
            <a:ext cx="3704400" cy="926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1600"/>
              <a:buNone/>
              <a:defRPr sz="1600">
                <a:solidFill>
                  <a:schemeClr val="accent2"/>
                </a:solidFill>
              </a:defRPr>
            </a:lvl1pPr>
            <a:lvl2pPr lvl="1">
              <a:lnSpc>
                <a:spcPct val="100000"/>
              </a:lnSpc>
              <a:spcBef>
                <a:spcPts val="0"/>
              </a:spcBef>
              <a:spcAft>
                <a:spcPts val="0"/>
              </a:spcAft>
              <a:buClr>
                <a:schemeClr val="accent2"/>
              </a:buClr>
              <a:buSzPts val="1600"/>
              <a:buNone/>
              <a:defRPr sz="1600">
                <a:solidFill>
                  <a:schemeClr val="accent2"/>
                </a:solidFill>
              </a:defRPr>
            </a:lvl2pPr>
            <a:lvl3pPr lvl="2">
              <a:lnSpc>
                <a:spcPct val="100000"/>
              </a:lnSpc>
              <a:spcBef>
                <a:spcPts val="0"/>
              </a:spcBef>
              <a:spcAft>
                <a:spcPts val="0"/>
              </a:spcAft>
              <a:buClr>
                <a:schemeClr val="accent2"/>
              </a:buClr>
              <a:buSzPts val="1600"/>
              <a:buNone/>
              <a:defRPr sz="1600">
                <a:solidFill>
                  <a:schemeClr val="accent2"/>
                </a:solidFill>
              </a:defRPr>
            </a:lvl3pPr>
            <a:lvl4pPr lvl="3">
              <a:lnSpc>
                <a:spcPct val="100000"/>
              </a:lnSpc>
              <a:spcBef>
                <a:spcPts val="0"/>
              </a:spcBef>
              <a:spcAft>
                <a:spcPts val="0"/>
              </a:spcAft>
              <a:buClr>
                <a:schemeClr val="accent2"/>
              </a:buClr>
              <a:buSzPts val="1600"/>
              <a:buNone/>
              <a:defRPr sz="1600">
                <a:solidFill>
                  <a:schemeClr val="accent2"/>
                </a:solidFill>
              </a:defRPr>
            </a:lvl4pPr>
            <a:lvl5pPr lvl="4">
              <a:lnSpc>
                <a:spcPct val="100000"/>
              </a:lnSpc>
              <a:spcBef>
                <a:spcPts val="0"/>
              </a:spcBef>
              <a:spcAft>
                <a:spcPts val="0"/>
              </a:spcAft>
              <a:buClr>
                <a:schemeClr val="accent2"/>
              </a:buClr>
              <a:buSzPts val="1600"/>
              <a:buNone/>
              <a:defRPr sz="1600">
                <a:solidFill>
                  <a:schemeClr val="accent2"/>
                </a:solidFill>
              </a:defRPr>
            </a:lvl5pPr>
            <a:lvl6pPr lvl="5">
              <a:lnSpc>
                <a:spcPct val="100000"/>
              </a:lnSpc>
              <a:spcBef>
                <a:spcPts val="0"/>
              </a:spcBef>
              <a:spcAft>
                <a:spcPts val="0"/>
              </a:spcAft>
              <a:buClr>
                <a:schemeClr val="accent2"/>
              </a:buClr>
              <a:buSzPts val="1600"/>
              <a:buNone/>
              <a:defRPr sz="1600">
                <a:solidFill>
                  <a:schemeClr val="accent2"/>
                </a:solidFill>
              </a:defRPr>
            </a:lvl6pPr>
            <a:lvl7pPr lvl="6">
              <a:lnSpc>
                <a:spcPct val="100000"/>
              </a:lnSpc>
              <a:spcBef>
                <a:spcPts val="0"/>
              </a:spcBef>
              <a:spcAft>
                <a:spcPts val="0"/>
              </a:spcAft>
              <a:buClr>
                <a:schemeClr val="accent2"/>
              </a:buClr>
              <a:buSzPts val="1600"/>
              <a:buNone/>
              <a:defRPr sz="1600">
                <a:solidFill>
                  <a:schemeClr val="accent2"/>
                </a:solidFill>
              </a:defRPr>
            </a:lvl7pPr>
            <a:lvl8pPr lvl="7">
              <a:lnSpc>
                <a:spcPct val="100000"/>
              </a:lnSpc>
              <a:spcBef>
                <a:spcPts val="0"/>
              </a:spcBef>
              <a:spcAft>
                <a:spcPts val="0"/>
              </a:spcAft>
              <a:buClr>
                <a:schemeClr val="accent2"/>
              </a:buClr>
              <a:buSzPts val="1600"/>
              <a:buNone/>
              <a:defRPr sz="1600">
                <a:solidFill>
                  <a:schemeClr val="accent2"/>
                </a:solidFill>
              </a:defRPr>
            </a:lvl8pPr>
            <a:lvl9pPr lvl="8">
              <a:lnSpc>
                <a:spcPct val="100000"/>
              </a:lnSpc>
              <a:spcBef>
                <a:spcPts val="0"/>
              </a:spcBef>
              <a:spcAft>
                <a:spcPts val="0"/>
              </a:spcAft>
              <a:buClr>
                <a:schemeClr val="accent2"/>
              </a:buClr>
              <a:buSzPts val="1600"/>
              <a:buNone/>
              <a:defRPr sz="1600">
                <a:solidFill>
                  <a:schemeClr val="accent2"/>
                </a:solidFill>
              </a:defRPr>
            </a:lvl9pPr>
          </a:lstStyle>
          <a:p>
            <a:endParaRPr/>
          </a:p>
        </p:txBody>
      </p:sp>
      <p:sp>
        <p:nvSpPr>
          <p:cNvPr id="48" name="Google Shape;48;p9"/>
          <p:cNvSpPr txBox="1">
            <a:spLocks noGrp="1"/>
          </p:cNvSpPr>
          <p:nvPr>
            <p:ph type="body" idx="2"/>
          </p:nvPr>
        </p:nvSpPr>
        <p:spPr>
          <a:xfrm>
            <a:off x="4879025" y="500925"/>
            <a:ext cx="3954000" cy="4111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9" name="Google Shape;4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
        <p:cNvGrpSpPr/>
        <p:nvPr/>
      </p:nvGrpSpPr>
      <p:grpSpPr>
        <a:xfrm>
          <a:off x="0" y="0"/>
          <a:ext cx="0" cy="0"/>
          <a:chOff x="0" y="0"/>
          <a:chExt cx="0" cy="0"/>
        </a:xfrm>
      </p:grpSpPr>
      <p:sp>
        <p:nvSpPr>
          <p:cNvPr id="51" name="Google Shape;51;p10"/>
          <p:cNvSpPr/>
          <p:nvPr/>
        </p:nvSpPr>
        <p:spPr>
          <a:xfrm>
            <a:off x="0" y="4369000"/>
            <a:ext cx="9144000" cy="774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10"/>
          <p:cNvSpPr txBox="1">
            <a:spLocks noGrp="1"/>
          </p:cNvSpPr>
          <p:nvPr>
            <p:ph type="body" idx="1"/>
          </p:nvPr>
        </p:nvSpPr>
        <p:spPr>
          <a:xfrm>
            <a:off x="311700" y="4521400"/>
            <a:ext cx="7979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Clr>
                <a:schemeClr val="lt1"/>
              </a:buClr>
              <a:buSzPts val="1300"/>
              <a:buFont typeface="Merriweather"/>
              <a:buNone/>
              <a:defRPr>
                <a:solidFill>
                  <a:schemeClr val="lt1"/>
                </a:solidFill>
                <a:latin typeface="Merriweather"/>
                <a:ea typeface="Merriweather"/>
                <a:cs typeface="Merriweather"/>
                <a:sym typeface="Merriweather"/>
              </a:defRPr>
            </a:lvl1pPr>
          </a:lstStyle>
          <a:p>
            <a:endParaRPr/>
          </a:p>
        </p:txBody>
      </p:sp>
      <p:sp>
        <p:nvSpPr>
          <p:cNvPr id="53" name="Google Shape;5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4"/>
        <p:cNvGrpSpPr/>
        <p:nvPr/>
      </p:nvGrpSpPr>
      <p:grpSpPr>
        <a:xfrm>
          <a:off x="0" y="0"/>
          <a:ext cx="0" cy="0"/>
          <a:chOff x="0" y="0"/>
          <a:chExt cx="0" cy="0"/>
        </a:xfrm>
      </p:grpSpPr>
      <p:sp>
        <p:nvSpPr>
          <p:cNvPr id="55" name="Google Shape;55;p11"/>
          <p:cNvSpPr txBox="1">
            <a:spLocks noGrp="1"/>
          </p:cNvSpPr>
          <p:nvPr>
            <p:ph type="title" hasCustomPrompt="1"/>
          </p:nvPr>
        </p:nvSpPr>
        <p:spPr>
          <a:xfrm>
            <a:off x="311750" y="831175"/>
            <a:ext cx="5334900" cy="12447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10000"/>
              <a:buNone/>
              <a:defRPr sz="10000">
                <a:solidFill>
                  <a:schemeClr val="lt1"/>
                </a:solidFill>
              </a:defRPr>
            </a:lvl1pPr>
            <a:lvl2pPr lvl="1">
              <a:spcBef>
                <a:spcPts val="0"/>
              </a:spcBef>
              <a:spcAft>
                <a:spcPts val="0"/>
              </a:spcAft>
              <a:buClr>
                <a:schemeClr val="lt1"/>
              </a:buClr>
              <a:buSzPts val="10000"/>
              <a:buNone/>
              <a:defRPr sz="10000">
                <a:solidFill>
                  <a:schemeClr val="lt1"/>
                </a:solidFill>
              </a:defRPr>
            </a:lvl2pPr>
            <a:lvl3pPr lvl="2">
              <a:spcBef>
                <a:spcPts val="0"/>
              </a:spcBef>
              <a:spcAft>
                <a:spcPts val="0"/>
              </a:spcAft>
              <a:buClr>
                <a:schemeClr val="lt1"/>
              </a:buClr>
              <a:buSzPts val="10000"/>
              <a:buNone/>
              <a:defRPr sz="10000">
                <a:solidFill>
                  <a:schemeClr val="lt1"/>
                </a:solidFill>
              </a:defRPr>
            </a:lvl3pPr>
            <a:lvl4pPr lvl="3">
              <a:spcBef>
                <a:spcPts val="0"/>
              </a:spcBef>
              <a:spcAft>
                <a:spcPts val="0"/>
              </a:spcAft>
              <a:buClr>
                <a:schemeClr val="lt1"/>
              </a:buClr>
              <a:buSzPts val="10000"/>
              <a:buNone/>
              <a:defRPr sz="10000">
                <a:solidFill>
                  <a:schemeClr val="lt1"/>
                </a:solidFill>
              </a:defRPr>
            </a:lvl4pPr>
            <a:lvl5pPr lvl="4">
              <a:spcBef>
                <a:spcPts val="0"/>
              </a:spcBef>
              <a:spcAft>
                <a:spcPts val="0"/>
              </a:spcAft>
              <a:buClr>
                <a:schemeClr val="lt1"/>
              </a:buClr>
              <a:buSzPts val="10000"/>
              <a:buNone/>
              <a:defRPr sz="10000">
                <a:solidFill>
                  <a:schemeClr val="lt1"/>
                </a:solidFill>
              </a:defRPr>
            </a:lvl5pPr>
            <a:lvl6pPr lvl="5">
              <a:spcBef>
                <a:spcPts val="0"/>
              </a:spcBef>
              <a:spcAft>
                <a:spcPts val="0"/>
              </a:spcAft>
              <a:buClr>
                <a:schemeClr val="lt1"/>
              </a:buClr>
              <a:buSzPts val="10000"/>
              <a:buNone/>
              <a:defRPr sz="10000">
                <a:solidFill>
                  <a:schemeClr val="lt1"/>
                </a:solidFill>
              </a:defRPr>
            </a:lvl6pPr>
            <a:lvl7pPr lvl="6">
              <a:spcBef>
                <a:spcPts val="0"/>
              </a:spcBef>
              <a:spcAft>
                <a:spcPts val="0"/>
              </a:spcAft>
              <a:buClr>
                <a:schemeClr val="lt1"/>
              </a:buClr>
              <a:buSzPts val="10000"/>
              <a:buNone/>
              <a:defRPr sz="10000">
                <a:solidFill>
                  <a:schemeClr val="lt1"/>
                </a:solidFill>
              </a:defRPr>
            </a:lvl7pPr>
            <a:lvl8pPr lvl="7">
              <a:spcBef>
                <a:spcPts val="0"/>
              </a:spcBef>
              <a:spcAft>
                <a:spcPts val="0"/>
              </a:spcAft>
              <a:buClr>
                <a:schemeClr val="lt1"/>
              </a:buClr>
              <a:buSzPts val="10000"/>
              <a:buNone/>
              <a:defRPr sz="10000">
                <a:solidFill>
                  <a:schemeClr val="lt1"/>
                </a:solidFill>
              </a:defRPr>
            </a:lvl8pPr>
            <a:lvl9pPr lvl="8">
              <a:spcBef>
                <a:spcPts val="0"/>
              </a:spcBef>
              <a:spcAft>
                <a:spcPts val="0"/>
              </a:spcAft>
              <a:buClr>
                <a:schemeClr val="lt1"/>
              </a:buClr>
              <a:buSzPts val="10000"/>
              <a:buNone/>
              <a:defRPr sz="10000">
                <a:solidFill>
                  <a:schemeClr val="lt1"/>
                </a:solidFill>
              </a:defRPr>
            </a:lvl9pPr>
          </a:lstStyle>
          <a:p>
            <a:r>
              <a:t>xx%</a:t>
            </a:r>
          </a:p>
        </p:txBody>
      </p:sp>
      <p:sp>
        <p:nvSpPr>
          <p:cNvPr id="56" name="Google Shape;56;p11"/>
          <p:cNvSpPr txBox="1">
            <a:spLocks noGrp="1"/>
          </p:cNvSpPr>
          <p:nvPr>
            <p:ph type="body" idx="1"/>
          </p:nvPr>
        </p:nvSpPr>
        <p:spPr>
          <a:xfrm>
            <a:off x="311700" y="2121425"/>
            <a:ext cx="5334900" cy="942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accent2"/>
              </a:buClr>
              <a:buSzPts val="1300"/>
              <a:buChar char="●"/>
              <a:defRPr>
                <a:solidFill>
                  <a:schemeClr val="accent2"/>
                </a:solidFill>
              </a:defRPr>
            </a:lvl1pPr>
            <a:lvl2pPr marL="914400" lvl="1" indent="-298450">
              <a:spcBef>
                <a:spcPts val="0"/>
              </a:spcBef>
              <a:spcAft>
                <a:spcPts val="0"/>
              </a:spcAft>
              <a:buClr>
                <a:schemeClr val="accent2"/>
              </a:buClr>
              <a:buSzPts val="1100"/>
              <a:buChar char="○"/>
              <a:defRPr>
                <a:solidFill>
                  <a:schemeClr val="accent2"/>
                </a:solidFill>
              </a:defRPr>
            </a:lvl2pPr>
            <a:lvl3pPr marL="1371600" lvl="2" indent="-298450">
              <a:spcBef>
                <a:spcPts val="0"/>
              </a:spcBef>
              <a:spcAft>
                <a:spcPts val="0"/>
              </a:spcAft>
              <a:buClr>
                <a:schemeClr val="accent2"/>
              </a:buClr>
              <a:buSzPts val="1100"/>
              <a:buChar char="■"/>
              <a:defRPr>
                <a:solidFill>
                  <a:schemeClr val="accent2"/>
                </a:solidFill>
              </a:defRPr>
            </a:lvl3pPr>
            <a:lvl4pPr marL="1828800" lvl="3" indent="-298450">
              <a:spcBef>
                <a:spcPts val="0"/>
              </a:spcBef>
              <a:spcAft>
                <a:spcPts val="0"/>
              </a:spcAft>
              <a:buClr>
                <a:schemeClr val="accent2"/>
              </a:buClr>
              <a:buSzPts val="1100"/>
              <a:buChar char="●"/>
              <a:defRPr>
                <a:solidFill>
                  <a:schemeClr val="accent2"/>
                </a:solidFill>
              </a:defRPr>
            </a:lvl4pPr>
            <a:lvl5pPr marL="2286000" lvl="4" indent="-298450">
              <a:spcBef>
                <a:spcPts val="0"/>
              </a:spcBef>
              <a:spcAft>
                <a:spcPts val="0"/>
              </a:spcAft>
              <a:buClr>
                <a:schemeClr val="accent2"/>
              </a:buClr>
              <a:buSzPts val="1100"/>
              <a:buChar char="○"/>
              <a:defRPr>
                <a:solidFill>
                  <a:schemeClr val="accent2"/>
                </a:solidFill>
              </a:defRPr>
            </a:lvl5pPr>
            <a:lvl6pPr marL="2743200" lvl="5" indent="-298450">
              <a:spcBef>
                <a:spcPts val="0"/>
              </a:spcBef>
              <a:spcAft>
                <a:spcPts val="0"/>
              </a:spcAft>
              <a:buClr>
                <a:schemeClr val="accent2"/>
              </a:buClr>
              <a:buSzPts val="1100"/>
              <a:buChar char="■"/>
              <a:defRPr>
                <a:solidFill>
                  <a:schemeClr val="accent2"/>
                </a:solidFill>
              </a:defRPr>
            </a:lvl6pPr>
            <a:lvl7pPr marL="3200400" lvl="6" indent="-298450">
              <a:spcBef>
                <a:spcPts val="0"/>
              </a:spcBef>
              <a:spcAft>
                <a:spcPts val="0"/>
              </a:spcAft>
              <a:buClr>
                <a:schemeClr val="accent2"/>
              </a:buClr>
              <a:buSzPts val="1100"/>
              <a:buChar char="●"/>
              <a:defRPr>
                <a:solidFill>
                  <a:schemeClr val="accent2"/>
                </a:solidFill>
              </a:defRPr>
            </a:lvl7pPr>
            <a:lvl8pPr marL="3657600" lvl="7" indent="-298450">
              <a:spcBef>
                <a:spcPts val="0"/>
              </a:spcBef>
              <a:spcAft>
                <a:spcPts val="0"/>
              </a:spcAft>
              <a:buClr>
                <a:schemeClr val="accent2"/>
              </a:buClr>
              <a:buSzPts val="1100"/>
              <a:buChar char="○"/>
              <a:defRPr>
                <a:solidFill>
                  <a:schemeClr val="accent2"/>
                </a:solidFill>
              </a:defRPr>
            </a:lvl8pPr>
            <a:lvl9pPr marL="4114800" lvl="8" indent="-298450">
              <a:spcBef>
                <a:spcPts val="0"/>
              </a:spcBef>
              <a:spcAft>
                <a:spcPts val="0"/>
              </a:spcAft>
              <a:buClr>
                <a:schemeClr val="accent2"/>
              </a:buClr>
              <a:buSzPts val="1100"/>
              <a:buChar char="■"/>
              <a:defRPr>
                <a:solidFill>
                  <a:schemeClr val="accent2"/>
                </a:solidFill>
              </a:defRPr>
            </a:lvl9pPr>
          </a:lstStyle>
          <a:p>
            <a:endParaRPr/>
          </a:p>
        </p:txBody>
      </p:sp>
      <p:sp>
        <p:nvSpPr>
          <p:cNvPr id="57" name="Google Shape;5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8"/>
        <p:cNvGrpSpPr/>
        <p:nvPr/>
      </p:nvGrpSpPr>
      <p:grpSpPr>
        <a:xfrm>
          <a:off x="0" y="0"/>
          <a:ext cx="0" cy="0"/>
          <a:chOff x="0" y="0"/>
          <a:chExt cx="0" cy="0"/>
        </a:xfrm>
      </p:grpSpPr>
      <p:sp>
        <p:nvSpPr>
          <p:cNvPr id="59" name="Google Shape;5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radigm">
    <p:bg>
      <p:bgPr>
        <a:solidFill>
          <a:srgbClr val="D0E0E3"/>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1pPr>
            <a:lvl2pPr lvl="1">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2pPr>
            <a:lvl3pPr lvl="2">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3pPr>
            <a:lvl4pPr lvl="3">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4pPr>
            <a:lvl5pPr lvl="4">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5pPr>
            <a:lvl6pPr lvl="5">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6pPr>
            <a:lvl7pPr lvl="6">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7pPr>
            <a:lvl8pPr lvl="7">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8pPr>
            <a:lvl9pPr lvl="8">
              <a:spcBef>
                <a:spcPts val="0"/>
              </a:spcBef>
              <a:spcAft>
                <a:spcPts val="0"/>
              </a:spcAft>
              <a:buClr>
                <a:schemeClr val="accent1"/>
              </a:buClr>
              <a:buSzPts val="2800"/>
              <a:buFont typeface="Merriweather"/>
              <a:buNone/>
              <a:defRPr sz="2800">
                <a:solidFill>
                  <a:schemeClr val="accen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Roboto"/>
              <a:buChar char="●"/>
              <a:defRPr sz="1300">
                <a:solidFill>
                  <a:schemeClr val="dk2"/>
                </a:solidFill>
                <a:latin typeface="Roboto"/>
                <a:ea typeface="Roboto"/>
                <a:cs typeface="Roboto"/>
                <a:sym typeface="Roboto"/>
              </a:defRPr>
            </a:lvl1pPr>
            <a:lvl2pPr marL="914400" lvl="1"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2pPr>
            <a:lvl3pPr marL="1371600" lvl="2"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3pPr>
            <a:lvl4pPr marL="1828800" lvl="3"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4pPr>
            <a:lvl5pPr marL="2286000" lvl="4"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5pPr>
            <a:lvl6pPr marL="2743200" lvl="5"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6pPr>
            <a:lvl7pPr marL="3200400" lvl="6"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7pPr>
            <a:lvl8pPr marL="3657600" lvl="7"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8pPr>
            <a:lvl9pPr marL="4114800" lvl="8" indent="-298450">
              <a:lnSpc>
                <a:spcPct val="115000"/>
              </a:lnSpc>
              <a:spcBef>
                <a:spcPts val="0"/>
              </a:spcBef>
              <a:spcAft>
                <a:spcPts val="0"/>
              </a:spcAft>
              <a:buClr>
                <a:schemeClr val="dk2"/>
              </a:buClr>
              <a:buSzPts val="1100"/>
              <a:buFont typeface="Roboto"/>
              <a:buChar char="■"/>
              <a:defRPr sz="1100">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Roboto"/>
                <a:ea typeface="Roboto"/>
                <a:cs typeface="Roboto"/>
                <a:sym typeface="Roboto"/>
              </a:defRPr>
            </a:lvl1pPr>
            <a:lvl2pPr lvl="1" algn="r">
              <a:buNone/>
              <a:defRPr sz="1000">
                <a:solidFill>
                  <a:schemeClr val="dk2"/>
                </a:solidFill>
                <a:latin typeface="Roboto"/>
                <a:ea typeface="Roboto"/>
                <a:cs typeface="Roboto"/>
                <a:sym typeface="Roboto"/>
              </a:defRPr>
            </a:lvl2pPr>
            <a:lvl3pPr lvl="2" algn="r">
              <a:buNone/>
              <a:defRPr sz="1000">
                <a:solidFill>
                  <a:schemeClr val="dk2"/>
                </a:solidFill>
                <a:latin typeface="Roboto"/>
                <a:ea typeface="Roboto"/>
                <a:cs typeface="Roboto"/>
                <a:sym typeface="Roboto"/>
              </a:defRPr>
            </a:lvl3pPr>
            <a:lvl4pPr lvl="3" algn="r">
              <a:buNone/>
              <a:defRPr sz="1000">
                <a:solidFill>
                  <a:schemeClr val="dk2"/>
                </a:solidFill>
                <a:latin typeface="Roboto"/>
                <a:ea typeface="Roboto"/>
                <a:cs typeface="Roboto"/>
                <a:sym typeface="Roboto"/>
              </a:defRPr>
            </a:lvl4pPr>
            <a:lvl5pPr lvl="4" algn="r">
              <a:buNone/>
              <a:defRPr sz="1000">
                <a:solidFill>
                  <a:schemeClr val="dk2"/>
                </a:solidFill>
                <a:latin typeface="Roboto"/>
                <a:ea typeface="Roboto"/>
                <a:cs typeface="Roboto"/>
                <a:sym typeface="Roboto"/>
              </a:defRPr>
            </a:lvl5pPr>
            <a:lvl6pPr lvl="5" algn="r">
              <a:buNone/>
              <a:defRPr sz="1000">
                <a:solidFill>
                  <a:schemeClr val="dk2"/>
                </a:solidFill>
                <a:latin typeface="Roboto"/>
                <a:ea typeface="Roboto"/>
                <a:cs typeface="Roboto"/>
                <a:sym typeface="Roboto"/>
              </a:defRPr>
            </a:lvl6pPr>
            <a:lvl7pPr lvl="6" algn="r">
              <a:buNone/>
              <a:defRPr sz="1000">
                <a:solidFill>
                  <a:schemeClr val="dk2"/>
                </a:solidFill>
                <a:latin typeface="Roboto"/>
                <a:ea typeface="Roboto"/>
                <a:cs typeface="Roboto"/>
                <a:sym typeface="Roboto"/>
              </a:defRPr>
            </a:lvl7pPr>
            <a:lvl8pPr lvl="7" algn="r">
              <a:buNone/>
              <a:defRPr sz="1000">
                <a:solidFill>
                  <a:schemeClr val="dk2"/>
                </a:solidFill>
                <a:latin typeface="Roboto"/>
                <a:ea typeface="Roboto"/>
                <a:cs typeface="Roboto"/>
                <a:sym typeface="Roboto"/>
              </a:defRPr>
            </a:lvl8pPr>
            <a:lvl9pPr lvl="8" algn="r">
              <a:buNone/>
              <a:defRPr sz="1000">
                <a:solidFill>
                  <a:schemeClr val="dk2"/>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uk.hfonline.org/how-technology-is-transforming-health-and-social-care-in-the-uk/" TargetMode="External"/><Relationship Id="rId3" Type="http://schemas.openxmlformats.org/officeDocument/2006/relationships/hyperlink" Target="https://doi.org/10.2196/50715" TargetMode="External"/><Relationship Id="rId7" Type="http://schemas.openxmlformats.org/officeDocument/2006/relationships/hyperlink" Target="https://doi.org/10.1038/s41467-023-36495-z"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www.gov.uk/government/news/new-nhs-app-will-make-it-quicker-and-easier-to-access-health-services" TargetMode="External"/><Relationship Id="rId5" Type="http://schemas.openxmlformats.org/officeDocument/2006/relationships/hyperlink" Target="https://doi.org/10.1186/s12913-023-10300-5" TargetMode="External"/><Relationship Id="rId4" Type="http://schemas.openxmlformats.org/officeDocument/2006/relationships/hyperlink" Target="https://drdollah.com/patient-management-system/" TargetMode="External"/><Relationship Id="rId9" Type="http://schemas.openxmlformats.org/officeDocument/2006/relationships/hyperlink" Target="https://www.england.nhs.uk/long-read/digital-education-and-training/"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thenhsalliance.org/news/digital-transformation-hampered-by-budgets-nhs-pressures-and-poor-it-infrastructure/" TargetMode="External"/><Relationship Id="rId3" Type="http://schemas.openxmlformats.org/officeDocument/2006/relationships/hyperlink" Target="https://digital.nhs.uk/services/nhs-app" TargetMode="External"/><Relationship Id="rId7" Type="http://schemas.openxmlformats.org/officeDocument/2006/relationships/hyperlink" Target="https://doi.org/10.3390/ijerph20043407"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www.glandsurgery.net/index.php/GS/article/view/120" TargetMode="External"/><Relationship Id="rId5" Type="http://schemas.openxmlformats.org/officeDocument/2006/relationships/hyperlink" Target="https://doi.org/10.1371/journal.pone.0300193" TargetMode="External"/><Relationship Id="rId4" Type="http://schemas.openxmlformats.org/officeDocument/2006/relationships/hyperlink" Target="https://www.patients-association.org.uk/news/patients-value-nhs-app-but-not-all-users-able-to-access-information-they-want-finds-new-report-from-the-digital-coali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3"/>
        <p:cNvGrpSpPr/>
        <p:nvPr/>
      </p:nvGrpSpPr>
      <p:grpSpPr>
        <a:xfrm>
          <a:off x="0" y="0"/>
          <a:ext cx="0" cy="0"/>
          <a:chOff x="0" y="0"/>
          <a:chExt cx="0" cy="0"/>
        </a:xfrm>
      </p:grpSpPr>
      <p:sp>
        <p:nvSpPr>
          <p:cNvPr id="64" name="Google Shape;64;p13"/>
          <p:cNvSpPr txBox="1">
            <a:spLocks noGrp="1"/>
          </p:cNvSpPr>
          <p:nvPr>
            <p:ph type="ctrTitle"/>
          </p:nvPr>
        </p:nvSpPr>
        <p:spPr>
          <a:xfrm>
            <a:off x="312250" y="752775"/>
            <a:ext cx="8169600" cy="2619900"/>
          </a:xfrm>
          <a:prstGeom prst="rect">
            <a:avLst/>
          </a:prstGeom>
          <a:noFill/>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sz="1900" b="1" dirty="0">
                <a:solidFill>
                  <a:srgbClr val="161F19"/>
                </a:solidFill>
                <a:latin typeface="Arial"/>
                <a:ea typeface="Arial"/>
                <a:cs typeface="Arial"/>
                <a:sym typeface="Arial"/>
              </a:rPr>
              <a:t>Module Code: BMHP6026 </a:t>
            </a:r>
            <a:endParaRPr sz="1900" b="1" dirty="0">
              <a:solidFill>
                <a:srgbClr val="161F19"/>
              </a:solidFill>
              <a:latin typeface="Arial"/>
              <a:ea typeface="Arial"/>
              <a:cs typeface="Arial"/>
              <a:sym typeface="Arial"/>
            </a:endParaRPr>
          </a:p>
          <a:p>
            <a:pPr marL="0" lvl="0" indent="0" algn="ctr" rtl="0">
              <a:lnSpc>
                <a:spcPct val="150000"/>
              </a:lnSpc>
              <a:spcBef>
                <a:spcPts val="0"/>
              </a:spcBef>
              <a:spcAft>
                <a:spcPts val="0"/>
              </a:spcAft>
              <a:buNone/>
            </a:pPr>
            <a:r>
              <a:rPr lang="en" sz="1900" b="1" dirty="0">
                <a:solidFill>
                  <a:srgbClr val="161F19"/>
                </a:solidFill>
                <a:latin typeface="Arial"/>
                <a:ea typeface="Arial"/>
                <a:cs typeface="Arial"/>
                <a:sym typeface="Arial"/>
              </a:rPr>
              <a:t>Module Title: Digital Transformation in the Health and Care Professions </a:t>
            </a:r>
            <a:endParaRPr sz="1900" b="1" dirty="0">
              <a:solidFill>
                <a:srgbClr val="161F19"/>
              </a:solidFill>
              <a:latin typeface="Arial"/>
              <a:ea typeface="Arial"/>
              <a:cs typeface="Arial"/>
              <a:sym typeface="Arial"/>
            </a:endParaRPr>
          </a:p>
          <a:p>
            <a:pPr marL="0" lvl="0" indent="0" algn="ctr" rtl="0">
              <a:lnSpc>
                <a:spcPct val="150000"/>
              </a:lnSpc>
              <a:spcBef>
                <a:spcPts val="0"/>
              </a:spcBef>
              <a:spcAft>
                <a:spcPts val="0"/>
              </a:spcAft>
              <a:buNone/>
            </a:pPr>
            <a:r>
              <a:rPr lang="en" sz="1900" b="1" dirty="0">
                <a:solidFill>
                  <a:srgbClr val="161F19"/>
                </a:solidFill>
                <a:latin typeface="Arial"/>
                <a:ea typeface="Arial"/>
                <a:cs typeface="Arial"/>
                <a:sym typeface="Arial"/>
              </a:rPr>
              <a:t>Assignment Title: Component 2: Viva Voce (Oral Presentation)</a:t>
            </a:r>
            <a:endParaRPr sz="1900" b="1" dirty="0">
              <a:solidFill>
                <a:srgbClr val="161F19"/>
              </a:solidFill>
              <a:latin typeface="Arial"/>
              <a:ea typeface="Arial"/>
              <a:cs typeface="Arial"/>
              <a:sym typeface="Arial"/>
            </a:endParaRPr>
          </a:p>
          <a:p>
            <a:pPr marL="0" lvl="0" indent="0" algn="ctr" rtl="0">
              <a:lnSpc>
                <a:spcPct val="150000"/>
              </a:lnSpc>
              <a:spcBef>
                <a:spcPts val="0"/>
              </a:spcBef>
              <a:spcAft>
                <a:spcPts val="0"/>
              </a:spcAft>
              <a:buNone/>
            </a:pPr>
            <a:r>
              <a:rPr lang="en" sz="1900" b="1" dirty="0">
                <a:solidFill>
                  <a:srgbClr val="161F19"/>
                </a:solidFill>
                <a:latin typeface="Arial"/>
                <a:ea typeface="Arial"/>
                <a:cs typeface="Arial"/>
                <a:sym typeface="Arial"/>
              </a:rPr>
              <a:t>Lecturer’s Name</a:t>
            </a:r>
            <a:r>
              <a:rPr lang="en" sz="1900" b="1">
                <a:solidFill>
                  <a:srgbClr val="161F19"/>
                </a:solidFill>
                <a:latin typeface="Arial"/>
                <a:ea typeface="Arial"/>
                <a:cs typeface="Arial"/>
                <a:sym typeface="Arial"/>
              </a:rPr>
              <a:t>:  </a:t>
            </a:r>
            <a:r>
              <a:rPr lang="en" sz="1900" b="1" dirty="0">
                <a:solidFill>
                  <a:srgbClr val="161F19"/>
                </a:solidFill>
                <a:latin typeface="Arial"/>
                <a:ea typeface="Arial"/>
                <a:cs typeface="Arial"/>
                <a:sym typeface="Arial"/>
              </a:rPr>
              <a:t>Zakiyyah Ahmed</a:t>
            </a:r>
            <a:endParaRPr sz="1900" dirty="0">
              <a:solidFill>
                <a:srgbClr val="161F19"/>
              </a:solidFill>
              <a:latin typeface="Arial"/>
              <a:ea typeface="Arial"/>
              <a:cs typeface="Arial"/>
              <a:sym typeface="Arial"/>
            </a:endParaRPr>
          </a:p>
        </p:txBody>
      </p:sp>
      <p:sp>
        <p:nvSpPr>
          <p:cNvPr id="65" name="Google Shape;65;p13"/>
          <p:cNvSpPr txBox="1">
            <a:spLocks noGrp="1"/>
          </p:cNvSpPr>
          <p:nvPr>
            <p:ph type="subTitle" idx="1"/>
          </p:nvPr>
        </p:nvSpPr>
        <p:spPr>
          <a:xfrm>
            <a:off x="4439350" y="3821771"/>
            <a:ext cx="4242600" cy="1008600"/>
          </a:xfrm>
          <a:prstGeom prst="rect">
            <a:avLst/>
          </a:prstGeom>
          <a:noFill/>
        </p:spPr>
        <p:txBody>
          <a:bodyPr spcFirstLastPara="1" wrap="square" lIns="91425" tIns="91425" rIns="91425" bIns="91425" anchor="t" anchorCtr="0">
            <a:normAutofit fontScale="92500" lnSpcReduction="20000"/>
          </a:bodyPr>
          <a:lstStyle/>
          <a:p>
            <a:pPr marL="0" lvl="0" indent="0" algn="ctr" rtl="0">
              <a:lnSpc>
                <a:spcPct val="150000"/>
              </a:lnSpc>
              <a:spcBef>
                <a:spcPts val="0"/>
              </a:spcBef>
              <a:spcAft>
                <a:spcPts val="0"/>
              </a:spcAft>
              <a:buNone/>
            </a:pPr>
            <a:r>
              <a:rPr lang="en" sz="1400" b="1" dirty="0">
                <a:solidFill>
                  <a:srgbClr val="161F19"/>
                </a:solidFill>
                <a:latin typeface="Arial"/>
                <a:ea typeface="Arial"/>
                <a:cs typeface="Arial"/>
                <a:sym typeface="Arial"/>
              </a:rPr>
              <a:t>Presented By: </a:t>
            </a:r>
            <a:endParaRPr sz="1400" b="1" dirty="0">
              <a:solidFill>
                <a:srgbClr val="161F19"/>
              </a:solidFill>
              <a:latin typeface="Arial"/>
              <a:ea typeface="Arial"/>
              <a:cs typeface="Arial"/>
              <a:sym typeface="Arial"/>
            </a:endParaRPr>
          </a:p>
          <a:p>
            <a:pPr marL="0" lvl="0" indent="0" algn="ctr" rtl="0">
              <a:lnSpc>
                <a:spcPct val="150000"/>
              </a:lnSpc>
              <a:spcBef>
                <a:spcPts val="0"/>
              </a:spcBef>
              <a:spcAft>
                <a:spcPts val="0"/>
              </a:spcAft>
              <a:buNone/>
            </a:pPr>
            <a:r>
              <a:rPr lang="en" sz="1400" b="1" dirty="0">
                <a:solidFill>
                  <a:srgbClr val="161F19"/>
                </a:solidFill>
                <a:latin typeface="Arial"/>
                <a:ea typeface="Arial"/>
                <a:cs typeface="Arial"/>
                <a:sym typeface="Arial"/>
              </a:rPr>
              <a:t>Student Name: Robert Nzeyimana </a:t>
            </a:r>
            <a:endParaRPr sz="1400" b="1" dirty="0">
              <a:solidFill>
                <a:srgbClr val="161F19"/>
              </a:solidFill>
              <a:latin typeface="Arial"/>
              <a:ea typeface="Arial"/>
              <a:cs typeface="Arial"/>
              <a:sym typeface="Arial"/>
            </a:endParaRPr>
          </a:p>
          <a:p>
            <a:pPr marL="0" lvl="0" indent="0" algn="ctr" rtl="0">
              <a:lnSpc>
                <a:spcPct val="150000"/>
              </a:lnSpc>
              <a:spcBef>
                <a:spcPts val="0"/>
              </a:spcBef>
              <a:spcAft>
                <a:spcPts val="0"/>
              </a:spcAft>
              <a:buNone/>
            </a:pPr>
            <a:r>
              <a:rPr lang="en" sz="1400" b="1" dirty="0">
                <a:solidFill>
                  <a:srgbClr val="161F19"/>
                </a:solidFill>
                <a:latin typeface="Arial"/>
                <a:ea typeface="Arial"/>
                <a:cs typeface="Arial"/>
                <a:sym typeface="Arial"/>
              </a:rPr>
              <a:t>Student ID:2329949</a:t>
            </a:r>
            <a:endParaRPr dirty="0">
              <a:solidFill>
                <a:srgbClr val="161F19"/>
              </a:solidFill>
              <a:latin typeface="Arial"/>
              <a:ea typeface="Arial"/>
              <a:cs typeface="Arial"/>
              <a:sym typeface="Arial"/>
            </a:endParaRPr>
          </a:p>
        </p:txBody>
      </p:sp>
      <p:pic>
        <p:nvPicPr>
          <p:cNvPr id="66" name="Google Shape;66;p13"/>
          <p:cNvPicPr preferRelativeResize="0"/>
          <p:nvPr/>
        </p:nvPicPr>
        <p:blipFill rotWithShape="1">
          <a:blip r:embed="rId3">
            <a:alphaModFix/>
          </a:blip>
          <a:srcRect r="16374"/>
          <a:stretch/>
        </p:blipFill>
        <p:spPr>
          <a:xfrm>
            <a:off x="773100" y="4241300"/>
            <a:ext cx="2091625" cy="8380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4"/>
          <p:cNvSpPr txBox="1">
            <a:spLocks noGrp="1"/>
          </p:cNvSpPr>
          <p:nvPr>
            <p:ph type="title"/>
          </p:nvPr>
        </p:nvSpPr>
        <p:spPr>
          <a:xfrm>
            <a:off x="301025" y="1409850"/>
            <a:ext cx="3706500" cy="6474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3000" b="1">
                <a:latin typeface="Arial"/>
                <a:ea typeface="Arial"/>
                <a:cs typeface="Arial"/>
                <a:sym typeface="Arial"/>
              </a:rPr>
              <a:t>Introduction</a:t>
            </a:r>
            <a:endParaRPr sz="3000">
              <a:latin typeface="Arial"/>
              <a:ea typeface="Arial"/>
              <a:cs typeface="Arial"/>
              <a:sym typeface="Arial"/>
            </a:endParaRPr>
          </a:p>
        </p:txBody>
      </p:sp>
      <p:sp>
        <p:nvSpPr>
          <p:cNvPr id="72" name="Google Shape;72;p14"/>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457200" lvl="0" indent="-317500" algn="just" rtl="0">
              <a:lnSpc>
                <a:spcPct val="100000"/>
              </a:lnSpc>
              <a:spcBef>
                <a:spcPts val="1000"/>
              </a:spcBef>
              <a:spcAft>
                <a:spcPts val="0"/>
              </a:spcAft>
              <a:buClr>
                <a:srgbClr val="000000"/>
              </a:buClr>
              <a:buSzPts val="1400"/>
              <a:buFont typeface="Arial"/>
              <a:buChar char="➢"/>
            </a:pPr>
            <a:r>
              <a:rPr lang="en" sz="1400">
                <a:solidFill>
                  <a:srgbClr val="000000"/>
                </a:solidFill>
                <a:latin typeface="Arial"/>
                <a:ea typeface="Arial"/>
                <a:cs typeface="Arial"/>
                <a:sym typeface="Arial"/>
              </a:rPr>
              <a:t>Digital transformation is vital in UK healthcare, driving efficiency, access, and patient empowerment (Nhs.uk, 2026).</a:t>
            </a:r>
            <a:endParaRPr sz="1400">
              <a:solidFill>
                <a:srgbClr val="000000"/>
              </a:solidFill>
              <a:latin typeface="Arial"/>
              <a:ea typeface="Arial"/>
              <a:cs typeface="Arial"/>
              <a:sym typeface="Arial"/>
            </a:endParaRPr>
          </a:p>
          <a:p>
            <a:pPr marL="457200" lvl="0" indent="-317500" algn="just" rtl="0">
              <a:lnSpc>
                <a:spcPct val="100000"/>
              </a:lnSpc>
              <a:spcBef>
                <a:spcPts val="1200"/>
              </a:spcBef>
              <a:spcAft>
                <a:spcPts val="0"/>
              </a:spcAft>
              <a:buClr>
                <a:srgbClr val="000000"/>
              </a:buClr>
              <a:buSzPts val="1400"/>
              <a:buFont typeface="Arial"/>
              <a:buChar char="➢"/>
            </a:pPr>
            <a:r>
              <a:rPr lang="en" sz="1400">
                <a:solidFill>
                  <a:srgbClr val="000000"/>
                </a:solidFill>
                <a:latin typeface="Arial"/>
                <a:ea typeface="Arial"/>
                <a:cs typeface="Arial"/>
                <a:sym typeface="Arial"/>
              </a:rPr>
              <a:t>The </a:t>
            </a:r>
            <a:r>
              <a:rPr lang="en" sz="1400" b="1">
                <a:solidFill>
                  <a:srgbClr val="000000"/>
                </a:solidFill>
                <a:latin typeface="Arial"/>
                <a:ea typeface="Arial"/>
                <a:cs typeface="Arial"/>
                <a:sym typeface="Arial"/>
              </a:rPr>
              <a:t>NHS App</a:t>
            </a:r>
            <a:r>
              <a:rPr lang="en" sz="1400">
                <a:solidFill>
                  <a:srgbClr val="000000"/>
                </a:solidFill>
                <a:latin typeface="Arial"/>
                <a:ea typeface="Arial"/>
                <a:cs typeface="Arial"/>
                <a:sym typeface="Arial"/>
              </a:rPr>
              <a:t> (launched 2018) provides a digital gateway for appointments, prescriptions, EHRs, and NHS 111 support (Gov.uk, 2020).</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1200"/>
              </a:spcAft>
              <a:buClr>
                <a:srgbClr val="000000"/>
              </a:buClr>
              <a:buSzPts val="1400"/>
              <a:buFont typeface="Arial"/>
              <a:buChar char="➢"/>
            </a:pPr>
            <a:r>
              <a:rPr lang="en" sz="1400">
                <a:solidFill>
                  <a:srgbClr val="000000"/>
                </a:solidFill>
                <a:latin typeface="Arial"/>
                <a:ea typeface="Arial"/>
                <a:cs typeface="Arial"/>
                <a:sym typeface="Arial"/>
              </a:rPr>
              <a:t>Focus: relevance of the app in </a:t>
            </a:r>
            <a:r>
              <a:rPr lang="en" sz="1400" b="1">
                <a:solidFill>
                  <a:srgbClr val="000000"/>
                </a:solidFill>
                <a:latin typeface="Arial"/>
                <a:ea typeface="Arial"/>
                <a:cs typeface="Arial"/>
                <a:sym typeface="Arial"/>
              </a:rPr>
              <a:t>Berkshire Healthcare NHS Foundation Trust</a:t>
            </a:r>
            <a:r>
              <a:rPr lang="en" sz="1400">
                <a:solidFill>
                  <a:srgbClr val="000000"/>
                </a:solidFill>
                <a:latin typeface="Arial"/>
                <a:ea typeface="Arial"/>
                <a:cs typeface="Arial"/>
                <a:sym typeface="Arial"/>
              </a:rPr>
              <a:t>, highlighting workforce, service delivery, and patient experience.</a:t>
            </a:r>
            <a:endParaRPr sz="1400">
              <a:latin typeface="Arial"/>
              <a:ea typeface="Arial"/>
              <a:cs typeface="Arial"/>
              <a:sym typeface="Arial"/>
            </a:endParaRPr>
          </a:p>
        </p:txBody>
      </p:sp>
      <p:pic>
        <p:nvPicPr>
          <p:cNvPr id="73" name="Google Shape;73;p14"/>
          <p:cNvPicPr preferRelativeResize="0"/>
          <p:nvPr/>
        </p:nvPicPr>
        <p:blipFill>
          <a:blip r:embed="rId3">
            <a:alphaModFix/>
          </a:blip>
          <a:stretch>
            <a:fillRect/>
          </a:stretch>
        </p:blipFill>
        <p:spPr>
          <a:xfrm>
            <a:off x="5070227" y="3413292"/>
            <a:ext cx="3580449" cy="1165574"/>
          </a:xfrm>
          <a:prstGeom prst="rect">
            <a:avLst/>
          </a:prstGeom>
          <a:noFill/>
          <a:ln>
            <a:noFill/>
          </a:ln>
        </p:spPr>
      </p:pic>
      <p:sp>
        <p:nvSpPr>
          <p:cNvPr id="74" name="Google Shape;74;p14"/>
          <p:cNvSpPr txBox="1"/>
          <p:nvPr/>
        </p:nvSpPr>
        <p:spPr>
          <a:xfrm>
            <a:off x="6102375" y="4599525"/>
            <a:ext cx="1601700" cy="397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1: The NHS App</a:t>
            </a:r>
            <a:endParaRPr sz="800" b="1">
              <a:solidFill>
                <a:srgbClr val="161F19"/>
              </a:solidFill>
            </a:endParaRPr>
          </a:p>
          <a:p>
            <a:pPr marL="0" lvl="0" indent="0" algn="ctr" rtl="0">
              <a:spcBef>
                <a:spcPts val="0"/>
              </a:spcBef>
              <a:spcAft>
                <a:spcPts val="0"/>
              </a:spcAft>
              <a:buNone/>
            </a:pPr>
            <a:r>
              <a:rPr lang="en" sz="800">
                <a:solidFill>
                  <a:srgbClr val="161F19"/>
                </a:solidFill>
              </a:rPr>
              <a:t>(Source: Gov.uk, 2020)</a:t>
            </a:r>
            <a:endParaRPr sz="800">
              <a:solidFill>
                <a:srgbClr val="161F1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311725" y="1127075"/>
            <a:ext cx="3706500" cy="1444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3000" b="1">
                <a:latin typeface="Arial"/>
                <a:ea typeface="Arial"/>
                <a:cs typeface="Arial"/>
                <a:sym typeface="Arial"/>
              </a:rPr>
              <a:t>Research Aim and Scope</a:t>
            </a:r>
            <a:endParaRPr sz="3000">
              <a:latin typeface="Arial"/>
              <a:ea typeface="Arial"/>
              <a:cs typeface="Arial"/>
              <a:sym typeface="Arial"/>
            </a:endParaRPr>
          </a:p>
        </p:txBody>
      </p:sp>
      <p:sp>
        <p:nvSpPr>
          <p:cNvPr id="80" name="Google Shape;80;p15"/>
          <p:cNvSpPr txBox="1">
            <a:spLocks noGrp="1"/>
          </p:cNvSpPr>
          <p:nvPr>
            <p:ph type="body" idx="1"/>
          </p:nvPr>
        </p:nvSpPr>
        <p:spPr>
          <a:xfrm>
            <a:off x="4644675" y="500925"/>
            <a:ext cx="4166400" cy="4098600"/>
          </a:xfrm>
          <a:prstGeom prst="rect">
            <a:avLst/>
          </a:prstGeom>
        </p:spPr>
        <p:txBody>
          <a:bodyPr spcFirstLastPara="1" wrap="square" lIns="91425" tIns="91425" rIns="91425" bIns="91425" anchor="t" anchorCtr="0">
            <a:normAutofit/>
          </a:bodyPr>
          <a:lstStyle/>
          <a:p>
            <a:pPr marL="457200" lvl="0" indent="-317500" algn="just" rtl="0">
              <a:lnSpc>
                <a:spcPct val="100000"/>
              </a:lnSpc>
              <a:spcBef>
                <a:spcPts val="1000"/>
              </a:spcBef>
              <a:spcAft>
                <a:spcPts val="0"/>
              </a:spcAft>
              <a:buClr>
                <a:srgbClr val="000000"/>
              </a:buClr>
              <a:buSzPts val="1400"/>
              <a:buFont typeface="Arial"/>
              <a:buChar char="➢"/>
            </a:pPr>
            <a:r>
              <a:rPr lang="en" sz="1400" b="1">
                <a:solidFill>
                  <a:srgbClr val="000000"/>
                </a:solidFill>
                <a:latin typeface="Arial"/>
                <a:ea typeface="Arial"/>
                <a:cs typeface="Arial"/>
                <a:sym typeface="Arial"/>
              </a:rPr>
              <a:t>Aim: </a:t>
            </a:r>
            <a:r>
              <a:rPr lang="en" sz="1400">
                <a:solidFill>
                  <a:srgbClr val="000000"/>
                </a:solidFill>
                <a:latin typeface="Arial"/>
                <a:ea typeface="Arial"/>
                <a:cs typeface="Arial"/>
                <a:sym typeface="Arial"/>
              </a:rPr>
              <a:t>Investigate the </a:t>
            </a:r>
            <a:r>
              <a:rPr lang="en" sz="1400" b="1">
                <a:solidFill>
                  <a:srgbClr val="000000"/>
                </a:solidFill>
                <a:latin typeface="Arial"/>
                <a:ea typeface="Arial"/>
                <a:cs typeface="Arial"/>
                <a:sym typeface="Arial"/>
              </a:rPr>
              <a:t>impact of the NHS App</a:t>
            </a:r>
            <a:r>
              <a:rPr lang="en" sz="1400">
                <a:solidFill>
                  <a:srgbClr val="000000"/>
                </a:solidFill>
                <a:latin typeface="Arial"/>
                <a:ea typeface="Arial"/>
                <a:cs typeface="Arial"/>
                <a:sym typeface="Arial"/>
              </a:rPr>
              <a:t> on UK health and social care.</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b="1">
                <a:solidFill>
                  <a:srgbClr val="000000"/>
                </a:solidFill>
                <a:latin typeface="Arial"/>
                <a:ea typeface="Arial"/>
                <a:cs typeface="Arial"/>
                <a:sym typeface="Arial"/>
              </a:rPr>
              <a:t>Scope:</a:t>
            </a:r>
            <a:r>
              <a:rPr lang="en" sz="1400">
                <a:solidFill>
                  <a:srgbClr val="000000"/>
                </a:solidFill>
                <a:latin typeface="Arial"/>
                <a:ea typeface="Arial"/>
                <a:cs typeface="Arial"/>
                <a:sym typeface="Arial"/>
              </a:rPr>
              <a:t> Workforce transformation, service delivery changes, and patient perception at Berkshire Healthcare NHS Foundation Trust.</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a:solidFill>
                  <a:srgbClr val="000000"/>
                </a:solidFill>
                <a:latin typeface="Arial"/>
                <a:ea typeface="Arial"/>
                <a:cs typeface="Arial"/>
                <a:sym typeface="Arial"/>
              </a:rPr>
              <a:t>Balanced analysis of </a:t>
            </a:r>
            <a:r>
              <a:rPr lang="en" sz="1400" b="1">
                <a:solidFill>
                  <a:srgbClr val="000000"/>
                </a:solidFill>
                <a:latin typeface="Arial"/>
                <a:ea typeface="Arial"/>
                <a:cs typeface="Arial"/>
                <a:sym typeface="Arial"/>
              </a:rPr>
              <a:t>benefits vs challenges</a:t>
            </a:r>
            <a:r>
              <a:rPr lang="en" sz="1400">
                <a:solidFill>
                  <a:srgbClr val="000000"/>
                </a:solidFill>
                <a:latin typeface="Arial"/>
                <a:ea typeface="Arial"/>
                <a:cs typeface="Arial"/>
                <a:sym typeface="Arial"/>
              </a:rPr>
              <a:t> to sustain digital adoption.</a:t>
            </a:r>
            <a:endParaRPr sz="1400">
              <a:latin typeface="Arial"/>
              <a:ea typeface="Arial"/>
              <a:cs typeface="Arial"/>
              <a:sym typeface="Arial"/>
            </a:endParaRPr>
          </a:p>
        </p:txBody>
      </p:sp>
      <p:pic>
        <p:nvPicPr>
          <p:cNvPr id="81" name="Google Shape;81;p15"/>
          <p:cNvPicPr preferRelativeResize="0"/>
          <p:nvPr/>
        </p:nvPicPr>
        <p:blipFill>
          <a:blip r:embed="rId3">
            <a:alphaModFix/>
          </a:blip>
          <a:stretch>
            <a:fillRect/>
          </a:stretch>
        </p:blipFill>
        <p:spPr>
          <a:xfrm>
            <a:off x="4969150" y="2571750"/>
            <a:ext cx="3517450" cy="1952925"/>
          </a:xfrm>
          <a:prstGeom prst="rect">
            <a:avLst/>
          </a:prstGeom>
          <a:noFill/>
          <a:ln>
            <a:noFill/>
          </a:ln>
        </p:spPr>
      </p:pic>
      <p:sp>
        <p:nvSpPr>
          <p:cNvPr id="82" name="Google Shape;82;p15"/>
          <p:cNvSpPr txBox="1"/>
          <p:nvPr/>
        </p:nvSpPr>
        <p:spPr>
          <a:xfrm>
            <a:off x="4969175" y="4503300"/>
            <a:ext cx="3517500" cy="377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2: Digital technology in the UK healthcare service</a:t>
            </a:r>
            <a:endParaRPr sz="800" b="1">
              <a:solidFill>
                <a:srgbClr val="161F19"/>
              </a:solidFill>
            </a:endParaRPr>
          </a:p>
          <a:p>
            <a:pPr marL="0" lvl="0" indent="0" algn="ctr" rtl="0">
              <a:spcBef>
                <a:spcPts val="0"/>
              </a:spcBef>
              <a:spcAft>
                <a:spcPts val="0"/>
              </a:spcAft>
              <a:buNone/>
            </a:pPr>
            <a:r>
              <a:rPr lang="en" sz="800">
                <a:solidFill>
                  <a:srgbClr val="161F19"/>
                </a:solidFill>
              </a:rPr>
              <a:t>(Source: Morgan, 2025)</a:t>
            </a:r>
            <a:endParaRPr sz="800">
              <a:solidFill>
                <a:srgbClr val="161F1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311725" y="1169850"/>
            <a:ext cx="3706500" cy="1475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3000" b="1">
                <a:latin typeface="Arial"/>
                <a:ea typeface="Arial"/>
                <a:cs typeface="Arial"/>
                <a:sym typeface="Arial"/>
              </a:rPr>
              <a:t>Workforce Transformation</a:t>
            </a:r>
            <a:endParaRPr sz="3000">
              <a:latin typeface="Arial"/>
              <a:ea typeface="Arial"/>
              <a:cs typeface="Arial"/>
              <a:sym typeface="Arial"/>
            </a:endParaRPr>
          </a:p>
        </p:txBody>
      </p:sp>
      <p:sp>
        <p:nvSpPr>
          <p:cNvPr id="88" name="Google Shape;88;p16"/>
          <p:cNvSpPr txBox="1">
            <a:spLocks noGrp="1"/>
          </p:cNvSpPr>
          <p:nvPr>
            <p:ph type="body" idx="1"/>
          </p:nvPr>
        </p:nvSpPr>
        <p:spPr>
          <a:xfrm>
            <a:off x="4472763" y="2404400"/>
            <a:ext cx="4444992" cy="2628344"/>
          </a:xfrm>
          <a:prstGeom prst="rect">
            <a:avLst/>
          </a:prstGeom>
        </p:spPr>
        <p:txBody>
          <a:bodyPr spcFirstLastPara="1" wrap="square" lIns="91425" tIns="91425" rIns="91425" bIns="91425" anchor="t" anchorCtr="0">
            <a:noAutofit/>
          </a:bodyPr>
          <a:lstStyle/>
          <a:p>
            <a:pPr marL="457200" lvl="0" indent="-304800" algn="just" rtl="0">
              <a:lnSpc>
                <a:spcPct val="100000"/>
              </a:lnSpc>
              <a:spcBef>
                <a:spcPts val="10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Administrative staff roles shifted from manual booking/prescriptions to guiding patients in app navigation (NHS England, 2023).</a:t>
            </a:r>
            <a:endParaRPr sz="1200" dirty="0">
              <a:solidFill>
                <a:srgbClr val="000000"/>
              </a:solidFill>
              <a:latin typeface="Arial"/>
              <a:ea typeface="Arial"/>
              <a:cs typeface="Arial"/>
              <a:sym typeface="Arial"/>
            </a:endParaRPr>
          </a:p>
          <a:p>
            <a:pPr marL="457200" lvl="0" indent="-304800" algn="just" rtl="0">
              <a:lnSpc>
                <a:spcPct val="100000"/>
              </a:lnSpc>
              <a:spcBef>
                <a:spcPts val="10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Efficiency gains: reduced workload, improved prescription handling, fewer booking errors (Sharaf, 2024).</a:t>
            </a:r>
            <a:endParaRPr sz="1200" dirty="0">
              <a:solidFill>
                <a:srgbClr val="000000"/>
              </a:solidFill>
              <a:latin typeface="Arial"/>
              <a:ea typeface="Arial"/>
              <a:cs typeface="Arial"/>
              <a:sym typeface="Arial"/>
            </a:endParaRPr>
          </a:p>
          <a:p>
            <a:pPr marL="457200" lvl="0" indent="-304800" algn="just" rtl="0">
              <a:lnSpc>
                <a:spcPct val="100000"/>
              </a:lnSpc>
              <a:spcBef>
                <a:spcPts val="10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Challenges: mandatory digital skills, resistance to change, and increased workload during transition (Stoumpos et al., 2023).</a:t>
            </a:r>
            <a:endParaRPr sz="1200" dirty="0">
              <a:solidFill>
                <a:srgbClr val="000000"/>
              </a:solidFill>
              <a:latin typeface="Arial"/>
              <a:ea typeface="Arial"/>
              <a:cs typeface="Arial"/>
              <a:sym typeface="Arial"/>
            </a:endParaRPr>
          </a:p>
          <a:p>
            <a:pPr marL="457200" lvl="0" indent="-304800" algn="just" rtl="0">
              <a:lnSpc>
                <a:spcPct val="100000"/>
              </a:lnSpc>
              <a:spcBef>
                <a:spcPts val="1000"/>
              </a:spcBef>
              <a:spcAft>
                <a:spcPts val="0"/>
              </a:spcAft>
              <a:buClr>
                <a:srgbClr val="000000"/>
              </a:buClr>
              <a:buSzPts val="1200"/>
              <a:buFont typeface="Arial"/>
              <a:buChar char="➢"/>
            </a:pPr>
            <a:r>
              <a:rPr lang="en" sz="1200" dirty="0">
                <a:solidFill>
                  <a:srgbClr val="000000"/>
                </a:solidFill>
                <a:latin typeface="Arial"/>
                <a:ea typeface="Arial"/>
                <a:cs typeface="Arial"/>
                <a:sym typeface="Arial"/>
              </a:rPr>
              <a:t>Importance of </a:t>
            </a:r>
            <a:r>
              <a:rPr lang="en" sz="1200" b="1" dirty="0">
                <a:solidFill>
                  <a:srgbClr val="000000"/>
                </a:solidFill>
                <a:latin typeface="Arial"/>
                <a:ea typeface="Arial"/>
                <a:cs typeface="Arial"/>
                <a:sym typeface="Arial"/>
              </a:rPr>
              <a:t>training, support, and change management</a:t>
            </a:r>
            <a:r>
              <a:rPr lang="en" sz="1200" dirty="0">
                <a:solidFill>
                  <a:srgbClr val="000000"/>
                </a:solidFill>
                <a:latin typeface="Arial"/>
                <a:ea typeface="Arial"/>
                <a:cs typeface="Arial"/>
                <a:sym typeface="Arial"/>
              </a:rPr>
              <a:t> for sustainability.</a:t>
            </a:r>
            <a:endParaRPr sz="1200" dirty="0">
              <a:latin typeface="Arial"/>
              <a:ea typeface="Arial"/>
              <a:cs typeface="Arial"/>
              <a:sym typeface="Arial"/>
            </a:endParaRPr>
          </a:p>
        </p:txBody>
      </p:sp>
      <p:pic>
        <p:nvPicPr>
          <p:cNvPr id="89" name="Google Shape;89;p16"/>
          <p:cNvPicPr preferRelativeResize="0"/>
          <p:nvPr/>
        </p:nvPicPr>
        <p:blipFill>
          <a:blip r:embed="rId3">
            <a:alphaModFix/>
          </a:blip>
          <a:stretch>
            <a:fillRect/>
          </a:stretch>
        </p:blipFill>
        <p:spPr>
          <a:xfrm>
            <a:off x="4572000" y="306400"/>
            <a:ext cx="4100862" cy="1813023"/>
          </a:xfrm>
          <a:prstGeom prst="rect">
            <a:avLst/>
          </a:prstGeom>
          <a:noFill/>
          <a:ln>
            <a:noFill/>
          </a:ln>
        </p:spPr>
      </p:pic>
      <p:sp>
        <p:nvSpPr>
          <p:cNvPr id="90" name="Google Shape;90;p16"/>
          <p:cNvSpPr txBox="1"/>
          <p:nvPr/>
        </p:nvSpPr>
        <p:spPr>
          <a:xfrm>
            <a:off x="4875758" y="2119423"/>
            <a:ext cx="3880800" cy="394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3: Patient administration in modern healthcare</a:t>
            </a:r>
            <a:endParaRPr sz="800" b="1">
              <a:solidFill>
                <a:srgbClr val="161F19"/>
              </a:solidFill>
            </a:endParaRPr>
          </a:p>
          <a:p>
            <a:pPr marL="0" lvl="0" indent="0" algn="ctr" rtl="0">
              <a:spcBef>
                <a:spcPts val="0"/>
              </a:spcBef>
              <a:spcAft>
                <a:spcPts val="0"/>
              </a:spcAft>
              <a:buNone/>
            </a:pPr>
            <a:r>
              <a:rPr lang="en" sz="800">
                <a:solidFill>
                  <a:srgbClr val="161F19"/>
                </a:solidFill>
              </a:rPr>
              <a:t>(Source:Drdollah, 2024)</a:t>
            </a:r>
            <a:endParaRPr sz="800">
              <a:solidFill>
                <a:srgbClr val="161F1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7"/>
          <p:cNvSpPr txBox="1">
            <a:spLocks noGrp="1"/>
          </p:cNvSpPr>
          <p:nvPr>
            <p:ph type="title"/>
          </p:nvPr>
        </p:nvSpPr>
        <p:spPr>
          <a:xfrm>
            <a:off x="311725" y="1212625"/>
            <a:ext cx="3706500" cy="15186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3000" b="1">
                <a:latin typeface="Arial"/>
                <a:ea typeface="Arial"/>
                <a:cs typeface="Arial"/>
                <a:sym typeface="Arial"/>
              </a:rPr>
              <a:t>Service Delivery Change</a:t>
            </a:r>
            <a:endParaRPr sz="3000">
              <a:latin typeface="Arial"/>
              <a:ea typeface="Arial"/>
              <a:cs typeface="Arial"/>
              <a:sym typeface="Arial"/>
            </a:endParaRPr>
          </a:p>
        </p:txBody>
      </p:sp>
      <p:sp>
        <p:nvSpPr>
          <p:cNvPr id="96" name="Google Shape;96;p17"/>
          <p:cNvSpPr txBox="1">
            <a:spLocks noGrp="1"/>
          </p:cNvSpPr>
          <p:nvPr>
            <p:ph type="body" idx="1"/>
          </p:nvPr>
        </p:nvSpPr>
        <p:spPr>
          <a:xfrm>
            <a:off x="4644675" y="241288"/>
            <a:ext cx="4166400" cy="4098600"/>
          </a:xfrm>
          <a:prstGeom prst="rect">
            <a:avLst/>
          </a:prstGeom>
        </p:spPr>
        <p:txBody>
          <a:bodyPr spcFirstLastPara="1" wrap="square" lIns="91425" tIns="91425" rIns="91425" bIns="91425" anchor="t" anchorCtr="0">
            <a:normAutofit/>
          </a:bodyPr>
          <a:lstStyle/>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Appointment scheduling and prescriptions now online, reducing reliance on calls/visits.</a:t>
            </a:r>
            <a:endParaRPr sz="1400" dirty="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NHS 111 integration improves triage efficiency (Pilbery </a:t>
            </a:r>
            <a:r>
              <a:rPr lang="en" sz="1400" i="1" dirty="0">
                <a:solidFill>
                  <a:srgbClr val="000000"/>
                </a:solidFill>
                <a:latin typeface="Arial"/>
                <a:ea typeface="Arial"/>
                <a:cs typeface="Arial"/>
                <a:sym typeface="Arial"/>
              </a:rPr>
              <a:t>et al., </a:t>
            </a:r>
            <a:r>
              <a:rPr lang="en" sz="1400" dirty="0">
                <a:solidFill>
                  <a:srgbClr val="000000"/>
                </a:solidFill>
                <a:latin typeface="Arial"/>
                <a:ea typeface="Arial"/>
                <a:cs typeface="Arial"/>
                <a:sym typeface="Arial"/>
              </a:rPr>
              <a:t>2024).</a:t>
            </a:r>
            <a:endParaRPr sz="1400" dirty="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Benefits: faster service delivery, improved departmental coordination, reduced bottlenecks (Gov.uk, 2020).</a:t>
            </a:r>
            <a:endParaRPr sz="1400" dirty="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Challenges: high infrastructure investment, budget strain, and </a:t>
            </a:r>
            <a:r>
              <a:rPr lang="en" sz="1400" b="1" dirty="0">
                <a:solidFill>
                  <a:srgbClr val="000000"/>
                </a:solidFill>
                <a:latin typeface="Arial"/>
                <a:ea typeface="Arial"/>
                <a:cs typeface="Arial"/>
                <a:sym typeface="Arial"/>
              </a:rPr>
              <a:t>digital exclusion</a:t>
            </a:r>
            <a:r>
              <a:rPr lang="en" sz="1400" dirty="0">
                <a:solidFill>
                  <a:srgbClr val="000000"/>
                </a:solidFill>
                <a:latin typeface="Arial"/>
                <a:ea typeface="Arial"/>
                <a:cs typeface="Arial"/>
                <a:sym typeface="Arial"/>
              </a:rPr>
              <a:t> for low-literacy users (Thenhsalliance, 2024).</a:t>
            </a:r>
            <a:endParaRPr sz="1400" dirty="0"/>
          </a:p>
        </p:txBody>
      </p:sp>
      <p:pic>
        <p:nvPicPr>
          <p:cNvPr id="97" name="Google Shape;97;p17"/>
          <p:cNvPicPr preferRelativeResize="0"/>
          <p:nvPr/>
        </p:nvPicPr>
        <p:blipFill>
          <a:blip r:embed="rId3">
            <a:alphaModFix/>
          </a:blip>
          <a:stretch>
            <a:fillRect/>
          </a:stretch>
        </p:blipFill>
        <p:spPr>
          <a:xfrm>
            <a:off x="4927650" y="3102325"/>
            <a:ext cx="3883425" cy="1518600"/>
          </a:xfrm>
          <a:prstGeom prst="rect">
            <a:avLst/>
          </a:prstGeom>
          <a:noFill/>
          <a:ln>
            <a:noFill/>
          </a:ln>
        </p:spPr>
      </p:pic>
      <p:sp>
        <p:nvSpPr>
          <p:cNvPr id="98" name="Google Shape;98;p17"/>
          <p:cNvSpPr txBox="1"/>
          <p:nvPr/>
        </p:nvSpPr>
        <p:spPr>
          <a:xfrm>
            <a:off x="5110600" y="4620925"/>
            <a:ext cx="3517500" cy="3771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4: NHS App usage and NHS 111 service during the Covid-19</a:t>
            </a:r>
            <a:endParaRPr sz="800" b="1">
              <a:solidFill>
                <a:srgbClr val="161F19"/>
              </a:solidFill>
            </a:endParaRPr>
          </a:p>
          <a:p>
            <a:pPr marL="0" lvl="0" indent="0" algn="ctr" rtl="0">
              <a:spcBef>
                <a:spcPts val="0"/>
              </a:spcBef>
              <a:spcAft>
                <a:spcPts val="0"/>
              </a:spcAft>
              <a:buNone/>
            </a:pPr>
            <a:r>
              <a:rPr lang="en" sz="800">
                <a:solidFill>
                  <a:srgbClr val="161F19"/>
                </a:solidFill>
              </a:rPr>
              <a:t>(Source: Kendall </a:t>
            </a:r>
            <a:r>
              <a:rPr lang="en" sz="800" i="1">
                <a:solidFill>
                  <a:srgbClr val="161F19"/>
                </a:solidFill>
              </a:rPr>
              <a:t>et al., </a:t>
            </a:r>
            <a:r>
              <a:rPr lang="en" sz="800">
                <a:solidFill>
                  <a:srgbClr val="161F19"/>
                </a:solidFill>
              </a:rPr>
              <a:t>2023)</a:t>
            </a:r>
            <a:endParaRPr sz="800">
              <a:solidFill>
                <a:srgbClr val="161F1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8"/>
          <p:cNvSpPr txBox="1">
            <a:spLocks noGrp="1"/>
          </p:cNvSpPr>
          <p:nvPr>
            <p:ph type="title"/>
          </p:nvPr>
        </p:nvSpPr>
        <p:spPr>
          <a:xfrm>
            <a:off x="311725" y="1308875"/>
            <a:ext cx="3706500" cy="1701000"/>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None/>
            </a:pPr>
            <a:r>
              <a:rPr lang="en" sz="3000" b="1">
                <a:latin typeface="Arial"/>
                <a:ea typeface="Arial"/>
                <a:cs typeface="Arial"/>
                <a:sym typeface="Arial"/>
              </a:rPr>
              <a:t>Patient/Service User Experience</a:t>
            </a:r>
            <a:endParaRPr sz="3000">
              <a:latin typeface="Arial"/>
              <a:ea typeface="Arial"/>
              <a:cs typeface="Arial"/>
              <a:sym typeface="Arial"/>
            </a:endParaRPr>
          </a:p>
        </p:txBody>
      </p:sp>
      <p:sp>
        <p:nvSpPr>
          <p:cNvPr id="104" name="Google Shape;104;p18"/>
          <p:cNvSpPr txBox="1">
            <a:spLocks noGrp="1"/>
          </p:cNvSpPr>
          <p:nvPr>
            <p:ph type="body" idx="1"/>
          </p:nvPr>
        </p:nvSpPr>
        <p:spPr>
          <a:xfrm>
            <a:off x="4666050" y="186925"/>
            <a:ext cx="4166400" cy="2876400"/>
          </a:xfrm>
          <a:prstGeom prst="rect">
            <a:avLst/>
          </a:prstGeom>
        </p:spPr>
        <p:txBody>
          <a:bodyPr spcFirstLastPara="1" wrap="square" lIns="91425" tIns="91425" rIns="91425" bIns="91425" anchor="t" anchorCtr="0">
            <a:normAutofit fontScale="92500"/>
          </a:bodyPr>
          <a:lstStyle/>
          <a:p>
            <a:pPr marL="457200" lvl="0" indent="-304800" algn="just" rtl="0">
              <a:lnSpc>
                <a:spcPct val="100000"/>
              </a:lnSpc>
              <a:spcBef>
                <a:spcPts val="1000"/>
              </a:spcBef>
              <a:spcAft>
                <a:spcPts val="0"/>
              </a:spcAft>
              <a:buClr>
                <a:srgbClr val="161F19"/>
              </a:buClr>
              <a:buSzPts val="1200"/>
              <a:buFont typeface="Arial"/>
              <a:buChar char="➢"/>
            </a:pPr>
            <a:r>
              <a:rPr lang="en" sz="1400" dirty="0">
                <a:solidFill>
                  <a:srgbClr val="161F19"/>
                </a:solidFill>
                <a:latin typeface="Arial"/>
                <a:ea typeface="Arial"/>
                <a:cs typeface="Arial"/>
                <a:sym typeface="Arial"/>
              </a:rPr>
              <a:t>Patients gain accessible healthcare: booking, prescriptions, and faster triage (Pilbery </a:t>
            </a:r>
            <a:r>
              <a:rPr lang="en" sz="1400" i="1" dirty="0">
                <a:solidFill>
                  <a:srgbClr val="161F19"/>
                </a:solidFill>
                <a:latin typeface="Arial"/>
                <a:ea typeface="Arial"/>
                <a:cs typeface="Arial"/>
                <a:sym typeface="Arial"/>
              </a:rPr>
              <a:t>et al.,</a:t>
            </a:r>
            <a:r>
              <a:rPr lang="en" sz="1400" dirty="0">
                <a:solidFill>
                  <a:srgbClr val="161F19"/>
                </a:solidFill>
                <a:latin typeface="Arial"/>
                <a:ea typeface="Arial"/>
                <a:cs typeface="Arial"/>
                <a:sym typeface="Arial"/>
              </a:rPr>
              <a:t> 2024).</a:t>
            </a:r>
            <a:endParaRPr sz="1400" dirty="0">
              <a:solidFill>
                <a:srgbClr val="161F19"/>
              </a:solidFill>
              <a:latin typeface="Arial"/>
              <a:ea typeface="Arial"/>
              <a:cs typeface="Arial"/>
              <a:sym typeface="Arial"/>
            </a:endParaRPr>
          </a:p>
          <a:p>
            <a:pPr marL="457200" lvl="0" indent="-304800" algn="just" rtl="0">
              <a:lnSpc>
                <a:spcPct val="100000"/>
              </a:lnSpc>
              <a:spcBef>
                <a:spcPts val="1200"/>
              </a:spcBef>
              <a:spcAft>
                <a:spcPts val="0"/>
              </a:spcAft>
              <a:buClr>
                <a:srgbClr val="161F19"/>
              </a:buClr>
              <a:buSzPts val="1200"/>
              <a:buFont typeface="Arial"/>
              <a:buChar char="➢"/>
            </a:pPr>
            <a:r>
              <a:rPr lang="en" sz="1400" dirty="0">
                <a:solidFill>
                  <a:srgbClr val="161F19"/>
                </a:solidFill>
                <a:latin typeface="Arial"/>
                <a:ea typeface="Arial"/>
                <a:cs typeface="Arial"/>
                <a:sym typeface="Arial"/>
              </a:rPr>
              <a:t>Concerns: privacy risks (Alhammad </a:t>
            </a:r>
            <a:r>
              <a:rPr lang="en" sz="1400" i="1" dirty="0">
                <a:solidFill>
                  <a:srgbClr val="161F19"/>
                </a:solidFill>
                <a:latin typeface="Arial"/>
                <a:ea typeface="Arial"/>
                <a:cs typeface="Arial"/>
                <a:sym typeface="Arial"/>
              </a:rPr>
              <a:t>et al., </a:t>
            </a:r>
            <a:r>
              <a:rPr lang="en" sz="1400" dirty="0">
                <a:solidFill>
                  <a:srgbClr val="161F19"/>
                </a:solidFill>
                <a:latin typeface="Arial"/>
                <a:ea typeface="Arial"/>
                <a:cs typeface="Arial"/>
                <a:sym typeface="Arial"/>
              </a:rPr>
              <a:t>2023), digital literacy gaps among elderly/marginalised groups.</a:t>
            </a:r>
            <a:endParaRPr sz="1400" dirty="0">
              <a:solidFill>
                <a:srgbClr val="161F19"/>
              </a:solidFill>
              <a:latin typeface="Arial"/>
              <a:ea typeface="Arial"/>
              <a:cs typeface="Arial"/>
              <a:sym typeface="Arial"/>
            </a:endParaRPr>
          </a:p>
          <a:p>
            <a:pPr marL="457200" lvl="0" indent="-304800" algn="just" rtl="0">
              <a:lnSpc>
                <a:spcPct val="100000"/>
              </a:lnSpc>
              <a:spcBef>
                <a:spcPts val="1000"/>
              </a:spcBef>
              <a:spcAft>
                <a:spcPts val="0"/>
              </a:spcAft>
              <a:buClr>
                <a:srgbClr val="161F19"/>
              </a:buClr>
              <a:buSzPts val="1200"/>
              <a:buFont typeface="Arial"/>
              <a:buChar char="➢"/>
            </a:pPr>
            <a:r>
              <a:rPr lang="en" sz="1400" dirty="0">
                <a:solidFill>
                  <a:srgbClr val="161F19"/>
                </a:solidFill>
                <a:latin typeface="Arial"/>
                <a:ea typeface="Arial"/>
                <a:cs typeface="Arial"/>
                <a:sym typeface="Arial"/>
              </a:rPr>
              <a:t>Case study: NIHR ARC Northwest London found positive self-management outcomes.</a:t>
            </a:r>
            <a:endParaRPr sz="1400" dirty="0">
              <a:solidFill>
                <a:srgbClr val="161F19"/>
              </a:solidFill>
              <a:latin typeface="Arial"/>
              <a:ea typeface="Arial"/>
              <a:cs typeface="Arial"/>
              <a:sym typeface="Arial"/>
            </a:endParaRPr>
          </a:p>
          <a:p>
            <a:pPr marL="457200" lvl="0" indent="-304800" algn="just" rtl="0">
              <a:lnSpc>
                <a:spcPct val="100000"/>
              </a:lnSpc>
              <a:spcBef>
                <a:spcPts val="1000"/>
              </a:spcBef>
              <a:spcAft>
                <a:spcPts val="1200"/>
              </a:spcAft>
              <a:buClr>
                <a:srgbClr val="161F19"/>
              </a:buClr>
              <a:buSzPts val="1200"/>
              <a:buFont typeface="Arial"/>
              <a:buChar char="➢"/>
            </a:pPr>
            <a:r>
              <a:rPr lang="en" sz="1400" dirty="0">
                <a:solidFill>
                  <a:srgbClr val="161F19"/>
                </a:solidFill>
                <a:latin typeface="Arial"/>
                <a:ea typeface="Arial"/>
                <a:cs typeface="Arial"/>
                <a:sym typeface="Arial"/>
              </a:rPr>
              <a:t>Survey (2024): 78% of patients satisfied with app convenience (Patients-association, 2024).</a:t>
            </a:r>
            <a:endParaRPr sz="1400" dirty="0">
              <a:solidFill>
                <a:srgbClr val="161F19"/>
              </a:solidFill>
              <a:latin typeface="Arial"/>
              <a:ea typeface="Arial"/>
              <a:cs typeface="Arial"/>
              <a:sym typeface="Arial"/>
            </a:endParaRPr>
          </a:p>
        </p:txBody>
      </p:sp>
      <p:pic>
        <p:nvPicPr>
          <p:cNvPr id="105" name="Google Shape;105;p18"/>
          <p:cNvPicPr preferRelativeResize="0"/>
          <p:nvPr/>
        </p:nvPicPr>
        <p:blipFill>
          <a:blip r:embed="rId3">
            <a:alphaModFix/>
          </a:blip>
          <a:stretch>
            <a:fillRect/>
          </a:stretch>
        </p:blipFill>
        <p:spPr>
          <a:xfrm>
            <a:off x="5070075" y="3063325"/>
            <a:ext cx="3358350" cy="1547975"/>
          </a:xfrm>
          <a:prstGeom prst="rect">
            <a:avLst/>
          </a:prstGeom>
          <a:noFill/>
          <a:ln>
            <a:noFill/>
          </a:ln>
        </p:spPr>
      </p:pic>
      <p:sp>
        <p:nvSpPr>
          <p:cNvPr id="106" name="Google Shape;106;p18"/>
          <p:cNvSpPr txBox="1"/>
          <p:nvPr/>
        </p:nvSpPr>
        <p:spPr>
          <a:xfrm>
            <a:off x="5070150" y="4611300"/>
            <a:ext cx="3358500" cy="4722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5: Online patient triage and GP practices</a:t>
            </a:r>
            <a:endParaRPr sz="800" b="1">
              <a:solidFill>
                <a:srgbClr val="161F19"/>
              </a:solidFill>
            </a:endParaRPr>
          </a:p>
          <a:p>
            <a:pPr marL="0" lvl="0" indent="0" algn="ctr" rtl="0">
              <a:spcBef>
                <a:spcPts val="0"/>
              </a:spcBef>
              <a:spcAft>
                <a:spcPts val="0"/>
              </a:spcAft>
              <a:buNone/>
            </a:pPr>
            <a:r>
              <a:rPr lang="en" sz="800">
                <a:solidFill>
                  <a:srgbClr val="161F19"/>
                </a:solidFill>
              </a:rPr>
              <a:t>(Source: Gelin </a:t>
            </a:r>
            <a:r>
              <a:rPr lang="en" sz="800" i="1">
                <a:solidFill>
                  <a:srgbClr val="161F19"/>
                </a:solidFill>
              </a:rPr>
              <a:t>et al., </a:t>
            </a:r>
            <a:r>
              <a:rPr lang="en" sz="800">
                <a:solidFill>
                  <a:srgbClr val="161F19"/>
                </a:solidFill>
              </a:rPr>
              <a:t>2023)</a:t>
            </a:r>
            <a:endParaRPr sz="800">
              <a:solidFill>
                <a:srgbClr val="161F1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9"/>
          <p:cNvSpPr txBox="1">
            <a:spLocks noGrp="1"/>
          </p:cNvSpPr>
          <p:nvPr>
            <p:ph type="title"/>
          </p:nvPr>
        </p:nvSpPr>
        <p:spPr>
          <a:xfrm>
            <a:off x="311725" y="1373025"/>
            <a:ext cx="3706500" cy="7593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None/>
            </a:pPr>
            <a:r>
              <a:rPr lang="en" sz="3000" b="1">
                <a:latin typeface="Arial"/>
                <a:ea typeface="Arial"/>
                <a:cs typeface="Arial"/>
                <a:sym typeface="Arial"/>
              </a:rPr>
              <a:t>Critical Evaluation</a:t>
            </a:r>
            <a:endParaRPr sz="3000">
              <a:latin typeface="Arial"/>
              <a:ea typeface="Arial"/>
              <a:cs typeface="Arial"/>
              <a:sym typeface="Arial"/>
            </a:endParaRPr>
          </a:p>
        </p:txBody>
      </p:sp>
      <p:sp>
        <p:nvSpPr>
          <p:cNvPr id="112" name="Google Shape;112;p19"/>
          <p:cNvSpPr txBox="1">
            <a:spLocks noGrp="1"/>
          </p:cNvSpPr>
          <p:nvPr>
            <p:ph type="body" idx="1"/>
          </p:nvPr>
        </p:nvSpPr>
        <p:spPr>
          <a:xfrm>
            <a:off x="4644688" y="2720375"/>
            <a:ext cx="4166400" cy="2232000"/>
          </a:xfrm>
          <a:prstGeom prst="rect">
            <a:avLst/>
          </a:prstGeom>
        </p:spPr>
        <p:txBody>
          <a:bodyPr spcFirstLastPara="1" wrap="square" lIns="91425" tIns="91425" rIns="91425" bIns="91425" anchor="t" anchorCtr="0">
            <a:normAutofit lnSpcReduction="10000"/>
          </a:bodyPr>
          <a:lstStyle/>
          <a:p>
            <a:pPr marL="457200" lvl="0" indent="-317500" algn="just" rtl="0">
              <a:lnSpc>
                <a:spcPct val="100000"/>
              </a:lnSpc>
              <a:spcBef>
                <a:spcPts val="1000"/>
              </a:spcBef>
              <a:spcAft>
                <a:spcPts val="0"/>
              </a:spcAft>
              <a:buClr>
                <a:srgbClr val="000000"/>
              </a:buClr>
              <a:buSzPts val="1400"/>
              <a:buFont typeface="Arial"/>
              <a:buChar char="➢"/>
            </a:pPr>
            <a:r>
              <a:rPr lang="en" sz="1400" b="1">
                <a:solidFill>
                  <a:srgbClr val="000000"/>
                </a:solidFill>
                <a:latin typeface="Arial"/>
                <a:ea typeface="Arial"/>
                <a:cs typeface="Arial"/>
                <a:sym typeface="Arial"/>
              </a:rPr>
              <a:t>Strengths:</a:t>
            </a:r>
            <a:r>
              <a:rPr lang="en" sz="1400">
                <a:solidFill>
                  <a:srgbClr val="000000"/>
                </a:solidFill>
                <a:latin typeface="Arial"/>
                <a:ea typeface="Arial"/>
                <a:cs typeface="Arial"/>
                <a:sym typeface="Arial"/>
              </a:rPr>
              <a:t> efficiency, patient-friendliness, reduced errors (Sharaf, 2024).</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b="1">
                <a:solidFill>
                  <a:srgbClr val="000000"/>
                </a:solidFill>
                <a:latin typeface="Arial"/>
                <a:ea typeface="Arial"/>
                <a:cs typeface="Arial"/>
                <a:sym typeface="Arial"/>
              </a:rPr>
              <a:t>Weaknesses:</a:t>
            </a:r>
            <a:r>
              <a:rPr lang="en" sz="1400">
                <a:solidFill>
                  <a:srgbClr val="000000"/>
                </a:solidFill>
                <a:latin typeface="Arial"/>
                <a:ea typeface="Arial"/>
                <a:cs typeface="Arial"/>
                <a:sym typeface="Arial"/>
              </a:rPr>
              <a:t> privacy concerns, service costs, digital divide (Alhammad </a:t>
            </a:r>
            <a:r>
              <a:rPr lang="en" sz="1400" i="1">
                <a:solidFill>
                  <a:srgbClr val="000000"/>
                </a:solidFill>
                <a:latin typeface="Arial"/>
                <a:ea typeface="Arial"/>
                <a:cs typeface="Arial"/>
                <a:sym typeface="Arial"/>
              </a:rPr>
              <a:t>et al.,</a:t>
            </a:r>
            <a:r>
              <a:rPr lang="en" sz="1400">
                <a:solidFill>
                  <a:srgbClr val="000000"/>
                </a:solidFill>
                <a:latin typeface="Arial"/>
                <a:ea typeface="Arial"/>
                <a:cs typeface="Arial"/>
                <a:sym typeface="Arial"/>
              </a:rPr>
              <a:t> 2023).</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a:solidFill>
                  <a:srgbClr val="000000"/>
                </a:solidFill>
                <a:latin typeface="Arial"/>
                <a:ea typeface="Arial"/>
                <a:cs typeface="Arial"/>
                <a:sym typeface="Arial"/>
              </a:rPr>
              <a:t>Sustainability requires </a:t>
            </a:r>
            <a:r>
              <a:rPr lang="en" sz="1400" b="1">
                <a:solidFill>
                  <a:srgbClr val="000000"/>
                </a:solidFill>
                <a:latin typeface="Arial"/>
                <a:ea typeface="Arial"/>
                <a:cs typeface="Arial"/>
                <a:sym typeface="Arial"/>
              </a:rPr>
              <a:t>continuous investment</a:t>
            </a:r>
            <a:r>
              <a:rPr lang="en" sz="1400">
                <a:solidFill>
                  <a:srgbClr val="000000"/>
                </a:solidFill>
                <a:latin typeface="Arial"/>
                <a:ea typeface="Arial"/>
                <a:cs typeface="Arial"/>
                <a:sym typeface="Arial"/>
              </a:rPr>
              <a:t> and a </a:t>
            </a:r>
            <a:r>
              <a:rPr lang="en" sz="1400" b="1">
                <a:solidFill>
                  <a:srgbClr val="000000"/>
                </a:solidFill>
                <a:latin typeface="Arial"/>
                <a:ea typeface="Arial"/>
                <a:cs typeface="Arial"/>
                <a:sym typeface="Arial"/>
              </a:rPr>
              <a:t>people-centric culture</a:t>
            </a:r>
            <a:r>
              <a:rPr lang="en" sz="1400">
                <a:solidFill>
                  <a:srgbClr val="000000"/>
                </a:solidFill>
                <a:latin typeface="Arial"/>
                <a:ea typeface="Arial"/>
                <a:cs typeface="Arial"/>
                <a:sym typeface="Arial"/>
              </a:rPr>
              <a:t>.</a:t>
            </a:r>
            <a:endParaRPr sz="140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a:solidFill>
                  <a:srgbClr val="000000"/>
                </a:solidFill>
                <a:latin typeface="Arial"/>
                <a:ea typeface="Arial"/>
                <a:cs typeface="Arial"/>
                <a:sym typeface="Arial"/>
              </a:rPr>
              <a:t>Change management and staff training are essential to overcome resistance.</a:t>
            </a:r>
            <a:endParaRPr sz="1400">
              <a:latin typeface="Arial"/>
              <a:ea typeface="Arial"/>
              <a:cs typeface="Arial"/>
              <a:sym typeface="Arial"/>
            </a:endParaRPr>
          </a:p>
        </p:txBody>
      </p:sp>
      <p:pic>
        <p:nvPicPr>
          <p:cNvPr id="113" name="Google Shape;113;p19"/>
          <p:cNvPicPr preferRelativeResize="0"/>
          <p:nvPr/>
        </p:nvPicPr>
        <p:blipFill>
          <a:blip r:embed="rId3">
            <a:alphaModFix/>
          </a:blip>
          <a:stretch>
            <a:fillRect/>
          </a:stretch>
        </p:blipFill>
        <p:spPr>
          <a:xfrm>
            <a:off x="4974438" y="392000"/>
            <a:ext cx="3506876" cy="1964800"/>
          </a:xfrm>
          <a:prstGeom prst="rect">
            <a:avLst/>
          </a:prstGeom>
          <a:noFill/>
          <a:ln>
            <a:noFill/>
          </a:ln>
        </p:spPr>
      </p:pic>
      <p:sp>
        <p:nvSpPr>
          <p:cNvPr id="114" name="Google Shape;114;p19"/>
          <p:cNvSpPr txBox="1"/>
          <p:nvPr/>
        </p:nvSpPr>
        <p:spPr>
          <a:xfrm>
            <a:off x="5048650" y="2389950"/>
            <a:ext cx="3358500" cy="36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6: NHS App - Strengths vs. Weaknesses</a:t>
            </a:r>
            <a:endParaRPr sz="800" b="1">
              <a:solidFill>
                <a:srgbClr val="161F19"/>
              </a:solidFill>
            </a:endParaRPr>
          </a:p>
          <a:p>
            <a:pPr marL="0" lvl="0" indent="0" algn="ctr" rtl="0">
              <a:spcBef>
                <a:spcPts val="0"/>
              </a:spcBef>
              <a:spcAft>
                <a:spcPts val="0"/>
              </a:spcAft>
              <a:buNone/>
            </a:pPr>
            <a:r>
              <a:rPr lang="en" sz="800">
                <a:solidFill>
                  <a:srgbClr val="161F19"/>
                </a:solidFill>
              </a:rPr>
              <a:t>(Source: Author)</a:t>
            </a:r>
            <a:endParaRPr sz="800">
              <a:solidFill>
                <a:srgbClr val="161F1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a:spLocks noGrp="1"/>
          </p:cNvSpPr>
          <p:nvPr>
            <p:ph type="title"/>
          </p:nvPr>
        </p:nvSpPr>
        <p:spPr>
          <a:xfrm>
            <a:off x="311725" y="1405100"/>
            <a:ext cx="3706500" cy="10479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None/>
            </a:pPr>
            <a:r>
              <a:rPr lang="en" sz="3000" b="1">
                <a:latin typeface="Arial"/>
                <a:ea typeface="Arial"/>
                <a:cs typeface="Arial"/>
                <a:sym typeface="Arial"/>
              </a:rPr>
              <a:t>Recommendations</a:t>
            </a:r>
            <a:endParaRPr sz="3000">
              <a:latin typeface="Arial"/>
              <a:ea typeface="Arial"/>
              <a:cs typeface="Arial"/>
              <a:sym typeface="Arial"/>
            </a:endParaRPr>
          </a:p>
        </p:txBody>
      </p:sp>
      <p:sp>
        <p:nvSpPr>
          <p:cNvPr id="120" name="Google Shape;120;p20"/>
          <p:cNvSpPr txBox="1">
            <a:spLocks noGrp="1"/>
          </p:cNvSpPr>
          <p:nvPr>
            <p:ph type="body" idx="1"/>
          </p:nvPr>
        </p:nvSpPr>
        <p:spPr>
          <a:xfrm>
            <a:off x="4665875" y="200906"/>
            <a:ext cx="4166400" cy="4098600"/>
          </a:xfrm>
          <a:prstGeom prst="rect">
            <a:avLst/>
          </a:prstGeom>
        </p:spPr>
        <p:txBody>
          <a:bodyPr spcFirstLastPara="1" wrap="square" lIns="91425" tIns="91425" rIns="91425" bIns="91425" anchor="t" anchorCtr="0">
            <a:normAutofit/>
          </a:bodyPr>
          <a:lstStyle/>
          <a:p>
            <a:pPr marL="457200" lvl="0" indent="-311150" algn="just" rtl="0">
              <a:spcBef>
                <a:spcPts val="1000"/>
              </a:spcBef>
              <a:spcAft>
                <a:spcPts val="0"/>
              </a:spcAft>
              <a:buClr>
                <a:srgbClr val="000000"/>
              </a:buClr>
              <a:buSzPts val="1300"/>
              <a:buFont typeface="Arial"/>
              <a:buChar char="➢"/>
            </a:pPr>
            <a:r>
              <a:rPr lang="en" dirty="0">
                <a:solidFill>
                  <a:srgbClr val="000000"/>
                </a:solidFill>
                <a:latin typeface="Arial"/>
                <a:ea typeface="Arial"/>
                <a:cs typeface="Arial"/>
                <a:sym typeface="Arial"/>
              </a:rPr>
              <a:t>Provide </a:t>
            </a:r>
            <a:r>
              <a:rPr lang="en" b="1" dirty="0">
                <a:solidFill>
                  <a:srgbClr val="000000"/>
                </a:solidFill>
                <a:latin typeface="Arial"/>
                <a:ea typeface="Arial"/>
                <a:cs typeface="Arial"/>
                <a:sym typeface="Arial"/>
              </a:rPr>
              <a:t>comprehensive staff training</a:t>
            </a:r>
            <a:r>
              <a:rPr lang="en" dirty="0">
                <a:solidFill>
                  <a:srgbClr val="000000"/>
                </a:solidFill>
                <a:latin typeface="Arial"/>
                <a:ea typeface="Arial"/>
                <a:cs typeface="Arial"/>
                <a:sym typeface="Arial"/>
              </a:rPr>
              <a:t> to reduce resistance and build confidence.</a:t>
            </a:r>
            <a:endParaRPr dirty="0">
              <a:solidFill>
                <a:srgbClr val="000000"/>
              </a:solidFill>
              <a:latin typeface="Arial"/>
              <a:ea typeface="Arial"/>
              <a:cs typeface="Arial"/>
              <a:sym typeface="Arial"/>
            </a:endParaRPr>
          </a:p>
          <a:p>
            <a:pPr marL="457200" lvl="0" indent="-311150" algn="just" rtl="0">
              <a:spcBef>
                <a:spcPts val="1200"/>
              </a:spcBef>
              <a:spcAft>
                <a:spcPts val="0"/>
              </a:spcAft>
              <a:buClr>
                <a:srgbClr val="000000"/>
              </a:buClr>
              <a:buSzPts val="1300"/>
              <a:buFont typeface="Arial"/>
              <a:buChar char="➢"/>
            </a:pPr>
            <a:r>
              <a:rPr lang="en" dirty="0">
                <a:solidFill>
                  <a:srgbClr val="000000"/>
                </a:solidFill>
                <a:latin typeface="Arial"/>
                <a:ea typeface="Arial"/>
                <a:cs typeface="Arial"/>
                <a:sym typeface="Arial"/>
              </a:rPr>
              <a:t>Invest in </a:t>
            </a:r>
            <a:r>
              <a:rPr lang="en" b="1" dirty="0">
                <a:solidFill>
                  <a:srgbClr val="000000"/>
                </a:solidFill>
                <a:latin typeface="Arial"/>
                <a:ea typeface="Arial"/>
                <a:cs typeface="Arial"/>
                <a:sym typeface="Arial"/>
              </a:rPr>
              <a:t>robust digital infrastructure</a:t>
            </a:r>
            <a:r>
              <a:rPr lang="en" dirty="0">
                <a:solidFill>
                  <a:srgbClr val="000000"/>
                </a:solidFill>
                <a:latin typeface="Arial"/>
                <a:ea typeface="Arial"/>
                <a:cs typeface="Arial"/>
                <a:sym typeface="Arial"/>
              </a:rPr>
              <a:t> to minimise system failures.</a:t>
            </a:r>
            <a:endParaRPr dirty="0">
              <a:solidFill>
                <a:srgbClr val="000000"/>
              </a:solidFill>
              <a:latin typeface="Arial"/>
              <a:ea typeface="Arial"/>
              <a:cs typeface="Arial"/>
              <a:sym typeface="Arial"/>
            </a:endParaRPr>
          </a:p>
          <a:p>
            <a:pPr marL="457200" lvl="0" indent="-311150" algn="just" rtl="0">
              <a:spcBef>
                <a:spcPts val="1000"/>
              </a:spcBef>
              <a:spcAft>
                <a:spcPts val="0"/>
              </a:spcAft>
              <a:buClr>
                <a:srgbClr val="000000"/>
              </a:buClr>
              <a:buSzPts val="1300"/>
              <a:buFont typeface="Arial"/>
              <a:buChar char="➢"/>
            </a:pPr>
            <a:r>
              <a:rPr lang="en" dirty="0">
                <a:solidFill>
                  <a:srgbClr val="000000"/>
                </a:solidFill>
                <a:latin typeface="Arial"/>
                <a:ea typeface="Arial"/>
                <a:cs typeface="Arial"/>
                <a:sym typeface="Arial"/>
              </a:rPr>
              <a:t>Implement </a:t>
            </a:r>
            <a:r>
              <a:rPr lang="en" b="1" dirty="0">
                <a:solidFill>
                  <a:srgbClr val="000000"/>
                </a:solidFill>
                <a:latin typeface="Arial"/>
                <a:ea typeface="Arial"/>
                <a:cs typeface="Arial"/>
                <a:sym typeface="Arial"/>
              </a:rPr>
              <a:t>digital inclusion policies</a:t>
            </a:r>
            <a:r>
              <a:rPr lang="en" dirty="0">
                <a:solidFill>
                  <a:srgbClr val="000000"/>
                </a:solidFill>
                <a:latin typeface="Arial"/>
                <a:ea typeface="Arial"/>
                <a:cs typeface="Arial"/>
                <a:sym typeface="Arial"/>
              </a:rPr>
              <a:t> to support vulnerable groups.</a:t>
            </a:r>
            <a:endParaRPr dirty="0">
              <a:solidFill>
                <a:srgbClr val="000000"/>
              </a:solidFill>
              <a:latin typeface="Arial"/>
              <a:ea typeface="Arial"/>
              <a:cs typeface="Arial"/>
              <a:sym typeface="Arial"/>
            </a:endParaRPr>
          </a:p>
          <a:p>
            <a:pPr marL="457200" lvl="0" indent="-311150" algn="just" rtl="0">
              <a:spcBef>
                <a:spcPts val="1000"/>
              </a:spcBef>
              <a:spcAft>
                <a:spcPts val="1200"/>
              </a:spcAft>
              <a:buClr>
                <a:srgbClr val="000000"/>
              </a:buClr>
              <a:buSzPts val="1300"/>
              <a:buFont typeface="Arial"/>
              <a:buChar char="➢"/>
            </a:pPr>
            <a:r>
              <a:rPr lang="en" dirty="0">
                <a:solidFill>
                  <a:srgbClr val="000000"/>
                </a:solidFill>
                <a:latin typeface="Arial"/>
                <a:ea typeface="Arial"/>
                <a:cs typeface="Arial"/>
                <a:sym typeface="Arial"/>
              </a:rPr>
              <a:t>Strengthen </a:t>
            </a:r>
            <a:r>
              <a:rPr lang="en" b="1" dirty="0">
                <a:solidFill>
                  <a:srgbClr val="000000"/>
                </a:solidFill>
                <a:latin typeface="Arial"/>
                <a:ea typeface="Arial"/>
                <a:cs typeface="Arial"/>
                <a:sym typeface="Arial"/>
              </a:rPr>
              <a:t>data protection</a:t>
            </a:r>
            <a:r>
              <a:rPr lang="en" dirty="0">
                <a:solidFill>
                  <a:srgbClr val="000000"/>
                </a:solidFill>
                <a:latin typeface="Arial"/>
                <a:ea typeface="Arial"/>
                <a:cs typeface="Arial"/>
                <a:sym typeface="Arial"/>
              </a:rPr>
              <a:t> and communication to build patient trust.</a:t>
            </a:r>
            <a:endParaRPr dirty="0">
              <a:latin typeface="Arial"/>
              <a:ea typeface="Arial"/>
              <a:cs typeface="Arial"/>
              <a:sym typeface="Arial"/>
            </a:endParaRPr>
          </a:p>
        </p:txBody>
      </p:sp>
      <p:pic>
        <p:nvPicPr>
          <p:cNvPr id="121" name="Google Shape;121;p20"/>
          <p:cNvPicPr preferRelativeResize="0"/>
          <p:nvPr/>
        </p:nvPicPr>
        <p:blipFill>
          <a:blip r:embed="rId3">
            <a:alphaModFix/>
          </a:blip>
          <a:stretch>
            <a:fillRect/>
          </a:stretch>
        </p:blipFill>
        <p:spPr>
          <a:xfrm>
            <a:off x="5487825" y="2765780"/>
            <a:ext cx="2845974" cy="1897326"/>
          </a:xfrm>
          <a:prstGeom prst="rect">
            <a:avLst/>
          </a:prstGeom>
          <a:noFill/>
          <a:ln>
            <a:noFill/>
          </a:ln>
        </p:spPr>
      </p:pic>
      <p:sp>
        <p:nvSpPr>
          <p:cNvPr id="122" name="Google Shape;122;p20"/>
          <p:cNvSpPr txBox="1"/>
          <p:nvPr/>
        </p:nvSpPr>
        <p:spPr>
          <a:xfrm>
            <a:off x="5283875" y="4631025"/>
            <a:ext cx="3358500" cy="36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7: Recommendations for improvement</a:t>
            </a:r>
            <a:endParaRPr sz="800" b="1">
              <a:solidFill>
                <a:srgbClr val="161F19"/>
              </a:solidFill>
            </a:endParaRPr>
          </a:p>
          <a:p>
            <a:pPr marL="0" lvl="0" indent="0" algn="ctr" rtl="0">
              <a:spcBef>
                <a:spcPts val="0"/>
              </a:spcBef>
              <a:spcAft>
                <a:spcPts val="0"/>
              </a:spcAft>
              <a:buNone/>
            </a:pPr>
            <a:r>
              <a:rPr lang="en" sz="800">
                <a:solidFill>
                  <a:srgbClr val="161F19"/>
                </a:solidFill>
              </a:rPr>
              <a:t>(Source: Author)</a:t>
            </a:r>
            <a:endParaRPr sz="800">
              <a:solidFill>
                <a:srgbClr val="161F1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21"/>
          <p:cNvSpPr txBox="1">
            <a:spLocks noGrp="1"/>
          </p:cNvSpPr>
          <p:nvPr>
            <p:ph type="title"/>
          </p:nvPr>
        </p:nvSpPr>
        <p:spPr>
          <a:xfrm>
            <a:off x="311725" y="1618975"/>
            <a:ext cx="3706500" cy="9528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3000" b="1">
                <a:latin typeface="Arial"/>
                <a:ea typeface="Arial"/>
                <a:cs typeface="Arial"/>
                <a:sym typeface="Arial"/>
              </a:rPr>
              <a:t>Conclusion</a:t>
            </a:r>
            <a:endParaRPr sz="3000">
              <a:latin typeface="Arial"/>
              <a:ea typeface="Arial"/>
              <a:cs typeface="Arial"/>
              <a:sym typeface="Arial"/>
            </a:endParaRPr>
          </a:p>
        </p:txBody>
      </p:sp>
      <p:sp>
        <p:nvSpPr>
          <p:cNvPr id="128" name="Google Shape;128;p21"/>
          <p:cNvSpPr txBox="1">
            <a:spLocks noGrp="1"/>
          </p:cNvSpPr>
          <p:nvPr>
            <p:ph type="body" idx="1"/>
          </p:nvPr>
        </p:nvSpPr>
        <p:spPr>
          <a:xfrm>
            <a:off x="4572000" y="268513"/>
            <a:ext cx="4166400" cy="4098600"/>
          </a:xfrm>
          <a:prstGeom prst="rect">
            <a:avLst/>
          </a:prstGeom>
        </p:spPr>
        <p:txBody>
          <a:bodyPr spcFirstLastPara="1" wrap="square" lIns="91425" tIns="91425" rIns="91425" bIns="91425" anchor="t" anchorCtr="0">
            <a:normAutofit/>
          </a:bodyPr>
          <a:lstStyle/>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NHS App has transformed workforce roles, service delivery, and patient experience at Berkshire Healthcare NHS Foundation Trust.</a:t>
            </a:r>
            <a:endParaRPr sz="1400" dirty="0">
              <a:solidFill>
                <a:srgbClr val="000000"/>
              </a:solidFill>
              <a:latin typeface="Arial"/>
              <a:ea typeface="Arial"/>
              <a:cs typeface="Arial"/>
              <a:sym typeface="Arial"/>
            </a:endParaRPr>
          </a:p>
          <a:p>
            <a:pPr marL="457200" lvl="0" indent="-317500" algn="just" rtl="0">
              <a:lnSpc>
                <a:spcPct val="100000"/>
              </a:lnSpc>
              <a:spcBef>
                <a:spcPts val="12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Benefits: efficiency, empowerment, coordination.</a:t>
            </a:r>
            <a:endParaRPr sz="1400" dirty="0">
              <a:solidFill>
                <a:srgbClr val="000000"/>
              </a:solidFill>
              <a:latin typeface="Arial"/>
              <a:ea typeface="Arial"/>
              <a:cs typeface="Arial"/>
              <a:sym typeface="Arial"/>
            </a:endParaRPr>
          </a:p>
          <a:p>
            <a:pPr marL="457200" lvl="0" indent="-317500" algn="just" rtl="0">
              <a:lnSpc>
                <a:spcPct val="100000"/>
              </a:lnSpc>
              <a:spcBef>
                <a:spcPts val="1000"/>
              </a:spcBef>
              <a:spcAft>
                <a:spcPts val="0"/>
              </a:spcAft>
              <a:buClr>
                <a:srgbClr val="000000"/>
              </a:buClr>
              <a:buSzPts val="1400"/>
              <a:buFont typeface="Arial"/>
              <a:buChar char="➢"/>
            </a:pPr>
            <a:r>
              <a:rPr lang="en" sz="1400" dirty="0">
                <a:solidFill>
                  <a:srgbClr val="000000"/>
                </a:solidFill>
                <a:latin typeface="Arial"/>
                <a:ea typeface="Arial"/>
                <a:cs typeface="Arial"/>
                <a:sym typeface="Arial"/>
              </a:rPr>
              <a:t>Drawbacks: privacy, literacy, access issues.</a:t>
            </a:r>
            <a:endParaRPr sz="1400" dirty="0">
              <a:solidFill>
                <a:srgbClr val="000000"/>
              </a:solidFill>
              <a:latin typeface="Arial"/>
              <a:ea typeface="Arial"/>
              <a:cs typeface="Arial"/>
              <a:sym typeface="Arial"/>
            </a:endParaRPr>
          </a:p>
          <a:p>
            <a:pPr marL="457200" lvl="0" indent="-317500" algn="just" rtl="0">
              <a:lnSpc>
                <a:spcPct val="100000"/>
              </a:lnSpc>
              <a:spcBef>
                <a:spcPts val="1000"/>
              </a:spcBef>
              <a:spcAft>
                <a:spcPts val="1200"/>
              </a:spcAft>
              <a:buClr>
                <a:srgbClr val="000000"/>
              </a:buClr>
              <a:buSzPts val="1400"/>
              <a:buFont typeface="Arial"/>
              <a:buChar char="➢"/>
            </a:pPr>
            <a:r>
              <a:rPr lang="en" sz="1400" dirty="0">
                <a:solidFill>
                  <a:srgbClr val="000000"/>
                </a:solidFill>
                <a:latin typeface="Arial"/>
                <a:ea typeface="Arial"/>
                <a:cs typeface="Arial"/>
                <a:sym typeface="Arial"/>
              </a:rPr>
              <a:t>Success depends on </a:t>
            </a:r>
            <a:r>
              <a:rPr lang="en" sz="1400" b="1" dirty="0">
                <a:solidFill>
                  <a:srgbClr val="000000"/>
                </a:solidFill>
                <a:latin typeface="Arial"/>
                <a:ea typeface="Arial"/>
                <a:cs typeface="Arial"/>
                <a:sym typeface="Arial"/>
              </a:rPr>
              <a:t>training, infrastructure investment, inclusion strategies, and strong data protection</a:t>
            </a:r>
            <a:r>
              <a:rPr lang="en" sz="1400" dirty="0">
                <a:solidFill>
                  <a:srgbClr val="000000"/>
                </a:solidFill>
                <a:latin typeface="Arial"/>
                <a:ea typeface="Arial"/>
                <a:cs typeface="Arial"/>
                <a:sym typeface="Arial"/>
              </a:rPr>
              <a:t>.</a:t>
            </a:r>
            <a:endParaRPr sz="1400" dirty="0"/>
          </a:p>
        </p:txBody>
      </p:sp>
      <p:pic>
        <p:nvPicPr>
          <p:cNvPr id="129" name="Google Shape;129;p21"/>
          <p:cNvPicPr preferRelativeResize="0"/>
          <p:nvPr/>
        </p:nvPicPr>
        <p:blipFill>
          <a:blip r:embed="rId3">
            <a:alphaModFix/>
          </a:blip>
          <a:stretch>
            <a:fillRect/>
          </a:stretch>
        </p:blipFill>
        <p:spPr>
          <a:xfrm>
            <a:off x="5051475" y="3059506"/>
            <a:ext cx="3207450" cy="1582625"/>
          </a:xfrm>
          <a:prstGeom prst="rect">
            <a:avLst/>
          </a:prstGeom>
          <a:noFill/>
          <a:ln>
            <a:noFill/>
          </a:ln>
        </p:spPr>
      </p:pic>
      <p:sp>
        <p:nvSpPr>
          <p:cNvPr id="130" name="Google Shape;130;p21"/>
          <p:cNvSpPr txBox="1"/>
          <p:nvPr/>
        </p:nvSpPr>
        <p:spPr>
          <a:xfrm>
            <a:off x="5283875" y="4691750"/>
            <a:ext cx="3358500" cy="3636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800" b="1">
                <a:solidFill>
                  <a:srgbClr val="161F19"/>
                </a:solidFill>
              </a:rPr>
              <a:t>Figure 8: Healthcare transition under the influence of NHS App</a:t>
            </a:r>
            <a:endParaRPr sz="800" b="1">
              <a:solidFill>
                <a:srgbClr val="161F19"/>
              </a:solidFill>
            </a:endParaRPr>
          </a:p>
          <a:p>
            <a:pPr marL="0" lvl="0" indent="0" algn="ctr" rtl="0">
              <a:spcBef>
                <a:spcPts val="0"/>
              </a:spcBef>
              <a:spcAft>
                <a:spcPts val="0"/>
              </a:spcAft>
              <a:buNone/>
            </a:pPr>
            <a:r>
              <a:rPr lang="en" sz="800">
                <a:solidFill>
                  <a:srgbClr val="161F19"/>
                </a:solidFill>
              </a:rPr>
              <a:t>(Source: Nhs.uk 2026)</a:t>
            </a:r>
            <a:endParaRPr sz="800">
              <a:solidFill>
                <a:srgbClr val="161F1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2"/>
          <p:cNvSpPr txBox="1">
            <a:spLocks noGrp="1"/>
          </p:cNvSpPr>
          <p:nvPr>
            <p:ph type="title"/>
          </p:nvPr>
        </p:nvSpPr>
        <p:spPr>
          <a:xfrm>
            <a:off x="311725" y="1319550"/>
            <a:ext cx="3706500" cy="98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a:latin typeface="Arial"/>
                <a:ea typeface="Arial"/>
                <a:cs typeface="Arial"/>
                <a:sym typeface="Arial"/>
              </a:rPr>
              <a:t>References</a:t>
            </a:r>
            <a:endParaRPr b="1">
              <a:latin typeface="Arial"/>
              <a:ea typeface="Arial"/>
              <a:cs typeface="Arial"/>
              <a:sym typeface="Arial"/>
            </a:endParaRPr>
          </a:p>
        </p:txBody>
      </p:sp>
      <p:sp>
        <p:nvSpPr>
          <p:cNvPr id="136" name="Google Shape;136;p22"/>
          <p:cNvSpPr txBox="1">
            <a:spLocks noGrp="1"/>
          </p:cNvSpPr>
          <p:nvPr>
            <p:ph type="body" idx="1"/>
          </p:nvPr>
        </p:nvSpPr>
        <p:spPr>
          <a:xfrm>
            <a:off x="4666050" y="387300"/>
            <a:ext cx="4166400" cy="4525200"/>
          </a:xfrm>
          <a:prstGeom prst="rect">
            <a:avLst/>
          </a:prstGeom>
        </p:spPr>
        <p:txBody>
          <a:bodyPr spcFirstLastPara="1" wrap="square" lIns="91425" tIns="91425" rIns="91425" bIns="91425" anchor="t" anchorCtr="0">
            <a:noAutofit/>
          </a:bodyPr>
          <a:lstStyle/>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Alhammad, N., Alajlani, M., Abd-alrazaq, A., Epiphaniou, G. and Arvanitis, T. (2023) ‘A systematic review of patients’ perspectives on data confidentiality, privacy, and security of mobile health applications (Preprint).’ </a:t>
            </a:r>
            <a:r>
              <a:rPr lang="en" sz="900" i="1">
                <a:solidFill>
                  <a:srgbClr val="000000"/>
                </a:solidFill>
                <a:latin typeface="Arial"/>
                <a:ea typeface="Arial"/>
                <a:cs typeface="Arial"/>
                <a:sym typeface="Arial"/>
              </a:rPr>
              <a:t>Journal of Medical Internet Research</a:t>
            </a:r>
            <a:r>
              <a:rPr lang="en" sz="900">
                <a:solidFill>
                  <a:srgbClr val="000000"/>
                </a:solidFill>
                <a:latin typeface="Arial"/>
                <a:ea typeface="Arial"/>
                <a:cs typeface="Arial"/>
                <a:sym typeface="Arial"/>
              </a:rPr>
              <a:t>, [online] 26(26). Available at:</a:t>
            </a:r>
            <a:r>
              <a:rPr lang="en" sz="900">
                <a:solidFill>
                  <a:srgbClr val="000000"/>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3"/>
              </a:rPr>
              <a:t>https://doi.org/10.2196/50715</a:t>
            </a:r>
            <a:endParaRPr sz="900" u="sng">
              <a:solidFill>
                <a:schemeClr val="hlink"/>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Drdollah (2024) </a:t>
            </a:r>
            <a:r>
              <a:rPr lang="en" sz="900" i="1">
                <a:solidFill>
                  <a:srgbClr val="000000"/>
                </a:solidFill>
                <a:latin typeface="Arial"/>
                <a:ea typeface="Arial"/>
                <a:cs typeface="Arial"/>
                <a:sym typeface="Arial"/>
              </a:rPr>
              <a:t>Patient Administration</a:t>
            </a:r>
            <a:r>
              <a:rPr lang="en" sz="900">
                <a:solidFill>
                  <a:srgbClr val="000000"/>
                </a:solidFill>
                <a:latin typeface="Arial"/>
                <a:ea typeface="Arial"/>
                <a:cs typeface="Arial"/>
                <a:sym typeface="Arial"/>
              </a:rPr>
              <a:t>. [online] Health Care Service Delivery. Available at:</a:t>
            </a:r>
            <a:r>
              <a:rPr lang="en" sz="900">
                <a:solidFill>
                  <a:srgbClr val="000000"/>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4"/>
              </a:rPr>
              <a:t>https://drdollah.com/patient-management-system/</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Gelin, M., Gesar, B., Källberg, A.-S., Ehrenberg, A. and Gustavsson, C. (2023) ‘Introducing a triage and Nurse on Call model in primary health care – a focus group study of health care staff’s experiences.’ </a:t>
            </a:r>
            <a:r>
              <a:rPr lang="en" sz="900" i="1">
                <a:solidFill>
                  <a:srgbClr val="000000"/>
                </a:solidFill>
                <a:latin typeface="Arial"/>
                <a:ea typeface="Arial"/>
                <a:cs typeface="Arial"/>
                <a:sym typeface="Arial"/>
              </a:rPr>
              <a:t>BMC Health Services Research</a:t>
            </a:r>
            <a:r>
              <a:rPr lang="en" sz="900">
                <a:solidFill>
                  <a:srgbClr val="000000"/>
                </a:solidFill>
                <a:latin typeface="Arial"/>
                <a:ea typeface="Arial"/>
                <a:cs typeface="Arial"/>
                <a:sym typeface="Arial"/>
              </a:rPr>
              <a:t>, 23(1). Available at:</a:t>
            </a:r>
            <a:r>
              <a:rPr lang="en" sz="900">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5"/>
              </a:rPr>
              <a:t>https://doi.org/10.1186/s12913-023-10300-5</a:t>
            </a:r>
            <a:endParaRPr sz="900" u="sng">
              <a:solidFill>
                <a:schemeClr val="hlink"/>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Gov.uk (2020) </a:t>
            </a:r>
            <a:r>
              <a:rPr lang="en" sz="900" i="1">
                <a:solidFill>
                  <a:srgbClr val="000000"/>
                </a:solidFill>
                <a:latin typeface="Arial"/>
                <a:ea typeface="Arial"/>
                <a:cs typeface="Arial"/>
                <a:sym typeface="Arial"/>
              </a:rPr>
              <a:t>New NHS app will make it quicker and easier to access health services</a:t>
            </a:r>
            <a:r>
              <a:rPr lang="en" sz="900">
                <a:solidFill>
                  <a:srgbClr val="000000"/>
                </a:solidFill>
                <a:latin typeface="Arial"/>
                <a:ea typeface="Arial"/>
                <a:cs typeface="Arial"/>
                <a:sym typeface="Arial"/>
              </a:rPr>
              <a:t>. [online] GOV.UK. Available at:</a:t>
            </a:r>
            <a:r>
              <a:rPr lang="en" sz="900">
                <a:solidFill>
                  <a:srgbClr val="000000"/>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6"/>
              </a:rPr>
              <a:t>https://www.gov.uk/government/news/new-nhs-app-will-make-it-quicker-and-easier-to-access-health-services</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Kendall, M., Tsallis, D., Wymant, C., Di Francia, A., Balogun, Y., Didelot, X., Ferretti, L. and Fraser, C. (2023) ‘Epidemiological impacts of the NHS COVID-19 app in England and Wales throughout its first year.’ </a:t>
            </a:r>
            <a:r>
              <a:rPr lang="en" sz="900" i="1">
                <a:solidFill>
                  <a:srgbClr val="000000"/>
                </a:solidFill>
                <a:latin typeface="Arial"/>
                <a:ea typeface="Arial"/>
                <a:cs typeface="Arial"/>
                <a:sym typeface="Arial"/>
              </a:rPr>
              <a:t>Nature Communications</a:t>
            </a:r>
            <a:r>
              <a:rPr lang="en" sz="900">
                <a:solidFill>
                  <a:srgbClr val="000000"/>
                </a:solidFill>
                <a:latin typeface="Arial"/>
                <a:ea typeface="Arial"/>
                <a:cs typeface="Arial"/>
                <a:sym typeface="Arial"/>
              </a:rPr>
              <a:t>, 14(1). Available at:</a:t>
            </a:r>
            <a:r>
              <a:rPr lang="en" sz="900">
                <a:solidFill>
                  <a:srgbClr val="000000"/>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7"/>
              </a:rPr>
              <a:t>https://doi.org/10.1038/s41467-023-36495-z</a:t>
            </a:r>
            <a:endParaRPr sz="900" u="sng">
              <a:solidFill>
                <a:schemeClr val="hlink"/>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Morgan, M. (2025) </a:t>
            </a:r>
            <a:r>
              <a:rPr lang="en" sz="900" i="1">
                <a:solidFill>
                  <a:srgbClr val="000000"/>
                </a:solidFill>
                <a:latin typeface="Arial"/>
                <a:ea typeface="Arial"/>
                <a:cs typeface="Arial"/>
                <a:sym typeface="Arial"/>
              </a:rPr>
              <a:t>How Technology Is Transforming Health and Social Care in the UK?</a:t>
            </a:r>
            <a:r>
              <a:rPr lang="en" sz="900">
                <a:solidFill>
                  <a:srgbClr val="000000"/>
                </a:solidFill>
                <a:latin typeface="Arial"/>
                <a:ea typeface="Arial"/>
                <a:cs typeface="Arial"/>
                <a:sym typeface="Arial"/>
              </a:rPr>
              <a:t> [online] Academy for Health &amp; Fitness. Available at:</a:t>
            </a:r>
            <a:r>
              <a:rPr lang="en" sz="900">
                <a:solidFill>
                  <a:srgbClr val="000000"/>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8"/>
              </a:rPr>
              <a:t>https://uk.hfonline.org/how-technology-is-transforming-health-and-social-care-in-the-uk/</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NHS England (2023) </a:t>
            </a:r>
            <a:r>
              <a:rPr lang="en" sz="900" i="1">
                <a:solidFill>
                  <a:srgbClr val="000000"/>
                </a:solidFill>
                <a:latin typeface="Arial"/>
                <a:ea typeface="Arial"/>
                <a:cs typeface="Arial"/>
                <a:sym typeface="Arial"/>
              </a:rPr>
              <a:t>NHS England» Digital education and training</a:t>
            </a:r>
            <a:r>
              <a:rPr lang="en" sz="900">
                <a:solidFill>
                  <a:srgbClr val="000000"/>
                </a:solidFill>
                <a:latin typeface="Arial"/>
                <a:ea typeface="Arial"/>
                <a:cs typeface="Arial"/>
                <a:sym typeface="Arial"/>
              </a:rPr>
              <a:t>. [online] www.england.nhs.uk. Available at:</a:t>
            </a:r>
            <a:r>
              <a:rPr lang="en" sz="900">
                <a:solidFill>
                  <a:srgbClr val="000000"/>
                </a:solidFill>
                <a:uFill>
                  <a:noFill/>
                </a:uFill>
                <a:latin typeface="Arial"/>
                <a:ea typeface="Arial"/>
                <a:cs typeface="Arial"/>
                <a:sym typeface="Arial"/>
                <a:hlinkClick r:id="rId9">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9"/>
              </a:rPr>
              <a:t>https://www.england.nhs.uk/long-read/digital-education-and-training/</a:t>
            </a:r>
            <a:r>
              <a:rPr lang="en" sz="900">
                <a:solidFill>
                  <a:srgbClr val="000000"/>
                </a:solidFill>
                <a:latin typeface="Arial"/>
                <a:ea typeface="Arial"/>
                <a:cs typeface="Arial"/>
                <a:sym typeface="Arial"/>
              </a:rPr>
              <a:t> [Accessed 10 June 2026]</a:t>
            </a:r>
            <a:endParaRPr sz="900">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23"/>
          <p:cNvSpPr txBox="1">
            <a:spLocks noGrp="1"/>
          </p:cNvSpPr>
          <p:nvPr>
            <p:ph type="title"/>
          </p:nvPr>
        </p:nvSpPr>
        <p:spPr>
          <a:xfrm>
            <a:off x="311725" y="1319550"/>
            <a:ext cx="3706500" cy="983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 b="1">
                <a:latin typeface="Arial"/>
                <a:ea typeface="Arial"/>
                <a:cs typeface="Arial"/>
                <a:sym typeface="Arial"/>
              </a:rPr>
              <a:t>References</a:t>
            </a:r>
            <a:endParaRPr b="1">
              <a:latin typeface="Arial"/>
              <a:ea typeface="Arial"/>
              <a:cs typeface="Arial"/>
              <a:sym typeface="Arial"/>
            </a:endParaRPr>
          </a:p>
        </p:txBody>
      </p:sp>
      <p:sp>
        <p:nvSpPr>
          <p:cNvPr id="142" name="Google Shape;142;p23"/>
          <p:cNvSpPr txBox="1">
            <a:spLocks noGrp="1"/>
          </p:cNvSpPr>
          <p:nvPr>
            <p:ph type="body" idx="1"/>
          </p:nvPr>
        </p:nvSpPr>
        <p:spPr>
          <a:xfrm>
            <a:off x="4644675" y="500925"/>
            <a:ext cx="4166400" cy="4368900"/>
          </a:xfrm>
          <a:prstGeom prst="rect">
            <a:avLst/>
          </a:prstGeom>
        </p:spPr>
        <p:txBody>
          <a:bodyPr spcFirstLastPara="1" wrap="square" lIns="91425" tIns="91425" rIns="91425" bIns="91425" anchor="t" anchorCtr="0">
            <a:noAutofit/>
          </a:bodyPr>
          <a:lstStyle/>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Nhs.uk (2026) </a:t>
            </a:r>
            <a:r>
              <a:rPr lang="en" sz="900" i="1">
                <a:solidFill>
                  <a:srgbClr val="000000"/>
                </a:solidFill>
                <a:latin typeface="Arial"/>
                <a:ea typeface="Arial"/>
                <a:cs typeface="Arial"/>
                <a:sym typeface="Arial"/>
              </a:rPr>
              <a:t>NHS App</a:t>
            </a:r>
            <a:r>
              <a:rPr lang="en" sz="900">
                <a:solidFill>
                  <a:srgbClr val="000000"/>
                </a:solidFill>
                <a:latin typeface="Arial"/>
                <a:ea typeface="Arial"/>
                <a:cs typeface="Arial"/>
                <a:sym typeface="Arial"/>
              </a:rPr>
              <a:t>. [online] NHS Digital. Available at:</a:t>
            </a:r>
            <a:r>
              <a:rPr lang="en" sz="900">
                <a:solidFill>
                  <a:srgbClr val="000000"/>
                </a:solidFill>
                <a:uFill>
                  <a:noFill/>
                </a:uFill>
                <a:latin typeface="Arial"/>
                <a:ea typeface="Arial"/>
                <a:cs typeface="Arial"/>
                <a:sym typeface="Arial"/>
                <a:hlinkClick r:id="rId3">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3"/>
              </a:rPr>
              <a:t>https://digital.nhs.uk/services/nhs-app</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Patients-association (2024) </a:t>
            </a:r>
            <a:r>
              <a:rPr lang="en" sz="900" i="1">
                <a:solidFill>
                  <a:srgbClr val="000000"/>
                </a:solidFill>
                <a:latin typeface="Arial"/>
                <a:ea typeface="Arial"/>
                <a:cs typeface="Arial"/>
                <a:sym typeface="Arial"/>
              </a:rPr>
              <a:t>Patients value NHS App but not all users able to access information they want, finds latest Digital Coalition report</a:t>
            </a:r>
            <a:r>
              <a:rPr lang="en" sz="900">
                <a:solidFill>
                  <a:srgbClr val="000000"/>
                </a:solidFill>
                <a:latin typeface="Arial"/>
                <a:ea typeface="Arial"/>
                <a:cs typeface="Arial"/>
                <a:sym typeface="Arial"/>
              </a:rPr>
              <a:t>. [online] The Patients Association. Available at:</a:t>
            </a:r>
            <a:r>
              <a:rPr lang="en" sz="900">
                <a:solidFill>
                  <a:srgbClr val="000000"/>
                </a:solidFill>
                <a:uFill>
                  <a:noFill/>
                </a:uFill>
                <a:latin typeface="Arial"/>
                <a:ea typeface="Arial"/>
                <a:cs typeface="Arial"/>
                <a:sym typeface="Arial"/>
                <a:hlinkClick r:id="rId4">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4"/>
              </a:rPr>
              <a:t>https://www.patients-association.org.uk/news/patients-value-nhs-app-but-not-all-users-able-to-access-information-they-want-finds-new-report-from-the-digital-coalition</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Pilbery, R., Smith, M., Green, J., Chalk, D. and O’Keeffe, C. (2024) ‘An analysis of NHS 111 demand for primary care services: A retrospective cohort study.’ </a:t>
            </a:r>
            <a:r>
              <a:rPr lang="en" sz="900" i="1">
                <a:solidFill>
                  <a:srgbClr val="000000"/>
                </a:solidFill>
                <a:latin typeface="Arial"/>
                <a:ea typeface="Arial"/>
                <a:cs typeface="Arial"/>
                <a:sym typeface="Arial"/>
              </a:rPr>
              <a:t>PloS one</a:t>
            </a:r>
            <a:r>
              <a:rPr lang="en" sz="900">
                <a:solidFill>
                  <a:srgbClr val="000000"/>
                </a:solidFill>
                <a:latin typeface="Arial"/>
                <a:ea typeface="Arial"/>
                <a:cs typeface="Arial"/>
                <a:sym typeface="Arial"/>
              </a:rPr>
              <a:t>, [online] 19(7), pp.e0300193–e0300193. Available at:</a:t>
            </a:r>
            <a:r>
              <a:rPr lang="en" sz="900">
                <a:solidFill>
                  <a:srgbClr val="000000"/>
                </a:solidFill>
                <a:uFill>
                  <a:noFill/>
                </a:uFill>
                <a:latin typeface="Arial"/>
                <a:ea typeface="Arial"/>
                <a:cs typeface="Arial"/>
                <a:sym typeface="Arial"/>
                <a:hlinkClick r:id="rId5">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5"/>
              </a:rPr>
              <a:t>https://doi.org/10.1371/journal.pone.0300193</a:t>
            </a:r>
            <a:endParaRPr sz="900" u="sng">
              <a:solidFill>
                <a:schemeClr val="hlink"/>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Sharaf, N.I. (2024) ‘Prescription Automation: Enhancing Medication Safety And Healthcare Efficiency.’ </a:t>
            </a:r>
            <a:r>
              <a:rPr lang="en" sz="900" i="1">
                <a:solidFill>
                  <a:srgbClr val="000000"/>
                </a:solidFill>
                <a:latin typeface="Arial"/>
                <a:ea typeface="Arial"/>
                <a:cs typeface="Arial"/>
                <a:sym typeface="Arial"/>
              </a:rPr>
              <a:t>Gland Surgery</a:t>
            </a:r>
            <a:r>
              <a:rPr lang="en" sz="900">
                <a:solidFill>
                  <a:srgbClr val="000000"/>
                </a:solidFill>
                <a:latin typeface="Arial"/>
                <a:ea typeface="Arial"/>
                <a:cs typeface="Arial"/>
                <a:sym typeface="Arial"/>
              </a:rPr>
              <a:t>, [online] 9(2), pp.416–442. Available at:</a:t>
            </a:r>
            <a:r>
              <a:rPr lang="en" sz="900">
                <a:solidFill>
                  <a:srgbClr val="000000"/>
                </a:solidFill>
                <a:uFill>
                  <a:noFill/>
                </a:uFill>
                <a:latin typeface="Arial"/>
                <a:ea typeface="Arial"/>
                <a:cs typeface="Arial"/>
                <a:sym typeface="Arial"/>
                <a:hlinkClick r:id="rId6">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6"/>
              </a:rPr>
              <a:t>http://www.glandsurgery.net/index.php/GS/article/view/120</a:t>
            </a:r>
            <a:r>
              <a:rPr lang="en" sz="900">
                <a:solidFill>
                  <a:srgbClr val="000000"/>
                </a:solidFill>
                <a:latin typeface="Arial"/>
                <a:ea typeface="Arial"/>
                <a:cs typeface="Arial"/>
                <a:sym typeface="Arial"/>
              </a:rPr>
              <a:t> [Accessed 10 June 2026]</a:t>
            </a:r>
            <a:endParaRPr sz="900">
              <a:solidFill>
                <a:srgbClr val="000000"/>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Stoumpos, A.I., Kitsios, F. and Talias, M.A. (2023) ‘Digital Transformation in healthcare: Technology Acceptance and Its Applications.’ </a:t>
            </a:r>
            <a:r>
              <a:rPr lang="en" sz="900" i="1">
                <a:solidFill>
                  <a:srgbClr val="000000"/>
                </a:solidFill>
                <a:latin typeface="Arial"/>
                <a:ea typeface="Arial"/>
                <a:cs typeface="Arial"/>
                <a:sym typeface="Arial"/>
              </a:rPr>
              <a:t>International Journal of Environmental Research and Public Health</a:t>
            </a:r>
            <a:r>
              <a:rPr lang="en" sz="900">
                <a:solidFill>
                  <a:srgbClr val="000000"/>
                </a:solidFill>
                <a:latin typeface="Arial"/>
                <a:ea typeface="Arial"/>
                <a:cs typeface="Arial"/>
                <a:sym typeface="Arial"/>
              </a:rPr>
              <a:t>, [online] 20(4). Available at:</a:t>
            </a:r>
            <a:r>
              <a:rPr lang="en" sz="900">
                <a:solidFill>
                  <a:srgbClr val="000000"/>
                </a:solidFill>
                <a:uFill>
                  <a:noFill/>
                </a:uFill>
                <a:latin typeface="Arial"/>
                <a:ea typeface="Arial"/>
                <a:cs typeface="Arial"/>
                <a:sym typeface="Arial"/>
                <a:hlinkClick r:id="rId7">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7"/>
              </a:rPr>
              <a:t>https://doi.org/10.3390/ijerph20043407</a:t>
            </a:r>
            <a:endParaRPr sz="900" u="sng">
              <a:solidFill>
                <a:schemeClr val="hlink"/>
              </a:solidFill>
              <a:latin typeface="Arial"/>
              <a:ea typeface="Arial"/>
              <a:cs typeface="Arial"/>
              <a:sym typeface="Arial"/>
            </a:endParaRPr>
          </a:p>
          <a:p>
            <a:pPr marL="457200" lvl="0" indent="-285750" algn="just" rtl="0">
              <a:lnSpc>
                <a:spcPct val="100000"/>
              </a:lnSpc>
              <a:spcBef>
                <a:spcPts val="0"/>
              </a:spcBef>
              <a:spcAft>
                <a:spcPts val="0"/>
              </a:spcAft>
              <a:buSzPts val="900"/>
              <a:buFont typeface="Arial"/>
              <a:buChar char="➢"/>
            </a:pPr>
            <a:r>
              <a:rPr lang="en" sz="900">
                <a:solidFill>
                  <a:srgbClr val="000000"/>
                </a:solidFill>
                <a:latin typeface="Arial"/>
                <a:ea typeface="Arial"/>
                <a:cs typeface="Arial"/>
                <a:sym typeface="Arial"/>
              </a:rPr>
              <a:t>Thenhsalliance (2024) </a:t>
            </a:r>
            <a:r>
              <a:rPr lang="en" sz="900" i="1">
                <a:solidFill>
                  <a:srgbClr val="000000"/>
                </a:solidFill>
                <a:latin typeface="Arial"/>
                <a:ea typeface="Arial"/>
                <a:cs typeface="Arial"/>
                <a:sym typeface="Arial"/>
              </a:rPr>
              <a:t>Digital transformation hampered by budgets, NHS pressures and poor IT infrastructure</a:t>
            </a:r>
            <a:r>
              <a:rPr lang="en" sz="900">
                <a:solidFill>
                  <a:srgbClr val="000000"/>
                </a:solidFill>
                <a:latin typeface="Arial"/>
                <a:ea typeface="Arial"/>
                <a:cs typeface="Arial"/>
                <a:sym typeface="Arial"/>
              </a:rPr>
              <a:t>. [online] The NHS Alliance. Available at:</a:t>
            </a:r>
            <a:r>
              <a:rPr lang="en" sz="900">
                <a:solidFill>
                  <a:srgbClr val="000000"/>
                </a:solidFill>
                <a:uFill>
                  <a:noFill/>
                </a:uFill>
                <a:latin typeface="Arial"/>
                <a:ea typeface="Arial"/>
                <a:cs typeface="Arial"/>
                <a:sym typeface="Arial"/>
                <a:hlinkClick r:id="rId8">
                  <a:extLst>
                    <a:ext uri="{A12FA001-AC4F-418D-AE19-62706E023703}">
                      <ahyp:hlinkClr xmlns:ahyp="http://schemas.microsoft.com/office/drawing/2018/hyperlinkcolor" val="tx"/>
                    </a:ext>
                  </a:extLst>
                </a:hlinkClick>
              </a:rPr>
              <a:t> </a:t>
            </a:r>
            <a:r>
              <a:rPr lang="en" sz="900" u="sng">
                <a:solidFill>
                  <a:schemeClr val="hlink"/>
                </a:solidFill>
                <a:latin typeface="Arial"/>
                <a:ea typeface="Arial"/>
                <a:cs typeface="Arial"/>
                <a:sym typeface="Arial"/>
                <a:hlinkClick r:id="rId8"/>
              </a:rPr>
              <a:t>https://thenhsalliance.org/news/digital-transformation-hampered-by-budgets-nhs-pressures-and-poor-it-infrastructure/</a:t>
            </a:r>
            <a:r>
              <a:rPr lang="en" sz="900">
                <a:solidFill>
                  <a:srgbClr val="000000"/>
                </a:solidFill>
                <a:latin typeface="Arial"/>
                <a:ea typeface="Arial"/>
                <a:cs typeface="Arial"/>
                <a:sym typeface="Arial"/>
              </a:rPr>
              <a:t> [Accessed 10 June 2026]</a:t>
            </a:r>
            <a:endParaRPr sz="900">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Paradigm">
  <a:themeElements>
    <a:clrScheme name="Paradigm">
      <a:dk1>
        <a:srgbClr val="31394D"/>
      </a:dk1>
      <a:lt1>
        <a:srgbClr val="FFFFFF"/>
      </a:lt1>
      <a:dk2>
        <a:srgbClr val="666666"/>
      </a:dk2>
      <a:lt2>
        <a:srgbClr val="626B73"/>
      </a:lt2>
      <a:accent1>
        <a:srgbClr val="002F4A"/>
      </a:accent1>
      <a:accent2>
        <a:srgbClr val="D9C4B1"/>
      </a:accent2>
      <a:accent3>
        <a:srgbClr val="EDE3DA"/>
      </a:accent3>
      <a:accent4>
        <a:srgbClr val="B85741"/>
      </a:accent4>
      <a:accent5>
        <a:srgbClr val="009384"/>
      </a:accent5>
      <a:accent6>
        <a:srgbClr val="D0F6FF"/>
      </a:accent6>
      <a:hlink>
        <a:srgbClr val="009384"/>
      </a:hlink>
      <a:folHlink>
        <a:srgbClr val="00938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1" ma:contentTypeDescription="Create a new document." ma:contentTypeScope="" ma:versionID="cc0313c83c24d01d2185fcb4c343c225">
  <xsd:schema xmlns:xsd="http://www.w3.org/2001/XMLSchema" xmlns:xs="http://www.w3.org/2001/XMLSchema" xmlns:p="http://schemas.microsoft.com/office/2006/metadata/properties" xmlns:ns3="2fb9b754-ff8e-487c-b2c9-9bb8e92e13c5" targetNamespace="http://schemas.microsoft.com/office/2006/metadata/properties" ma:root="true" ma:fieldsID="ce83af0dfdc60467a8bc6108b29de14b"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C7DE2D45-BD60-47CA-885E-8E191E50BDB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88564D-E75E-47E3-8932-AB5426374AC6}">
  <ds:schemaRefs>
    <ds:schemaRef ds:uri="http://schemas.microsoft.com/sharepoint/v3/contenttype/forms"/>
  </ds:schemaRefs>
</ds:datastoreItem>
</file>

<file path=customXml/itemProps3.xml><?xml version="1.0" encoding="utf-8"?>
<ds:datastoreItem xmlns:ds="http://schemas.openxmlformats.org/officeDocument/2006/customXml" ds:itemID="{796AD458-0496-4438-9601-A956B4247844}">
  <ds:schemaRefs>
    <ds:schemaRef ds:uri="2fb9b754-ff8e-487c-b2c9-9bb8e92e13c5"/>
    <ds:schemaRef ds:uri="http://purl.org/dc/terms/"/>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dcmitype/"/>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0</TotalTime>
  <Words>2662</Words>
  <Application>Microsoft Office PowerPoint</Application>
  <PresentationFormat>On-screen Show (16:9)</PresentationFormat>
  <Paragraphs>88</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Merriweather</vt:lpstr>
      <vt:lpstr>Roboto</vt:lpstr>
      <vt:lpstr>Arial</vt:lpstr>
      <vt:lpstr>Paradigm</vt:lpstr>
      <vt:lpstr>Module Code: BMHP6026  Module Title: Digital Transformation in the Health and Care Professions  Assignment Title: Component 2: Viva Voce (Oral Presentation) Lecturer’s Name:  Zakiyyah Ahmed</vt:lpstr>
      <vt:lpstr>Introduction</vt:lpstr>
      <vt:lpstr>Research Aim and Scope</vt:lpstr>
      <vt:lpstr>Workforce Transformation</vt:lpstr>
      <vt:lpstr>Service Delivery Change</vt:lpstr>
      <vt:lpstr>Patient/Service User Experience</vt:lpstr>
      <vt:lpstr>Critical Evaluation</vt:lpstr>
      <vt:lpstr>Recommendations</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modified xsi:type="dcterms:W3CDTF">2026-07-04T09:51:45Z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