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8826"/>
  </p:normalViewPr>
  <p:slideViewPr>
    <p:cSldViewPr snapToGrid="0">
      <p:cViewPr varScale="1">
        <p:scale>
          <a:sx n="74" d="100"/>
          <a:sy n="74" d="100"/>
        </p:scale>
        <p:origin x="1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D9D3F-BA09-4BD5-9CDA-3ACC1E6BEB8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4F856B9-870F-42D1-B2D7-9FE444AA5FD4}">
      <dgm:prSet/>
      <dgm:spPr/>
      <dgm:t>
        <a:bodyPr/>
        <a:lstStyle/>
        <a:p>
          <a:r>
            <a:rPr lang="en-GB" dirty="0"/>
            <a:t>Introduction of Nestle</a:t>
          </a:r>
          <a:endParaRPr lang="en-US" dirty="0"/>
        </a:p>
      </dgm:t>
    </dgm:pt>
    <dgm:pt modelId="{94E6A9E8-AC15-41FA-8643-BBC16662ADBD}" type="parTrans" cxnId="{5CF6008D-6DF6-4AB1-94E1-C34BBF07E369}">
      <dgm:prSet/>
      <dgm:spPr/>
      <dgm:t>
        <a:bodyPr/>
        <a:lstStyle/>
        <a:p>
          <a:endParaRPr lang="en-US"/>
        </a:p>
      </dgm:t>
    </dgm:pt>
    <dgm:pt modelId="{EA9FCEB5-6400-4B91-B7CC-574C678B460A}" type="sibTrans" cxnId="{5CF6008D-6DF6-4AB1-94E1-C34BBF07E369}">
      <dgm:prSet/>
      <dgm:spPr/>
      <dgm:t>
        <a:bodyPr/>
        <a:lstStyle/>
        <a:p>
          <a:endParaRPr lang="en-US"/>
        </a:p>
      </dgm:t>
    </dgm:pt>
    <dgm:pt modelId="{30EA47BD-F17A-42BB-84DF-CBC7A9847DE0}">
      <dgm:prSet/>
      <dgm:spPr/>
      <dgm:t>
        <a:bodyPr/>
        <a:lstStyle/>
        <a:p>
          <a:r>
            <a:rPr lang="en-GB"/>
            <a:t>Moral and Business</a:t>
          </a:r>
          <a:endParaRPr lang="en-US"/>
        </a:p>
      </dgm:t>
    </dgm:pt>
    <dgm:pt modelId="{6491C637-37C1-4FA0-A24F-33C6FAE08555}" type="parTrans" cxnId="{8EFA33FE-F8CE-4D3E-842E-F908028D3C0E}">
      <dgm:prSet/>
      <dgm:spPr/>
      <dgm:t>
        <a:bodyPr/>
        <a:lstStyle/>
        <a:p>
          <a:endParaRPr lang="en-US"/>
        </a:p>
      </dgm:t>
    </dgm:pt>
    <dgm:pt modelId="{0EAABD2B-3138-4BED-9018-FC076140F62B}" type="sibTrans" cxnId="{8EFA33FE-F8CE-4D3E-842E-F908028D3C0E}">
      <dgm:prSet/>
      <dgm:spPr/>
      <dgm:t>
        <a:bodyPr/>
        <a:lstStyle/>
        <a:p>
          <a:endParaRPr lang="en-US"/>
        </a:p>
      </dgm:t>
    </dgm:pt>
    <dgm:pt modelId="{D40F8477-C772-47DD-AF09-E59642D0E98F}">
      <dgm:prSet/>
      <dgm:spPr/>
      <dgm:t>
        <a:bodyPr/>
        <a:lstStyle/>
        <a:p>
          <a:r>
            <a:rPr lang="en-GB" dirty="0"/>
            <a:t>Flexible Working Conditions in Nestle</a:t>
          </a:r>
          <a:endParaRPr lang="en-US" dirty="0"/>
        </a:p>
      </dgm:t>
    </dgm:pt>
    <dgm:pt modelId="{0BE3E35B-97A4-4FD4-B196-8850C2DC3B95}" type="parTrans" cxnId="{14B5045A-4E5B-48F9-9C29-AFD61779B4D9}">
      <dgm:prSet/>
      <dgm:spPr/>
      <dgm:t>
        <a:bodyPr/>
        <a:lstStyle/>
        <a:p>
          <a:endParaRPr lang="en-US"/>
        </a:p>
      </dgm:t>
    </dgm:pt>
    <dgm:pt modelId="{B4D26F8E-FB0E-4ABF-8D0F-573C4E156DB0}" type="sibTrans" cxnId="{14B5045A-4E5B-48F9-9C29-AFD61779B4D9}">
      <dgm:prSet/>
      <dgm:spPr/>
      <dgm:t>
        <a:bodyPr/>
        <a:lstStyle/>
        <a:p>
          <a:endParaRPr lang="en-US"/>
        </a:p>
      </dgm:t>
    </dgm:pt>
    <dgm:pt modelId="{E2C2E98F-C58D-4A17-943B-AD170E821738}">
      <dgm:prSet/>
      <dgm:spPr/>
      <dgm:t>
        <a:bodyPr/>
        <a:lstStyle/>
        <a:p>
          <a:r>
            <a:rPr lang="en-GB"/>
            <a:t>Equality and Diversity in the Workplace</a:t>
          </a:r>
          <a:endParaRPr lang="en-US"/>
        </a:p>
      </dgm:t>
    </dgm:pt>
    <dgm:pt modelId="{1452E73D-3B53-4E01-A752-2BB3C644DDD0}" type="parTrans" cxnId="{2BBFF89A-5909-481D-9580-AC346EA172C5}">
      <dgm:prSet/>
      <dgm:spPr/>
      <dgm:t>
        <a:bodyPr/>
        <a:lstStyle/>
        <a:p>
          <a:endParaRPr lang="en-US"/>
        </a:p>
      </dgm:t>
    </dgm:pt>
    <dgm:pt modelId="{3FEF12DD-9FB2-495B-B8C2-2DA25E08C0D3}" type="sibTrans" cxnId="{2BBFF89A-5909-481D-9580-AC346EA172C5}">
      <dgm:prSet/>
      <dgm:spPr/>
      <dgm:t>
        <a:bodyPr/>
        <a:lstStyle/>
        <a:p>
          <a:endParaRPr lang="en-US"/>
        </a:p>
      </dgm:t>
    </dgm:pt>
    <dgm:pt modelId="{163C4663-98E1-4155-96C8-4F86471C91FF}">
      <dgm:prSet/>
      <dgm:spPr/>
      <dgm:t>
        <a:bodyPr/>
        <a:lstStyle/>
        <a:p>
          <a:r>
            <a:rPr lang="en-GB" dirty="0"/>
            <a:t>HR Promoting Diversity in Nestle</a:t>
          </a:r>
          <a:endParaRPr lang="en-US" dirty="0"/>
        </a:p>
      </dgm:t>
    </dgm:pt>
    <dgm:pt modelId="{F3D2F06E-3456-454C-AF48-4E86E0C891D9}" type="parTrans" cxnId="{D0D05F85-C0B6-4D87-B6F6-9BA515855E73}">
      <dgm:prSet/>
      <dgm:spPr/>
      <dgm:t>
        <a:bodyPr/>
        <a:lstStyle/>
        <a:p>
          <a:endParaRPr lang="en-US"/>
        </a:p>
      </dgm:t>
    </dgm:pt>
    <dgm:pt modelId="{EACCDACF-689E-44A9-B138-B56B93837D89}" type="sibTrans" cxnId="{D0D05F85-C0B6-4D87-B6F6-9BA515855E73}">
      <dgm:prSet/>
      <dgm:spPr/>
      <dgm:t>
        <a:bodyPr/>
        <a:lstStyle/>
        <a:p>
          <a:endParaRPr lang="en-US"/>
        </a:p>
      </dgm:t>
    </dgm:pt>
    <dgm:pt modelId="{CD3BCCBA-CE5F-4FE5-AE49-6FE956073CA3}">
      <dgm:prSet/>
      <dgm:spPr/>
      <dgm:t>
        <a:bodyPr/>
        <a:lstStyle/>
        <a:p>
          <a:r>
            <a:rPr lang="en-GB" dirty="0"/>
            <a:t>Impact of Flexible Working Conditions </a:t>
          </a:r>
          <a:endParaRPr lang="en-US" dirty="0"/>
        </a:p>
      </dgm:t>
    </dgm:pt>
    <dgm:pt modelId="{9186ACB1-60EB-4157-B085-AA9D7AE0B91B}" type="parTrans" cxnId="{CD8B509C-9747-490C-9741-4107E793BC44}">
      <dgm:prSet/>
      <dgm:spPr/>
      <dgm:t>
        <a:bodyPr/>
        <a:lstStyle/>
        <a:p>
          <a:endParaRPr lang="en-US"/>
        </a:p>
      </dgm:t>
    </dgm:pt>
    <dgm:pt modelId="{F1CAC293-B949-4C90-8DDC-49CE0A340389}" type="sibTrans" cxnId="{CD8B509C-9747-490C-9741-4107E793BC44}">
      <dgm:prSet/>
      <dgm:spPr/>
      <dgm:t>
        <a:bodyPr/>
        <a:lstStyle/>
        <a:p>
          <a:endParaRPr lang="en-US"/>
        </a:p>
      </dgm:t>
    </dgm:pt>
    <dgm:pt modelId="{B0727E9C-7806-4BA8-ACAD-C37C4316A2FA}">
      <dgm:prSet/>
      <dgm:spPr/>
      <dgm:t>
        <a:bodyPr/>
        <a:lstStyle/>
        <a:p>
          <a:r>
            <a:rPr lang="en-GB"/>
            <a:t>Promoting Diversity and Inclusion at Work</a:t>
          </a:r>
          <a:endParaRPr lang="en-US"/>
        </a:p>
      </dgm:t>
    </dgm:pt>
    <dgm:pt modelId="{8036D54F-4057-4373-88D1-210BC5036610}" type="parTrans" cxnId="{B6CB51D7-13A9-4790-8209-F0B6468CCE91}">
      <dgm:prSet/>
      <dgm:spPr/>
      <dgm:t>
        <a:bodyPr/>
        <a:lstStyle/>
        <a:p>
          <a:endParaRPr lang="en-US"/>
        </a:p>
      </dgm:t>
    </dgm:pt>
    <dgm:pt modelId="{CBEFBED8-2FA0-4F27-AA19-E1E5D920D401}" type="sibTrans" cxnId="{B6CB51D7-13A9-4790-8209-F0B6468CCE91}">
      <dgm:prSet/>
      <dgm:spPr/>
      <dgm:t>
        <a:bodyPr/>
        <a:lstStyle/>
        <a:p>
          <a:endParaRPr lang="en-US"/>
        </a:p>
      </dgm:t>
    </dgm:pt>
    <dgm:pt modelId="{6BAD1322-F5D2-4936-A68D-C51DEB02DBC7}">
      <dgm:prSet/>
      <dgm:spPr/>
      <dgm:t>
        <a:bodyPr/>
        <a:lstStyle/>
        <a:p>
          <a:r>
            <a:rPr lang="en-GB"/>
            <a:t>Conclusion</a:t>
          </a:r>
          <a:endParaRPr lang="en-US"/>
        </a:p>
      </dgm:t>
    </dgm:pt>
    <dgm:pt modelId="{EFAA900C-15D2-4740-AFEE-3D3FF944BF82}" type="parTrans" cxnId="{E39D78A9-92F4-45FD-85ED-66AD413548AE}">
      <dgm:prSet/>
      <dgm:spPr/>
      <dgm:t>
        <a:bodyPr/>
        <a:lstStyle/>
        <a:p>
          <a:endParaRPr lang="en-US"/>
        </a:p>
      </dgm:t>
    </dgm:pt>
    <dgm:pt modelId="{EE8B3475-982A-4CB1-8963-DBDD273641FC}" type="sibTrans" cxnId="{E39D78A9-92F4-45FD-85ED-66AD413548AE}">
      <dgm:prSet/>
      <dgm:spPr/>
      <dgm:t>
        <a:bodyPr/>
        <a:lstStyle/>
        <a:p>
          <a:endParaRPr lang="en-US"/>
        </a:p>
      </dgm:t>
    </dgm:pt>
    <dgm:pt modelId="{77904C3F-3DF8-40AB-B026-A09D3E9FDFFD}">
      <dgm:prSet/>
      <dgm:spPr/>
      <dgm:t>
        <a:bodyPr/>
        <a:lstStyle/>
        <a:p>
          <a:r>
            <a:rPr lang="en-GB"/>
            <a:t>References</a:t>
          </a:r>
          <a:endParaRPr lang="en-US"/>
        </a:p>
      </dgm:t>
    </dgm:pt>
    <dgm:pt modelId="{0628558E-6071-46C7-B216-71AB1C1498B6}" type="parTrans" cxnId="{F54F0A72-76F7-419B-A505-D78BB3EDFB04}">
      <dgm:prSet/>
      <dgm:spPr/>
      <dgm:t>
        <a:bodyPr/>
        <a:lstStyle/>
        <a:p>
          <a:endParaRPr lang="en-US"/>
        </a:p>
      </dgm:t>
    </dgm:pt>
    <dgm:pt modelId="{0D94191D-705F-4317-BEF8-DDCD1823046D}" type="sibTrans" cxnId="{F54F0A72-76F7-419B-A505-D78BB3EDFB04}">
      <dgm:prSet/>
      <dgm:spPr/>
      <dgm:t>
        <a:bodyPr/>
        <a:lstStyle/>
        <a:p>
          <a:endParaRPr lang="en-US"/>
        </a:p>
      </dgm:t>
    </dgm:pt>
    <dgm:pt modelId="{43CC2A32-D955-F54E-96AC-C7871D9C055C}" type="pres">
      <dgm:prSet presAssocID="{B41D9D3F-BA09-4BD5-9CDA-3ACC1E6BEB8B}" presName="linear" presStyleCnt="0">
        <dgm:presLayoutVars>
          <dgm:animLvl val="lvl"/>
          <dgm:resizeHandles val="exact"/>
        </dgm:presLayoutVars>
      </dgm:prSet>
      <dgm:spPr/>
    </dgm:pt>
    <dgm:pt modelId="{5F846059-2F61-4842-AE76-ACC9C18CA3DD}" type="pres">
      <dgm:prSet presAssocID="{04F856B9-870F-42D1-B2D7-9FE444AA5FD4}" presName="parentText" presStyleLbl="node1" presStyleIdx="0" presStyleCnt="9">
        <dgm:presLayoutVars>
          <dgm:chMax val="0"/>
          <dgm:bulletEnabled val="1"/>
        </dgm:presLayoutVars>
      </dgm:prSet>
      <dgm:spPr/>
    </dgm:pt>
    <dgm:pt modelId="{9579E8BD-0002-9245-A027-CC2F1DF84F9B}" type="pres">
      <dgm:prSet presAssocID="{EA9FCEB5-6400-4B91-B7CC-574C678B460A}" presName="spacer" presStyleCnt="0"/>
      <dgm:spPr/>
    </dgm:pt>
    <dgm:pt modelId="{BFE33431-5E73-3744-84D1-70A6A1D79874}" type="pres">
      <dgm:prSet presAssocID="{30EA47BD-F17A-42BB-84DF-CBC7A9847DE0}" presName="parentText" presStyleLbl="node1" presStyleIdx="1" presStyleCnt="9">
        <dgm:presLayoutVars>
          <dgm:chMax val="0"/>
          <dgm:bulletEnabled val="1"/>
        </dgm:presLayoutVars>
      </dgm:prSet>
      <dgm:spPr/>
    </dgm:pt>
    <dgm:pt modelId="{E2D2A1C1-52F4-2848-ABB7-5D3515518F19}" type="pres">
      <dgm:prSet presAssocID="{0EAABD2B-3138-4BED-9018-FC076140F62B}" presName="spacer" presStyleCnt="0"/>
      <dgm:spPr/>
    </dgm:pt>
    <dgm:pt modelId="{D21E54AC-72BC-6F4A-BDE3-70C772D94E35}" type="pres">
      <dgm:prSet presAssocID="{D40F8477-C772-47DD-AF09-E59642D0E98F}" presName="parentText" presStyleLbl="node1" presStyleIdx="2" presStyleCnt="9">
        <dgm:presLayoutVars>
          <dgm:chMax val="0"/>
          <dgm:bulletEnabled val="1"/>
        </dgm:presLayoutVars>
      </dgm:prSet>
      <dgm:spPr/>
    </dgm:pt>
    <dgm:pt modelId="{A1F821CF-8482-D443-8CD0-07C0F3A59868}" type="pres">
      <dgm:prSet presAssocID="{B4D26F8E-FB0E-4ABF-8D0F-573C4E156DB0}" presName="spacer" presStyleCnt="0"/>
      <dgm:spPr/>
    </dgm:pt>
    <dgm:pt modelId="{FE400DD2-E126-374C-A440-F8F97DF50F80}" type="pres">
      <dgm:prSet presAssocID="{E2C2E98F-C58D-4A17-943B-AD170E821738}" presName="parentText" presStyleLbl="node1" presStyleIdx="3" presStyleCnt="9">
        <dgm:presLayoutVars>
          <dgm:chMax val="0"/>
          <dgm:bulletEnabled val="1"/>
        </dgm:presLayoutVars>
      </dgm:prSet>
      <dgm:spPr/>
    </dgm:pt>
    <dgm:pt modelId="{B43471B0-0945-DD44-A9F1-22888291E6AE}" type="pres">
      <dgm:prSet presAssocID="{3FEF12DD-9FB2-495B-B8C2-2DA25E08C0D3}" presName="spacer" presStyleCnt="0"/>
      <dgm:spPr/>
    </dgm:pt>
    <dgm:pt modelId="{57DB41FC-EEEB-EF48-925D-A6057C0E5BA3}" type="pres">
      <dgm:prSet presAssocID="{163C4663-98E1-4155-96C8-4F86471C91FF}" presName="parentText" presStyleLbl="node1" presStyleIdx="4" presStyleCnt="9">
        <dgm:presLayoutVars>
          <dgm:chMax val="0"/>
          <dgm:bulletEnabled val="1"/>
        </dgm:presLayoutVars>
      </dgm:prSet>
      <dgm:spPr/>
    </dgm:pt>
    <dgm:pt modelId="{CAF40591-D305-A74C-9A19-24DCCF1A1583}" type="pres">
      <dgm:prSet presAssocID="{EACCDACF-689E-44A9-B138-B56B93837D89}" presName="spacer" presStyleCnt="0"/>
      <dgm:spPr/>
    </dgm:pt>
    <dgm:pt modelId="{E11621AF-487F-4841-946E-1480669412BD}" type="pres">
      <dgm:prSet presAssocID="{CD3BCCBA-CE5F-4FE5-AE49-6FE956073CA3}" presName="parentText" presStyleLbl="node1" presStyleIdx="5" presStyleCnt="9">
        <dgm:presLayoutVars>
          <dgm:chMax val="0"/>
          <dgm:bulletEnabled val="1"/>
        </dgm:presLayoutVars>
      </dgm:prSet>
      <dgm:spPr/>
    </dgm:pt>
    <dgm:pt modelId="{D72EEE13-388E-1945-8B09-6039462D60FD}" type="pres">
      <dgm:prSet presAssocID="{F1CAC293-B949-4C90-8DDC-49CE0A340389}" presName="spacer" presStyleCnt="0"/>
      <dgm:spPr/>
    </dgm:pt>
    <dgm:pt modelId="{E8D7896B-A012-A24E-B944-8EF38F6CBA8D}" type="pres">
      <dgm:prSet presAssocID="{B0727E9C-7806-4BA8-ACAD-C37C4316A2FA}" presName="parentText" presStyleLbl="node1" presStyleIdx="6" presStyleCnt="9">
        <dgm:presLayoutVars>
          <dgm:chMax val="0"/>
          <dgm:bulletEnabled val="1"/>
        </dgm:presLayoutVars>
      </dgm:prSet>
      <dgm:spPr/>
    </dgm:pt>
    <dgm:pt modelId="{22083149-8372-9F49-B4D0-4A78D0FD1A20}" type="pres">
      <dgm:prSet presAssocID="{CBEFBED8-2FA0-4F27-AA19-E1E5D920D401}" presName="spacer" presStyleCnt="0"/>
      <dgm:spPr/>
    </dgm:pt>
    <dgm:pt modelId="{8856D9E6-D44E-E347-BD26-024E18C43DE6}" type="pres">
      <dgm:prSet presAssocID="{6BAD1322-F5D2-4936-A68D-C51DEB02DBC7}" presName="parentText" presStyleLbl="node1" presStyleIdx="7" presStyleCnt="9">
        <dgm:presLayoutVars>
          <dgm:chMax val="0"/>
          <dgm:bulletEnabled val="1"/>
        </dgm:presLayoutVars>
      </dgm:prSet>
      <dgm:spPr/>
    </dgm:pt>
    <dgm:pt modelId="{60DC8D10-697D-284A-9113-4D2BD9628926}" type="pres">
      <dgm:prSet presAssocID="{EE8B3475-982A-4CB1-8963-DBDD273641FC}" presName="spacer" presStyleCnt="0"/>
      <dgm:spPr/>
    </dgm:pt>
    <dgm:pt modelId="{09909FD1-B0BA-BD49-8D3C-5110B4C24AC8}" type="pres">
      <dgm:prSet presAssocID="{77904C3F-3DF8-40AB-B026-A09D3E9FDFFD}" presName="parentText" presStyleLbl="node1" presStyleIdx="8" presStyleCnt="9">
        <dgm:presLayoutVars>
          <dgm:chMax val="0"/>
          <dgm:bulletEnabled val="1"/>
        </dgm:presLayoutVars>
      </dgm:prSet>
      <dgm:spPr/>
    </dgm:pt>
  </dgm:ptLst>
  <dgm:cxnLst>
    <dgm:cxn modelId="{3A22010F-3714-B04F-A3CC-DDE19F7C6710}" type="presOf" srcId="{163C4663-98E1-4155-96C8-4F86471C91FF}" destId="{57DB41FC-EEEB-EF48-925D-A6057C0E5BA3}" srcOrd="0" destOrd="0" presId="urn:microsoft.com/office/officeart/2005/8/layout/vList2"/>
    <dgm:cxn modelId="{CFACD940-ECEE-2648-A985-F5DBF4EB270D}" type="presOf" srcId="{30EA47BD-F17A-42BB-84DF-CBC7A9847DE0}" destId="{BFE33431-5E73-3744-84D1-70A6A1D79874}" srcOrd="0" destOrd="0" presId="urn:microsoft.com/office/officeart/2005/8/layout/vList2"/>
    <dgm:cxn modelId="{11CCCD52-F332-9141-8FF7-63F167570C46}" type="presOf" srcId="{CD3BCCBA-CE5F-4FE5-AE49-6FE956073CA3}" destId="{E11621AF-487F-4841-946E-1480669412BD}" srcOrd="0" destOrd="0" presId="urn:microsoft.com/office/officeart/2005/8/layout/vList2"/>
    <dgm:cxn modelId="{14B5045A-4E5B-48F9-9C29-AFD61779B4D9}" srcId="{B41D9D3F-BA09-4BD5-9CDA-3ACC1E6BEB8B}" destId="{D40F8477-C772-47DD-AF09-E59642D0E98F}" srcOrd="2" destOrd="0" parTransId="{0BE3E35B-97A4-4FD4-B196-8850C2DC3B95}" sibTransId="{B4D26F8E-FB0E-4ABF-8D0F-573C4E156DB0}"/>
    <dgm:cxn modelId="{F3B9CF5C-669B-9A4B-96D2-E2B87456ACD1}" type="presOf" srcId="{77904C3F-3DF8-40AB-B026-A09D3E9FDFFD}" destId="{09909FD1-B0BA-BD49-8D3C-5110B4C24AC8}" srcOrd="0" destOrd="0" presId="urn:microsoft.com/office/officeart/2005/8/layout/vList2"/>
    <dgm:cxn modelId="{E32D6B6C-F152-414A-973B-100201E9AA3B}" type="presOf" srcId="{D40F8477-C772-47DD-AF09-E59642D0E98F}" destId="{D21E54AC-72BC-6F4A-BDE3-70C772D94E35}" srcOrd="0" destOrd="0" presId="urn:microsoft.com/office/officeart/2005/8/layout/vList2"/>
    <dgm:cxn modelId="{F54F0A72-76F7-419B-A505-D78BB3EDFB04}" srcId="{B41D9D3F-BA09-4BD5-9CDA-3ACC1E6BEB8B}" destId="{77904C3F-3DF8-40AB-B026-A09D3E9FDFFD}" srcOrd="8" destOrd="0" parTransId="{0628558E-6071-46C7-B216-71AB1C1498B6}" sibTransId="{0D94191D-705F-4317-BEF8-DDCD1823046D}"/>
    <dgm:cxn modelId="{E057BB73-BBA2-FA41-A858-3D227467B98F}" type="presOf" srcId="{E2C2E98F-C58D-4A17-943B-AD170E821738}" destId="{FE400DD2-E126-374C-A440-F8F97DF50F80}" srcOrd="0" destOrd="0" presId="urn:microsoft.com/office/officeart/2005/8/layout/vList2"/>
    <dgm:cxn modelId="{D0D05F85-C0B6-4D87-B6F6-9BA515855E73}" srcId="{B41D9D3F-BA09-4BD5-9CDA-3ACC1E6BEB8B}" destId="{163C4663-98E1-4155-96C8-4F86471C91FF}" srcOrd="4" destOrd="0" parTransId="{F3D2F06E-3456-454C-AF48-4E86E0C891D9}" sibTransId="{EACCDACF-689E-44A9-B138-B56B93837D89}"/>
    <dgm:cxn modelId="{5CF6008D-6DF6-4AB1-94E1-C34BBF07E369}" srcId="{B41D9D3F-BA09-4BD5-9CDA-3ACC1E6BEB8B}" destId="{04F856B9-870F-42D1-B2D7-9FE444AA5FD4}" srcOrd="0" destOrd="0" parTransId="{94E6A9E8-AC15-41FA-8643-BBC16662ADBD}" sibTransId="{EA9FCEB5-6400-4B91-B7CC-574C678B460A}"/>
    <dgm:cxn modelId="{2BBFF89A-5909-481D-9580-AC346EA172C5}" srcId="{B41D9D3F-BA09-4BD5-9CDA-3ACC1E6BEB8B}" destId="{E2C2E98F-C58D-4A17-943B-AD170E821738}" srcOrd="3" destOrd="0" parTransId="{1452E73D-3B53-4E01-A752-2BB3C644DDD0}" sibTransId="{3FEF12DD-9FB2-495B-B8C2-2DA25E08C0D3}"/>
    <dgm:cxn modelId="{CD8B509C-9747-490C-9741-4107E793BC44}" srcId="{B41D9D3F-BA09-4BD5-9CDA-3ACC1E6BEB8B}" destId="{CD3BCCBA-CE5F-4FE5-AE49-6FE956073CA3}" srcOrd="5" destOrd="0" parTransId="{9186ACB1-60EB-4157-B085-AA9D7AE0B91B}" sibTransId="{F1CAC293-B949-4C90-8DDC-49CE0A340389}"/>
    <dgm:cxn modelId="{F370A7A3-6409-E045-BF7F-F4813014BD03}" type="presOf" srcId="{04F856B9-870F-42D1-B2D7-9FE444AA5FD4}" destId="{5F846059-2F61-4842-AE76-ACC9C18CA3DD}" srcOrd="0" destOrd="0" presId="urn:microsoft.com/office/officeart/2005/8/layout/vList2"/>
    <dgm:cxn modelId="{E39D78A9-92F4-45FD-85ED-66AD413548AE}" srcId="{B41D9D3F-BA09-4BD5-9CDA-3ACC1E6BEB8B}" destId="{6BAD1322-F5D2-4936-A68D-C51DEB02DBC7}" srcOrd="7" destOrd="0" parTransId="{EFAA900C-15D2-4740-AFEE-3D3FF944BF82}" sibTransId="{EE8B3475-982A-4CB1-8963-DBDD273641FC}"/>
    <dgm:cxn modelId="{A25258AA-A199-124F-AAA0-13DF382F5E3B}" type="presOf" srcId="{B0727E9C-7806-4BA8-ACAD-C37C4316A2FA}" destId="{E8D7896B-A012-A24E-B944-8EF38F6CBA8D}" srcOrd="0" destOrd="0" presId="urn:microsoft.com/office/officeart/2005/8/layout/vList2"/>
    <dgm:cxn modelId="{B6CB51D7-13A9-4790-8209-F0B6468CCE91}" srcId="{B41D9D3F-BA09-4BD5-9CDA-3ACC1E6BEB8B}" destId="{B0727E9C-7806-4BA8-ACAD-C37C4316A2FA}" srcOrd="6" destOrd="0" parTransId="{8036D54F-4057-4373-88D1-210BC5036610}" sibTransId="{CBEFBED8-2FA0-4F27-AA19-E1E5D920D401}"/>
    <dgm:cxn modelId="{1824CCE8-689D-254D-AD81-A96CE16334EF}" type="presOf" srcId="{B41D9D3F-BA09-4BD5-9CDA-3ACC1E6BEB8B}" destId="{43CC2A32-D955-F54E-96AC-C7871D9C055C}" srcOrd="0" destOrd="0" presId="urn:microsoft.com/office/officeart/2005/8/layout/vList2"/>
    <dgm:cxn modelId="{385DD3F9-048B-BE40-9506-23528D312004}" type="presOf" srcId="{6BAD1322-F5D2-4936-A68D-C51DEB02DBC7}" destId="{8856D9E6-D44E-E347-BD26-024E18C43DE6}" srcOrd="0" destOrd="0" presId="urn:microsoft.com/office/officeart/2005/8/layout/vList2"/>
    <dgm:cxn modelId="{8EFA33FE-F8CE-4D3E-842E-F908028D3C0E}" srcId="{B41D9D3F-BA09-4BD5-9CDA-3ACC1E6BEB8B}" destId="{30EA47BD-F17A-42BB-84DF-CBC7A9847DE0}" srcOrd="1" destOrd="0" parTransId="{6491C637-37C1-4FA0-A24F-33C6FAE08555}" sibTransId="{0EAABD2B-3138-4BED-9018-FC076140F62B}"/>
    <dgm:cxn modelId="{64F97510-9164-374D-8836-F704EFD98CAE}" type="presParOf" srcId="{43CC2A32-D955-F54E-96AC-C7871D9C055C}" destId="{5F846059-2F61-4842-AE76-ACC9C18CA3DD}" srcOrd="0" destOrd="0" presId="urn:microsoft.com/office/officeart/2005/8/layout/vList2"/>
    <dgm:cxn modelId="{8D5BF409-C458-A148-87EC-D22120113726}" type="presParOf" srcId="{43CC2A32-D955-F54E-96AC-C7871D9C055C}" destId="{9579E8BD-0002-9245-A027-CC2F1DF84F9B}" srcOrd="1" destOrd="0" presId="urn:microsoft.com/office/officeart/2005/8/layout/vList2"/>
    <dgm:cxn modelId="{42BF0F36-6060-814E-B473-6CA077D7C434}" type="presParOf" srcId="{43CC2A32-D955-F54E-96AC-C7871D9C055C}" destId="{BFE33431-5E73-3744-84D1-70A6A1D79874}" srcOrd="2" destOrd="0" presId="urn:microsoft.com/office/officeart/2005/8/layout/vList2"/>
    <dgm:cxn modelId="{774B8B01-0675-5F48-A185-5CC760325919}" type="presParOf" srcId="{43CC2A32-D955-F54E-96AC-C7871D9C055C}" destId="{E2D2A1C1-52F4-2848-ABB7-5D3515518F19}" srcOrd="3" destOrd="0" presId="urn:microsoft.com/office/officeart/2005/8/layout/vList2"/>
    <dgm:cxn modelId="{45D940B6-833C-6048-A461-1F016DAB9DDC}" type="presParOf" srcId="{43CC2A32-D955-F54E-96AC-C7871D9C055C}" destId="{D21E54AC-72BC-6F4A-BDE3-70C772D94E35}" srcOrd="4" destOrd="0" presId="urn:microsoft.com/office/officeart/2005/8/layout/vList2"/>
    <dgm:cxn modelId="{9C0DE75E-6A69-9A47-BB1A-6CFE97993DFE}" type="presParOf" srcId="{43CC2A32-D955-F54E-96AC-C7871D9C055C}" destId="{A1F821CF-8482-D443-8CD0-07C0F3A59868}" srcOrd="5" destOrd="0" presId="urn:microsoft.com/office/officeart/2005/8/layout/vList2"/>
    <dgm:cxn modelId="{DE3DB0A4-1C2F-D44D-AF9D-DB27F8F0FDDA}" type="presParOf" srcId="{43CC2A32-D955-F54E-96AC-C7871D9C055C}" destId="{FE400DD2-E126-374C-A440-F8F97DF50F80}" srcOrd="6" destOrd="0" presId="urn:microsoft.com/office/officeart/2005/8/layout/vList2"/>
    <dgm:cxn modelId="{F3C90F9A-D376-9A4E-A071-4B2A71264261}" type="presParOf" srcId="{43CC2A32-D955-F54E-96AC-C7871D9C055C}" destId="{B43471B0-0945-DD44-A9F1-22888291E6AE}" srcOrd="7" destOrd="0" presId="urn:microsoft.com/office/officeart/2005/8/layout/vList2"/>
    <dgm:cxn modelId="{051F75D3-2822-7A44-9FA3-11054CD2CE83}" type="presParOf" srcId="{43CC2A32-D955-F54E-96AC-C7871D9C055C}" destId="{57DB41FC-EEEB-EF48-925D-A6057C0E5BA3}" srcOrd="8" destOrd="0" presId="urn:microsoft.com/office/officeart/2005/8/layout/vList2"/>
    <dgm:cxn modelId="{91CB3FA4-6532-AF41-95A8-8C154E746CF2}" type="presParOf" srcId="{43CC2A32-D955-F54E-96AC-C7871D9C055C}" destId="{CAF40591-D305-A74C-9A19-24DCCF1A1583}" srcOrd="9" destOrd="0" presId="urn:microsoft.com/office/officeart/2005/8/layout/vList2"/>
    <dgm:cxn modelId="{08657FC6-91A9-5049-A872-3FF75890C42C}" type="presParOf" srcId="{43CC2A32-D955-F54E-96AC-C7871D9C055C}" destId="{E11621AF-487F-4841-946E-1480669412BD}" srcOrd="10" destOrd="0" presId="urn:microsoft.com/office/officeart/2005/8/layout/vList2"/>
    <dgm:cxn modelId="{8BB78326-2469-CF47-86BF-B4AE430DF403}" type="presParOf" srcId="{43CC2A32-D955-F54E-96AC-C7871D9C055C}" destId="{D72EEE13-388E-1945-8B09-6039462D60FD}" srcOrd="11" destOrd="0" presId="urn:microsoft.com/office/officeart/2005/8/layout/vList2"/>
    <dgm:cxn modelId="{B8E356FE-A0E3-0644-A55B-B7F68E82E1E7}" type="presParOf" srcId="{43CC2A32-D955-F54E-96AC-C7871D9C055C}" destId="{E8D7896B-A012-A24E-B944-8EF38F6CBA8D}" srcOrd="12" destOrd="0" presId="urn:microsoft.com/office/officeart/2005/8/layout/vList2"/>
    <dgm:cxn modelId="{946E47E9-B861-F04E-A396-AC064035F93E}" type="presParOf" srcId="{43CC2A32-D955-F54E-96AC-C7871D9C055C}" destId="{22083149-8372-9F49-B4D0-4A78D0FD1A20}" srcOrd="13" destOrd="0" presId="urn:microsoft.com/office/officeart/2005/8/layout/vList2"/>
    <dgm:cxn modelId="{4474F395-274D-054F-B820-92F5AFEEEDDF}" type="presParOf" srcId="{43CC2A32-D955-F54E-96AC-C7871D9C055C}" destId="{8856D9E6-D44E-E347-BD26-024E18C43DE6}" srcOrd="14" destOrd="0" presId="urn:microsoft.com/office/officeart/2005/8/layout/vList2"/>
    <dgm:cxn modelId="{39D35D1C-F34D-D24D-A5B3-08487F7A51CB}" type="presParOf" srcId="{43CC2A32-D955-F54E-96AC-C7871D9C055C}" destId="{60DC8D10-697D-284A-9113-4D2BD9628926}" srcOrd="15" destOrd="0" presId="urn:microsoft.com/office/officeart/2005/8/layout/vList2"/>
    <dgm:cxn modelId="{5DD56B2B-12AF-D04E-878E-1AB31F2E7FF2}" type="presParOf" srcId="{43CC2A32-D955-F54E-96AC-C7871D9C055C}" destId="{09909FD1-B0BA-BD49-8D3C-5110B4C24AC8}"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3D2DCD-77BB-460B-A23B-697658AAB473}" type="doc">
      <dgm:prSet loTypeId="urn:microsoft.com/office/officeart/2005/8/layout/matrix3" loCatId="matrix" qsTypeId="urn:microsoft.com/office/officeart/2005/8/quickstyle/simple1" qsCatId="simple" csTypeId="urn:microsoft.com/office/officeart/2005/8/colors/accent0_3" csCatId="mainScheme" phldr="1"/>
      <dgm:spPr/>
      <dgm:t>
        <a:bodyPr/>
        <a:lstStyle/>
        <a:p>
          <a:endParaRPr lang="en-US"/>
        </a:p>
      </dgm:t>
    </dgm:pt>
    <dgm:pt modelId="{DFF94486-35DD-4583-A92C-6EDC85156291}">
      <dgm:prSet/>
      <dgm:spPr/>
      <dgm:t>
        <a:bodyPr/>
        <a:lstStyle/>
        <a:p>
          <a:r>
            <a:rPr lang="en-GB"/>
            <a:t>A flexible work arrangement is a type of employment that gives employees the opportunity to adjust the quantity, schedule, or location of their work. </a:t>
          </a:r>
          <a:endParaRPr lang="en-US"/>
        </a:p>
      </dgm:t>
    </dgm:pt>
    <dgm:pt modelId="{5E11DE98-B5E1-4600-A75A-1F21A0F8AF2F}" type="parTrans" cxnId="{E99DEE49-B2E7-48E5-8555-CCFE3A4A1A29}">
      <dgm:prSet/>
      <dgm:spPr/>
      <dgm:t>
        <a:bodyPr/>
        <a:lstStyle/>
        <a:p>
          <a:endParaRPr lang="en-US"/>
        </a:p>
      </dgm:t>
    </dgm:pt>
    <dgm:pt modelId="{8F214ABA-CD77-4B7A-ADB3-5230895A80DF}" type="sibTrans" cxnId="{E99DEE49-B2E7-48E5-8555-CCFE3A4A1A29}">
      <dgm:prSet/>
      <dgm:spPr/>
      <dgm:t>
        <a:bodyPr/>
        <a:lstStyle/>
        <a:p>
          <a:endParaRPr lang="en-US"/>
        </a:p>
      </dgm:t>
    </dgm:pt>
    <dgm:pt modelId="{D524FBE9-F164-4B22-A09B-E51B690A6715}">
      <dgm:prSet/>
      <dgm:spPr/>
      <dgm:t>
        <a:bodyPr/>
        <a:lstStyle/>
        <a:p>
          <a:r>
            <a:rPr lang="en-GB"/>
            <a:t>The ability to adapt one's behaviour in response to shifting priorities and conditions is what we mean when we talk about flexibility in the workplace. </a:t>
          </a:r>
          <a:endParaRPr lang="en-US"/>
        </a:p>
      </dgm:t>
    </dgm:pt>
    <dgm:pt modelId="{B7DE470B-614C-49EF-A660-1D77BD20EEED}" type="parTrans" cxnId="{1E9979C0-6158-4F85-BDBA-6CCDF760CB11}">
      <dgm:prSet/>
      <dgm:spPr/>
      <dgm:t>
        <a:bodyPr/>
        <a:lstStyle/>
        <a:p>
          <a:endParaRPr lang="en-US"/>
        </a:p>
      </dgm:t>
    </dgm:pt>
    <dgm:pt modelId="{BF408E74-9781-4920-91E5-1B5D382661F6}" type="sibTrans" cxnId="{1E9979C0-6158-4F85-BDBA-6CCDF760CB11}">
      <dgm:prSet/>
      <dgm:spPr/>
      <dgm:t>
        <a:bodyPr/>
        <a:lstStyle/>
        <a:p>
          <a:endParaRPr lang="en-US"/>
        </a:p>
      </dgm:t>
    </dgm:pt>
    <dgm:pt modelId="{C8AF3E12-76B7-45A2-963A-CC76308AB852}">
      <dgm:prSet/>
      <dgm:spPr/>
      <dgm:t>
        <a:bodyPr/>
        <a:lstStyle/>
        <a:p>
          <a:r>
            <a:rPr lang="en-GB"/>
            <a:t>People fare better in life when they are adaptable because it grants them the freedom, independence, and equilibrium they need to thrive. </a:t>
          </a:r>
          <a:endParaRPr lang="en-US"/>
        </a:p>
      </dgm:t>
    </dgm:pt>
    <dgm:pt modelId="{591B95A8-F974-403F-B904-A2B21E24A221}" type="parTrans" cxnId="{536A7C30-8342-477C-82FA-FBA0C75520B6}">
      <dgm:prSet/>
      <dgm:spPr/>
      <dgm:t>
        <a:bodyPr/>
        <a:lstStyle/>
        <a:p>
          <a:endParaRPr lang="en-US"/>
        </a:p>
      </dgm:t>
    </dgm:pt>
    <dgm:pt modelId="{64987C5C-06CC-4C39-BEFD-5240C199E91D}" type="sibTrans" cxnId="{536A7C30-8342-477C-82FA-FBA0C75520B6}">
      <dgm:prSet/>
      <dgm:spPr/>
      <dgm:t>
        <a:bodyPr/>
        <a:lstStyle/>
        <a:p>
          <a:endParaRPr lang="en-US"/>
        </a:p>
      </dgm:t>
    </dgm:pt>
    <dgm:pt modelId="{7D495BAF-D088-4034-BAD3-99325690F09A}">
      <dgm:prSet/>
      <dgm:spPr/>
      <dgm:t>
        <a:bodyPr/>
        <a:lstStyle/>
        <a:p>
          <a:r>
            <a:rPr lang="en-GB" dirty="0"/>
            <a:t>The end outcome is increased productivity in addition to increased employee loyalty and engagement (CIPD, 2022). For me personally, I need flexible working so I can attend my classes at university during the week.</a:t>
          </a:r>
          <a:endParaRPr lang="en-US" dirty="0"/>
        </a:p>
      </dgm:t>
    </dgm:pt>
    <dgm:pt modelId="{50AF6B1C-4EBC-4912-9010-D0E6A99FB9AA}" type="parTrans" cxnId="{C7A48FE8-B644-421F-8DDA-CA60D982A595}">
      <dgm:prSet/>
      <dgm:spPr/>
      <dgm:t>
        <a:bodyPr/>
        <a:lstStyle/>
        <a:p>
          <a:endParaRPr lang="en-US"/>
        </a:p>
      </dgm:t>
    </dgm:pt>
    <dgm:pt modelId="{D3358B30-D123-44A5-80ED-32FC427DB8F5}" type="sibTrans" cxnId="{C7A48FE8-B644-421F-8DDA-CA60D982A595}">
      <dgm:prSet/>
      <dgm:spPr/>
      <dgm:t>
        <a:bodyPr/>
        <a:lstStyle/>
        <a:p>
          <a:endParaRPr lang="en-US"/>
        </a:p>
      </dgm:t>
    </dgm:pt>
    <dgm:pt modelId="{6A9C38CF-2C03-FB4D-8089-9F66B7D50F8C}" type="pres">
      <dgm:prSet presAssocID="{723D2DCD-77BB-460B-A23B-697658AAB473}" presName="matrix" presStyleCnt="0">
        <dgm:presLayoutVars>
          <dgm:chMax val="1"/>
          <dgm:dir/>
          <dgm:resizeHandles val="exact"/>
        </dgm:presLayoutVars>
      </dgm:prSet>
      <dgm:spPr/>
    </dgm:pt>
    <dgm:pt modelId="{22AC21A5-20D5-C645-AB24-1F16D0FAE77C}" type="pres">
      <dgm:prSet presAssocID="{723D2DCD-77BB-460B-A23B-697658AAB473}" presName="diamond" presStyleLbl="bgShp" presStyleIdx="0" presStyleCnt="1"/>
      <dgm:spPr/>
    </dgm:pt>
    <dgm:pt modelId="{0F746B09-A601-FC45-8024-9902E35BE12B}" type="pres">
      <dgm:prSet presAssocID="{723D2DCD-77BB-460B-A23B-697658AAB473}" presName="quad1" presStyleLbl="node1" presStyleIdx="0" presStyleCnt="4">
        <dgm:presLayoutVars>
          <dgm:chMax val="0"/>
          <dgm:chPref val="0"/>
          <dgm:bulletEnabled val="1"/>
        </dgm:presLayoutVars>
      </dgm:prSet>
      <dgm:spPr/>
    </dgm:pt>
    <dgm:pt modelId="{33311B57-F9DE-A54E-859C-A4D200FA3653}" type="pres">
      <dgm:prSet presAssocID="{723D2DCD-77BB-460B-A23B-697658AAB473}" presName="quad2" presStyleLbl="node1" presStyleIdx="1" presStyleCnt="4">
        <dgm:presLayoutVars>
          <dgm:chMax val="0"/>
          <dgm:chPref val="0"/>
          <dgm:bulletEnabled val="1"/>
        </dgm:presLayoutVars>
      </dgm:prSet>
      <dgm:spPr/>
    </dgm:pt>
    <dgm:pt modelId="{5C1E1131-4723-DF49-A648-68C257C23686}" type="pres">
      <dgm:prSet presAssocID="{723D2DCD-77BB-460B-A23B-697658AAB473}" presName="quad3" presStyleLbl="node1" presStyleIdx="2" presStyleCnt="4">
        <dgm:presLayoutVars>
          <dgm:chMax val="0"/>
          <dgm:chPref val="0"/>
          <dgm:bulletEnabled val="1"/>
        </dgm:presLayoutVars>
      </dgm:prSet>
      <dgm:spPr/>
    </dgm:pt>
    <dgm:pt modelId="{171A36CF-A9D7-AD4B-BC97-569CE8517125}" type="pres">
      <dgm:prSet presAssocID="{723D2DCD-77BB-460B-A23B-697658AAB473}" presName="quad4" presStyleLbl="node1" presStyleIdx="3" presStyleCnt="4">
        <dgm:presLayoutVars>
          <dgm:chMax val="0"/>
          <dgm:chPref val="0"/>
          <dgm:bulletEnabled val="1"/>
        </dgm:presLayoutVars>
      </dgm:prSet>
      <dgm:spPr/>
    </dgm:pt>
  </dgm:ptLst>
  <dgm:cxnLst>
    <dgm:cxn modelId="{33BF2607-A964-E649-AB9A-F1A910FFF6BE}" type="presOf" srcId="{7D495BAF-D088-4034-BAD3-99325690F09A}" destId="{171A36CF-A9D7-AD4B-BC97-569CE8517125}" srcOrd="0" destOrd="0" presId="urn:microsoft.com/office/officeart/2005/8/layout/matrix3"/>
    <dgm:cxn modelId="{536A7C30-8342-477C-82FA-FBA0C75520B6}" srcId="{723D2DCD-77BB-460B-A23B-697658AAB473}" destId="{C8AF3E12-76B7-45A2-963A-CC76308AB852}" srcOrd="2" destOrd="0" parTransId="{591B95A8-F974-403F-B904-A2B21E24A221}" sibTransId="{64987C5C-06CC-4C39-BEFD-5240C199E91D}"/>
    <dgm:cxn modelId="{E99DEE49-B2E7-48E5-8555-CCFE3A4A1A29}" srcId="{723D2DCD-77BB-460B-A23B-697658AAB473}" destId="{DFF94486-35DD-4583-A92C-6EDC85156291}" srcOrd="0" destOrd="0" parTransId="{5E11DE98-B5E1-4600-A75A-1F21A0F8AF2F}" sibTransId="{8F214ABA-CD77-4B7A-ADB3-5230895A80DF}"/>
    <dgm:cxn modelId="{AC6B3B5D-9AFF-6B4C-815F-9872563C557D}" type="presOf" srcId="{DFF94486-35DD-4583-A92C-6EDC85156291}" destId="{0F746B09-A601-FC45-8024-9902E35BE12B}" srcOrd="0" destOrd="0" presId="urn:microsoft.com/office/officeart/2005/8/layout/matrix3"/>
    <dgm:cxn modelId="{AD6DB684-5C47-604D-BD71-4FB7C21F99C1}" type="presOf" srcId="{C8AF3E12-76B7-45A2-963A-CC76308AB852}" destId="{5C1E1131-4723-DF49-A648-68C257C23686}" srcOrd="0" destOrd="0" presId="urn:microsoft.com/office/officeart/2005/8/layout/matrix3"/>
    <dgm:cxn modelId="{0D991392-0E16-9444-97F6-586DBB7EF6C5}" type="presOf" srcId="{D524FBE9-F164-4B22-A09B-E51B690A6715}" destId="{33311B57-F9DE-A54E-859C-A4D200FA3653}" srcOrd="0" destOrd="0" presId="urn:microsoft.com/office/officeart/2005/8/layout/matrix3"/>
    <dgm:cxn modelId="{1E9979C0-6158-4F85-BDBA-6CCDF760CB11}" srcId="{723D2DCD-77BB-460B-A23B-697658AAB473}" destId="{D524FBE9-F164-4B22-A09B-E51B690A6715}" srcOrd="1" destOrd="0" parTransId="{B7DE470B-614C-49EF-A660-1D77BD20EEED}" sibTransId="{BF408E74-9781-4920-91E5-1B5D382661F6}"/>
    <dgm:cxn modelId="{C7A48FE8-B644-421F-8DDA-CA60D982A595}" srcId="{723D2DCD-77BB-460B-A23B-697658AAB473}" destId="{7D495BAF-D088-4034-BAD3-99325690F09A}" srcOrd="3" destOrd="0" parTransId="{50AF6B1C-4EBC-4912-9010-D0E6A99FB9AA}" sibTransId="{D3358B30-D123-44A5-80ED-32FC427DB8F5}"/>
    <dgm:cxn modelId="{A36225FC-DD33-4142-903A-E7E189D000AD}" type="presOf" srcId="{723D2DCD-77BB-460B-A23B-697658AAB473}" destId="{6A9C38CF-2C03-FB4D-8089-9F66B7D50F8C}" srcOrd="0" destOrd="0" presId="urn:microsoft.com/office/officeart/2005/8/layout/matrix3"/>
    <dgm:cxn modelId="{96FCA4D0-D8AB-3F46-B442-412298EFECE1}" type="presParOf" srcId="{6A9C38CF-2C03-FB4D-8089-9F66B7D50F8C}" destId="{22AC21A5-20D5-C645-AB24-1F16D0FAE77C}" srcOrd="0" destOrd="0" presId="urn:microsoft.com/office/officeart/2005/8/layout/matrix3"/>
    <dgm:cxn modelId="{B1033CE3-2613-2443-9267-6ED3FAB22213}" type="presParOf" srcId="{6A9C38CF-2C03-FB4D-8089-9F66B7D50F8C}" destId="{0F746B09-A601-FC45-8024-9902E35BE12B}" srcOrd="1" destOrd="0" presId="urn:microsoft.com/office/officeart/2005/8/layout/matrix3"/>
    <dgm:cxn modelId="{5D355F46-ED6B-A74C-915E-05751EB7114A}" type="presParOf" srcId="{6A9C38CF-2C03-FB4D-8089-9F66B7D50F8C}" destId="{33311B57-F9DE-A54E-859C-A4D200FA3653}" srcOrd="2" destOrd="0" presId="urn:microsoft.com/office/officeart/2005/8/layout/matrix3"/>
    <dgm:cxn modelId="{4B5618E4-0521-E34B-9954-80E1A021EB71}" type="presParOf" srcId="{6A9C38CF-2C03-FB4D-8089-9F66B7D50F8C}" destId="{5C1E1131-4723-DF49-A648-68C257C23686}" srcOrd="3" destOrd="0" presId="urn:microsoft.com/office/officeart/2005/8/layout/matrix3"/>
    <dgm:cxn modelId="{9B3C335A-A6AF-7C49-AA13-BE74AD64181E}" type="presParOf" srcId="{6A9C38CF-2C03-FB4D-8089-9F66B7D50F8C}" destId="{171A36CF-A9D7-AD4B-BC97-569CE851712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70BD1C-DB20-4042-8387-2CBD8F62627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E950628-3912-441D-9073-C204E02FBF89}">
      <dgm:prSet/>
      <dgm:spPr/>
      <dgm:t>
        <a:bodyPr/>
        <a:lstStyle/>
        <a:p>
          <a:r>
            <a:rPr lang="en-GB"/>
            <a:t>To better support its employees in maintaining a healthy equilibrium between their personal and professional life, Nestlé has instituted a number of initiatives in recent years. </a:t>
          </a:r>
          <a:endParaRPr lang="en-US"/>
        </a:p>
      </dgm:t>
    </dgm:pt>
    <dgm:pt modelId="{AA8856E5-A0CC-4E65-8BF6-F20FA983C4CD}" type="parTrans" cxnId="{7995ABC3-8BFD-4598-815C-3371635E4480}">
      <dgm:prSet/>
      <dgm:spPr/>
      <dgm:t>
        <a:bodyPr/>
        <a:lstStyle/>
        <a:p>
          <a:endParaRPr lang="en-US"/>
        </a:p>
      </dgm:t>
    </dgm:pt>
    <dgm:pt modelId="{50B15A5A-85EC-453B-8F17-B2702EFBDFE4}" type="sibTrans" cxnId="{7995ABC3-8BFD-4598-815C-3371635E4480}">
      <dgm:prSet/>
      <dgm:spPr/>
      <dgm:t>
        <a:bodyPr/>
        <a:lstStyle/>
        <a:p>
          <a:endParaRPr lang="en-US"/>
        </a:p>
      </dgm:t>
    </dgm:pt>
    <dgm:pt modelId="{ECDBC6D8-CAA2-4DD2-9A2F-9F1C9658F19C}">
      <dgm:prSet/>
      <dgm:spPr/>
      <dgm:t>
        <a:bodyPr/>
        <a:lstStyle/>
        <a:p>
          <a:r>
            <a:rPr lang="en-GB"/>
            <a:t>Providing workers with more leeway in their schedules as opposed to set start and stop timings is one of these strategies that might be utilised. </a:t>
          </a:r>
          <a:endParaRPr lang="en-US"/>
        </a:p>
      </dgm:t>
    </dgm:pt>
    <dgm:pt modelId="{A3A15C85-DC9D-4B87-A2D3-E67B10B517C0}" type="parTrans" cxnId="{29C7B23E-0F5D-4C15-A5D6-5CBD36B0C523}">
      <dgm:prSet/>
      <dgm:spPr/>
      <dgm:t>
        <a:bodyPr/>
        <a:lstStyle/>
        <a:p>
          <a:endParaRPr lang="en-US"/>
        </a:p>
      </dgm:t>
    </dgm:pt>
    <dgm:pt modelId="{251B1BAC-40B1-4144-9A26-F5603785D177}" type="sibTrans" cxnId="{29C7B23E-0F5D-4C15-A5D6-5CBD36B0C523}">
      <dgm:prSet/>
      <dgm:spPr/>
      <dgm:t>
        <a:bodyPr/>
        <a:lstStyle/>
        <a:p>
          <a:endParaRPr lang="en-US"/>
        </a:p>
      </dgm:t>
    </dgm:pt>
    <dgm:pt modelId="{B75B8D11-00D9-472F-8A0F-850D4FCC5711}">
      <dgm:prSet/>
      <dgm:spPr/>
      <dgm:t>
        <a:bodyPr/>
        <a:lstStyle/>
        <a:p>
          <a:r>
            <a:rPr lang="en-GB"/>
            <a:t>Allowing someone the opportunity to work from their house and so on (Wayne and Martocchio, 2019).</a:t>
          </a:r>
          <a:endParaRPr lang="en-US"/>
        </a:p>
      </dgm:t>
    </dgm:pt>
    <dgm:pt modelId="{59C5B07B-D1EE-4E64-8293-CD2A69F63E5F}" type="parTrans" cxnId="{8E24D17A-D43D-489F-BC8F-64BFA73F14A4}">
      <dgm:prSet/>
      <dgm:spPr/>
      <dgm:t>
        <a:bodyPr/>
        <a:lstStyle/>
        <a:p>
          <a:endParaRPr lang="en-US"/>
        </a:p>
      </dgm:t>
    </dgm:pt>
    <dgm:pt modelId="{E69330B8-2537-43F4-B06D-E093472EF1A4}" type="sibTrans" cxnId="{8E24D17A-D43D-489F-BC8F-64BFA73F14A4}">
      <dgm:prSet/>
      <dgm:spPr/>
      <dgm:t>
        <a:bodyPr/>
        <a:lstStyle/>
        <a:p>
          <a:endParaRPr lang="en-US"/>
        </a:p>
      </dgm:t>
    </dgm:pt>
    <dgm:pt modelId="{EC01D130-AFBB-4E4E-9CF6-BD27DD2CD718}" type="pres">
      <dgm:prSet presAssocID="{BB70BD1C-DB20-4042-8387-2CBD8F626271}" presName="linear" presStyleCnt="0">
        <dgm:presLayoutVars>
          <dgm:animLvl val="lvl"/>
          <dgm:resizeHandles val="exact"/>
        </dgm:presLayoutVars>
      </dgm:prSet>
      <dgm:spPr/>
    </dgm:pt>
    <dgm:pt modelId="{6748CA6B-2FDB-6642-BFCB-B750F4B31FC8}" type="pres">
      <dgm:prSet presAssocID="{4E950628-3912-441D-9073-C204E02FBF89}" presName="parentText" presStyleLbl="node1" presStyleIdx="0" presStyleCnt="3">
        <dgm:presLayoutVars>
          <dgm:chMax val="0"/>
          <dgm:bulletEnabled val="1"/>
        </dgm:presLayoutVars>
      </dgm:prSet>
      <dgm:spPr/>
    </dgm:pt>
    <dgm:pt modelId="{C4EB8518-2FB5-3644-A199-88CD6449C5F6}" type="pres">
      <dgm:prSet presAssocID="{50B15A5A-85EC-453B-8F17-B2702EFBDFE4}" presName="spacer" presStyleCnt="0"/>
      <dgm:spPr/>
    </dgm:pt>
    <dgm:pt modelId="{3FDB07D0-88DA-8E49-A91B-FD20675E9626}" type="pres">
      <dgm:prSet presAssocID="{ECDBC6D8-CAA2-4DD2-9A2F-9F1C9658F19C}" presName="parentText" presStyleLbl="node1" presStyleIdx="1" presStyleCnt="3">
        <dgm:presLayoutVars>
          <dgm:chMax val="0"/>
          <dgm:bulletEnabled val="1"/>
        </dgm:presLayoutVars>
      </dgm:prSet>
      <dgm:spPr/>
    </dgm:pt>
    <dgm:pt modelId="{5F7D5D94-27C2-CC44-8963-31B4CDDE5596}" type="pres">
      <dgm:prSet presAssocID="{251B1BAC-40B1-4144-9A26-F5603785D177}" presName="spacer" presStyleCnt="0"/>
      <dgm:spPr/>
    </dgm:pt>
    <dgm:pt modelId="{176E3856-4993-3A4E-8902-4D76E3FDE490}" type="pres">
      <dgm:prSet presAssocID="{B75B8D11-00D9-472F-8A0F-850D4FCC5711}" presName="parentText" presStyleLbl="node1" presStyleIdx="2" presStyleCnt="3">
        <dgm:presLayoutVars>
          <dgm:chMax val="0"/>
          <dgm:bulletEnabled val="1"/>
        </dgm:presLayoutVars>
      </dgm:prSet>
      <dgm:spPr/>
    </dgm:pt>
  </dgm:ptLst>
  <dgm:cxnLst>
    <dgm:cxn modelId="{0DA99F00-3B89-164E-9819-6D973C8F10E1}" type="presOf" srcId="{BB70BD1C-DB20-4042-8387-2CBD8F626271}" destId="{EC01D130-AFBB-4E4E-9CF6-BD27DD2CD718}" srcOrd="0" destOrd="0" presId="urn:microsoft.com/office/officeart/2005/8/layout/vList2"/>
    <dgm:cxn modelId="{29C7B23E-0F5D-4C15-A5D6-5CBD36B0C523}" srcId="{BB70BD1C-DB20-4042-8387-2CBD8F626271}" destId="{ECDBC6D8-CAA2-4DD2-9A2F-9F1C9658F19C}" srcOrd="1" destOrd="0" parTransId="{A3A15C85-DC9D-4B87-A2D3-E67B10B517C0}" sibTransId="{251B1BAC-40B1-4144-9A26-F5603785D177}"/>
    <dgm:cxn modelId="{8E24D17A-D43D-489F-BC8F-64BFA73F14A4}" srcId="{BB70BD1C-DB20-4042-8387-2CBD8F626271}" destId="{B75B8D11-00D9-472F-8A0F-850D4FCC5711}" srcOrd="2" destOrd="0" parTransId="{59C5B07B-D1EE-4E64-8293-CD2A69F63E5F}" sibTransId="{E69330B8-2537-43F4-B06D-E093472EF1A4}"/>
    <dgm:cxn modelId="{77071B98-76A5-394B-A90B-54699434B0D0}" type="presOf" srcId="{ECDBC6D8-CAA2-4DD2-9A2F-9F1C9658F19C}" destId="{3FDB07D0-88DA-8E49-A91B-FD20675E9626}" srcOrd="0" destOrd="0" presId="urn:microsoft.com/office/officeart/2005/8/layout/vList2"/>
    <dgm:cxn modelId="{7995ABC3-8BFD-4598-815C-3371635E4480}" srcId="{BB70BD1C-DB20-4042-8387-2CBD8F626271}" destId="{4E950628-3912-441D-9073-C204E02FBF89}" srcOrd="0" destOrd="0" parTransId="{AA8856E5-A0CC-4E65-8BF6-F20FA983C4CD}" sibTransId="{50B15A5A-85EC-453B-8F17-B2702EFBDFE4}"/>
    <dgm:cxn modelId="{252238E1-4B98-7045-B69A-1FE8D8751220}" type="presOf" srcId="{B75B8D11-00D9-472F-8A0F-850D4FCC5711}" destId="{176E3856-4993-3A4E-8902-4D76E3FDE490}" srcOrd="0" destOrd="0" presId="urn:microsoft.com/office/officeart/2005/8/layout/vList2"/>
    <dgm:cxn modelId="{DDC520FF-7391-6546-A547-581E61E94943}" type="presOf" srcId="{4E950628-3912-441D-9073-C204E02FBF89}" destId="{6748CA6B-2FDB-6642-BFCB-B750F4B31FC8}" srcOrd="0" destOrd="0" presId="urn:microsoft.com/office/officeart/2005/8/layout/vList2"/>
    <dgm:cxn modelId="{6E60BAAD-31B1-EC49-ABB0-82CA914B4F61}" type="presParOf" srcId="{EC01D130-AFBB-4E4E-9CF6-BD27DD2CD718}" destId="{6748CA6B-2FDB-6642-BFCB-B750F4B31FC8}" srcOrd="0" destOrd="0" presId="urn:microsoft.com/office/officeart/2005/8/layout/vList2"/>
    <dgm:cxn modelId="{9A9F4081-4D00-EA40-ABBD-2894D7EFC15C}" type="presParOf" srcId="{EC01D130-AFBB-4E4E-9CF6-BD27DD2CD718}" destId="{C4EB8518-2FB5-3644-A199-88CD6449C5F6}" srcOrd="1" destOrd="0" presId="urn:microsoft.com/office/officeart/2005/8/layout/vList2"/>
    <dgm:cxn modelId="{7A16F057-B572-354D-8532-23752B4DCE91}" type="presParOf" srcId="{EC01D130-AFBB-4E4E-9CF6-BD27DD2CD718}" destId="{3FDB07D0-88DA-8E49-A91B-FD20675E9626}" srcOrd="2" destOrd="0" presId="urn:microsoft.com/office/officeart/2005/8/layout/vList2"/>
    <dgm:cxn modelId="{0D506B9C-C313-094B-A993-A00D86F68595}" type="presParOf" srcId="{EC01D130-AFBB-4E4E-9CF6-BD27DD2CD718}" destId="{5F7D5D94-27C2-CC44-8963-31B4CDDE5596}" srcOrd="3" destOrd="0" presId="urn:microsoft.com/office/officeart/2005/8/layout/vList2"/>
    <dgm:cxn modelId="{F7EFE807-C510-B647-A96A-CF4147A6081D}" type="presParOf" srcId="{EC01D130-AFBB-4E4E-9CF6-BD27DD2CD718}" destId="{176E3856-4993-3A4E-8902-4D76E3FDE49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703E37-5D9B-4476-8997-FB4DEA9B9F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BCFE660-D4D5-4FD4-BAD4-DF9AFDA66710}">
      <dgm:prSet/>
      <dgm:spPr/>
      <dgm:t>
        <a:bodyPr/>
        <a:lstStyle/>
        <a:p>
          <a:r>
            <a:rPr lang="en-GB"/>
            <a:t>Equality and diversity are concepts that can be used to a wide range of issues in the workplace. </a:t>
          </a:r>
          <a:endParaRPr lang="en-US"/>
        </a:p>
      </dgm:t>
    </dgm:pt>
    <dgm:pt modelId="{424E278F-DBFF-40B3-9A33-C816CDBC8E32}" type="parTrans" cxnId="{B519B37A-BD9C-40ED-A60A-6111CCA9AE78}">
      <dgm:prSet/>
      <dgm:spPr/>
      <dgm:t>
        <a:bodyPr/>
        <a:lstStyle/>
        <a:p>
          <a:endParaRPr lang="en-US"/>
        </a:p>
      </dgm:t>
    </dgm:pt>
    <dgm:pt modelId="{8A809AB3-8D3C-4C94-BA47-866C7C7E08DE}" type="sibTrans" cxnId="{B519B37A-BD9C-40ED-A60A-6111CCA9AE78}">
      <dgm:prSet/>
      <dgm:spPr/>
      <dgm:t>
        <a:bodyPr/>
        <a:lstStyle/>
        <a:p>
          <a:endParaRPr lang="en-US"/>
        </a:p>
      </dgm:t>
    </dgm:pt>
    <dgm:pt modelId="{85A95439-1B2C-4742-A4B0-7D99DB4E505F}">
      <dgm:prSet/>
      <dgm:spPr/>
      <dgm:t>
        <a:bodyPr/>
        <a:lstStyle/>
        <a:p>
          <a:r>
            <a:rPr lang="en-GB"/>
            <a:t>They place a strong focus on treating all employees equally and fairly, notwithstanding age, skin tone, gender, cultural background, abilities, beliefs, sexual orientation.</a:t>
          </a:r>
          <a:endParaRPr lang="en-US"/>
        </a:p>
      </dgm:t>
    </dgm:pt>
    <dgm:pt modelId="{262852EE-8915-4F14-9AFB-4891A2A69DDE}" type="parTrans" cxnId="{F37DEF3E-C97F-4670-8CEF-077B8FB7F412}">
      <dgm:prSet/>
      <dgm:spPr/>
      <dgm:t>
        <a:bodyPr/>
        <a:lstStyle/>
        <a:p>
          <a:endParaRPr lang="en-US"/>
        </a:p>
      </dgm:t>
    </dgm:pt>
    <dgm:pt modelId="{7114978E-92F7-4961-AEEA-E2EC912DAE72}" type="sibTrans" cxnId="{F37DEF3E-C97F-4670-8CEF-077B8FB7F412}">
      <dgm:prSet/>
      <dgm:spPr/>
      <dgm:t>
        <a:bodyPr/>
        <a:lstStyle/>
        <a:p>
          <a:endParaRPr lang="en-US"/>
        </a:p>
      </dgm:t>
    </dgm:pt>
    <dgm:pt modelId="{12FC8DD6-20C5-4D57-98B3-2B3D7DFE7146}">
      <dgm:prSet/>
      <dgm:spPr/>
      <dgm:t>
        <a:bodyPr/>
        <a:lstStyle/>
        <a:p>
          <a:r>
            <a:rPr lang="en-GB"/>
            <a:t>This culture can help. In addition, higher productivity and efficiency are fostered by the presence of diversity in the workplace (Wayne and Martocchio, 2019). </a:t>
          </a:r>
          <a:endParaRPr lang="en-US"/>
        </a:p>
      </dgm:t>
    </dgm:pt>
    <dgm:pt modelId="{C23EEB0F-8B4D-40A1-9198-BB2EC295ECAB}" type="parTrans" cxnId="{98C85D12-DDF8-4F4F-8E91-1713A9245AFA}">
      <dgm:prSet/>
      <dgm:spPr/>
      <dgm:t>
        <a:bodyPr/>
        <a:lstStyle/>
        <a:p>
          <a:endParaRPr lang="en-US"/>
        </a:p>
      </dgm:t>
    </dgm:pt>
    <dgm:pt modelId="{D41377A7-66A7-4CE0-8DF5-8CADF4BBF505}" type="sibTrans" cxnId="{98C85D12-DDF8-4F4F-8E91-1713A9245AFA}">
      <dgm:prSet/>
      <dgm:spPr/>
      <dgm:t>
        <a:bodyPr/>
        <a:lstStyle/>
        <a:p>
          <a:endParaRPr lang="en-US"/>
        </a:p>
      </dgm:t>
    </dgm:pt>
    <dgm:pt modelId="{3DAB89F5-F933-174D-B020-F7899C36C742}" type="pres">
      <dgm:prSet presAssocID="{DE703E37-5D9B-4476-8997-FB4DEA9B9F26}" presName="vert0" presStyleCnt="0">
        <dgm:presLayoutVars>
          <dgm:dir/>
          <dgm:animOne val="branch"/>
          <dgm:animLvl val="lvl"/>
        </dgm:presLayoutVars>
      </dgm:prSet>
      <dgm:spPr/>
    </dgm:pt>
    <dgm:pt modelId="{74E74468-453E-D94A-9198-791BEF34A43E}" type="pres">
      <dgm:prSet presAssocID="{9BCFE660-D4D5-4FD4-BAD4-DF9AFDA66710}" presName="thickLine" presStyleLbl="alignNode1" presStyleIdx="0" presStyleCnt="3"/>
      <dgm:spPr/>
    </dgm:pt>
    <dgm:pt modelId="{44BBAB2B-AD54-584B-84B6-13DE392D2C7F}" type="pres">
      <dgm:prSet presAssocID="{9BCFE660-D4D5-4FD4-BAD4-DF9AFDA66710}" presName="horz1" presStyleCnt="0"/>
      <dgm:spPr/>
    </dgm:pt>
    <dgm:pt modelId="{10F541FF-333E-F947-B2CF-32727147F0D2}" type="pres">
      <dgm:prSet presAssocID="{9BCFE660-D4D5-4FD4-BAD4-DF9AFDA66710}" presName="tx1" presStyleLbl="revTx" presStyleIdx="0" presStyleCnt="3"/>
      <dgm:spPr/>
    </dgm:pt>
    <dgm:pt modelId="{305642FA-46A0-0F44-A362-D10ECF95D9D6}" type="pres">
      <dgm:prSet presAssocID="{9BCFE660-D4D5-4FD4-BAD4-DF9AFDA66710}" presName="vert1" presStyleCnt="0"/>
      <dgm:spPr/>
    </dgm:pt>
    <dgm:pt modelId="{D30BED61-0206-9B43-85B9-0C2EC90F3D02}" type="pres">
      <dgm:prSet presAssocID="{85A95439-1B2C-4742-A4B0-7D99DB4E505F}" presName="thickLine" presStyleLbl="alignNode1" presStyleIdx="1" presStyleCnt="3"/>
      <dgm:spPr/>
    </dgm:pt>
    <dgm:pt modelId="{4827DA01-9D87-124B-91D3-86B33BA6EFFA}" type="pres">
      <dgm:prSet presAssocID="{85A95439-1B2C-4742-A4B0-7D99DB4E505F}" presName="horz1" presStyleCnt="0"/>
      <dgm:spPr/>
    </dgm:pt>
    <dgm:pt modelId="{E9780779-DC30-A64F-8CDC-DB9064DA3272}" type="pres">
      <dgm:prSet presAssocID="{85A95439-1B2C-4742-A4B0-7D99DB4E505F}" presName="tx1" presStyleLbl="revTx" presStyleIdx="1" presStyleCnt="3"/>
      <dgm:spPr/>
    </dgm:pt>
    <dgm:pt modelId="{DA87CEFA-578F-714D-B438-EA1942D90078}" type="pres">
      <dgm:prSet presAssocID="{85A95439-1B2C-4742-A4B0-7D99DB4E505F}" presName="vert1" presStyleCnt="0"/>
      <dgm:spPr/>
    </dgm:pt>
    <dgm:pt modelId="{A9E8409E-6A44-6F4A-8965-728FD0B531FA}" type="pres">
      <dgm:prSet presAssocID="{12FC8DD6-20C5-4D57-98B3-2B3D7DFE7146}" presName="thickLine" presStyleLbl="alignNode1" presStyleIdx="2" presStyleCnt="3"/>
      <dgm:spPr/>
    </dgm:pt>
    <dgm:pt modelId="{8116CD64-FD31-DD40-A033-BE0A3C8D973D}" type="pres">
      <dgm:prSet presAssocID="{12FC8DD6-20C5-4D57-98B3-2B3D7DFE7146}" presName="horz1" presStyleCnt="0"/>
      <dgm:spPr/>
    </dgm:pt>
    <dgm:pt modelId="{CB6E0B42-05DD-734E-A28C-F845DE103028}" type="pres">
      <dgm:prSet presAssocID="{12FC8DD6-20C5-4D57-98B3-2B3D7DFE7146}" presName="tx1" presStyleLbl="revTx" presStyleIdx="2" presStyleCnt="3"/>
      <dgm:spPr/>
    </dgm:pt>
    <dgm:pt modelId="{2CB47492-DA86-9949-9BE6-5CEBF2A5425A}" type="pres">
      <dgm:prSet presAssocID="{12FC8DD6-20C5-4D57-98B3-2B3D7DFE7146}" presName="vert1" presStyleCnt="0"/>
      <dgm:spPr/>
    </dgm:pt>
  </dgm:ptLst>
  <dgm:cxnLst>
    <dgm:cxn modelId="{98C85D12-DDF8-4F4F-8E91-1713A9245AFA}" srcId="{DE703E37-5D9B-4476-8997-FB4DEA9B9F26}" destId="{12FC8DD6-20C5-4D57-98B3-2B3D7DFE7146}" srcOrd="2" destOrd="0" parTransId="{C23EEB0F-8B4D-40A1-9198-BB2EC295ECAB}" sibTransId="{D41377A7-66A7-4CE0-8DF5-8CADF4BBF505}"/>
    <dgm:cxn modelId="{84384F18-5D34-B446-A57B-357A28DACA57}" type="presOf" srcId="{DE703E37-5D9B-4476-8997-FB4DEA9B9F26}" destId="{3DAB89F5-F933-174D-B020-F7899C36C742}" srcOrd="0" destOrd="0" presId="urn:microsoft.com/office/officeart/2008/layout/LinedList"/>
    <dgm:cxn modelId="{F37DEF3E-C97F-4670-8CEF-077B8FB7F412}" srcId="{DE703E37-5D9B-4476-8997-FB4DEA9B9F26}" destId="{85A95439-1B2C-4742-A4B0-7D99DB4E505F}" srcOrd="1" destOrd="0" parTransId="{262852EE-8915-4F14-9AFB-4891A2A69DDE}" sibTransId="{7114978E-92F7-4961-AEEA-E2EC912DAE72}"/>
    <dgm:cxn modelId="{BB5E5C43-188B-C345-90D7-62A50280FB5D}" type="presOf" srcId="{9BCFE660-D4D5-4FD4-BAD4-DF9AFDA66710}" destId="{10F541FF-333E-F947-B2CF-32727147F0D2}" srcOrd="0" destOrd="0" presId="urn:microsoft.com/office/officeart/2008/layout/LinedList"/>
    <dgm:cxn modelId="{AF8D8079-41AE-8844-A5C6-129D4D8B3BF7}" type="presOf" srcId="{85A95439-1B2C-4742-A4B0-7D99DB4E505F}" destId="{E9780779-DC30-A64F-8CDC-DB9064DA3272}" srcOrd="0" destOrd="0" presId="urn:microsoft.com/office/officeart/2008/layout/LinedList"/>
    <dgm:cxn modelId="{B519B37A-BD9C-40ED-A60A-6111CCA9AE78}" srcId="{DE703E37-5D9B-4476-8997-FB4DEA9B9F26}" destId="{9BCFE660-D4D5-4FD4-BAD4-DF9AFDA66710}" srcOrd="0" destOrd="0" parTransId="{424E278F-DBFF-40B3-9A33-C816CDBC8E32}" sibTransId="{8A809AB3-8D3C-4C94-BA47-866C7C7E08DE}"/>
    <dgm:cxn modelId="{5491B98D-8DBB-A648-8FA1-50F73F38F305}" type="presOf" srcId="{12FC8DD6-20C5-4D57-98B3-2B3D7DFE7146}" destId="{CB6E0B42-05DD-734E-A28C-F845DE103028}" srcOrd="0" destOrd="0" presId="urn:microsoft.com/office/officeart/2008/layout/LinedList"/>
    <dgm:cxn modelId="{D9439CCA-DD76-B049-9CAC-DC617C6FD5F9}" type="presParOf" srcId="{3DAB89F5-F933-174D-B020-F7899C36C742}" destId="{74E74468-453E-D94A-9198-791BEF34A43E}" srcOrd="0" destOrd="0" presId="urn:microsoft.com/office/officeart/2008/layout/LinedList"/>
    <dgm:cxn modelId="{677C9135-50D2-4748-8DF0-4F71BA6F5DDA}" type="presParOf" srcId="{3DAB89F5-F933-174D-B020-F7899C36C742}" destId="{44BBAB2B-AD54-584B-84B6-13DE392D2C7F}" srcOrd="1" destOrd="0" presId="urn:microsoft.com/office/officeart/2008/layout/LinedList"/>
    <dgm:cxn modelId="{6F8888B5-DCB3-8B46-8FF3-B4B02A31738E}" type="presParOf" srcId="{44BBAB2B-AD54-584B-84B6-13DE392D2C7F}" destId="{10F541FF-333E-F947-B2CF-32727147F0D2}" srcOrd="0" destOrd="0" presId="urn:microsoft.com/office/officeart/2008/layout/LinedList"/>
    <dgm:cxn modelId="{77ED7CA7-0F74-EA47-ACBF-97D0CDF98AF3}" type="presParOf" srcId="{44BBAB2B-AD54-584B-84B6-13DE392D2C7F}" destId="{305642FA-46A0-0F44-A362-D10ECF95D9D6}" srcOrd="1" destOrd="0" presId="urn:microsoft.com/office/officeart/2008/layout/LinedList"/>
    <dgm:cxn modelId="{CE280E93-8287-F94A-A7B4-DBA1F7812C57}" type="presParOf" srcId="{3DAB89F5-F933-174D-B020-F7899C36C742}" destId="{D30BED61-0206-9B43-85B9-0C2EC90F3D02}" srcOrd="2" destOrd="0" presId="urn:microsoft.com/office/officeart/2008/layout/LinedList"/>
    <dgm:cxn modelId="{C8BAFADB-9C0A-6146-B33D-ECB1F9EE9A8B}" type="presParOf" srcId="{3DAB89F5-F933-174D-B020-F7899C36C742}" destId="{4827DA01-9D87-124B-91D3-86B33BA6EFFA}" srcOrd="3" destOrd="0" presId="urn:microsoft.com/office/officeart/2008/layout/LinedList"/>
    <dgm:cxn modelId="{E5089CBF-46A1-3642-B27B-DFABADBD8C4B}" type="presParOf" srcId="{4827DA01-9D87-124B-91D3-86B33BA6EFFA}" destId="{E9780779-DC30-A64F-8CDC-DB9064DA3272}" srcOrd="0" destOrd="0" presId="urn:microsoft.com/office/officeart/2008/layout/LinedList"/>
    <dgm:cxn modelId="{B60E6911-4BBB-8B4F-BBE9-459326AA3049}" type="presParOf" srcId="{4827DA01-9D87-124B-91D3-86B33BA6EFFA}" destId="{DA87CEFA-578F-714D-B438-EA1942D90078}" srcOrd="1" destOrd="0" presId="urn:microsoft.com/office/officeart/2008/layout/LinedList"/>
    <dgm:cxn modelId="{86AEF823-941C-3F40-9999-01C838AC6B4E}" type="presParOf" srcId="{3DAB89F5-F933-174D-B020-F7899C36C742}" destId="{A9E8409E-6A44-6F4A-8965-728FD0B531FA}" srcOrd="4" destOrd="0" presId="urn:microsoft.com/office/officeart/2008/layout/LinedList"/>
    <dgm:cxn modelId="{05E073D6-FF36-3B47-A612-289B218ACD80}" type="presParOf" srcId="{3DAB89F5-F933-174D-B020-F7899C36C742}" destId="{8116CD64-FD31-DD40-A033-BE0A3C8D973D}" srcOrd="5" destOrd="0" presId="urn:microsoft.com/office/officeart/2008/layout/LinedList"/>
    <dgm:cxn modelId="{BA817EDF-6883-8F4A-996A-52CB0CC4BE66}" type="presParOf" srcId="{8116CD64-FD31-DD40-A033-BE0A3C8D973D}" destId="{CB6E0B42-05DD-734E-A28C-F845DE103028}" srcOrd="0" destOrd="0" presId="urn:microsoft.com/office/officeart/2008/layout/LinedList"/>
    <dgm:cxn modelId="{5BD1FD68-7DE6-9E45-9F6E-E74B4F5327BF}" type="presParOf" srcId="{8116CD64-FD31-DD40-A033-BE0A3C8D973D}" destId="{2CB47492-DA86-9949-9BE6-5CEBF2A542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3452B9-8E1C-4A4F-9179-6342B3F197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03948C-FD6A-41B0-921E-34709FEE6AB3}">
      <dgm:prSet/>
      <dgm:spPr/>
      <dgm:t>
        <a:bodyPr/>
        <a:lstStyle/>
        <a:p>
          <a:r>
            <a:rPr lang="en-GB"/>
            <a:t>The creation of an inclusive and diverse work environment has been shown to reduce absenteeism and increase levels of productivity. </a:t>
          </a:r>
          <a:endParaRPr lang="en-US"/>
        </a:p>
      </dgm:t>
    </dgm:pt>
    <dgm:pt modelId="{DED360B2-9C48-42F2-A604-5C8088C09AA7}" type="parTrans" cxnId="{B3F425C3-FD23-46F0-94E6-8C92A53E574F}">
      <dgm:prSet/>
      <dgm:spPr/>
      <dgm:t>
        <a:bodyPr/>
        <a:lstStyle/>
        <a:p>
          <a:endParaRPr lang="en-US"/>
        </a:p>
      </dgm:t>
    </dgm:pt>
    <dgm:pt modelId="{12C293A5-E734-48FF-BC1C-AC79CD9D864E}" type="sibTrans" cxnId="{B3F425C3-FD23-46F0-94E6-8C92A53E574F}">
      <dgm:prSet/>
      <dgm:spPr/>
      <dgm:t>
        <a:bodyPr/>
        <a:lstStyle/>
        <a:p>
          <a:endParaRPr lang="en-US"/>
        </a:p>
      </dgm:t>
    </dgm:pt>
    <dgm:pt modelId="{0FF2DE19-E21C-4F0E-9288-A6F791C2235A}">
      <dgm:prSet/>
      <dgm:spPr/>
      <dgm:t>
        <a:bodyPr/>
        <a:lstStyle/>
        <a:p>
          <a:r>
            <a:rPr lang="en-GB"/>
            <a:t>The Department of Human Resources is an essential component in the process of cultivating and encouraging diversity. </a:t>
          </a:r>
          <a:endParaRPr lang="en-US"/>
        </a:p>
      </dgm:t>
    </dgm:pt>
    <dgm:pt modelId="{1EFAE7FB-3C9D-464C-8778-7AAD87BB194F}" type="parTrans" cxnId="{93C8CD7D-8A1E-4891-9313-1DFC82752441}">
      <dgm:prSet/>
      <dgm:spPr/>
      <dgm:t>
        <a:bodyPr/>
        <a:lstStyle/>
        <a:p>
          <a:endParaRPr lang="en-US"/>
        </a:p>
      </dgm:t>
    </dgm:pt>
    <dgm:pt modelId="{4A56600A-CD22-439B-BC4D-742A0C3A368C}" type="sibTrans" cxnId="{93C8CD7D-8A1E-4891-9313-1DFC82752441}">
      <dgm:prSet/>
      <dgm:spPr/>
      <dgm:t>
        <a:bodyPr/>
        <a:lstStyle/>
        <a:p>
          <a:endParaRPr lang="en-US"/>
        </a:p>
      </dgm:t>
    </dgm:pt>
    <dgm:pt modelId="{A416E7EB-C8FE-446A-8E2F-2B6C3C0E28E1}">
      <dgm:prSet/>
      <dgm:spPr/>
      <dgm:t>
        <a:bodyPr/>
        <a:lstStyle/>
        <a:p>
          <a:r>
            <a:rPr lang="en-GB"/>
            <a:t>The formation and empowerment of an organisational culture that promotes a courteous, inclusive workplace in which every employee has the opportunity to learn, grow, and contribute to the success of the firm (Wayne and Martocchio, 2019).</a:t>
          </a:r>
          <a:endParaRPr lang="en-US"/>
        </a:p>
      </dgm:t>
    </dgm:pt>
    <dgm:pt modelId="{02D189E4-25AA-4547-BA55-AF7981243D68}" type="parTrans" cxnId="{B82F2B4B-92D0-4D0C-BC2B-6276DB2E842C}">
      <dgm:prSet/>
      <dgm:spPr/>
      <dgm:t>
        <a:bodyPr/>
        <a:lstStyle/>
        <a:p>
          <a:endParaRPr lang="en-US"/>
        </a:p>
      </dgm:t>
    </dgm:pt>
    <dgm:pt modelId="{EC90FCA2-677B-466A-A954-2737E01B7116}" type="sibTrans" cxnId="{B82F2B4B-92D0-4D0C-BC2B-6276DB2E842C}">
      <dgm:prSet/>
      <dgm:spPr/>
      <dgm:t>
        <a:bodyPr/>
        <a:lstStyle/>
        <a:p>
          <a:endParaRPr lang="en-US"/>
        </a:p>
      </dgm:t>
    </dgm:pt>
    <dgm:pt modelId="{B88AC296-D7B1-7240-BB2E-7758FCA6A759}" type="pres">
      <dgm:prSet presAssocID="{9A3452B9-8E1C-4A4F-9179-6342B3F197B9}" presName="vert0" presStyleCnt="0">
        <dgm:presLayoutVars>
          <dgm:dir/>
          <dgm:animOne val="branch"/>
          <dgm:animLvl val="lvl"/>
        </dgm:presLayoutVars>
      </dgm:prSet>
      <dgm:spPr/>
    </dgm:pt>
    <dgm:pt modelId="{03913C1A-3152-D64E-9AAA-720BE73233CC}" type="pres">
      <dgm:prSet presAssocID="{CA03948C-FD6A-41B0-921E-34709FEE6AB3}" presName="thickLine" presStyleLbl="alignNode1" presStyleIdx="0" presStyleCnt="3"/>
      <dgm:spPr/>
    </dgm:pt>
    <dgm:pt modelId="{2C1E6D71-C569-3842-8C71-C5FE402C6F32}" type="pres">
      <dgm:prSet presAssocID="{CA03948C-FD6A-41B0-921E-34709FEE6AB3}" presName="horz1" presStyleCnt="0"/>
      <dgm:spPr/>
    </dgm:pt>
    <dgm:pt modelId="{1CBB5EF6-A18A-0B4D-AB1C-4B1505367541}" type="pres">
      <dgm:prSet presAssocID="{CA03948C-FD6A-41B0-921E-34709FEE6AB3}" presName="tx1" presStyleLbl="revTx" presStyleIdx="0" presStyleCnt="3"/>
      <dgm:spPr/>
    </dgm:pt>
    <dgm:pt modelId="{FE95C740-DEB0-0044-A33B-45FFE2ABD72A}" type="pres">
      <dgm:prSet presAssocID="{CA03948C-FD6A-41B0-921E-34709FEE6AB3}" presName="vert1" presStyleCnt="0"/>
      <dgm:spPr/>
    </dgm:pt>
    <dgm:pt modelId="{4E32218B-520C-7C4F-BD3A-FFE380A92D06}" type="pres">
      <dgm:prSet presAssocID="{0FF2DE19-E21C-4F0E-9288-A6F791C2235A}" presName="thickLine" presStyleLbl="alignNode1" presStyleIdx="1" presStyleCnt="3"/>
      <dgm:spPr/>
    </dgm:pt>
    <dgm:pt modelId="{EA7550E9-873C-3F4F-BB4E-0C012012E253}" type="pres">
      <dgm:prSet presAssocID="{0FF2DE19-E21C-4F0E-9288-A6F791C2235A}" presName="horz1" presStyleCnt="0"/>
      <dgm:spPr/>
    </dgm:pt>
    <dgm:pt modelId="{EBCA1F59-EC4B-EB41-8D31-A018D91A3CA6}" type="pres">
      <dgm:prSet presAssocID="{0FF2DE19-E21C-4F0E-9288-A6F791C2235A}" presName="tx1" presStyleLbl="revTx" presStyleIdx="1" presStyleCnt="3"/>
      <dgm:spPr/>
    </dgm:pt>
    <dgm:pt modelId="{C451D88D-1583-274A-B457-29BA18556BC7}" type="pres">
      <dgm:prSet presAssocID="{0FF2DE19-E21C-4F0E-9288-A6F791C2235A}" presName="vert1" presStyleCnt="0"/>
      <dgm:spPr/>
    </dgm:pt>
    <dgm:pt modelId="{DDED0C03-B29B-C24D-94F5-D9AAEF17A215}" type="pres">
      <dgm:prSet presAssocID="{A416E7EB-C8FE-446A-8E2F-2B6C3C0E28E1}" presName="thickLine" presStyleLbl="alignNode1" presStyleIdx="2" presStyleCnt="3"/>
      <dgm:spPr/>
    </dgm:pt>
    <dgm:pt modelId="{D2B4E4FE-4284-D346-8BB4-EBBA30B013CB}" type="pres">
      <dgm:prSet presAssocID="{A416E7EB-C8FE-446A-8E2F-2B6C3C0E28E1}" presName="horz1" presStyleCnt="0"/>
      <dgm:spPr/>
    </dgm:pt>
    <dgm:pt modelId="{1F3B0400-CADA-9540-9DBF-A244634017A5}" type="pres">
      <dgm:prSet presAssocID="{A416E7EB-C8FE-446A-8E2F-2B6C3C0E28E1}" presName="tx1" presStyleLbl="revTx" presStyleIdx="2" presStyleCnt="3"/>
      <dgm:spPr/>
    </dgm:pt>
    <dgm:pt modelId="{A9F0A325-41D3-BC47-A07D-F744ABD4C193}" type="pres">
      <dgm:prSet presAssocID="{A416E7EB-C8FE-446A-8E2F-2B6C3C0E28E1}" presName="vert1" presStyleCnt="0"/>
      <dgm:spPr/>
    </dgm:pt>
  </dgm:ptLst>
  <dgm:cxnLst>
    <dgm:cxn modelId="{B82F2B4B-92D0-4D0C-BC2B-6276DB2E842C}" srcId="{9A3452B9-8E1C-4A4F-9179-6342B3F197B9}" destId="{A416E7EB-C8FE-446A-8E2F-2B6C3C0E28E1}" srcOrd="2" destOrd="0" parTransId="{02D189E4-25AA-4547-BA55-AF7981243D68}" sibTransId="{EC90FCA2-677B-466A-A954-2737E01B7116}"/>
    <dgm:cxn modelId="{91F0075E-461C-7042-B0EA-0E7832D950B0}" type="presOf" srcId="{CA03948C-FD6A-41B0-921E-34709FEE6AB3}" destId="{1CBB5EF6-A18A-0B4D-AB1C-4B1505367541}" srcOrd="0" destOrd="0" presId="urn:microsoft.com/office/officeart/2008/layout/LinedList"/>
    <dgm:cxn modelId="{93C8CD7D-8A1E-4891-9313-1DFC82752441}" srcId="{9A3452B9-8E1C-4A4F-9179-6342B3F197B9}" destId="{0FF2DE19-E21C-4F0E-9288-A6F791C2235A}" srcOrd="1" destOrd="0" parTransId="{1EFAE7FB-3C9D-464C-8778-7AAD87BB194F}" sibTransId="{4A56600A-CD22-439B-BC4D-742A0C3A368C}"/>
    <dgm:cxn modelId="{732C22A5-CDFD-904A-80E0-730365E820F8}" type="presOf" srcId="{0FF2DE19-E21C-4F0E-9288-A6F791C2235A}" destId="{EBCA1F59-EC4B-EB41-8D31-A018D91A3CA6}" srcOrd="0" destOrd="0" presId="urn:microsoft.com/office/officeart/2008/layout/LinedList"/>
    <dgm:cxn modelId="{8049BCB2-C7B1-9940-A3D7-68C50C93E8C9}" type="presOf" srcId="{A416E7EB-C8FE-446A-8E2F-2B6C3C0E28E1}" destId="{1F3B0400-CADA-9540-9DBF-A244634017A5}" srcOrd="0" destOrd="0" presId="urn:microsoft.com/office/officeart/2008/layout/LinedList"/>
    <dgm:cxn modelId="{BB51D7BB-4BF1-2043-B47A-F4E39B0563F2}" type="presOf" srcId="{9A3452B9-8E1C-4A4F-9179-6342B3F197B9}" destId="{B88AC296-D7B1-7240-BB2E-7758FCA6A759}" srcOrd="0" destOrd="0" presId="urn:microsoft.com/office/officeart/2008/layout/LinedList"/>
    <dgm:cxn modelId="{B3F425C3-FD23-46F0-94E6-8C92A53E574F}" srcId="{9A3452B9-8E1C-4A4F-9179-6342B3F197B9}" destId="{CA03948C-FD6A-41B0-921E-34709FEE6AB3}" srcOrd="0" destOrd="0" parTransId="{DED360B2-9C48-42F2-A604-5C8088C09AA7}" sibTransId="{12C293A5-E734-48FF-BC1C-AC79CD9D864E}"/>
    <dgm:cxn modelId="{B4E116C7-CAF1-6F49-A3CA-10D611C0302C}" type="presParOf" srcId="{B88AC296-D7B1-7240-BB2E-7758FCA6A759}" destId="{03913C1A-3152-D64E-9AAA-720BE73233CC}" srcOrd="0" destOrd="0" presId="urn:microsoft.com/office/officeart/2008/layout/LinedList"/>
    <dgm:cxn modelId="{D28E6B3D-8D68-7149-8D00-655C3A3670A2}" type="presParOf" srcId="{B88AC296-D7B1-7240-BB2E-7758FCA6A759}" destId="{2C1E6D71-C569-3842-8C71-C5FE402C6F32}" srcOrd="1" destOrd="0" presId="urn:microsoft.com/office/officeart/2008/layout/LinedList"/>
    <dgm:cxn modelId="{477F8291-A902-BE48-B450-B61EB781BA00}" type="presParOf" srcId="{2C1E6D71-C569-3842-8C71-C5FE402C6F32}" destId="{1CBB5EF6-A18A-0B4D-AB1C-4B1505367541}" srcOrd="0" destOrd="0" presId="urn:microsoft.com/office/officeart/2008/layout/LinedList"/>
    <dgm:cxn modelId="{ADDD6FF0-51D1-3440-9065-D6F8544E9ABC}" type="presParOf" srcId="{2C1E6D71-C569-3842-8C71-C5FE402C6F32}" destId="{FE95C740-DEB0-0044-A33B-45FFE2ABD72A}" srcOrd="1" destOrd="0" presId="urn:microsoft.com/office/officeart/2008/layout/LinedList"/>
    <dgm:cxn modelId="{D8F9A980-1257-FF45-8661-32AEF0EF561E}" type="presParOf" srcId="{B88AC296-D7B1-7240-BB2E-7758FCA6A759}" destId="{4E32218B-520C-7C4F-BD3A-FFE380A92D06}" srcOrd="2" destOrd="0" presId="urn:microsoft.com/office/officeart/2008/layout/LinedList"/>
    <dgm:cxn modelId="{99714904-755C-7A4B-A646-E0ED25E0CD35}" type="presParOf" srcId="{B88AC296-D7B1-7240-BB2E-7758FCA6A759}" destId="{EA7550E9-873C-3F4F-BB4E-0C012012E253}" srcOrd="3" destOrd="0" presId="urn:microsoft.com/office/officeart/2008/layout/LinedList"/>
    <dgm:cxn modelId="{96AD3849-E9F9-CF46-ADCE-64AA398D077B}" type="presParOf" srcId="{EA7550E9-873C-3F4F-BB4E-0C012012E253}" destId="{EBCA1F59-EC4B-EB41-8D31-A018D91A3CA6}" srcOrd="0" destOrd="0" presId="urn:microsoft.com/office/officeart/2008/layout/LinedList"/>
    <dgm:cxn modelId="{DF8D2BB5-54C1-B741-8924-DEE0AC31F6CE}" type="presParOf" srcId="{EA7550E9-873C-3F4F-BB4E-0C012012E253}" destId="{C451D88D-1583-274A-B457-29BA18556BC7}" srcOrd="1" destOrd="0" presId="urn:microsoft.com/office/officeart/2008/layout/LinedList"/>
    <dgm:cxn modelId="{77FCCAAA-E1F0-A14E-AD16-CFEE4E626B96}" type="presParOf" srcId="{B88AC296-D7B1-7240-BB2E-7758FCA6A759}" destId="{DDED0C03-B29B-C24D-94F5-D9AAEF17A215}" srcOrd="4" destOrd="0" presId="urn:microsoft.com/office/officeart/2008/layout/LinedList"/>
    <dgm:cxn modelId="{1973F9B3-3393-4A4A-8557-6B7EA9C5C6DC}" type="presParOf" srcId="{B88AC296-D7B1-7240-BB2E-7758FCA6A759}" destId="{D2B4E4FE-4284-D346-8BB4-EBBA30B013CB}" srcOrd="5" destOrd="0" presId="urn:microsoft.com/office/officeart/2008/layout/LinedList"/>
    <dgm:cxn modelId="{6A9ED02E-A5A2-6546-B896-9B1B25B7400E}" type="presParOf" srcId="{D2B4E4FE-4284-D346-8BB4-EBBA30B013CB}" destId="{1F3B0400-CADA-9540-9DBF-A244634017A5}" srcOrd="0" destOrd="0" presId="urn:microsoft.com/office/officeart/2008/layout/LinedList"/>
    <dgm:cxn modelId="{1957D128-76F7-654B-BF3B-B696174BA94D}" type="presParOf" srcId="{D2B4E4FE-4284-D346-8BB4-EBBA30B013CB}" destId="{A9F0A325-41D3-BC47-A07D-F744ABD4C19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C577B5-C5D2-4AA1-A92B-67AA5E3A3771}" type="doc">
      <dgm:prSet loTypeId="urn:microsoft.com/office/officeart/2005/8/layout/matrix2" loCatId="matrix" qsTypeId="urn:microsoft.com/office/officeart/2005/8/quickstyle/simple1" qsCatId="simple" csTypeId="urn:microsoft.com/office/officeart/2005/8/colors/colorful1" csCatId="colorful"/>
      <dgm:spPr/>
      <dgm:t>
        <a:bodyPr/>
        <a:lstStyle/>
        <a:p>
          <a:endParaRPr lang="en-US"/>
        </a:p>
      </dgm:t>
    </dgm:pt>
    <dgm:pt modelId="{F47308CE-701F-48C6-ADCB-5460798F8151}">
      <dgm:prSet/>
      <dgm:spPr/>
      <dgm:t>
        <a:bodyPr/>
        <a:lstStyle/>
        <a:p>
          <a:r>
            <a:rPr lang="en-GB"/>
            <a:t>The departments responsible for human resources have an obligation to ensure that their organisations offer mentoring programmes and support groups. </a:t>
          </a:r>
          <a:endParaRPr lang="en-US"/>
        </a:p>
      </dgm:t>
    </dgm:pt>
    <dgm:pt modelId="{4042E90B-10B3-4D1A-B6F9-62C9582F101B}" type="parTrans" cxnId="{5DE00261-9A47-4461-ABA7-356BBCE0B615}">
      <dgm:prSet/>
      <dgm:spPr/>
      <dgm:t>
        <a:bodyPr/>
        <a:lstStyle/>
        <a:p>
          <a:endParaRPr lang="en-US"/>
        </a:p>
      </dgm:t>
    </dgm:pt>
    <dgm:pt modelId="{1881232E-6E67-4D02-9955-51DB6B38DB20}" type="sibTrans" cxnId="{5DE00261-9A47-4461-ABA7-356BBCE0B615}">
      <dgm:prSet/>
      <dgm:spPr/>
      <dgm:t>
        <a:bodyPr/>
        <a:lstStyle/>
        <a:p>
          <a:endParaRPr lang="en-US"/>
        </a:p>
      </dgm:t>
    </dgm:pt>
    <dgm:pt modelId="{395CAB07-EAFA-47FE-94BA-76DF6FA0F330}">
      <dgm:prSet/>
      <dgm:spPr/>
      <dgm:t>
        <a:bodyPr/>
        <a:lstStyle/>
        <a:p>
          <a:r>
            <a:rPr lang="en-GB"/>
            <a:t>Mentoring can take place either inside of an organisation or outside of it as part of a community service activity in conjunction with local schools or youth groups. </a:t>
          </a:r>
          <a:endParaRPr lang="en-US"/>
        </a:p>
      </dgm:t>
    </dgm:pt>
    <dgm:pt modelId="{FA4C79F2-A7B0-4EEE-AEF9-C0790EFA3B1D}" type="parTrans" cxnId="{F525B163-274F-428F-999C-9A63149FFB25}">
      <dgm:prSet/>
      <dgm:spPr/>
      <dgm:t>
        <a:bodyPr/>
        <a:lstStyle/>
        <a:p>
          <a:endParaRPr lang="en-US"/>
        </a:p>
      </dgm:t>
    </dgm:pt>
    <dgm:pt modelId="{3EAD822C-C4E0-4E91-A10E-A67CDEA5106D}" type="sibTrans" cxnId="{F525B163-274F-428F-999C-9A63149FFB25}">
      <dgm:prSet/>
      <dgm:spPr/>
      <dgm:t>
        <a:bodyPr/>
        <a:lstStyle/>
        <a:p>
          <a:endParaRPr lang="en-US"/>
        </a:p>
      </dgm:t>
    </dgm:pt>
    <dgm:pt modelId="{A7A1D83E-DA04-4301-85F5-9043EE191810}">
      <dgm:prSet/>
      <dgm:spPr/>
      <dgm:t>
        <a:bodyPr/>
        <a:lstStyle/>
        <a:p>
          <a:r>
            <a:rPr lang="en-GB"/>
            <a:t>Identifying and nurturing young talent at an early age is critical, as is ensuring that individuals of colour are informed of the most advantageous professional options. </a:t>
          </a:r>
          <a:endParaRPr lang="en-US"/>
        </a:p>
      </dgm:t>
    </dgm:pt>
    <dgm:pt modelId="{3AAD6CCD-E8BE-454D-B023-AA615FF0A53D}" type="parTrans" cxnId="{48628C8D-CA76-4AFF-84B2-9F96E9291A1C}">
      <dgm:prSet/>
      <dgm:spPr/>
      <dgm:t>
        <a:bodyPr/>
        <a:lstStyle/>
        <a:p>
          <a:endParaRPr lang="en-US"/>
        </a:p>
      </dgm:t>
    </dgm:pt>
    <dgm:pt modelId="{6DF491DD-4330-4A46-AF73-1E04001FD9A5}" type="sibTrans" cxnId="{48628C8D-CA76-4AFF-84B2-9F96E9291A1C}">
      <dgm:prSet/>
      <dgm:spPr/>
      <dgm:t>
        <a:bodyPr/>
        <a:lstStyle/>
        <a:p>
          <a:endParaRPr lang="en-US"/>
        </a:p>
      </dgm:t>
    </dgm:pt>
    <dgm:pt modelId="{361CC1CF-6D58-459D-93AE-AE365AA332C1}">
      <dgm:prSet/>
      <dgm:spPr/>
      <dgm:t>
        <a:bodyPr/>
        <a:lstStyle/>
        <a:p>
          <a:r>
            <a:rPr lang="en-GB"/>
            <a:t>One example of a thriving business that offers an efficient mentoring programme is Deloitte, which runs a programme called "Leadership - Volunteering and Mentoring." (Changeboard, 2010). </a:t>
          </a:r>
          <a:endParaRPr lang="en-US"/>
        </a:p>
      </dgm:t>
    </dgm:pt>
    <dgm:pt modelId="{F659F3F7-49B1-41DA-A1F1-4E369F560333}" type="parTrans" cxnId="{6CDF687C-2ACF-4B40-BB19-AE0EFD29D167}">
      <dgm:prSet/>
      <dgm:spPr/>
      <dgm:t>
        <a:bodyPr/>
        <a:lstStyle/>
        <a:p>
          <a:endParaRPr lang="en-US"/>
        </a:p>
      </dgm:t>
    </dgm:pt>
    <dgm:pt modelId="{F9198699-219C-45A9-BA89-A3ADE42337E9}" type="sibTrans" cxnId="{6CDF687C-2ACF-4B40-BB19-AE0EFD29D167}">
      <dgm:prSet/>
      <dgm:spPr/>
      <dgm:t>
        <a:bodyPr/>
        <a:lstStyle/>
        <a:p>
          <a:endParaRPr lang="en-US"/>
        </a:p>
      </dgm:t>
    </dgm:pt>
    <dgm:pt modelId="{D8BD2E4C-1189-FF4B-9F49-22FF2C63E2AB}" type="pres">
      <dgm:prSet presAssocID="{32C577B5-C5D2-4AA1-A92B-67AA5E3A3771}" presName="matrix" presStyleCnt="0">
        <dgm:presLayoutVars>
          <dgm:chMax val="1"/>
          <dgm:dir/>
          <dgm:resizeHandles val="exact"/>
        </dgm:presLayoutVars>
      </dgm:prSet>
      <dgm:spPr/>
    </dgm:pt>
    <dgm:pt modelId="{05D8B1AE-105F-A04E-9FCC-E0736A4A5B56}" type="pres">
      <dgm:prSet presAssocID="{32C577B5-C5D2-4AA1-A92B-67AA5E3A3771}" presName="axisShape" presStyleLbl="bgShp" presStyleIdx="0" presStyleCnt="1"/>
      <dgm:spPr/>
    </dgm:pt>
    <dgm:pt modelId="{9E88A109-EB34-DF4A-A779-A2A06147DD56}" type="pres">
      <dgm:prSet presAssocID="{32C577B5-C5D2-4AA1-A92B-67AA5E3A3771}" presName="rect1" presStyleLbl="node1" presStyleIdx="0" presStyleCnt="4">
        <dgm:presLayoutVars>
          <dgm:chMax val="0"/>
          <dgm:chPref val="0"/>
          <dgm:bulletEnabled val="1"/>
        </dgm:presLayoutVars>
      </dgm:prSet>
      <dgm:spPr/>
    </dgm:pt>
    <dgm:pt modelId="{440E286F-07E2-264D-83BB-BECD72297A82}" type="pres">
      <dgm:prSet presAssocID="{32C577B5-C5D2-4AA1-A92B-67AA5E3A3771}" presName="rect2" presStyleLbl="node1" presStyleIdx="1" presStyleCnt="4">
        <dgm:presLayoutVars>
          <dgm:chMax val="0"/>
          <dgm:chPref val="0"/>
          <dgm:bulletEnabled val="1"/>
        </dgm:presLayoutVars>
      </dgm:prSet>
      <dgm:spPr/>
    </dgm:pt>
    <dgm:pt modelId="{1CE936BF-FA2A-8745-B536-6655DDBA7D00}" type="pres">
      <dgm:prSet presAssocID="{32C577B5-C5D2-4AA1-A92B-67AA5E3A3771}" presName="rect3" presStyleLbl="node1" presStyleIdx="2" presStyleCnt="4">
        <dgm:presLayoutVars>
          <dgm:chMax val="0"/>
          <dgm:chPref val="0"/>
          <dgm:bulletEnabled val="1"/>
        </dgm:presLayoutVars>
      </dgm:prSet>
      <dgm:spPr/>
    </dgm:pt>
    <dgm:pt modelId="{9370B3FA-A936-F74D-B877-E2D27B5A2249}" type="pres">
      <dgm:prSet presAssocID="{32C577B5-C5D2-4AA1-A92B-67AA5E3A3771}" presName="rect4" presStyleLbl="node1" presStyleIdx="3" presStyleCnt="4">
        <dgm:presLayoutVars>
          <dgm:chMax val="0"/>
          <dgm:chPref val="0"/>
          <dgm:bulletEnabled val="1"/>
        </dgm:presLayoutVars>
      </dgm:prSet>
      <dgm:spPr/>
    </dgm:pt>
  </dgm:ptLst>
  <dgm:cxnLst>
    <dgm:cxn modelId="{254EFC0A-1EE6-FF4F-96DB-DA5FE84292FB}" type="presOf" srcId="{361CC1CF-6D58-459D-93AE-AE365AA332C1}" destId="{9370B3FA-A936-F74D-B877-E2D27B5A2249}" srcOrd="0" destOrd="0" presId="urn:microsoft.com/office/officeart/2005/8/layout/matrix2"/>
    <dgm:cxn modelId="{C6F25B0E-7547-6B42-8899-F3C6E9B831FF}" type="presOf" srcId="{395CAB07-EAFA-47FE-94BA-76DF6FA0F330}" destId="{440E286F-07E2-264D-83BB-BECD72297A82}" srcOrd="0" destOrd="0" presId="urn:microsoft.com/office/officeart/2005/8/layout/matrix2"/>
    <dgm:cxn modelId="{C26C694F-4538-9E40-818E-027F45F8D11B}" type="presOf" srcId="{32C577B5-C5D2-4AA1-A92B-67AA5E3A3771}" destId="{D8BD2E4C-1189-FF4B-9F49-22FF2C63E2AB}" srcOrd="0" destOrd="0" presId="urn:microsoft.com/office/officeart/2005/8/layout/matrix2"/>
    <dgm:cxn modelId="{5DE00261-9A47-4461-ABA7-356BBCE0B615}" srcId="{32C577B5-C5D2-4AA1-A92B-67AA5E3A3771}" destId="{F47308CE-701F-48C6-ADCB-5460798F8151}" srcOrd="0" destOrd="0" parTransId="{4042E90B-10B3-4D1A-B6F9-62C9582F101B}" sibTransId="{1881232E-6E67-4D02-9955-51DB6B38DB20}"/>
    <dgm:cxn modelId="{F525B163-274F-428F-999C-9A63149FFB25}" srcId="{32C577B5-C5D2-4AA1-A92B-67AA5E3A3771}" destId="{395CAB07-EAFA-47FE-94BA-76DF6FA0F330}" srcOrd="1" destOrd="0" parTransId="{FA4C79F2-A7B0-4EEE-AEF9-C0790EFA3B1D}" sibTransId="{3EAD822C-C4E0-4E91-A10E-A67CDEA5106D}"/>
    <dgm:cxn modelId="{6CDF687C-2ACF-4B40-BB19-AE0EFD29D167}" srcId="{32C577B5-C5D2-4AA1-A92B-67AA5E3A3771}" destId="{361CC1CF-6D58-459D-93AE-AE365AA332C1}" srcOrd="3" destOrd="0" parTransId="{F659F3F7-49B1-41DA-A1F1-4E369F560333}" sibTransId="{F9198699-219C-45A9-BA89-A3ADE42337E9}"/>
    <dgm:cxn modelId="{48628C8D-CA76-4AFF-84B2-9F96E9291A1C}" srcId="{32C577B5-C5D2-4AA1-A92B-67AA5E3A3771}" destId="{A7A1D83E-DA04-4301-85F5-9043EE191810}" srcOrd="2" destOrd="0" parTransId="{3AAD6CCD-E8BE-454D-B023-AA615FF0A53D}" sibTransId="{6DF491DD-4330-4A46-AF73-1E04001FD9A5}"/>
    <dgm:cxn modelId="{BF8848A1-D3E2-A64C-9E1F-1EB52C62D4F8}" type="presOf" srcId="{F47308CE-701F-48C6-ADCB-5460798F8151}" destId="{9E88A109-EB34-DF4A-A779-A2A06147DD56}" srcOrd="0" destOrd="0" presId="urn:microsoft.com/office/officeart/2005/8/layout/matrix2"/>
    <dgm:cxn modelId="{6F0152C6-B1C9-BF4C-94F1-8778C69BAE56}" type="presOf" srcId="{A7A1D83E-DA04-4301-85F5-9043EE191810}" destId="{1CE936BF-FA2A-8745-B536-6655DDBA7D00}" srcOrd="0" destOrd="0" presId="urn:microsoft.com/office/officeart/2005/8/layout/matrix2"/>
    <dgm:cxn modelId="{95490B31-837A-9447-A174-328EF5D758B2}" type="presParOf" srcId="{D8BD2E4C-1189-FF4B-9F49-22FF2C63E2AB}" destId="{05D8B1AE-105F-A04E-9FCC-E0736A4A5B56}" srcOrd="0" destOrd="0" presId="urn:microsoft.com/office/officeart/2005/8/layout/matrix2"/>
    <dgm:cxn modelId="{538CA3B3-99AA-9E43-B892-DBE092D93458}" type="presParOf" srcId="{D8BD2E4C-1189-FF4B-9F49-22FF2C63E2AB}" destId="{9E88A109-EB34-DF4A-A779-A2A06147DD56}" srcOrd="1" destOrd="0" presId="urn:microsoft.com/office/officeart/2005/8/layout/matrix2"/>
    <dgm:cxn modelId="{55A993FE-652C-F349-8DA4-230AB5063237}" type="presParOf" srcId="{D8BD2E4C-1189-FF4B-9F49-22FF2C63E2AB}" destId="{440E286F-07E2-264D-83BB-BECD72297A82}" srcOrd="2" destOrd="0" presId="urn:microsoft.com/office/officeart/2005/8/layout/matrix2"/>
    <dgm:cxn modelId="{07314EF8-D3AE-B54C-A64B-6124A40EDDCF}" type="presParOf" srcId="{D8BD2E4C-1189-FF4B-9F49-22FF2C63E2AB}" destId="{1CE936BF-FA2A-8745-B536-6655DDBA7D00}" srcOrd="3" destOrd="0" presId="urn:microsoft.com/office/officeart/2005/8/layout/matrix2"/>
    <dgm:cxn modelId="{E5ABCB25-83D0-C04A-B116-267794C318E7}" type="presParOf" srcId="{D8BD2E4C-1189-FF4B-9F49-22FF2C63E2AB}" destId="{9370B3FA-A936-F74D-B877-E2D27B5A2249}"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C75227-57F2-4638-87A4-3F2D5A689BF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08224B7-EF3B-45D2-AE45-9F611B21C4C4}">
      <dgm:prSet custT="1"/>
      <dgm:spPr/>
      <dgm:t>
        <a:bodyPr/>
        <a:lstStyle/>
        <a:p>
          <a:pPr>
            <a:lnSpc>
              <a:spcPct val="100000"/>
            </a:lnSpc>
          </a:pPr>
          <a:r>
            <a:rPr lang="en-GB" sz="1650"/>
            <a:t>According to a study, people who have the option to work flexibly report higher levels of job satisfaction and commitment, and they are also more willing to increase their level of discretionary effort. </a:t>
          </a:r>
          <a:endParaRPr lang="en-US" sz="1650"/>
        </a:p>
      </dgm:t>
    </dgm:pt>
    <dgm:pt modelId="{7450C166-65AC-46F1-8FE0-82FBD028AAC0}" type="parTrans" cxnId="{F17560D0-F3E9-4A7C-B1AA-9740E12DA308}">
      <dgm:prSet/>
      <dgm:spPr/>
      <dgm:t>
        <a:bodyPr/>
        <a:lstStyle/>
        <a:p>
          <a:endParaRPr lang="en-US" sz="1650"/>
        </a:p>
      </dgm:t>
    </dgm:pt>
    <dgm:pt modelId="{5DFFADB6-1017-4016-ABD9-804238A91167}" type="sibTrans" cxnId="{F17560D0-F3E9-4A7C-B1AA-9740E12DA308}">
      <dgm:prSet/>
      <dgm:spPr/>
      <dgm:t>
        <a:bodyPr/>
        <a:lstStyle/>
        <a:p>
          <a:endParaRPr lang="en-US" sz="1650"/>
        </a:p>
      </dgm:t>
    </dgm:pt>
    <dgm:pt modelId="{0F15A70E-170F-406E-A38E-EC367C0FA273}">
      <dgm:prSet custT="1"/>
      <dgm:spPr/>
      <dgm:t>
        <a:bodyPr/>
        <a:lstStyle/>
        <a:p>
          <a:pPr>
            <a:lnSpc>
              <a:spcPct val="100000"/>
            </a:lnSpc>
          </a:pPr>
          <a:r>
            <a:rPr lang="en-GB" sz="1650"/>
            <a:t>This is primarily attributable to the fact that people who have more leeway in their work schedules tend to report higher levels of happiness.</a:t>
          </a:r>
          <a:endParaRPr lang="en-US" sz="1650"/>
        </a:p>
      </dgm:t>
    </dgm:pt>
    <dgm:pt modelId="{AA0C30CB-0A1E-4D4A-BD5F-D9EEB7576414}" type="parTrans" cxnId="{DC51F480-1FEF-4D28-9F20-D2CAF865E005}">
      <dgm:prSet/>
      <dgm:spPr/>
      <dgm:t>
        <a:bodyPr/>
        <a:lstStyle/>
        <a:p>
          <a:endParaRPr lang="en-US" sz="1650"/>
        </a:p>
      </dgm:t>
    </dgm:pt>
    <dgm:pt modelId="{A4ED6132-EBA8-41D9-8712-D23C2BF10781}" type="sibTrans" cxnId="{DC51F480-1FEF-4D28-9F20-D2CAF865E005}">
      <dgm:prSet/>
      <dgm:spPr/>
      <dgm:t>
        <a:bodyPr/>
        <a:lstStyle/>
        <a:p>
          <a:endParaRPr lang="en-US" sz="1650"/>
        </a:p>
      </dgm:t>
    </dgm:pt>
    <dgm:pt modelId="{D5DF28B3-B3E3-4901-B52A-AD98D1051F20}">
      <dgm:prSet custT="1"/>
      <dgm:spPr/>
      <dgm:t>
        <a:bodyPr/>
        <a:lstStyle/>
        <a:p>
          <a:pPr>
            <a:lnSpc>
              <a:spcPct val="100000"/>
            </a:lnSpc>
          </a:pPr>
          <a:r>
            <a:rPr lang="en-GB" sz="1650"/>
            <a:t>This, in turn, enables them to concentrate more intently and feel more motivated to carry out their day-to-day responsibilities (Boesby Dahl, 2014). </a:t>
          </a:r>
          <a:endParaRPr lang="en-US" sz="1650"/>
        </a:p>
      </dgm:t>
    </dgm:pt>
    <dgm:pt modelId="{42D8F36B-04B0-4A9C-85D8-505077AA4AEF}" type="parTrans" cxnId="{51538CA4-D2CA-4839-8FEA-A211EB2E46A0}">
      <dgm:prSet/>
      <dgm:spPr/>
      <dgm:t>
        <a:bodyPr/>
        <a:lstStyle/>
        <a:p>
          <a:endParaRPr lang="en-US" sz="1650"/>
        </a:p>
      </dgm:t>
    </dgm:pt>
    <dgm:pt modelId="{B5EB28DF-6A0D-4580-AB51-3F7AA10FC025}" type="sibTrans" cxnId="{51538CA4-D2CA-4839-8FEA-A211EB2E46A0}">
      <dgm:prSet/>
      <dgm:spPr/>
      <dgm:t>
        <a:bodyPr/>
        <a:lstStyle/>
        <a:p>
          <a:endParaRPr lang="en-US" sz="1650"/>
        </a:p>
      </dgm:t>
    </dgm:pt>
    <dgm:pt modelId="{F54F0EB7-2575-42DB-8438-8826F7506685}" type="pres">
      <dgm:prSet presAssocID="{A9C75227-57F2-4638-87A4-3F2D5A689BFF}" presName="root" presStyleCnt="0">
        <dgm:presLayoutVars>
          <dgm:dir/>
          <dgm:resizeHandles val="exact"/>
        </dgm:presLayoutVars>
      </dgm:prSet>
      <dgm:spPr/>
    </dgm:pt>
    <dgm:pt modelId="{E72A365C-5868-4328-9A60-D976EF60549D}" type="pres">
      <dgm:prSet presAssocID="{B08224B7-EF3B-45D2-AE45-9F611B21C4C4}" presName="compNode" presStyleCnt="0"/>
      <dgm:spPr/>
    </dgm:pt>
    <dgm:pt modelId="{18259D0C-D9C8-49AF-97A8-FC0EC37AB119}" type="pres">
      <dgm:prSet presAssocID="{B08224B7-EF3B-45D2-AE45-9F611B21C4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45C85D04-C19B-4AFD-ADE1-1C16674ED648}" type="pres">
      <dgm:prSet presAssocID="{B08224B7-EF3B-45D2-AE45-9F611B21C4C4}" presName="spaceRect" presStyleCnt="0"/>
      <dgm:spPr/>
    </dgm:pt>
    <dgm:pt modelId="{AD1BB492-1913-4C8E-8C29-CB2B42E36876}" type="pres">
      <dgm:prSet presAssocID="{B08224B7-EF3B-45D2-AE45-9F611B21C4C4}" presName="textRect" presStyleLbl="revTx" presStyleIdx="0" presStyleCnt="3">
        <dgm:presLayoutVars>
          <dgm:chMax val="1"/>
          <dgm:chPref val="1"/>
        </dgm:presLayoutVars>
      </dgm:prSet>
      <dgm:spPr/>
    </dgm:pt>
    <dgm:pt modelId="{D040B42E-9A40-42D2-BAE9-051FBC6CBEE0}" type="pres">
      <dgm:prSet presAssocID="{5DFFADB6-1017-4016-ABD9-804238A91167}" presName="sibTrans" presStyleCnt="0"/>
      <dgm:spPr/>
    </dgm:pt>
    <dgm:pt modelId="{605BC1A4-8372-4201-B713-5469B192C3F6}" type="pres">
      <dgm:prSet presAssocID="{0F15A70E-170F-406E-A38E-EC367C0FA273}" presName="compNode" presStyleCnt="0"/>
      <dgm:spPr/>
    </dgm:pt>
    <dgm:pt modelId="{B620BD37-67B7-426F-864A-ACE11C2526E8}" type="pres">
      <dgm:prSet presAssocID="{0F15A70E-170F-406E-A38E-EC367C0FA2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88947C21-061D-43F5-AC94-6FCA3BD38EB8}" type="pres">
      <dgm:prSet presAssocID="{0F15A70E-170F-406E-A38E-EC367C0FA273}" presName="spaceRect" presStyleCnt="0"/>
      <dgm:spPr/>
    </dgm:pt>
    <dgm:pt modelId="{E1477B0E-CC87-4F05-9E3B-ECD0E90254DE}" type="pres">
      <dgm:prSet presAssocID="{0F15A70E-170F-406E-A38E-EC367C0FA273}" presName="textRect" presStyleLbl="revTx" presStyleIdx="1" presStyleCnt="3">
        <dgm:presLayoutVars>
          <dgm:chMax val="1"/>
          <dgm:chPref val="1"/>
        </dgm:presLayoutVars>
      </dgm:prSet>
      <dgm:spPr/>
    </dgm:pt>
    <dgm:pt modelId="{6DC23B00-8835-4B07-88FC-6985BE6E8666}" type="pres">
      <dgm:prSet presAssocID="{A4ED6132-EBA8-41D9-8712-D23C2BF10781}" presName="sibTrans" presStyleCnt="0"/>
      <dgm:spPr/>
    </dgm:pt>
    <dgm:pt modelId="{282795D8-4E8A-4953-B60F-1499A3B7F6E6}" type="pres">
      <dgm:prSet presAssocID="{D5DF28B3-B3E3-4901-B52A-AD98D1051F20}" presName="compNode" presStyleCnt="0"/>
      <dgm:spPr/>
    </dgm:pt>
    <dgm:pt modelId="{B95BDC11-E6B6-4F35-B08A-DE4F44E6328E}" type="pres">
      <dgm:prSet presAssocID="{D5DF28B3-B3E3-4901-B52A-AD98D1051F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DB1FC77E-4965-4A28-A694-65E9E55D49B3}" type="pres">
      <dgm:prSet presAssocID="{D5DF28B3-B3E3-4901-B52A-AD98D1051F20}" presName="spaceRect" presStyleCnt="0"/>
      <dgm:spPr/>
    </dgm:pt>
    <dgm:pt modelId="{CD950ECE-B5AE-476F-BE2C-D330A4CABD12}" type="pres">
      <dgm:prSet presAssocID="{D5DF28B3-B3E3-4901-B52A-AD98D1051F20}" presName="textRect" presStyleLbl="revTx" presStyleIdx="2" presStyleCnt="3">
        <dgm:presLayoutVars>
          <dgm:chMax val="1"/>
          <dgm:chPref val="1"/>
        </dgm:presLayoutVars>
      </dgm:prSet>
      <dgm:spPr/>
    </dgm:pt>
  </dgm:ptLst>
  <dgm:cxnLst>
    <dgm:cxn modelId="{694A9840-0653-4996-BF2F-54C36D677827}" type="presOf" srcId="{B08224B7-EF3B-45D2-AE45-9F611B21C4C4}" destId="{AD1BB492-1913-4C8E-8C29-CB2B42E36876}" srcOrd="0" destOrd="0" presId="urn:microsoft.com/office/officeart/2018/2/layout/IconLabelList"/>
    <dgm:cxn modelId="{50E2AD47-F42B-457A-B8BA-6CFD68D30F50}" type="presOf" srcId="{D5DF28B3-B3E3-4901-B52A-AD98D1051F20}" destId="{CD950ECE-B5AE-476F-BE2C-D330A4CABD12}" srcOrd="0" destOrd="0" presId="urn:microsoft.com/office/officeart/2018/2/layout/IconLabelList"/>
    <dgm:cxn modelId="{E8355458-6FEB-44E1-AEEC-F9EEC01112CB}" type="presOf" srcId="{A9C75227-57F2-4638-87A4-3F2D5A689BFF}" destId="{F54F0EB7-2575-42DB-8438-8826F7506685}" srcOrd="0" destOrd="0" presId="urn:microsoft.com/office/officeart/2018/2/layout/IconLabelList"/>
    <dgm:cxn modelId="{DC51F480-1FEF-4D28-9F20-D2CAF865E005}" srcId="{A9C75227-57F2-4638-87A4-3F2D5A689BFF}" destId="{0F15A70E-170F-406E-A38E-EC367C0FA273}" srcOrd="1" destOrd="0" parTransId="{AA0C30CB-0A1E-4D4A-BD5F-D9EEB7576414}" sibTransId="{A4ED6132-EBA8-41D9-8712-D23C2BF10781}"/>
    <dgm:cxn modelId="{75D993A2-3C78-4D3C-8E78-7C48608F3720}" type="presOf" srcId="{0F15A70E-170F-406E-A38E-EC367C0FA273}" destId="{E1477B0E-CC87-4F05-9E3B-ECD0E90254DE}" srcOrd="0" destOrd="0" presId="urn:microsoft.com/office/officeart/2018/2/layout/IconLabelList"/>
    <dgm:cxn modelId="{51538CA4-D2CA-4839-8FEA-A211EB2E46A0}" srcId="{A9C75227-57F2-4638-87A4-3F2D5A689BFF}" destId="{D5DF28B3-B3E3-4901-B52A-AD98D1051F20}" srcOrd="2" destOrd="0" parTransId="{42D8F36B-04B0-4A9C-85D8-505077AA4AEF}" sibTransId="{B5EB28DF-6A0D-4580-AB51-3F7AA10FC025}"/>
    <dgm:cxn modelId="{F17560D0-F3E9-4A7C-B1AA-9740E12DA308}" srcId="{A9C75227-57F2-4638-87A4-3F2D5A689BFF}" destId="{B08224B7-EF3B-45D2-AE45-9F611B21C4C4}" srcOrd="0" destOrd="0" parTransId="{7450C166-65AC-46F1-8FE0-82FBD028AAC0}" sibTransId="{5DFFADB6-1017-4016-ABD9-804238A91167}"/>
    <dgm:cxn modelId="{3F4F4348-C65D-4FE7-8CED-8D35D51E952F}" type="presParOf" srcId="{F54F0EB7-2575-42DB-8438-8826F7506685}" destId="{E72A365C-5868-4328-9A60-D976EF60549D}" srcOrd="0" destOrd="0" presId="urn:microsoft.com/office/officeart/2018/2/layout/IconLabelList"/>
    <dgm:cxn modelId="{5CCC563D-41E6-4F30-8F05-CBBC8AD4E928}" type="presParOf" srcId="{E72A365C-5868-4328-9A60-D976EF60549D}" destId="{18259D0C-D9C8-49AF-97A8-FC0EC37AB119}" srcOrd="0" destOrd="0" presId="urn:microsoft.com/office/officeart/2018/2/layout/IconLabelList"/>
    <dgm:cxn modelId="{65756BB2-7A4D-431C-AD2A-B21C61BAE7BF}" type="presParOf" srcId="{E72A365C-5868-4328-9A60-D976EF60549D}" destId="{45C85D04-C19B-4AFD-ADE1-1C16674ED648}" srcOrd="1" destOrd="0" presId="urn:microsoft.com/office/officeart/2018/2/layout/IconLabelList"/>
    <dgm:cxn modelId="{07E3ED13-AA64-46B5-81ED-AE5CAD6893BB}" type="presParOf" srcId="{E72A365C-5868-4328-9A60-D976EF60549D}" destId="{AD1BB492-1913-4C8E-8C29-CB2B42E36876}" srcOrd="2" destOrd="0" presId="urn:microsoft.com/office/officeart/2018/2/layout/IconLabelList"/>
    <dgm:cxn modelId="{7428F70C-E4F1-400A-BECD-03A1FAFA654E}" type="presParOf" srcId="{F54F0EB7-2575-42DB-8438-8826F7506685}" destId="{D040B42E-9A40-42D2-BAE9-051FBC6CBEE0}" srcOrd="1" destOrd="0" presId="urn:microsoft.com/office/officeart/2018/2/layout/IconLabelList"/>
    <dgm:cxn modelId="{2D9D759F-3DB6-429C-ADF2-DB081F4685E2}" type="presParOf" srcId="{F54F0EB7-2575-42DB-8438-8826F7506685}" destId="{605BC1A4-8372-4201-B713-5469B192C3F6}" srcOrd="2" destOrd="0" presId="urn:microsoft.com/office/officeart/2018/2/layout/IconLabelList"/>
    <dgm:cxn modelId="{C1582902-A459-4C3D-B6E1-05B5B86855DB}" type="presParOf" srcId="{605BC1A4-8372-4201-B713-5469B192C3F6}" destId="{B620BD37-67B7-426F-864A-ACE11C2526E8}" srcOrd="0" destOrd="0" presId="urn:microsoft.com/office/officeart/2018/2/layout/IconLabelList"/>
    <dgm:cxn modelId="{C4260510-2D68-43E8-9FF7-29930DB78C5D}" type="presParOf" srcId="{605BC1A4-8372-4201-B713-5469B192C3F6}" destId="{88947C21-061D-43F5-AC94-6FCA3BD38EB8}" srcOrd="1" destOrd="0" presId="urn:microsoft.com/office/officeart/2018/2/layout/IconLabelList"/>
    <dgm:cxn modelId="{42DE0C0A-CA7E-4C26-BE36-F55986F11D7F}" type="presParOf" srcId="{605BC1A4-8372-4201-B713-5469B192C3F6}" destId="{E1477B0E-CC87-4F05-9E3B-ECD0E90254DE}" srcOrd="2" destOrd="0" presId="urn:microsoft.com/office/officeart/2018/2/layout/IconLabelList"/>
    <dgm:cxn modelId="{6AE40FE3-06B9-4707-BBCC-46F38C5BAED3}" type="presParOf" srcId="{F54F0EB7-2575-42DB-8438-8826F7506685}" destId="{6DC23B00-8835-4B07-88FC-6985BE6E8666}" srcOrd="3" destOrd="0" presId="urn:microsoft.com/office/officeart/2018/2/layout/IconLabelList"/>
    <dgm:cxn modelId="{28388FEA-1AC8-40FF-A0FE-C860A9966D5F}" type="presParOf" srcId="{F54F0EB7-2575-42DB-8438-8826F7506685}" destId="{282795D8-4E8A-4953-B60F-1499A3B7F6E6}" srcOrd="4" destOrd="0" presId="urn:microsoft.com/office/officeart/2018/2/layout/IconLabelList"/>
    <dgm:cxn modelId="{965E7CBA-4B10-48C6-83F2-87C08BD2D929}" type="presParOf" srcId="{282795D8-4E8A-4953-B60F-1499A3B7F6E6}" destId="{B95BDC11-E6B6-4F35-B08A-DE4F44E6328E}" srcOrd="0" destOrd="0" presId="urn:microsoft.com/office/officeart/2018/2/layout/IconLabelList"/>
    <dgm:cxn modelId="{675C1A66-F41A-457B-AC22-A02C43C641B9}" type="presParOf" srcId="{282795D8-4E8A-4953-B60F-1499A3B7F6E6}" destId="{DB1FC77E-4965-4A28-A694-65E9E55D49B3}" srcOrd="1" destOrd="0" presId="urn:microsoft.com/office/officeart/2018/2/layout/IconLabelList"/>
    <dgm:cxn modelId="{6A2CD53A-DA41-4F4B-9B01-96978260E78E}" type="presParOf" srcId="{282795D8-4E8A-4953-B60F-1499A3B7F6E6}" destId="{CD950ECE-B5AE-476F-BE2C-D330A4CABD1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BB559C-0D3F-4AD3-9916-2503FEC7B33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DAC66C7-D51E-4114-A378-08BEE1F189C4}">
      <dgm:prSet/>
      <dgm:spPr/>
      <dgm:t>
        <a:bodyPr/>
        <a:lstStyle/>
        <a:p>
          <a:pPr>
            <a:lnSpc>
              <a:spcPct val="100000"/>
            </a:lnSpc>
          </a:pPr>
          <a:r>
            <a:rPr lang="en-GB"/>
            <a:t>When an employee has the option to work flexibly, the employer gives up control over the employee's working hours and location. </a:t>
          </a:r>
          <a:endParaRPr lang="en-US"/>
        </a:p>
      </dgm:t>
    </dgm:pt>
    <dgm:pt modelId="{7DD9E4BE-C9B1-405B-BF72-1CC2A52CCBC2}" type="parTrans" cxnId="{E88403DC-A8C6-4788-B7FB-E4A500037EDB}">
      <dgm:prSet/>
      <dgm:spPr/>
      <dgm:t>
        <a:bodyPr/>
        <a:lstStyle/>
        <a:p>
          <a:endParaRPr lang="en-US"/>
        </a:p>
      </dgm:t>
    </dgm:pt>
    <dgm:pt modelId="{85EE8D29-47F7-46F1-A1A2-2651BDFCF10A}" type="sibTrans" cxnId="{E88403DC-A8C6-4788-B7FB-E4A500037EDB}">
      <dgm:prSet/>
      <dgm:spPr/>
      <dgm:t>
        <a:bodyPr/>
        <a:lstStyle/>
        <a:p>
          <a:pPr>
            <a:lnSpc>
              <a:spcPct val="100000"/>
            </a:lnSpc>
          </a:pPr>
          <a:endParaRPr lang="en-US"/>
        </a:p>
      </dgm:t>
    </dgm:pt>
    <dgm:pt modelId="{D111E934-436F-4C8F-BB66-A59ED7F4D566}">
      <dgm:prSet/>
      <dgm:spPr/>
      <dgm:t>
        <a:bodyPr/>
        <a:lstStyle/>
        <a:p>
          <a:pPr>
            <a:lnSpc>
              <a:spcPct val="100000"/>
            </a:lnSpc>
          </a:pPr>
          <a:r>
            <a:rPr lang="en-GB"/>
            <a:t>This control might be extremely effective for an employee, not the least of which is due to the fact that it makes it easier for them to strike a balance between their professional and personal responsibilities. </a:t>
          </a:r>
          <a:endParaRPr lang="en-US"/>
        </a:p>
      </dgm:t>
    </dgm:pt>
    <dgm:pt modelId="{C55A9AB7-1FC5-45B3-823D-93821EFB52D4}" type="parTrans" cxnId="{0B6CD0A7-C046-464B-A31E-7F738869774A}">
      <dgm:prSet/>
      <dgm:spPr/>
      <dgm:t>
        <a:bodyPr/>
        <a:lstStyle/>
        <a:p>
          <a:endParaRPr lang="en-US"/>
        </a:p>
      </dgm:t>
    </dgm:pt>
    <dgm:pt modelId="{43DFE7A8-A6D4-4EF0-BC0A-0316B88655B8}" type="sibTrans" cxnId="{0B6CD0A7-C046-464B-A31E-7F738869774A}">
      <dgm:prSet/>
      <dgm:spPr/>
      <dgm:t>
        <a:bodyPr/>
        <a:lstStyle/>
        <a:p>
          <a:pPr>
            <a:lnSpc>
              <a:spcPct val="100000"/>
            </a:lnSpc>
          </a:pPr>
          <a:endParaRPr lang="en-US"/>
        </a:p>
      </dgm:t>
    </dgm:pt>
    <dgm:pt modelId="{FEE3563B-19EC-494C-950B-6B0D2FD86E55}">
      <dgm:prSet/>
      <dgm:spPr/>
      <dgm:t>
        <a:bodyPr/>
        <a:lstStyle/>
        <a:p>
          <a:pPr>
            <a:lnSpc>
              <a:spcPct val="100000"/>
            </a:lnSpc>
          </a:pPr>
          <a:r>
            <a:rPr lang="en-GB"/>
            <a:t>It also indicates that organisations are able to plan ahead to function from specific locations as needed. </a:t>
          </a:r>
          <a:endParaRPr lang="en-US"/>
        </a:p>
      </dgm:t>
    </dgm:pt>
    <dgm:pt modelId="{195C74B0-6BCE-414E-94EF-48827616493A}" type="parTrans" cxnId="{B1D65864-EAA3-4E90-A9E5-A0F8A446F342}">
      <dgm:prSet/>
      <dgm:spPr/>
      <dgm:t>
        <a:bodyPr/>
        <a:lstStyle/>
        <a:p>
          <a:endParaRPr lang="en-US"/>
        </a:p>
      </dgm:t>
    </dgm:pt>
    <dgm:pt modelId="{526AB510-13BF-431F-84C4-972156F7F3B8}" type="sibTrans" cxnId="{B1D65864-EAA3-4E90-A9E5-A0F8A446F342}">
      <dgm:prSet/>
      <dgm:spPr/>
      <dgm:t>
        <a:bodyPr/>
        <a:lstStyle/>
        <a:p>
          <a:pPr>
            <a:lnSpc>
              <a:spcPct val="100000"/>
            </a:lnSpc>
          </a:pPr>
          <a:endParaRPr lang="en-US"/>
        </a:p>
      </dgm:t>
    </dgm:pt>
    <dgm:pt modelId="{18DD0EB5-0EE9-4951-9CFE-CF7BCAF3143D}">
      <dgm:prSet/>
      <dgm:spPr/>
      <dgm:t>
        <a:bodyPr/>
        <a:lstStyle/>
        <a:p>
          <a:pPr>
            <a:lnSpc>
              <a:spcPct val="100000"/>
            </a:lnSpc>
          </a:pPr>
          <a:r>
            <a:rPr lang="en-GB"/>
            <a:t>One example of this would be reserving meeting venues when it is important for worker cooperation at a specific time (Condeco, 2021). </a:t>
          </a:r>
          <a:endParaRPr lang="en-US"/>
        </a:p>
      </dgm:t>
    </dgm:pt>
    <dgm:pt modelId="{4F089AE4-689A-42B0-B89F-AE7A555EEFEE}" type="parTrans" cxnId="{1121A0BE-EC3B-40BC-9062-A74E78CCEB14}">
      <dgm:prSet/>
      <dgm:spPr/>
      <dgm:t>
        <a:bodyPr/>
        <a:lstStyle/>
        <a:p>
          <a:endParaRPr lang="en-US"/>
        </a:p>
      </dgm:t>
    </dgm:pt>
    <dgm:pt modelId="{51D19F2D-A7BF-4177-8D63-262C4E06F8BD}" type="sibTrans" cxnId="{1121A0BE-EC3B-40BC-9062-A74E78CCEB14}">
      <dgm:prSet/>
      <dgm:spPr/>
      <dgm:t>
        <a:bodyPr/>
        <a:lstStyle/>
        <a:p>
          <a:endParaRPr lang="en-US"/>
        </a:p>
      </dgm:t>
    </dgm:pt>
    <dgm:pt modelId="{9D264AAF-657C-4275-A63D-C4E011300AE7}" type="pres">
      <dgm:prSet presAssocID="{01BB559C-0D3F-4AD3-9916-2503FEC7B333}" presName="root" presStyleCnt="0">
        <dgm:presLayoutVars>
          <dgm:dir/>
          <dgm:resizeHandles val="exact"/>
        </dgm:presLayoutVars>
      </dgm:prSet>
      <dgm:spPr/>
    </dgm:pt>
    <dgm:pt modelId="{44C5665B-3FA8-45EE-B2BC-03588EC9B3F1}" type="pres">
      <dgm:prSet presAssocID="{01BB559C-0D3F-4AD3-9916-2503FEC7B333}" presName="container" presStyleCnt="0">
        <dgm:presLayoutVars>
          <dgm:dir/>
          <dgm:resizeHandles val="exact"/>
        </dgm:presLayoutVars>
      </dgm:prSet>
      <dgm:spPr/>
    </dgm:pt>
    <dgm:pt modelId="{1C4DD6FB-BA4F-42D1-88F6-B8A41469B6DD}" type="pres">
      <dgm:prSet presAssocID="{6DAC66C7-D51E-4114-A378-08BEE1F189C4}" presName="compNode" presStyleCnt="0"/>
      <dgm:spPr/>
    </dgm:pt>
    <dgm:pt modelId="{570A43AE-8C08-4E55-B5F0-13692EDDEEE2}" type="pres">
      <dgm:prSet presAssocID="{6DAC66C7-D51E-4114-A378-08BEE1F189C4}" presName="iconBgRect" presStyleLbl="bgShp" presStyleIdx="0" presStyleCnt="4"/>
      <dgm:spPr/>
    </dgm:pt>
    <dgm:pt modelId="{90572B97-5C6A-46E2-920C-CEB5F6FDB65F}" type="pres">
      <dgm:prSet presAssocID="{6DAC66C7-D51E-4114-A378-08BEE1F189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6E98DB5F-3DD9-474B-B663-6606572A0EC6}" type="pres">
      <dgm:prSet presAssocID="{6DAC66C7-D51E-4114-A378-08BEE1F189C4}" presName="spaceRect" presStyleCnt="0"/>
      <dgm:spPr/>
    </dgm:pt>
    <dgm:pt modelId="{B6BD5335-46C0-4511-9B54-C7350048BFB2}" type="pres">
      <dgm:prSet presAssocID="{6DAC66C7-D51E-4114-A378-08BEE1F189C4}" presName="textRect" presStyleLbl="revTx" presStyleIdx="0" presStyleCnt="4">
        <dgm:presLayoutVars>
          <dgm:chMax val="1"/>
          <dgm:chPref val="1"/>
        </dgm:presLayoutVars>
      </dgm:prSet>
      <dgm:spPr/>
    </dgm:pt>
    <dgm:pt modelId="{E205069B-8D29-4B57-ADB4-69D895C157CE}" type="pres">
      <dgm:prSet presAssocID="{85EE8D29-47F7-46F1-A1A2-2651BDFCF10A}" presName="sibTrans" presStyleLbl="sibTrans2D1" presStyleIdx="0" presStyleCnt="0"/>
      <dgm:spPr/>
    </dgm:pt>
    <dgm:pt modelId="{2AC89593-4402-4E69-BD6F-DB0FC8E9570B}" type="pres">
      <dgm:prSet presAssocID="{D111E934-436F-4C8F-BB66-A59ED7F4D566}" presName="compNode" presStyleCnt="0"/>
      <dgm:spPr/>
    </dgm:pt>
    <dgm:pt modelId="{C1CE46F3-D21E-4DCF-ADD2-B5B1126F0A5F}" type="pres">
      <dgm:prSet presAssocID="{D111E934-436F-4C8F-BB66-A59ED7F4D566}" presName="iconBgRect" presStyleLbl="bgShp" presStyleIdx="1" presStyleCnt="4"/>
      <dgm:spPr/>
    </dgm:pt>
    <dgm:pt modelId="{11A805B4-D845-45DF-900A-70EBAFD123D2}" type="pres">
      <dgm:prSet presAssocID="{D111E934-436F-4C8F-BB66-A59ED7F4D5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76BA3911-7202-4F6C-89C4-FB1C64402773}" type="pres">
      <dgm:prSet presAssocID="{D111E934-436F-4C8F-BB66-A59ED7F4D566}" presName="spaceRect" presStyleCnt="0"/>
      <dgm:spPr/>
    </dgm:pt>
    <dgm:pt modelId="{D8AFB7AA-BAD9-4105-A044-433CB3EEA2DF}" type="pres">
      <dgm:prSet presAssocID="{D111E934-436F-4C8F-BB66-A59ED7F4D566}" presName="textRect" presStyleLbl="revTx" presStyleIdx="1" presStyleCnt="4">
        <dgm:presLayoutVars>
          <dgm:chMax val="1"/>
          <dgm:chPref val="1"/>
        </dgm:presLayoutVars>
      </dgm:prSet>
      <dgm:spPr/>
    </dgm:pt>
    <dgm:pt modelId="{E5271DFA-630E-47AA-A57F-FACD96D51B62}" type="pres">
      <dgm:prSet presAssocID="{43DFE7A8-A6D4-4EF0-BC0A-0316B88655B8}" presName="sibTrans" presStyleLbl="sibTrans2D1" presStyleIdx="0" presStyleCnt="0"/>
      <dgm:spPr/>
    </dgm:pt>
    <dgm:pt modelId="{D3299100-1A7F-4BE6-9269-665D7CF0EF52}" type="pres">
      <dgm:prSet presAssocID="{FEE3563B-19EC-494C-950B-6B0D2FD86E55}" presName="compNode" presStyleCnt="0"/>
      <dgm:spPr/>
    </dgm:pt>
    <dgm:pt modelId="{0DF98EEC-C0F9-47F4-AFCF-0638D1BC9805}" type="pres">
      <dgm:prSet presAssocID="{FEE3563B-19EC-494C-950B-6B0D2FD86E55}" presName="iconBgRect" presStyleLbl="bgShp" presStyleIdx="2" presStyleCnt="4"/>
      <dgm:spPr/>
    </dgm:pt>
    <dgm:pt modelId="{16BA26C8-AF11-402F-BA5D-963B546C45D6}" type="pres">
      <dgm:prSet presAssocID="{FEE3563B-19EC-494C-950B-6B0D2FD86E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C73516E4-E7E7-4706-8643-F45EF5C83FA7}" type="pres">
      <dgm:prSet presAssocID="{FEE3563B-19EC-494C-950B-6B0D2FD86E55}" presName="spaceRect" presStyleCnt="0"/>
      <dgm:spPr/>
    </dgm:pt>
    <dgm:pt modelId="{B0BE0602-4E8E-4089-91B8-74D3A282DB7A}" type="pres">
      <dgm:prSet presAssocID="{FEE3563B-19EC-494C-950B-6B0D2FD86E55}" presName="textRect" presStyleLbl="revTx" presStyleIdx="2" presStyleCnt="4">
        <dgm:presLayoutVars>
          <dgm:chMax val="1"/>
          <dgm:chPref val="1"/>
        </dgm:presLayoutVars>
      </dgm:prSet>
      <dgm:spPr/>
    </dgm:pt>
    <dgm:pt modelId="{74AE4534-BCB6-407E-8517-CA7EAA7C24D7}" type="pres">
      <dgm:prSet presAssocID="{526AB510-13BF-431F-84C4-972156F7F3B8}" presName="sibTrans" presStyleLbl="sibTrans2D1" presStyleIdx="0" presStyleCnt="0"/>
      <dgm:spPr/>
    </dgm:pt>
    <dgm:pt modelId="{3BCC6D90-9CD2-44A0-B962-811788DF8FBE}" type="pres">
      <dgm:prSet presAssocID="{18DD0EB5-0EE9-4951-9CFE-CF7BCAF3143D}" presName="compNode" presStyleCnt="0"/>
      <dgm:spPr/>
    </dgm:pt>
    <dgm:pt modelId="{A0FBD2B8-2FE7-4CAC-9B1B-6D13A55D88D4}" type="pres">
      <dgm:prSet presAssocID="{18DD0EB5-0EE9-4951-9CFE-CF7BCAF3143D}" presName="iconBgRect" presStyleLbl="bgShp" presStyleIdx="3" presStyleCnt="4"/>
      <dgm:spPr/>
    </dgm:pt>
    <dgm:pt modelId="{326168CC-30F6-4B5E-8DD2-A40B1B998BC2}" type="pres">
      <dgm:prSet presAssocID="{18DD0EB5-0EE9-4951-9CFE-CF7BCAF314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nching Diagram"/>
        </a:ext>
      </dgm:extLst>
    </dgm:pt>
    <dgm:pt modelId="{D7EFFD03-4BDF-4E00-88DD-83898240C441}" type="pres">
      <dgm:prSet presAssocID="{18DD0EB5-0EE9-4951-9CFE-CF7BCAF3143D}" presName="spaceRect" presStyleCnt="0"/>
      <dgm:spPr/>
    </dgm:pt>
    <dgm:pt modelId="{91D90D6A-A75C-42CA-B12A-13E7764DE4B0}" type="pres">
      <dgm:prSet presAssocID="{18DD0EB5-0EE9-4951-9CFE-CF7BCAF3143D}" presName="textRect" presStyleLbl="revTx" presStyleIdx="3" presStyleCnt="4">
        <dgm:presLayoutVars>
          <dgm:chMax val="1"/>
          <dgm:chPref val="1"/>
        </dgm:presLayoutVars>
      </dgm:prSet>
      <dgm:spPr/>
    </dgm:pt>
  </dgm:ptLst>
  <dgm:cxnLst>
    <dgm:cxn modelId="{BFC00A19-6A07-4D08-9A04-57814F6DF780}" type="presOf" srcId="{43DFE7A8-A6D4-4EF0-BC0A-0316B88655B8}" destId="{E5271DFA-630E-47AA-A57F-FACD96D51B62}" srcOrd="0" destOrd="0" presId="urn:microsoft.com/office/officeart/2018/2/layout/IconCircleList"/>
    <dgm:cxn modelId="{E2739E2A-2162-499B-96B4-BC6228C6C47E}" type="presOf" srcId="{526AB510-13BF-431F-84C4-972156F7F3B8}" destId="{74AE4534-BCB6-407E-8517-CA7EAA7C24D7}" srcOrd="0" destOrd="0" presId="urn:microsoft.com/office/officeart/2018/2/layout/IconCircleList"/>
    <dgm:cxn modelId="{5503A42D-8ECC-4D2D-8239-8103D625427A}" type="presOf" srcId="{D111E934-436F-4C8F-BB66-A59ED7F4D566}" destId="{D8AFB7AA-BAD9-4105-A044-433CB3EEA2DF}" srcOrd="0" destOrd="0" presId="urn:microsoft.com/office/officeart/2018/2/layout/IconCircleList"/>
    <dgm:cxn modelId="{8210B348-CF7A-4C2E-96C1-C3E917084984}" type="presOf" srcId="{85EE8D29-47F7-46F1-A1A2-2651BDFCF10A}" destId="{E205069B-8D29-4B57-ADB4-69D895C157CE}" srcOrd="0" destOrd="0" presId="urn:microsoft.com/office/officeart/2018/2/layout/IconCircleList"/>
    <dgm:cxn modelId="{E6AA9250-A809-43DE-86D5-EF86A995FA57}" type="presOf" srcId="{01BB559C-0D3F-4AD3-9916-2503FEC7B333}" destId="{9D264AAF-657C-4275-A63D-C4E011300AE7}" srcOrd="0" destOrd="0" presId="urn:microsoft.com/office/officeart/2018/2/layout/IconCircleList"/>
    <dgm:cxn modelId="{B1D65864-EAA3-4E90-A9E5-A0F8A446F342}" srcId="{01BB559C-0D3F-4AD3-9916-2503FEC7B333}" destId="{FEE3563B-19EC-494C-950B-6B0D2FD86E55}" srcOrd="2" destOrd="0" parTransId="{195C74B0-6BCE-414E-94EF-48827616493A}" sibTransId="{526AB510-13BF-431F-84C4-972156F7F3B8}"/>
    <dgm:cxn modelId="{0B6CD0A7-C046-464B-A31E-7F738869774A}" srcId="{01BB559C-0D3F-4AD3-9916-2503FEC7B333}" destId="{D111E934-436F-4C8F-BB66-A59ED7F4D566}" srcOrd="1" destOrd="0" parTransId="{C55A9AB7-1FC5-45B3-823D-93821EFB52D4}" sibTransId="{43DFE7A8-A6D4-4EF0-BC0A-0316B88655B8}"/>
    <dgm:cxn modelId="{A49614BC-2831-4385-91D1-E92D599552B1}" type="presOf" srcId="{18DD0EB5-0EE9-4951-9CFE-CF7BCAF3143D}" destId="{91D90D6A-A75C-42CA-B12A-13E7764DE4B0}" srcOrd="0" destOrd="0" presId="urn:microsoft.com/office/officeart/2018/2/layout/IconCircleList"/>
    <dgm:cxn modelId="{1121A0BE-EC3B-40BC-9062-A74E78CCEB14}" srcId="{01BB559C-0D3F-4AD3-9916-2503FEC7B333}" destId="{18DD0EB5-0EE9-4951-9CFE-CF7BCAF3143D}" srcOrd="3" destOrd="0" parTransId="{4F089AE4-689A-42B0-B89F-AE7A555EEFEE}" sibTransId="{51D19F2D-A7BF-4177-8D63-262C4E06F8BD}"/>
    <dgm:cxn modelId="{E88403DC-A8C6-4788-B7FB-E4A500037EDB}" srcId="{01BB559C-0D3F-4AD3-9916-2503FEC7B333}" destId="{6DAC66C7-D51E-4114-A378-08BEE1F189C4}" srcOrd="0" destOrd="0" parTransId="{7DD9E4BE-C9B1-405B-BF72-1CC2A52CCBC2}" sibTransId="{85EE8D29-47F7-46F1-A1A2-2651BDFCF10A}"/>
    <dgm:cxn modelId="{8FBC58EB-A811-441C-8115-793505499415}" type="presOf" srcId="{FEE3563B-19EC-494C-950B-6B0D2FD86E55}" destId="{B0BE0602-4E8E-4089-91B8-74D3A282DB7A}" srcOrd="0" destOrd="0" presId="urn:microsoft.com/office/officeart/2018/2/layout/IconCircleList"/>
    <dgm:cxn modelId="{DBB2B4EB-076D-480B-8C5F-23D3B105693B}" type="presOf" srcId="{6DAC66C7-D51E-4114-A378-08BEE1F189C4}" destId="{B6BD5335-46C0-4511-9B54-C7350048BFB2}" srcOrd="0" destOrd="0" presId="urn:microsoft.com/office/officeart/2018/2/layout/IconCircleList"/>
    <dgm:cxn modelId="{5B4025CF-E3BC-44D8-A942-8147D06FABA9}" type="presParOf" srcId="{9D264AAF-657C-4275-A63D-C4E011300AE7}" destId="{44C5665B-3FA8-45EE-B2BC-03588EC9B3F1}" srcOrd="0" destOrd="0" presId="urn:microsoft.com/office/officeart/2018/2/layout/IconCircleList"/>
    <dgm:cxn modelId="{1178AAC2-1B6B-49BE-AA43-292F3FC73E60}" type="presParOf" srcId="{44C5665B-3FA8-45EE-B2BC-03588EC9B3F1}" destId="{1C4DD6FB-BA4F-42D1-88F6-B8A41469B6DD}" srcOrd="0" destOrd="0" presId="urn:microsoft.com/office/officeart/2018/2/layout/IconCircleList"/>
    <dgm:cxn modelId="{F0DCE1C5-DFA4-4899-82AC-6C82059C0F6E}" type="presParOf" srcId="{1C4DD6FB-BA4F-42D1-88F6-B8A41469B6DD}" destId="{570A43AE-8C08-4E55-B5F0-13692EDDEEE2}" srcOrd="0" destOrd="0" presId="urn:microsoft.com/office/officeart/2018/2/layout/IconCircleList"/>
    <dgm:cxn modelId="{4692B157-5153-4D9E-BF52-C5F5B9B5B7D1}" type="presParOf" srcId="{1C4DD6FB-BA4F-42D1-88F6-B8A41469B6DD}" destId="{90572B97-5C6A-46E2-920C-CEB5F6FDB65F}" srcOrd="1" destOrd="0" presId="urn:microsoft.com/office/officeart/2018/2/layout/IconCircleList"/>
    <dgm:cxn modelId="{DE8AB2E9-A6B4-4E13-92F8-7E11F05DF066}" type="presParOf" srcId="{1C4DD6FB-BA4F-42D1-88F6-B8A41469B6DD}" destId="{6E98DB5F-3DD9-474B-B663-6606572A0EC6}" srcOrd="2" destOrd="0" presId="urn:microsoft.com/office/officeart/2018/2/layout/IconCircleList"/>
    <dgm:cxn modelId="{E8867299-5475-4A28-BC6C-9F075564A587}" type="presParOf" srcId="{1C4DD6FB-BA4F-42D1-88F6-B8A41469B6DD}" destId="{B6BD5335-46C0-4511-9B54-C7350048BFB2}" srcOrd="3" destOrd="0" presId="urn:microsoft.com/office/officeart/2018/2/layout/IconCircleList"/>
    <dgm:cxn modelId="{F37F864A-2196-4DF8-96E4-C6B4415A739D}" type="presParOf" srcId="{44C5665B-3FA8-45EE-B2BC-03588EC9B3F1}" destId="{E205069B-8D29-4B57-ADB4-69D895C157CE}" srcOrd="1" destOrd="0" presId="urn:microsoft.com/office/officeart/2018/2/layout/IconCircleList"/>
    <dgm:cxn modelId="{42BB4C30-EE6D-4076-92F9-286657ED9C01}" type="presParOf" srcId="{44C5665B-3FA8-45EE-B2BC-03588EC9B3F1}" destId="{2AC89593-4402-4E69-BD6F-DB0FC8E9570B}" srcOrd="2" destOrd="0" presId="urn:microsoft.com/office/officeart/2018/2/layout/IconCircleList"/>
    <dgm:cxn modelId="{F39F376A-BD68-4F5B-9EED-88322779B4F1}" type="presParOf" srcId="{2AC89593-4402-4E69-BD6F-DB0FC8E9570B}" destId="{C1CE46F3-D21E-4DCF-ADD2-B5B1126F0A5F}" srcOrd="0" destOrd="0" presId="urn:microsoft.com/office/officeart/2018/2/layout/IconCircleList"/>
    <dgm:cxn modelId="{691CAB72-BA90-4FC5-99CD-58CF349F8EE6}" type="presParOf" srcId="{2AC89593-4402-4E69-BD6F-DB0FC8E9570B}" destId="{11A805B4-D845-45DF-900A-70EBAFD123D2}" srcOrd="1" destOrd="0" presId="urn:microsoft.com/office/officeart/2018/2/layout/IconCircleList"/>
    <dgm:cxn modelId="{B17F2751-68F2-4898-A658-CD249EA4836C}" type="presParOf" srcId="{2AC89593-4402-4E69-BD6F-DB0FC8E9570B}" destId="{76BA3911-7202-4F6C-89C4-FB1C64402773}" srcOrd="2" destOrd="0" presId="urn:microsoft.com/office/officeart/2018/2/layout/IconCircleList"/>
    <dgm:cxn modelId="{959C6344-654D-4A53-BDBD-5B0FD3AF4DBF}" type="presParOf" srcId="{2AC89593-4402-4E69-BD6F-DB0FC8E9570B}" destId="{D8AFB7AA-BAD9-4105-A044-433CB3EEA2DF}" srcOrd="3" destOrd="0" presId="urn:microsoft.com/office/officeart/2018/2/layout/IconCircleList"/>
    <dgm:cxn modelId="{B49F06A9-C38D-4657-A45E-A6BC4EDE4C83}" type="presParOf" srcId="{44C5665B-3FA8-45EE-B2BC-03588EC9B3F1}" destId="{E5271DFA-630E-47AA-A57F-FACD96D51B62}" srcOrd="3" destOrd="0" presId="urn:microsoft.com/office/officeart/2018/2/layout/IconCircleList"/>
    <dgm:cxn modelId="{4A7B9653-F535-4010-8380-1A7A288326CD}" type="presParOf" srcId="{44C5665B-3FA8-45EE-B2BC-03588EC9B3F1}" destId="{D3299100-1A7F-4BE6-9269-665D7CF0EF52}" srcOrd="4" destOrd="0" presId="urn:microsoft.com/office/officeart/2018/2/layout/IconCircleList"/>
    <dgm:cxn modelId="{B2C149E6-BE6C-4937-A442-BCA17FB164D8}" type="presParOf" srcId="{D3299100-1A7F-4BE6-9269-665D7CF0EF52}" destId="{0DF98EEC-C0F9-47F4-AFCF-0638D1BC9805}" srcOrd="0" destOrd="0" presId="urn:microsoft.com/office/officeart/2018/2/layout/IconCircleList"/>
    <dgm:cxn modelId="{7531E6B2-15B8-4635-A496-5286218AB5B8}" type="presParOf" srcId="{D3299100-1A7F-4BE6-9269-665D7CF0EF52}" destId="{16BA26C8-AF11-402F-BA5D-963B546C45D6}" srcOrd="1" destOrd="0" presId="urn:microsoft.com/office/officeart/2018/2/layout/IconCircleList"/>
    <dgm:cxn modelId="{BB3A8BAF-4579-447D-87C2-99458D948255}" type="presParOf" srcId="{D3299100-1A7F-4BE6-9269-665D7CF0EF52}" destId="{C73516E4-E7E7-4706-8643-F45EF5C83FA7}" srcOrd="2" destOrd="0" presId="urn:microsoft.com/office/officeart/2018/2/layout/IconCircleList"/>
    <dgm:cxn modelId="{88059D39-5E50-4B3D-B174-405CC504FABD}" type="presParOf" srcId="{D3299100-1A7F-4BE6-9269-665D7CF0EF52}" destId="{B0BE0602-4E8E-4089-91B8-74D3A282DB7A}" srcOrd="3" destOrd="0" presId="urn:microsoft.com/office/officeart/2018/2/layout/IconCircleList"/>
    <dgm:cxn modelId="{9094491C-C14E-45E5-8044-C7639BF220BD}" type="presParOf" srcId="{44C5665B-3FA8-45EE-B2BC-03588EC9B3F1}" destId="{74AE4534-BCB6-407E-8517-CA7EAA7C24D7}" srcOrd="5" destOrd="0" presId="urn:microsoft.com/office/officeart/2018/2/layout/IconCircleList"/>
    <dgm:cxn modelId="{D130A7FB-BE82-4E50-B583-C4FB30061645}" type="presParOf" srcId="{44C5665B-3FA8-45EE-B2BC-03588EC9B3F1}" destId="{3BCC6D90-9CD2-44A0-B962-811788DF8FBE}" srcOrd="6" destOrd="0" presId="urn:microsoft.com/office/officeart/2018/2/layout/IconCircleList"/>
    <dgm:cxn modelId="{BF743F5A-3B57-42F4-B2FD-BFB20C196F75}" type="presParOf" srcId="{3BCC6D90-9CD2-44A0-B962-811788DF8FBE}" destId="{A0FBD2B8-2FE7-4CAC-9B1B-6D13A55D88D4}" srcOrd="0" destOrd="0" presId="urn:microsoft.com/office/officeart/2018/2/layout/IconCircleList"/>
    <dgm:cxn modelId="{10BEDAE3-93E0-4E0D-B8FA-CF7F1FC57DD1}" type="presParOf" srcId="{3BCC6D90-9CD2-44A0-B962-811788DF8FBE}" destId="{326168CC-30F6-4B5E-8DD2-A40B1B998BC2}" srcOrd="1" destOrd="0" presId="urn:microsoft.com/office/officeart/2018/2/layout/IconCircleList"/>
    <dgm:cxn modelId="{17C67268-46B2-434F-80A1-11B6BF2EB162}" type="presParOf" srcId="{3BCC6D90-9CD2-44A0-B962-811788DF8FBE}" destId="{D7EFFD03-4BDF-4E00-88DD-83898240C441}" srcOrd="2" destOrd="0" presId="urn:microsoft.com/office/officeart/2018/2/layout/IconCircleList"/>
    <dgm:cxn modelId="{CA55805D-1521-40D6-905A-C273B582CCAE}" type="presParOf" srcId="{3BCC6D90-9CD2-44A0-B962-811788DF8FBE}" destId="{91D90D6A-A75C-42CA-B12A-13E7764DE4B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E7CEAF-0FFE-4E9F-B8D3-BACC3F097F8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F9469E9-F8AF-4123-AD27-9F8E46C94476}">
      <dgm:prSet/>
      <dgm:spPr/>
      <dgm:t>
        <a:bodyPr/>
        <a:lstStyle/>
        <a:p>
          <a:r>
            <a:rPr lang="en-GB"/>
            <a:t>While some workers perform their duties from the comfort of their own homes, others commute to and spend their days within traditional workplaces. </a:t>
          </a:r>
          <a:endParaRPr lang="en-US"/>
        </a:p>
      </dgm:t>
    </dgm:pt>
    <dgm:pt modelId="{FE128A2A-F947-4717-9828-9CD3D79B521B}" type="parTrans" cxnId="{90BC7749-DFB4-41AF-8152-F901A11E5DB8}">
      <dgm:prSet/>
      <dgm:spPr/>
      <dgm:t>
        <a:bodyPr/>
        <a:lstStyle/>
        <a:p>
          <a:endParaRPr lang="en-US"/>
        </a:p>
      </dgm:t>
    </dgm:pt>
    <dgm:pt modelId="{32BD2311-C651-4FFF-B6F0-D5E278816912}" type="sibTrans" cxnId="{90BC7749-DFB4-41AF-8152-F901A11E5DB8}">
      <dgm:prSet/>
      <dgm:spPr/>
      <dgm:t>
        <a:bodyPr/>
        <a:lstStyle/>
        <a:p>
          <a:endParaRPr lang="en-US"/>
        </a:p>
      </dgm:t>
    </dgm:pt>
    <dgm:pt modelId="{E229FE53-FFF8-45ED-81CF-D40F7315443F}">
      <dgm:prSet/>
      <dgm:spPr/>
      <dgm:t>
        <a:bodyPr/>
        <a:lstStyle/>
        <a:p>
          <a:r>
            <a:rPr lang="en-GB"/>
            <a:t>These new working environments may amplify any unconscious prejudices and make already challenging diversity concerns even more difficult to address. </a:t>
          </a:r>
          <a:endParaRPr lang="en-US"/>
        </a:p>
      </dgm:t>
    </dgm:pt>
    <dgm:pt modelId="{A4059CA6-87BE-4E8B-AC53-5C85FA028366}" type="parTrans" cxnId="{FAAEBB8A-881B-4CD9-AB0F-FF1BF6BA0EF3}">
      <dgm:prSet/>
      <dgm:spPr/>
      <dgm:t>
        <a:bodyPr/>
        <a:lstStyle/>
        <a:p>
          <a:endParaRPr lang="en-US"/>
        </a:p>
      </dgm:t>
    </dgm:pt>
    <dgm:pt modelId="{DE0AD4DA-E866-4266-A8FD-730787C29487}" type="sibTrans" cxnId="{FAAEBB8A-881B-4CD9-AB0F-FF1BF6BA0EF3}">
      <dgm:prSet/>
      <dgm:spPr/>
      <dgm:t>
        <a:bodyPr/>
        <a:lstStyle/>
        <a:p>
          <a:endParaRPr lang="en-US"/>
        </a:p>
      </dgm:t>
    </dgm:pt>
    <dgm:pt modelId="{13C1E0DD-A535-4A2C-9A7E-060020A77D08}">
      <dgm:prSet/>
      <dgm:spPr/>
      <dgm:t>
        <a:bodyPr/>
        <a:lstStyle/>
        <a:p>
          <a:r>
            <a:rPr lang="en-GB"/>
            <a:t>A remote workforce has the potential to construct barriers between individuals and teams, so undermining previous organisational policies and practises aimed to foster inclusivity.</a:t>
          </a:r>
          <a:endParaRPr lang="en-US"/>
        </a:p>
      </dgm:t>
    </dgm:pt>
    <dgm:pt modelId="{56C23043-BAA9-4FBB-887D-6AC319962863}" type="parTrans" cxnId="{ACB06EF8-E43A-443F-A396-BA0CA457D39F}">
      <dgm:prSet/>
      <dgm:spPr/>
      <dgm:t>
        <a:bodyPr/>
        <a:lstStyle/>
        <a:p>
          <a:endParaRPr lang="en-US"/>
        </a:p>
      </dgm:t>
    </dgm:pt>
    <dgm:pt modelId="{E8DB3766-90E0-4971-B536-C3B2E8C92E71}" type="sibTrans" cxnId="{ACB06EF8-E43A-443F-A396-BA0CA457D39F}">
      <dgm:prSet/>
      <dgm:spPr/>
      <dgm:t>
        <a:bodyPr/>
        <a:lstStyle/>
        <a:p>
          <a:endParaRPr lang="en-US"/>
        </a:p>
      </dgm:t>
    </dgm:pt>
    <dgm:pt modelId="{AAEF6EF7-849E-AE45-90C5-5E30C89EF245}" type="pres">
      <dgm:prSet presAssocID="{45E7CEAF-0FFE-4E9F-B8D3-BACC3F097F88}" presName="linear" presStyleCnt="0">
        <dgm:presLayoutVars>
          <dgm:animLvl val="lvl"/>
          <dgm:resizeHandles val="exact"/>
        </dgm:presLayoutVars>
      </dgm:prSet>
      <dgm:spPr/>
    </dgm:pt>
    <dgm:pt modelId="{86092E4C-8DB2-F743-8D33-68CA010F096A}" type="pres">
      <dgm:prSet presAssocID="{FF9469E9-F8AF-4123-AD27-9F8E46C94476}" presName="parentText" presStyleLbl="node1" presStyleIdx="0" presStyleCnt="3">
        <dgm:presLayoutVars>
          <dgm:chMax val="0"/>
          <dgm:bulletEnabled val="1"/>
        </dgm:presLayoutVars>
      </dgm:prSet>
      <dgm:spPr/>
    </dgm:pt>
    <dgm:pt modelId="{FCE8E8E2-E3B0-EC47-BD67-8397D62B701C}" type="pres">
      <dgm:prSet presAssocID="{32BD2311-C651-4FFF-B6F0-D5E278816912}" presName="spacer" presStyleCnt="0"/>
      <dgm:spPr/>
    </dgm:pt>
    <dgm:pt modelId="{9BA77025-107F-E542-876A-F9B562CC8F6B}" type="pres">
      <dgm:prSet presAssocID="{E229FE53-FFF8-45ED-81CF-D40F7315443F}" presName="parentText" presStyleLbl="node1" presStyleIdx="1" presStyleCnt="3">
        <dgm:presLayoutVars>
          <dgm:chMax val="0"/>
          <dgm:bulletEnabled val="1"/>
        </dgm:presLayoutVars>
      </dgm:prSet>
      <dgm:spPr/>
    </dgm:pt>
    <dgm:pt modelId="{1AE0EB05-9EC3-494B-A8BA-D4E3B1224EBA}" type="pres">
      <dgm:prSet presAssocID="{DE0AD4DA-E866-4266-A8FD-730787C29487}" presName="spacer" presStyleCnt="0"/>
      <dgm:spPr/>
    </dgm:pt>
    <dgm:pt modelId="{F9E91030-B923-EF46-8CC2-A6FD4615CC34}" type="pres">
      <dgm:prSet presAssocID="{13C1E0DD-A535-4A2C-9A7E-060020A77D08}" presName="parentText" presStyleLbl="node1" presStyleIdx="2" presStyleCnt="3">
        <dgm:presLayoutVars>
          <dgm:chMax val="0"/>
          <dgm:bulletEnabled val="1"/>
        </dgm:presLayoutVars>
      </dgm:prSet>
      <dgm:spPr/>
    </dgm:pt>
  </dgm:ptLst>
  <dgm:cxnLst>
    <dgm:cxn modelId="{BBD53115-C73A-F045-86F7-0EC75D9832CD}" type="presOf" srcId="{45E7CEAF-0FFE-4E9F-B8D3-BACC3F097F88}" destId="{AAEF6EF7-849E-AE45-90C5-5E30C89EF245}" srcOrd="0" destOrd="0" presId="urn:microsoft.com/office/officeart/2005/8/layout/vList2"/>
    <dgm:cxn modelId="{049A8D43-8D09-6147-9FDC-E901D7082867}" type="presOf" srcId="{E229FE53-FFF8-45ED-81CF-D40F7315443F}" destId="{9BA77025-107F-E542-876A-F9B562CC8F6B}" srcOrd="0" destOrd="0" presId="urn:microsoft.com/office/officeart/2005/8/layout/vList2"/>
    <dgm:cxn modelId="{90BC7749-DFB4-41AF-8152-F901A11E5DB8}" srcId="{45E7CEAF-0FFE-4E9F-B8D3-BACC3F097F88}" destId="{FF9469E9-F8AF-4123-AD27-9F8E46C94476}" srcOrd="0" destOrd="0" parTransId="{FE128A2A-F947-4717-9828-9CD3D79B521B}" sibTransId="{32BD2311-C651-4FFF-B6F0-D5E278816912}"/>
    <dgm:cxn modelId="{FAAEBB8A-881B-4CD9-AB0F-FF1BF6BA0EF3}" srcId="{45E7CEAF-0FFE-4E9F-B8D3-BACC3F097F88}" destId="{E229FE53-FFF8-45ED-81CF-D40F7315443F}" srcOrd="1" destOrd="0" parTransId="{A4059CA6-87BE-4E8B-AC53-5C85FA028366}" sibTransId="{DE0AD4DA-E866-4266-A8FD-730787C29487}"/>
    <dgm:cxn modelId="{1F3916A7-105C-904E-90D6-095A658C48A7}" type="presOf" srcId="{13C1E0DD-A535-4A2C-9A7E-060020A77D08}" destId="{F9E91030-B923-EF46-8CC2-A6FD4615CC34}" srcOrd="0" destOrd="0" presId="urn:microsoft.com/office/officeart/2005/8/layout/vList2"/>
    <dgm:cxn modelId="{A72ED3D4-82E9-A945-9268-07229C2D50EF}" type="presOf" srcId="{FF9469E9-F8AF-4123-AD27-9F8E46C94476}" destId="{86092E4C-8DB2-F743-8D33-68CA010F096A}" srcOrd="0" destOrd="0" presId="urn:microsoft.com/office/officeart/2005/8/layout/vList2"/>
    <dgm:cxn modelId="{ACB06EF8-E43A-443F-A396-BA0CA457D39F}" srcId="{45E7CEAF-0FFE-4E9F-B8D3-BACC3F097F88}" destId="{13C1E0DD-A535-4A2C-9A7E-060020A77D08}" srcOrd="2" destOrd="0" parTransId="{56C23043-BAA9-4FBB-887D-6AC319962863}" sibTransId="{E8DB3766-90E0-4971-B536-C3B2E8C92E71}"/>
    <dgm:cxn modelId="{B27E30BB-4A08-DE47-A0CB-F22C9E8D4575}" type="presParOf" srcId="{AAEF6EF7-849E-AE45-90C5-5E30C89EF245}" destId="{86092E4C-8DB2-F743-8D33-68CA010F096A}" srcOrd="0" destOrd="0" presId="urn:microsoft.com/office/officeart/2005/8/layout/vList2"/>
    <dgm:cxn modelId="{9CC19ECE-DB62-F44C-9E1B-BD54C71E2793}" type="presParOf" srcId="{AAEF6EF7-849E-AE45-90C5-5E30C89EF245}" destId="{FCE8E8E2-E3B0-EC47-BD67-8397D62B701C}" srcOrd="1" destOrd="0" presId="urn:microsoft.com/office/officeart/2005/8/layout/vList2"/>
    <dgm:cxn modelId="{2BCE4D84-9398-6D42-98EC-9206F68687B9}" type="presParOf" srcId="{AAEF6EF7-849E-AE45-90C5-5E30C89EF245}" destId="{9BA77025-107F-E542-876A-F9B562CC8F6B}" srcOrd="2" destOrd="0" presId="urn:microsoft.com/office/officeart/2005/8/layout/vList2"/>
    <dgm:cxn modelId="{D8BF54BD-C6DB-A842-92BA-993F952B62D0}" type="presParOf" srcId="{AAEF6EF7-849E-AE45-90C5-5E30C89EF245}" destId="{1AE0EB05-9EC3-494B-A8BA-D4E3B1224EBA}" srcOrd="3" destOrd="0" presId="urn:microsoft.com/office/officeart/2005/8/layout/vList2"/>
    <dgm:cxn modelId="{B6330164-66E2-8946-AF49-831F10C19571}" type="presParOf" srcId="{AAEF6EF7-849E-AE45-90C5-5E30C89EF245}" destId="{F9E91030-B923-EF46-8CC2-A6FD4615CC3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46059-2F61-4842-AE76-ACC9C18CA3DD}">
      <dsp:nvSpPr>
        <dsp:cNvPr id="0" name=""/>
        <dsp:cNvSpPr/>
      </dsp:nvSpPr>
      <dsp:spPr>
        <a:xfrm>
          <a:off x="0" y="4936"/>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Introduction of Nestle</a:t>
          </a:r>
          <a:endParaRPr lang="en-US" sz="2300" kern="1200" dirty="0"/>
        </a:p>
      </dsp:txBody>
      <dsp:txXfrm>
        <a:off x="26930" y="31866"/>
        <a:ext cx="6209780" cy="497795"/>
      </dsp:txXfrm>
    </dsp:sp>
    <dsp:sp modelId="{BFE33431-5E73-3744-84D1-70A6A1D79874}">
      <dsp:nvSpPr>
        <dsp:cNvPr id="0" name=""/>
        <dsp:cNvSpPr/>
      </dsp:nvSpPr>
      <dsp:spPr>
        <a:xfrm>
          <a:off x="0" y="622831"/>
          <a:ext cx="6263640" cy="551655"/>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Moral and Business</a:t>
          </a:r>
          <a:endParaRPr lang="en-US" sz="2300" kern="1200"/>
        </a:p>
      </dsp:txBody>
      <dsp:txXfrm>
        <a:off x="26930" y="649761"/>
        <a:ext cx="6209780" cy="497795"/>
      </dsp:txXfrm>
    </dsp:sp>
    <dsp:sp modelId="{D21E54AC-72BC-6F4A-BDE3-70C772D94E35}">
      <dsp:nvSpPr>
        <dsp:cNvPr id="0" name=""/>
        <dsp:cNvSpPr/>
      </dsp:nvSpPr>
      <dsp:spPr>
        <a:xfrm>
          <a:off x="0" y="1240726"/>
          <a:ext cx="6263640" cy="5516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Flexible Working Conditions in Nestle</a:t>
          </a:r>
          <a:endParaRPr lang="en-US" sz="2300" kern="1200" dirty="0"/>
        </a:p>
      </dsp:txBody>
      <dsp:txXfrm>
        <a:off x="26930" y="1267656"/>
        <a:ext cx="6209780" cy="497795"/>
      </dsp:txXfrm>
    </dsp:sp>
    <dsp:sp modelId="{FE400DD2-E126-374C-A440-F8F97DF50F80}">
      <dsp:nvSpPr>
        <dsp:cNvPr id="0" name=""/>
        <dsp:cNvSpPr/>
      </dsp:nvSpPr>
      <dsp:spPr>
        <a:xfrm>
          <a:off x="0" y="1858621"/>
          <a:ext cx="6263640" cy="551655"/>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Equality and Diversity in the Workplace</a:t>
          </a:r>
          <a:endParaRPr lang="en-US" sz="2300" kern="1200"/>
        </a:p>
      </dsp:txBody>
      <dsp:txXfrm>
        <a:off x="26930" y="1885551"/>
        <a:ext cx="6209780" cy="497795"/>
      </dsp:txXfrm>
    </dsp:sp>
    <dsp:sp modelId="{57DB41FC-EEEB-EF48-925D-A6057C0E5BA3}">
      <dsp:nvSpPr>
        <dsp:cNvPr id="0" name=""/>
        <dsp:cNvSpPr/>
      </dsp:nvSpPr>
      <dsp:spPr>
        <a:xfrm>
          <a:off x="0" y="2476516"/>
          <a:ext cx="6263640" cy="5516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HR Promoting Diversity in Nestle</a:t>
          </a:r>
          <a:endParaRPr lang="en-US" sz="2300" kern="1200" dirty="0"/>
        </a:p>
      </dsp:txBody>
      <dsp:txXfrm>
        <a:off x="26930" y="2503446"/>
        <a:ext cx="6209780" cy="497795"/>
      </dsp:txXfrm>
    </dsp:sp>
    <dsp:sp modelId="{E11621AF-487F-4841-946E-1480669412BD}">
      <dsp:nvSpPr>
        <dsp:cNvPr id="0" name=""/>
        <dsp:cNvSpPr/>
      </dsp:nvSpPr>
      <dsp:spPr>
        <a:xfrm>
          <a:off x="0" y="3094411"/>
          <a:ext cx="6263640" cy="551655"/>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Impact of Flexible Working Conditions </a:t>
          </a:r>
          <a:endParaRPr lang="en-US" sz="2300" kern="1200" dirty="0"/>
        </a:p>
      </dsp:txBody>
      <dsp:txXfrm>
        <a:off x="26930" y="3121341"/>
        <a:ext cx="6209780" cy="497795"/>
      </dsp:txXfrm>
    </dsp:sp>
    <dsp:sp modelId="{E8D7896B-A012-A24E-B944-8EF38F6CBA8D}">
      <dsp:nvSpPr>
        <dsp:cNvPr id="0" name=""/>
        <dsp:cNvSpPr/>
      </dsp:nvSpPr>
      <dsp:spPr>
        <a:xfrm>
          <a:off x="0" y="3712306"/>
          <a:ext cx="6263640" cy="5516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Promoting Diversity and Inclusion at Work</a:t>
          </a:r>
          <a:endParaRPr lang="en-US" sz="2300" kern="1200"/>
        </a:p>
      </dsp:txBody>
      <dsp:txXfrm>
        <a:off x="26930" y="3739236"/>
        <a:ext cx="6209780" cy="497795"/>
      </dsp:txXfrm>
    </dsp:sp>
    <dsp:sp modelId="{8856D9E6-D44E-E347-BD26-024E18C43DE6}">
      <dsp:nvSpPr>
        <dsp:cNvPr id="0" name=""/>
        <dsp:cNvSpPr/>
      </dsp:nvSpPr>
      <dsp:spPr>
        <a:xfrm>
          <a:off x="0" y="4330201"/>
          <a:ext cx="6263640" cy="551655"/>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Conclusion</a:t>
          </a:r>
          <a:endParaRPr lang="en-US" sz="2300" kern="1200"/>
        </a:p>
      </dsp:txBody>
      <dsp:txXfrm>
        <a:off x="26930" y="4357131"/>
        <a:ext cx="6209780" cy="497795"/>
      </dsp:txXfrm>
    </dsp:sp>
    <dsp:sp modelId="{09909FD1-B0BA-BD49-8D3C-5110B4C24AC8}">
      <dsp:nvSpPr>
        <dsp:cNvPr id="0" name=""/>
        <dsp:cNvSpPr/>
      </dsp:nvSpPr>
      <dsp:spPr>
        <a:xfrm>
          <a:off x="0" y="4948096"/>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References</a:t>
          </a:r>
          <a:endParaRPr lang="en-US" sz="2300" kern="1200"/>
        </a:p>
      </dsp:txBody>
      <dsp:txXfrm>
        <a:off x="26930" y="4975026"/>
        <a:ext cx="620978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C21A5-20D5-C645-AB24-1F16D0FAE77C}">
      <dsp:nvSpPr>
        <dsp:cNvPr id="0" name=""/>
        <dsp:cNvSpPr/>
      </dsp:nvSpPr>
      <dsp:spPr>
        <a:xfrm>
          <a:off x="348456" y="0"/>
          <a:ext cx="5572125" cy="5572125"/>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46B09-A601-FC45-8024-9902E35BE12B}">
      <dsp:nvSpPr>
        <dsp:cNvPr id="0" name=""/>
        <dsp:cNvSpPr/>
      </dsp:nvSpPr>
      <dsp:spPr>
        <a:xfrm>
          <a:off x="877808" y="529351"/>
          <a:ext cx="2173128" cy="217312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 flexible work arrangement is a type of employment that gives employees the opportunity to adjust the quantity, schedule, or location of their work. </a:t>
          </a:r>
          <a:endParaRPr lang="en-US" sz="1300" kern="1200"/>
        </a:p>
      </dsp:txBody>
      <dsp:txXfrm>
        <a:off x="983891" y="635434"/>
        <a:ext cx="1960962" cy="1960962"/>
      </dsp:txXfrm>
    </dsp:sp>
    <dsp:sp modelId="{33311B57-F9DE-A54E-859C-A4D200FA3653}">
      <dsp:nvSpPr>
        <dsp:cNvPr id="0" name=""/>
        <dsp:cNvSpPr/>
      </dsp:nvSpPr>
      <dsp:spPr>
        <a:xfrm>
          <a:off x="3218100" y="529351"/>
          <a:ext cx="2173128" cy="217312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ability to adapt one's behaviour in response to shifting priorities and conditions is what we mean when we talk about flexibility in the workplace. </a:t>
          </a:r>
          <a:endParaRPr lang="en-US" sz="1300" kern="1200"/>
        </a:p>
      </dsp:txBody>
      <dsp:txXfrm>
        <a:off x="3324183" y="635434"/>
        <a:ext cx="1960962" cy="1960962"/>
      </dsp:txXfrm>
    </dsp:sp>
    <dsp:sp modelId="{5C1E1131-4723-DF49-A648-68C257C23686}">
      <dsp:nvSpPr>
        <dsp:cNvPr id="0" name=""/>
        <dsp:cNvSpPr/>
      </dsp:nvSpPr>
      <dsp:spPr>
        <a:xfrm>
          <a:off x="877808" y="2869644"/>
          <a:ext cx="2173128" cy="217312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People fare better in life when they are adaptable because it grants them the freedom, independence, and equilibrium they need to thrive. </a:t>
          </a:r>
          <a:endParaRPr lang="en-US" sz="1300" kern="1200"/>
        </a:p>
      </dsp:txBody>
      <dsp:txXfrm>
        <a:off x="983891" y="2975727"/>
        <a:ext cx="1960962" cy="1960962"/>
      </dsp:txXfrm>
    </dsp:sp>
    <dsp:sp modelId="{171A36CF-A9D7-AD4B-BC97-569CE8517125}">
      <dsp:nvSpPr>
        <dsp:cNvPr id="0" name=""/>
        <dsp:cNvSpPr/>
      </dsp:nvSpPr>
      <dsp:spPr>
        <a:xfrm>
          <a:off x="3218100" y="2869644"/>
          <a:ext cx="2173128" cy="217312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end outcome is increased productivity in addition to increased employee loyalty and engagement (CIPD, 2022). For me personally, I need flexible working so I can attend my classes at university during the week.</a:t>
          </a:r>
          <a:endParaRPr lang="en-US" sz="1300" kern="1200" dirty="0"/>
        </a:p>
      </dsp:txBody>
      <dsp:txXfrm>
        <a:off x="3324183" y="2975727"/>
        <a:ext cx="1960962" cy="19609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8CA6B-2FDB-6642-BFCB-B750F4B31FC8}">
      <dsp:nvSpPr>
        <dsp:cNvPr id="0" name=""/>
        <dsp:cNvSpPr/>
      </dsp:nvSpPr>
      <dsp:spPr>
        <a:xfrm>
          <a:off x="0" y="113904"/>
          <a:ext cx="6263640"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better support its employees in maintaining a healthy equilibrium between their personal and professional life, Nestlé has instituted a number of initiatives in recent years. </a:t>
          </a:r>
          <a:endParaRPr lang="en-US" sz="2400" kern="1200"/>
        </a:p>
      </dsp:txBody>
      <dsp:txXfrm>
        <a:off x="83616" y="197520"/>
        <a:ext cx="6096408" cy="1545648"/>
      </dsp:txXfrm>
    </dsp:sp>
    <dsp:sp modelId="{3FDB07D0-88DA-8E49-A91B-FD20675E9626}">
      <dsp:nvSpPr>
        <dsp:cNvPr id="0" name=""/>
        <dsp:cNvSpPr/>
      </dsp:nvSpPr>
      <dsp:spPr>
        <a:xfrm>
          <a:off x="0" y="1895904"/>
          <a:ext cx="6263640" cy="1712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Providing workers with more leeway in their schedules as opposed to set start and stop timings is one of these strategies that might be utilised. </a:t>
          </a:r>
          <a:endParaRPr lang="en-US" sz="2400" kern="1200"/>
        </a:p>
      </dsp:txBody>
      <dsp:txXfrm>
        <a:off x="83616" y="1979520"/>
        <a:ext cx="6096408" cy="1545648"/>
      </dsp:txXfrm>
    </dsp:sp>
    <dsp:sp modelId="{176E3856-4993-3A4E-8902-4D76E3FDE490}">
      <dsp:nvSpPr>
        <dsp:cNvPr id="0" name=""/>
        <dsp:cNvSpPr/>
      </dsp:nvSpPr>
      <dsp:spPr>
        <a:xfrm>
          <a:off x="0" y="3677904"/>
          <a:ext cx="6263640" cy="1712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Allowing someone the opportunity to work from their house and so on (Wayne and Martocchio, 2019).</a:t>
          </a:r>
          <a:endParaRPr lang="en-US" sz="2400" kern="1200"/>
        </a:p>
      </dsp:txBody>
      <dsp:txXfrm>
        <a:off x="83616" y="3761520"/>
        <a:ext cx="6096408" cy="15456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74468-453E-D94A-9198-791BEF34A43E}">
      <dsp:nvSpPr>
        <dsp:cNvPr id="0" name=""/>
        <dsp:cNvSpPr/>
      </dsp:nvSpPr>
      <dsp:spPr>
        <a:xfrm>
          <a:off x="0" y="2687"/>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541FF-333E-F947-B2CF-32727147F0D2}">
      <dsp:nvSpPr>
        <dsp:cNvPr id="0" name=""/>
        <dsp:cNvSpPr/>
      </dsp:nvSpPr>
      <dsp:spPr>
        <a:xfrm>
          <a:off x="0" y="2687"/>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Equality and diversity are concepts that can be used to a wide range of issues in the workplace. </a:t>
          </a:r>
          <a:endParaRPr lang="en-US" sz="2500" kern="1200"/>
        </a:p>
      </dsp:txBody>
      <dsp:txXfrm>
        <a:off x="0" y="2687"/>
        <a:ext cx="6263640" cy="1833104"/>
      </dsp:txXfrm>
    </dsp:sp>
    <dsp:sp modelId="{D30BED61-0206-9B43-85B9-0C2EC90F3D02}">
      <dsp:nvSpPr>
        <dsp:cNvPr id="0" name=""/>
        <dsp:cNvSpPr/>
      </dsp:nvSpPr>
      <dsp:spPr>
        <a:xfrm>
          <a:off x="0" y="1835791"/>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80779-DC30-A64F-8CDC-DB9064DA3272}">
      <dsp:nvSpPr>
        <dsp:cNvPr id="0" name=""/>
        <dsp:cNvSpPr/>
      </dsp:nvSpPr>
      <dsp:spPr>
        <a:xfrm>
          <a:off x="0" y="1835791"/>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place a strong focus on treating all employees equally and fairly, notwithstanding age, skin tone, gender, cultural background, abilities, beliefs, sexual orientation.</a:t>
          </a:r>
          <a:endParaRPr lang="en-US" sz="2500" kern="1200"/>
        </a:p>
      </dsp:txBody>
      <dsp:txXfrm>
        <a:off x="0" y="1835791"/>
        <a:ext cx="6263640" cy="1833104"/>
      </dsp:txXfrm>
    </dsp:sp>
    <dsp:sp modelId="{A9E8409E-6A44-6F4A-8965-728FD0B531FA}">
      <dsp:nvSpPr>
        <dsp:cNvPr id="0" name=""/>
        <dsp:cNvSpPr/>
      </dsp:nvSpPr>
      <dsp:spPr>
        <a:xfrm>
          <a:off x="0" y="3668896"/>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E0B42-05DD-734E-A28C-F845DE103028}">
      <dsp:nvSpPr>
        <dsp:cNvPr id="0" name=""/>
        <dsp:cNvSpPr/>
      </dsp:nvSpPr>
      <dsp:spPr>
        <a:xfrm>
          <a:off x="0" y="3668896"/>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culture can help. In addition, higher productivity and efficiency are fostered by the presence of diversity in the workplace (Wayne and Martocchio, 2019). </a:t>
          </a:r>
          <a:endParaRPr lang="en-US" sz="2500" kern="1200"/>
        </a:p>
      </dsp:txBody>
      <dsp:txXfrm>
        <a:off x="0" y="3668896"/>
        <a:ext cx="6263640" cy="18331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13C1A-3152-D64E-9AAA-720BE73233CC}">
      <dsp:nvSpPr>
        <dsp:cNvPr id="0" name=""/>
        <dsp:cNvSpPr/>
      </dsp:nvSpPr>
      <dsp:spPr>
        <a:xfrm>
          <a:off x="0" y="2687"/>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BB5EF6-A18A-0B4D-AB1C-4B1505367541}">
      <dsp:nvSpPr>
        <dsp:cNvPr id="0" name=""/>
        <dsp:cNvSpPr/>
      </dsp:nvSpPr>
      <dsp:spPr>
        <a:xfrm>
          <a:off x="0" y="2687"/>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creation of an inclusive and diverse work environment has been shown to reduce absenteeism and increase levels of productivity. </a:t>
          </a:r>
          <a:endParaRPr lang="en-US" sz="2200" kern="1200"/>
        </a:p>
      </dsp:txBody>
      <dsp:txXfrm>
        <a:off x="0" y="2687"/>
        <a:ext cx="6263640" cy="1833104"/>
      </dsp:txXfrm>
    </dsp:sp>
    <dsp:sp modelId="{4E32218B-520C-7C4F-BD3A-FFE380A92D06}">
      <dsp:nvSpPr>
        <dsp:cNvPr id="0" name=""/>
        <dsp:cNvSpPr/>
      </dsp:nvSpPr>
      <dsp:spPr>
        <a:xfrm>
          <a:off x="0" y="1835791"/>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A1F59-EC4B-EB41-8D31-A018D91A3CA6}">
      <dsp:nvSpPr>
        <dsp:cNvPr id="0" name=""/>
        <dsp:cNvSpPr/>
      </dsp:nvSpPr>
      <dsp:spPr>
        <a:xfrm>
          <a:off x="0" y="1835791"/>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Department of Human Resources is an essential component in the process of cultivating and encouraging diversity. </a:t>
          </a:r>
          <a:endParaRPr lang="en-US" sz="2200" kern="1200"/>
        </a:p>
      </dsp:txBody>
      <dsp:txXfrm>
        <a:off x="0" y="1835791"/>
        <a:ext cx="6263640" cy="1833104"/>
      </dsp:txXfrm>
    </dsp:sp>
    <dsp:sp modelId="{DDED0C03-B29B-C24D-94F5-D9AAEF17A215}">
      <dsp:nvSpPr>
        <dsp:cNvPr id="0" name=""/>
        <dsp:cNvSpPr/>
      </dsp:nvSpPr>
      <dsp:spPr>
        <a:xfrm>
          <a:off x="0" y="3668896"/>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3B0400-CADA-9540-9DBF-A244634017A5}">
      <dsp:nvSpPr>
        <dsp:cNvPr id="0" name=""/>
        <dsp:cNvSpPr/>
      </dsp:nvSpPr>
      <dsp:spPr>
        <a:xfrm>
          <a:off x="0" y="3668896"/>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formation and empowerment of an organisational culture that promotes a courteous, inclusive workplace in which every employee has the opportunity to learn, grow, and contribute to the success of the firm (Wayne and Martocchio, 2019).</a:t>
          </a:r>
          <a:endParaRPr lang="en-US" sz="2200" kern="1200"/>
        </a:p>
      </dsp:txBody>
      <dsp:txXfrm>
        <a:off x="0" y="3668896"/>
        <a:ext cx="6263640" cy="18331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8B1AE-105F-A04E-9FCC-E0736A4A5B56}">
      <dsp:nvSpPr>
        <dsp:cNvPr id="0" name=""/>
        <dsp:cNvSpPr/>
      </dsp:nvSpPr>
      <dsp:spPr>
        <a:xfrm>
          <a:off x="348456" y="0"/>
          <a:ext cx="5572125" cy="557212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8A109-EB34-DF4A-A779-A2A06147DD56}">
      <dsp:nvSpPr>
        <dsp:cNvPr id="0" name=""/>
        <dsp:cNvSpPr/>
      </dsp:nvSpPr>
      <dsp:spPr>
        <a:xfrm>
          <a:off x="710644" y="362188"/>
          <a:ext cx="2228850" cy="2228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departments responsible for human resources have an obligation to ensure that their organisations offer mentoring programmes and support groups. </a:t>
          </a:r>
          <a:endParaRPr lang="en-US" sz="1400" kern="1200"/>
        </a:p>
      </dsp:txBody>
      <dsp:txXfrm>
        <a:off x="819447" y="470991"/>
        <a:ext cx="2011244" cy="2011244"/>
      </dsp:txXfrm>
    </dsp:sp>
    <dsp:sp modelId="{440E286F-07E2-264D-83BB-BECD72297A82}">
      <dsp:nvSpPr>
        <dsp:cNvPr id="0" name=""/>
        <dsp:cNvSpPr/>
      </dsp:nvSpPr>
      <dsp:spPr>
        <a:xfrm>
          <a:off x="3329543" y="362188"/>
          <a:ext cx="2228850" cy="22288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Mentoring can take place either inside of an organisation or outside of it as part of a community service activity in conjunction with local schools or youth groups. </a:t>
          </a:r>
          <a:endParaRPr lang="en-US" sz="1400" kern="1200"/>
        </a:p>
      </dsp:txBody>
      <dsp:txXfrm>
        <a:off x="3438346" y="470991"/>
        <a:ext cx="2011244" cy="2011244"/>
      </dsp:txXfrm>
    </dsp:sp>
    <dsp:sp modelId="{1CE936BF-FA2A-8745-B536-6655DDBA7D00}">
      <dsp:nvSpPr>
        <dsp:cNvPr id="0" name=""/>
        <dsp:cNvSpPr/>
      </dsp:nvSpPr>
      <dsp:spPr>
        <a:xfrm>
          <a:off x="710644" y="2981086"/>
          <a:ext cx="2228850" cy="22288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Identifying and nurturing young talent at an early age is critical, as is ensuring that individuals of colour are informed of the most advantageous professional options. </a:t>
          </a:r>
          <a:endParaRPr lang="en-US" sz="1400" kern="1200"/>
        </a:p>
      </dsp:txBody>
      <dsp:txXfrm>
        <a:off x="819447" y="3089889"/>
        <a:ext cx="2011244" cy="2011244"/>
      </dsp:txXfrm>
    </dsp:sp>
    <dsp:sp modelId="{9370B3FA-A936-F74D-B877-E2D27B5A2249}">
      <dsp:nvSpPr>
        <dsp:cNvPr id="0" name=""/>
        <dsp:cNvSpPr/>
      </dsp:nvSpPr>
      <dsp:spPr>
        <a:xfrm>
          <a:off x="3329543" y="2981086"/>
          <a:ext cx="2228850" cy="2228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One example of a thriving business that offers an efficient mentoring programme is Deloitte, which runs a programme called "Leadership - Volunteering and Mentoring." (Changeboard, 2010). </a:t>
          </a:r>
          <a:endParaRPr lang="en-US" sz="1400" kern="1200"/>
        </a:p>
      </dsp:txBody>
      <dsp:txXfrm>
        <a:off x="3438346" y="3089889"/>
        <a:ext cx="2011244" cy="20112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259D0C-D9C8-49AF-97A8-FC0EC37AB119}">
      <dsp:nvSpPr>
        <dsp:cNvPr id="0" name=""/>
        <dsp:cNvSpPr/>
      </dsp:nvSpPr>
      <dsp:spPr>
        <a:xfrm>
          <a:off x="2878073" y="150702"/>
          <a:ext cx="764912" cy="764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BB492-1913-4C8E-8C29-CB2B42E36876}">
      <dsp:nvSpPr>
        <dsp:cNvPr id="0" name=""/>
        <dsp:cNvSpPr/>
      </dsp:nvSpPr>
      <dsp:spPr>
        <a:xfrm>
          <a:off x="2410627"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33425">
            <a:lnSpc>
              <a:spcPct val="100000"/>
            </a:lnSpc>
            <a:spcBef>
              <a:spcPct val="0"/>
            </a:spcBef>
            <a:spcAft>
              <a:spcPct val="35000"/>
            </a:spcAft>
            <a:buNone/>
          </a:pPr>
          <a:r>
            <a:rPr lang="en-GB" sz="1650" kern="1200"/>
            <a:t>According to a study, people who have the option to work flexibly report higher levels of job satisfaction and commitment, and they are also more willing to increase their level of discretionary effort. </a:t>
          </a:r>
          <a:endParaRPr lang="en-US" sz="1650" kern="1200"/>
        </a:p>
      </dsp:txBody>
      <dsp:txXfrm>
        <a:off x="2410627" y="1523442"/>
        <a:ext cx="1699804" cy="2677192"/>
      </dsp:txXfrm>
    </dsp:sp>
    <dsp:sp modelId="{B620BD37-67B7-426F-864A-ACE11C2526E8}">
      <dsp:nvSpPr>
        <dsp:cNvPr id="0" name=""/>
        <dsp:cNvSpPr/>
      </dsp:nvSpPr>
      <dsp:spPr>
        <a:xfrm>
          <a:off x="4875343" y="150702"/>
          <a:ext cx="764912" cy="764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477B0E-CC87-4F05-9E3B-ECD0E90254DE}">
      <dsp:nvSpPr>
        <dsp:cNvPr id="0" name=""/>
        <dsp:cNvSpPr/>
      </dsp:nvSpPr>
      <dsp:spPr>
        <a:xfrm>
          <a:off x="4407897"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33425">
            <a:lnSpc>
              <a:spcPct val="100000"/>
            </a:lnSpc>
            <a:spcBef>
              <a:spcPct val="0"/>
            </a:spcBef>
            <a:spcAft>
              <a:spcPct val="35000"/>
            </a:spcAft>
            <a:buNone/>
          </a:pPr>
          <a:r>
            <a:rPr lang="en-GB" sz="1650" kern="1200"/>
            <a:t>This is primarily attributable to the fact that people who have more leeway in their work schedules tend to report higher levels of happiness.</a:t>
          </a:r>
          <a:endParaRPr lang="en-US" sz="1650" kern="1200"/>
        </a:p>
      </dsp:txBody>
      <dsp:txXfrm>
        <a:off x="4407897" y="1523442"/>
        <a:ext cx="1699804" cy="2677192"/>
      </dsp:txXfrm>
    </dsp:sp>
    <dsp:sp modelId="{B95BDC11-E6B6-4F35-B08A-DE4F44E6328E}">
      <dsp:nvSpPr>
        <dsp:cNvPr id="0" name=""/>
        <dsp:cNvSpPr/>
      </dsp:nvSpPr>
      <dsp:spPr>
        <a:xfrm>
          <a:off x="6872614" y="150702"/>
          <a:ext cx="764912" cy="7649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50ECE-B5AE-476F-BE2C-D330A4CABD12}">
      <dsp:nvSpPr>
        <dsp:cNvPr id="0" name=""/>
        <dsp:cNvSpPr/>
      </dsp:nvSpPr>
      <dsp:spPr>
        <a:xfrm>
          <a:off x="6405168"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33425">
            <a:lnSpc>
              <a:spcPct val="100000"/>
            </a:lnSpc>
            <a:spcBef>
              <a:spcPct val="0"/>
            </a:spcBef>
            <a:spcAft>
              <a:spcPct val="35000"/>
            </a:spcAft>
            <a:buNone/>
          </a:pPr>
          <a:r>
            <a:rPr lang="en-GB" sz="1650" kern="1200"/>
            <a:t>This, in turn, enables them to concentrate more intently and feel more motivated to carry out their day-to-day responsibilities (Boesby Dahl, 2014). </a:t>
          </a:r>
          <a:endParaRPr lang="en-US" sz="1650" kern="1200"/>
        </a:p>
      </dsp:txBody>
      <dsp:txXfrm>
        <a:off x="6405168" y="1523442"/>
        <a:ext cx="1699804" cy="26771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A43AE-8C08-4E55-B5F0-13692EDDEEE2}">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72B97-5C6A-46E2-920C-CEB5F6FDB65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D5335-46C0-4511-9B54-C7350048BFB2}">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When an employee has the option to work flexibly, the employer gives up control over the employee's working hours and location. </a:t>
          </a:r>
          <a:endParaRPr lang="en-US" sz="1400" kern="1200"/>
        </a:p>
      </dsp:txBody>
      <dsp:txXfrm>
        <a:off x="1834517" y="469890"/>
        <a:ext cx="3148942" cy="1335915"/>
      </dsp:txXfrm>
    </dsp:sp>
    <dsp:sp modelId="{C1CE46F3-D21E-4DCF-ADD2-B5B1126F0A5F}">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A805B4-D845-45DF-900A-70EBAFD123D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AFB7AA-BAD9-4105-A044-433CB3EEA2D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This control might be extremely effective for an employee, not the least of which is due to the fact that it makes it easier for them to strike a balance between their professional and personal responsibilities. </a:t>
          </a:r>
          <a:endParaRPr lang="en-US" sz="1400" kern="1200"/>
        </a:p>
      </dsp:txBody>
      <dsp:txXfrm>
        <a:off x="7154322" y="469890"/>
        <a:ext cx="3148942" cy="1335915"/>
      </dsp:txXfrm>
    </dsp:sp>
    <dsp:sp modelId="{0DF98EEC-C0F9-47F4-AFCF-0638D1BC9805}">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A26C8-AF11-402F-BA5D-963B546C45D6}">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E0602-4E8E-4089-91B8-74D3A282DB7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It also indicates that organisations are able to plan ahead to function from specific locations as needed. </a:t>
          </a:r>
          <a:endParaRPr lang="en-US" sz="1400" kern="1200"/>
        </a:p>
      </dsp:txBody>
      <dsp:txXfrm>
        <a:off x="1834517" y="2545532"/>
        <a:ext cx="3148942" cy="1335915"/>
      </dsp:txXfrm>
    </dsp:sp>
    <dsp:sp modelId="{A0FBD2B8-2FE7-4CAC-9B1B-6D13A55D88D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168CC-30F6-4B5E-8DD2-A40B1B998BC2}">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90D6A-A75C-42CA-B12A-13E7764DE4B0}">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One example of this would be reserving meeting venues when it is important for worker cooperation at a specific time (Condeco, 2021). </a:t>
          </a:r>
          <a:endParaRPr lang="en-US" sz="1400" kern="1200"/>
        </a:p>
      </dsp:txBody>
      <dsp:txXfrm>
        <a:off x="7154322" y="2545532"/>
        <a:ext cx="3148942" cy="13359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92E4C-8DB2-F743-8D33-68CA010F096A}">
      <dsp:nvSpPr>
        <dsp:cNvPr id="0" name=""/>
        <dsp:cNvSpPr/>
      </dsp:nvSpPr>
      <dsp:spPr>
        <a:xfrm>
          <a:off x="0" y="5895"/>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While some workers perform their duties from the comfort of their own homes, others commute to and spend their days within traditional workplaces. </a:t>
          </a:r>
          <a:endParaRPr lang="en-US" sz="2500" kern="1200"/>
        </a:p>
      </dsp:txBody>
      <dsp:txXfrm>
        <a:off x="68270" y="74165"/>
        <a:ext cx="10379060" cy="1261975"/>
      </dsp:txXfrm>
    </dsp:sp>
    <dsp:sp modelId="{9BA77025-107F-E542-876A-F9B562CC8F6B}">
      <dsp:nvSpPr>
        <dsp:cNvPr id="0" name=""/>
        <dsp:cNvSpPr/>
      </dsp:nvSpPr>
      <dsp:spPr>
        <a:xfrm>
          <a:off x="0" y="1476411"/>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new working environments may amplify any unconscious prejudices and make already challenging diversity concerns even more difficult to address. </a:t>
          </a:r>
          <a:endParaRPr lang="en-US" sz="2500" kern="1200"/>
        </a:p>
      </dsp:txBody>
      <dsp:txXfrm>
        <a:off x="68270" y="1544681"/>
        <a:ext cx="10379060" cy="1261975"/>
      </dsp:txXfrm>
    </dsp:sp>
    <dsp:sp modelId="{F9E91030-B923-EF46-8CC2-A6FD4615CC34}">
      <dsp:nvSpPr>
        <dsp:cNvPr id="0" name=""/>
        <dsp:cNvSpPr/>
      </dsp:nvSpPr>
      <dsp:spPr>
        <a:xfrm>
          <a:off x="0" y="2946926"/>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remote workforce has the potential to construct barriers between individuals and teams, so undermining previous organisational policies and practises aimed to foster inclusivity.</a:t>
          </a:r>
          <a:endParaRPr lang="en-US" sz="2500" kern="1200"/>
        </a:p>
      </dsp:txBody>
      <dsp:txXfrm>
        <a:off x="68270" y="3015196"/>
        <a:ext cx="10379060" cy="12619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B7F3F6-E051-2640-BB0E-3E110D4B38A1}" type="datetimeFigureOut">
              <a:rPr lang="en-GB" smtClean="0"/>
              <a:t>19/11/2022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A92996-D4C7-654F-AE01-081DC70E4ADF}" type="slidenum">
              <a:rPr lang="en-GB" smtClean="0"/>
              <a:t>‹#›</a:t>
            </a:fld>
            <a:endParaRPr lang="en-GB"/>
          </a:p>
        </p:txBody>
      </p:sp>
    </p:spTree>
    <p:extLst>
      <p:ext uri="{BB962C8B-B14F-4D97-AF65-F5344CB8AC3E}">
        <p14:creationId xmlns:p14="http://schemas.microsoft.com/office/powerpoint/2010/main" val="2363502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ork180.com/en-us/blog/flexible-working-its-outcomes-that-matter-at-nestle" TargetMode="External"/><Relationship Id="rId3" Type="http://schemas.openxmlformats.org/officeDocument/2006/relationships/hyperlink" Target="https://www.changeboard.com/article-details/13720/diversity-in-the-workplace-what-s-the-role-of-hr-/" TargetMode="External"/><Relationship Id="rId7" Type="http://schemas.openxmlformats.org/officeDocument/2006/relationships/hyperlink" Target="https://www.ceridian.com/uk/blog/support-diversity-and-inclusion-in-the-workplace"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globaldata.com/company-profile/nestle-sa/" TargetMode="External"/><Relationship Id="rId5" Type="http://schemas.openxmlformats.org/officeDocument/2006/relationships/hyperlink" Target="https://www.condecosoftware.com/blog/flexible-working-impact/" TargetMode="External"/><Relationship Id="rId4" Type="http://schemas.openxmlformats.org/officeDocument/2006/relationships/hyperlink" Target="https://www.cipd.co.uk/Images/flexible-working-business-case_tcm18-52768.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Hi. Today for this presentation I will provide a case in favour of flexible working conditions for the company Nestle. The presentation will evaluate the impact of flexible working condition and the ways to promote it more effectively in general and also in the chosen business.</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a:t>
            </a:fld>
            <a:endParaRPr lang="en-GB"/>
          </a:p>
        </p:txBody>
      </p:sp>
    </p:spTree>
    <p:extLst>
      <p:ext uri="{BB962C8B-B14F-4D97-AF65-F5344CB8AC3E}">
        <p14:creationId xmlns:p14="http://schemas.microsoft.com/office/powerpoint/2010/main" val="2231099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table of content includes:</a:t>
            </a: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Introduction of </a:t>
            </a:r>
            <a:r>
              <a:rPr lang="en-GB" sz="2800" dirty="0"/>
              <a:t>Nestle</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Moral and Business</a:t>
            </a:r>
          </a:p>
          <a:p>
            <a:pPr marL="0" marR="0" lvl="0" indent="0" algn="l" defTabSz="914400" rtl="0" eaLnBrk="1" fontAlgn="auto" latinLnBrk="0" hangingPunct="1">
              <a:lnSpc>
                <a:spcPct val="115000"/>
              </a:lnSpc>
              <a:spcBef>
                <a:spcPts val="0"/>
              </a:spcBef>
              <a:spcAft>
                <a:spcPts val="10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Flexible Working Conditions in </a:t>
            </a:r>
            <a:r>
              <a:rPr lang="en-GB" sz="2800" dirty="0"/>
              <a:t>Nestle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Equality and Diversity in the Workplace</a:t>
            </a: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HR Promoting Diversity in </a:t>
            </a:r>
            <a:r>
              <a:rPr lang="en-GB" sz="2800" dirty="0"/>
              <a:t>Nestle</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Impact of Flexible Working Conditions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Promoting Diversity and Inclusion at Work</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Conclusion</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References</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2</a:t>
            </a:fld>
            <a:endParaRPr lang="en-GB"/>
          </a:p>
        </p:txBody>
      </p:sp>
    </p:spTree>
    <p:extLst>
      <p:ext uri="{BB962C8B-B14F-4D97-AF65-F5344CB8AC3E}">
        <p14:creationId xmlns:p14="http://schemas.microsoft.com/office/powerpoint/2010/main" val="4130514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Nestle SA, often known simply as Nestle, is a conglomerate that produces and distributes a variety of foods and beverages. The company's product lines include things like baby foods, bottled water, cereals, chocolates and confections, coffee, culinary goods, chilled and frozen foods, dairy products, nutritional products, ice cream, and products for pets. In addition, Nestle provides services for the delivery of food, produces sausages, and sells nutritional products. Among its well-known brands are Aero, Alpo,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Milkybar</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Cerelac</a:t>
            </a:r>
            <a:r>
              <a:rPr lang="en-GB" sz="1800" dirty="0">
                <a:effectLst/>
                <a:latin typeface="Arial" panose="020B0604020202020204" pitchFamily="34" charset="0"/>
                <a:ea typeface="Calibri" panose="020F0502020204030204" pitchFamily="34" charset="0"/>
                <a:cs typeface="Times New Roman" panose="02020603050405020304" pitchFamily="18" charset="0"/>
              </a:rPr>
              <a:t>, Nescafe, Nespresso. Its commercial centres may be found all over the world, including in Asia, Oceania, Sub-Saharan Africa, the Americas, Europe and others. The corporate headquarters of Nestle may be found in Switzerland (Global Data, 2022).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3</a:t>
            </a:fld>
            <a:endParaRPr lang="en-GB"/>
          </a:p>
        </p:txBody>
      </p:sp>
    </p:spTree>
    <p:extLst>
      <p:ext uri="{BB962C8B-B14F-4D97-AF65-F5344CB8AC3E}">
        <p14:creationId xmlns:p14="http://schemas.microsoft.com/office/powerpoint/2010/main" val="163709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flexible work arrangement is a type of employment that gives employees the opportunity to adjust the quantity, schedule, or location of their work. This is often done for the mutual advantage of the employee and the business. The ability to adapt one's behaviour in response to shifting priorities and conditions is what we mean when we talk about flexibility in the workplace (CIPD, 2022).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For me personally, I need flexible working so I can attend my classes at university during the week.</a:t>
            </a:r>
            <a:r>
              <a:rPr lang="en-GB" dirty="0">
                <a:effectLst/>
              </a:rPr>
              <a:t> </a:t>
            </a:r>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4</a:t>
            </a:fld>
            <a:endParaRPr lang="en-GB"/>
          </a:p>
        </p:txBody>
      </p:sp>
    </p:spTree>
    <p:extLst>
      <p:ext uri="{BB962C8B-B14F-4D97-AF65-F5344CB8AC3E}">
        <p14:creationId xmlns:p14="http://schemas.microsoft.com/office/powerpoint/2010/main" val="407579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 better support its employees in maintaining a healthy equilibrium between their personal and professional life, Nestlé has instituted a number of initiatives in recent years.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Providing workers with more leeway in their schedules as opposed to set start and stop timings is one of these strategies that might be utilised.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Allowing someone the opportunity to work from their house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has been shown that allowing employees more autonomy and happiness in their work schedules can lead to an increase in overall productivity.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5</a:t>
            </a:fld>
            <a:endParaRPr lang="en-GB"/>
          </a:p>
        </p:txBody>
      </p:sp>
    </p:spTree>
    <p:extLst>
      <p:ext uri="{BB962C8B-B14F-4D97-AF65-F5344CB8AC3E}">
        <p14:creationId xmlns:p14="http://schemas.microsoft.com/office/powerpoint/2010/main" val="3507170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corporate culture of Nestlé is flexible enough to fit the various life stages and priorities of its employees. This aid could come in the form of daily flexibility or flexibility over a longer period of time. By providing its employees with more adaptable work options, Nestlé demonstrates its commitment to fostering a culture of empowerment. They recognise that priorities might move and converge on any given day (Work180, 2017).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6</a:t>
            </a:fld>
            <a:endParaRPr lang="en-GB"/>
          </a:p>
        </p:txBody>
      </p:sp>
    </p:spTree>
    <p:extLst>
      <p:ext uri="{BB962C8B-B14F-4D97-AF65-F5344CB8AC3E}">
        <p14:creationId xmlns:p14="http://schemas.microsoft.com/office/powerpoint/2010/main" val="190411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Equality and diversity are concepts that can be used to a wide range of issues in the workplace. They place a strong focus on treating all employees equally and fairly, notwithstanding age, skin tone, gender, cultural background, abilities, beliefs, sexual orientation, and any other distinguishing features they may have. This culture can help. In addition, higher productivity and efficiency are fostered by the presence of diversity in the workplace.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7</a:t>
            </a:fld>
            <a:endParaRPr lang="en-GB"/>
          </a:p>
        </p:txBody>
      </p:sp>
    </p:spTree>
    <p:extLst>
      <p:ext uri="{BB962C8B-B14F-4D97-AF65-F5344CB8AC3E}">
        <p14:creationId xmlns:p14="http://schemas.microsoft.com/office/powerpoint/2010/main" val="2891146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It's possible that companies with workforces that are more reflective of their customer base will be better equipped to spot new tendencies as they emerge. The creation of an inclusive and diverse work environment has been shown to reduce absenteeism and increase levels of productivity. Diversity is also a primary driver of employee motivation. The Department of Human Resources is an essential component in the process of cultivating and encouraging diversity. This is the critical role that diversity management and leadership play.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8</a:t>
            </a:fld>
            <a:endParaRPr lang="en-GB"/>
          </a:p>
        </p:txBody>
      </p:sp>
    </p:spTree>
    <p:extLst>
      <p:ext uri="{BB962C8B-B14F-4D97-AF65-F5344CB8AC3E}">
        <p14:creationId xmlns:p14="http://schemas.microsoft.com/office/powerpoint/2010/main" val="285504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departments responsible for human resources have an obligation to ensure that their organisations offer mentoring programmes and support groups. Mentoring can take place either inside of an organisation or outside of it as part of a community service activity in conjunction with local schools or youth groups. One example of a thriving business that offers an efficient mentoring programme is Deloitte, which runs a programme called "Leadership - Volunteering and Mentoring." These mentors assisted students in achieving their objectives by providing essential guidance and pointing them in the right way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Changeboard</a:t>
            </a:r>
            <a:r>
              <a:rPr lang="en-GB" sz="1800" dirty="0">
                <a:effectLst/>
                <a:latin typeface="Arial" panose="020B0604020202020204" pitchFamily="34" charset="0"/>
                <a:ea typeface="Calibri" panose="020F0502020204030204" pitchFamily="34" charset="0"/>
                <a:cs typeface="Times New Roman" panose="02020603050405020304" pitchFamily="18" charset="0"/>
              </a:rPr>
              <a:t>, 2010).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9</a:t>
            </a:fld>
            <a:endParaRPr lang="en-GB"/>
          </a:p>
        </p:txBody>
      </p:sp>
    </p:spTree>
    <p:extLst>
      <p:ext uri="{BB962C8B-B14F-4D97-AF65-F5344CB8AC3E}">
        <p14:creationId xmlns:p14="http://schemas.microsoft.com/office/powerpoint/2010/main" val="976982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a study, people who have the option to work flexibly report higher levels of job satisfaction and commitment, and they are also more willing to increase their level of discretionary effort. This is primarily attributable to the fact that people who have more leeway in their work schedules tend to report higher levels of happiness and experience lower levels of stress on the job. This, in turn, enables them to concentrate more intently and feel more motivated to carry out their day-to-day responsibilities.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10</a:t>
            </a:fld>
            <a:endParaRPr lang="en-GB"/>
          </a:p>
        </p:txBody>
      </p:sp>
    </p:spTree>
    <p:extLst>
      <p:ext uri="{BB962C8B-B14F-4D97-AF65-F5344CB8AC3E}">
        <p14:creationId xmlns:p14="http://schemas.microsoft.com/office/powerpoint/2010/main" val="3448195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When an employee has the option to work flexibly, the employer gives up control over the employee's working hours and location.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control might be extremely effective for an employee, not the least of which is due to the fact that it makes it easier for them to strike a balance between their professional and personal responsibilities (e.g. childcare or medical appointments). It also indicates that organisations are able to plan ahead to function from specific locations as needed (Condeco, 2021).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11</a:t>
            </a:fld>
            <a:endParaRPr lang="en-GB"/>
          </a:p>
        </p:txBody>
      </p:sp>
    </p:spTree>
    <p:extLst>
      <p:ext uri="{BB962C8B-B14F-4D97-AF65-F5344CB8AC3E}">
        <p14:creationId xmlns:p14="http://schemas.microsoft.com/office/powerpoint/2010/main" val="1587422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important to be aware of your unconscious prejudices.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Increase awareness of the relevance of preventing prejudice.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advancing pay parity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Develop a strategy for your future tactical training.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Respect the traditions of all peoples.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Facilitate employee engagement in employee resource groups. </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Change your squads (McClendon, 2022).  </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12</a:t>
            </a:fld>
            <a:endParaRPr lang="en-GB"/>
          </a:p>
        </p:txBody>
      </p:sp>
    </p:spTree>
    <p:extLst>
      <p:ext uri="{BB962C8B-B14F-4D97-AF65-F5344CB8AC3E}">
        <p14:creationId xmlns:p14="http://schemas.microsoft.com/office/powerpoint/2010/main" val="1038525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In conclusion, while some workers perform their duties from the comfort of their own homes, others commute to and spend their days within traditional workplaces. These new working environments may amplify any unconscious prejudices and make already challenging diversity concerns even more difficult to address. In its most basic form, a remote workforce has the potential to construct barriers between individuals and teams.</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13</a:t>
            </a:fld>
            <a:endParaRPr lang="en-GB"/>
          </a:p>
        </p:txBody>
      </p:sp>
    </p:spTree>
    <p:extLst>
      <p:ext uri="{BB962C8B-B14F-4D97-AF65-F5344CB8AC3E}">
        <p14:creationId xmlns:p14="http://schemas.microsoft.com/office/powerpoint/2010/main" val="1633525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References:</a:t>
            </a:r>
          </a:p>
          <a:p>
            <a:pPr>
              <a:lnSpc>
                <a:spcPct val="115000"/>
              </a:lnSpc>
              <a:spcAft>
                <a:spcPts val="10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Boesby</a:t>
            </a:r>
            <a:r>
              <a:rPr lang="en-GB" sz="1800" dirty="0">
                <a:effectLst/>
                <a:latin typeface="Arial" panose="020B0604020202020204" pitchFamily="34" charset="0"/>
                <a:ea typeface="Calibri" panose="020F0502020204030204" pitchFamily="34" charset="0"/>
                <a:cs typeface="Times New Roman" panose="02020603050405020304" pitchFamily="18" charset="0"/>
              </a:rPr>
              <a:t> Dahl, D. (2014). ‘Making up’ workers in an inclusive organisation. </a:t>
            </a:r>
            <a:r>
              <a:rPr lang="en-GB" sz="1800" i="1" dirty="0">
                <a:effectLst/>
                <a:latin typeface="Arial" panose="020B0604020202020204" pitchFamily="34" charset="0"/>
                <a:ea typeface="Calibri" panose="020F0502020204030204" pitchFamily="34" charset="0"/>
                <a:cs typeface="Times New Roman" panose="02020603050405020304" pitchFamily="18" charset="0"/>
              </a:rPr>
              <a:t>Equality, Diversity and Inclusion: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IAn</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nternational</a:t>
            </a:r>
            <a:r>
              <a:rPr lang="en-GB" sz="1800" i="1" dirty="0">
                <a:effectLst/>
                <a:latin typeface="Arial" panose="020B0604020202020204" pitchFamily="34" charset="0"/>
                <a:ea typeface="Calibri" panose="020F0502020204030204" pitchFamily="34" charset="0"/>
                <a:cs typeface="Times New Roman" panose="02020603050405020304" pitchFamily="18" charset="0"/>
              </a:rPr>
              <a:t> Journal</a:t>
            </a:r>
            <a:r>
              <a:rPr lang="en-GB" sz="1800" dirty="0">
                <a:effectLst/>
                <a:latin typeface="Arial" panose="020B0604020202020204" pitchFamily="34" charset="0"/>
                <a:ea typeface="Calibri" panose="020F0502020204030204" pitchFamily="34" charset="0"/>
                <a:cs typeface="Times New Roman" panose="02020603050405020304" pitchFamily="18" charset="0"/>
              </a:rPr>
              <a:t>, 33(</a:t>
            </a:r>
            <a:r>
              <a:rPr lang="en-GB" sz="1800" b="1" dirty="0">
                <a:effectLst/>
                <a:latin typeface="Arial" panose="020B0604020202020204" pitchFamily="34" charset="0"/>
                <a:ea typeface="Calibri" panose="020F0502020204030204" pitchFamily="34" charset="0"/>
                <a:cs typeface="Times New Roman" panose="02020603050405020304" pitchFamily="18" charset="0"/>
              </a:rPr>
              <a:t>3</a:t>
            </a:r>
            <a:r>
              <a:rPr lang="en-GB" sz="1800" dirty="0">
                <a:effectLst/>
                <a:latin typeface="Arial" panose="020B0604020202020204" pitchFamily="34" charset="0"/>
                <a:ea typeface="Calibri" panose="020F0502020204030204" pitchFamily="34" charset="0"/>
                <a:cs typeface="Times New Roman" panose="02020603050405020304" pitchFamily="18" charset="0"/>
              </a:rPr>
              <a:t>), pp.249–260. doi:10.1108/edi-11-2013-0093.</a:t>
            </a:r>
          </a:p>
          <a:p>
            <a:pPr>
              <a:lnSpc>
                <a:spcPct val="115000"/>
              </a:lnSpc>
              <a:spcAft>
                <a:spcPts val="10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Changeboard</a:t>
            </a:r>
            <a:r>
              <a:rPr lang="en-GB" sz="1800" dirty="0">
                <a:effectLst/>
                <a:latin typeface="Arial" panose="020B0604020202020204" pitchFamily="34" charset="0"/>
                <a:ea typeface="Calibri" panose="020F0502020204030204" pitchFamily="34" charset="0"/>
                <a:cs typeface="Times New Roman" panose="02020603050405020304" pitchFamily="18" charset="0"/>
              </a:rPr>
              <a:t> (2010). Diversity in the workplace - what's the role of HR?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Changeboard</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https://www.changeboard.com/article-details/13720/diversity-in-the-workplace-what-s-the-role-of-hr-/</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11/11/2022].</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CIPD (2022). Flexible working: the business case. </a:t>
            </a:r>
            <a:r>
              <a:rPr lang="en-GB" sz="1800" i="1" dirty="0">
                <a:effectLst/>
                <a:latin typeface="Arial" panose="020B0604020202020204" pitchFamily="34" charset="0"/>
                <a:ea typeface="Calibri" panose="020F0502020204030204" pitchFamily="34" charset="0"/>
                <a:cs typeface="Times New Roman" panose="02020603050405020304" pitchFamily="18" charset="0"/>
              </a:rPr>
              <a:t>CIPD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https://www.cipd.co.uk/Images/flexible-working-business-case_tcm18-52768.pdf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10/11/2022].</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Condeco (2021). The impact of flexible working on your employees. </a:t>
            </a:r>
            <a:r>
              <a:rPr lang="en-GB" sz="1800" i="1" dirty="0">
                <a:effectLst/>
                <a:latin typeface="Arial" panose="020B0604020202020204" pitchFamily="34" charset="0"/>
                <a:ea typeface="Calibri" panose="020F0502020204030204" pitchFamily="34" charset="0"/>
                <a:cs typeface="Times New Roman" panose="02020603050405020304" pitchFamily="18" charset="0"/>
              </a:rPr>
              <a:t>Condeco Software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https://www.condecosoftware.com/blog/flexible-working-impact/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11/11/2022].</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Global Data (2022). Nestle SA: Overview. </a:t>
            </a:r>
            <a:r>
              <a:rPr lang="en-GB" sz="1800" i="1" dirty="0">
                <a:effectLst/>
                <a:latin typeface="Arial" panose="020B0604020202020204" pitchFamily="34" charset="0"/>
                <a:ea typeface="Calibri" panose="020F0502020204030204" pitchFamily="34" charset="0"/>
                <a:cs typeface="Times New Roman" panose="02020603050405020304" pitchFamily="18" charset="0"/>
              </a:rPr>
              <a:t>Global Data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https://www.globaldata.com/company-profile/nestle-sa/</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10/11/2022].</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McClendon, D. (2022). How to promote diversity, equity, and inclusion in the workplace. </a:t>
            </a:r>
            <a:r>
              <a:rPr lang="en-GB" sz="1800" i="1" dirty="0">
                <a:effectLst/>
                <a:latin typeface="Arial" panose="020B0604020202020204" pitchFamily="34" charset="0"/>
                <a:ea typeface="Calibri" panose="020F0502020204030204" pitchFamily="34" charset="0"/>
                <a:cs typeface="Times New Roman" panose="02020603050405020304" pitchFamily="18" charset="0"/>
              </a:rPr>
              <a:t>Ceridian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https://www.ceridian.com/uk/blog/support-diversity-and-inclusion-in-the-workplace</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12/11/2022].</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Wayne, R.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Martocchio</a:t>
            </a:r>
            <a:r>
              <a:rPr lang="en-GB" sz="1800" dirty="0">
                <a:effectLst/>
                <a:latin typeface="Arial" panose="020B0604020202020204" pitchFamily="34" charset="0"/>
                <a:ea typeface="Calibri" panose="020F0502020204030204" pitchFamily="34" charset="0"/>
                <a:cs typeface="Times New Roman" panose="02020603050405020304" pitchFamily="18" charset="0"/>
              </a:rPr>
              <a:t>, J.J.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Human Resource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14th ed. Harlow: Pearson Education Limited.</a:t>
            </a:r>
          </a:p>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Work180 (2017). Flexible Working – it’s All About the Outcomes at Nestlé. </a:t>
            </a:r>
            <a:r>
              <a:rPr lang="en-GB" sz="1800" i="1" dirty="0">
                <a:effectLst/>
                <a:latin typeface="Arial" panose="020B0604020202020204" pitchFamily="34" charset="0"/>
                <a:ea typeface="Calibri" panose="020F0502020204030204" pitchFamily="34" charset="0"/>
                <a:cs typeface="Times New Roman" panose="02020603050405020304" pitchFamily="18" charset="0"/>
              </a:rPr>
              <a:t>Work180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https://work180.com/en-us/blog/flexible-working-its-outcomes-that-matter-at-nestle</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11/11/2022].</a:t>
            </a:r>
          </a:p>
          <a:p>
            <a:endParaRPr lang="en-GB" dirty="0"/>
          </a:p>
        </p:txBody>
      </p:sp>
      <p:sp>
        <p:nvSpPr>
          <p:cNvPr id="4" name="Slide Number Placeholder 3"/>
          <p:cNvSpPr>
            <a:spLocks noGrp="1"/>
          </p:cNvSpPr>
          <p:nvPr>
            <p:ph type="sldNum" sz="quarter" idx="5"/>
          </p:nvPr>
        </p:nvSpPr>
        <p:spPr/>
        <p:txBody>
          <a:bodyPr/>
          <a:lstStyle/>
          <a:p>
            <a:fld id="{97A92996-D4C7-654F-AE01-081DC70E4ADF}" type="slidenum">
              <a:rPr lang="en-GB" smtClean="0"/>
              <a:t>14</a:t>
            </a:fld>
            <a:endParaRPr lang="en-GB"/>
          </a:p>
        </p:txBody>
      </p:sp>
    </p:spTree>
    <p:extLst>
      <p:ext uri="{BB962C8B-B14F-4D97-AF65-F5344CB8AC3E}">
        <p14:creationId xmlns:p14="http://schemas.microsoft.com/office/powerpoint/2010/main" val="426814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890C3-383F-4D94-3C82-4EB185E32D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7755F1C-ADED-4CBC-62BA-8734EF0D5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023CA7C-7D0A-EBA0-5C45-418922570297}"/>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ADAF848B-2B3B-C4B8-BB66-D50C2B7F2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46FAF7-E65B-3FEB-7F12-98A7284CA8B0}"/>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3588002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FB19B-CBC9-1953-4058-F1F3FAFD81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56E4D57-028F-03D7-0E54-803CBC2105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532BB5-EEBB-E5DA-B089-C811E4578178}"/>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FB3FB950-D90D-9BAF-7F5B-E2BFBA1D3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7AA4E8-AD9F-A8FE-FEEF-5164F71D80B2}"/>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1895355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54072-523E-1873-A69C-2C1706D044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F9DE76F-F178-4D1E-9C0B-C0D7D51669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D7A3B1-44F9-BA45-D2D8-511C462B907F}"/>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C3627F06-CF38-9AAD-6E22-E82A60787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496ED-DBA0-623F-A6DC-824DD559D40E}"/>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450584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9E43-1E4E-3E55-C13A-278C4BC5C04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A5E2F3E-1904-F80F-98B7-11564BC333C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E907A8F-F301-0882-0264-4A1CF81414E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F2ACCF2-82F6-3402-FAD4-F187C8D1D3B3}"/>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6" name="Footer Placeholder 5">
            <a:extLst>
              <a:ext uri="{FF2B5EF4-FFF2-40B4-BE49-F238E27FC236}">
                <a16:creationId xmlns:a16="http://schemas.microsoft.com/office/drawing/2014/main" id="{2083205B-7B2C-A35B-3235-5E3378BBE4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FAA814-43B6-49EC-21AE-D02FEB57BCF0}"/>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1427138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24AE9-9F43-1CFE-198B-5CBAE72C930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BF44056-C9BF-502B-7240-89AC12F9AE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4FF933-C4F4-86CF-ADB1-CA61D3E59D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0161717-09F7-6A06-F728-433A838750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47C44F-0A7F-1E6D-344B-F7AAA73B63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F75DD24-CDA8-D9F6-1029-AF7264ED5030}"/>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8" name="Footer Placeholder 7">
            <a:extLst>
              <a:ext uri="{FF2B5EF4-FFF2-40B4-BE49-F238E27FC236}">
                <a16:creationId xmlns:a16="http://schemas.microsoft.com/office/drawing/2014/main" id="{7199AA18-8303-75BB-87CA-366BFB77D4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F06117-8F15-7730-6CDD-4F88287AB6AF}"/>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2227424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144B1-75B1-F52C-D28B-3CB8B1A14F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A4E684-0F7A-EBD9-719B-5146F77CBA11}"/>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4" name="Footer Placeholder 3">
            <a:extLst>
              <a:ext uri="{FF2B5EF4-FFF2-40B4-BE49-F238E27FC236}">
                <a16:creationId xmlns:a16="http://schemas.microsoft.com/office/drawing/2014/main" id="{FBA905D5-93D2-C06E-3771-2D69F96C06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69389E-3C10-A0B3-3805-E8A193C2FFD8}"/>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3342197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0C2E73-42FB-5A00-9CC7-E0D8EDF97E2D}"/>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3" name="Footer Placeholder 2">
            <a:extLst>
              <a:ext uri="{FF2B5EF4-FFF2-40B4-BE49-F238E27FC236}">
                <a16:creationId xmlns:a16="http://schemas.microsoft.com/office/drawing/2014/main" id="{92EC8650-8572-5237-9B2A-6FEA7D010B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AE18C4-BD30-02A9-25A1-54C5A1FC3C2A}"/>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2352423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5FFEE-663A-A91D-2B8E-499508FF201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26865E4-752D-1191-854B-6A2D2DD61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9133142-A76A-6F17-B3D5-EC22F4DBEC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BBD373-DF45-62D2-3845-E4F3EAD9C31C}"/>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6" name="Footer Placeholder 5">
            <a:extLst>
              <a:ext uri="{FF2B5EF4-FFF2-40B4-BE49-F238E27FC236}">
                <a16:creationId xmlns:a16="http://schemas.microsoft.com/office/drawing/2014/main" id="{A06C54FE-5B7B-2210-00E3-39FE1218E4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26CCDC-1C96-79BF-78C2-7ED96800D7DC}"/>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1560003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81EC-E713-B32A-2E30-765ECEA6B5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983D18B-13AF-C774-E018-A7C95F5187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C72CF6-AE83-7D25-1A8D-4089DA748E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55AAF5-851F-C928-75B2-A6338A300830}"/>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6" name="Footer Placeholder 5">
            <a:extLst>
              <a:ext uri="{FF2B5EF4-FFF2-40B4-BE49-F238E27FC236}">
                <a16:creationId xmlns:a16="http://schemas.microsoft.com/office/drawing/2014/main" id="{C5BECE8A-9045-EC6C-D9E5-2A033F9221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908AB2-98AC-396B-DE81-1CF1B9161DDC}"/>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1550183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83A8F-1283-81D9-B560-3A2E9DFBF16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41A52B-F1D3-C736-D010-4186BE00DB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A47E73-4936-630E-5CA0-8E1F81459021}"/>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CBCB2F20-73D2-9121-DA8B-4AB97FFCD5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B9FCA-A480-3AA6-31E3-9D94E3D8B5CD}"/>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1865193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CAEAC-B677-20F5-4A0A-DA7DA5AF14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B8AA149-24DD-6D50-DB49-2F7F550AAD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AE52D9-BF09-A0CF-4102-5AAC1541C1D6}"/>
              </a:ext>
            </a:extLst>
          </p:cNvPr>
          <p:cNvSpPr>
            <a:spLocks noGrp="1"/>
          </p:cNvSpPr>
          <p:nvPr>
            <p:ph type="dt" sz="half" idx="10"/>
          </p:nvPr>
        </p:nvSpPr>
        <p:spPr/>
        <p:txBody>
          <a:body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50412D73-A277-6628-F475-2E2D59821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F6311-9023-4152-243A-D67C178F7D82}"/>
              </a:ext>
            </a:extLst>
          </p:cNvPr>
          <p:cNvSpPr>
            <a:spLocks noGrp="1"/>
          </p:cNvSpPr>
          <p:nvPr>
            <p:ph type="sldNum" sz="quarter" idx="12"/>
          </p:nvPr>
        </p:nvSpPr>
        <p:spPr/>
        <p:txBody>
          <a:bodyPr/>
          <a:lstStyle/>
          <a:p>
            <a:fld id="{84354AD4-0283-8549-8CCB-1CEE92A816DD}" type="slidenum">
              <a:rPr lang="en-GB" smtClean="0"/>
              <a:t>‹#›</a:t>
            </a:fld>
            <a:endParaRPr lang="en-GB"/>
          </a:p>
        </p:txBody>
      </p:sp>
    </p:spTree>
    <p:extLst>
      <p:ext uri="{BB962C8B-B14F-4D97-AF65-F5344CB8AC3E}">
        <p14:creationId xmlns:p14="http://schemas.microsoft.com/office/powerpoint/2010/main" val="3775720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9E83E5-AFF1-CF63-5321-AB4DE1D67A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A62CBD-D982-2BF2-514B-EB356BF3AB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D48685-FD8F-2E14-F553-4B456D665C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51374A-AAC5-9E4F-A3D0-381270D3D69C}" type="datetimeFigureOut">
              <a:rPr lang="en-GB" smtClean="0"/>
              <a:t>19/11/2022</a:t>
            </a:fld>
            <a:endParaRPr lang="en-GB"/>
          </a:p>
        </p:txBody>
      </p:sp>
      <p:sp>
        <p:nvSpPr>
          <p:cNvPr id="5" name="Footer Placeholder 4">
            <a:extLst>
              <a:ext uri="{FF2B5EF4-FFF2-40B4-BE49-F238E27FC236}">
                <a16:creationId xmlns:a16="http://schemas.microsoft.com/office/drawing/2014/main" id="{8917D46A-33BC-0946-4196-CBFBC8E3D6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791290-4446-366B-990A-2DACE43DC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354AD4-0283-8549-8CCB-1CEE92A816DD}" type="slidenum">
              <a:rPr lang="en-GB" smtClean="0"/>
              <a:t>‹#›</a:t>
            </a:fld>
            <a:endParaRPr lang="en-GB"/>
          </a:p>
        </p:txBody>
      </p:sp>
    </p:spTree>
    <p:extLst>
      <p:ext uri="{BB962C8B-B14F-4D97-AF65-F5344CB8AC3E}">
        <p14:creationId xmlns:p14="http://schemas.microsoft.com/office/powerpoint/2010/main" val="3146466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openxmlformats.org/officeDocument/2006/relationships/hyperlink" Target="https://work180.com/en-us/blog/flexible-working-its-outcomes-that-matter-at-nestle" TargetMode="External"/><Relationship Id="rId3" Type="http://schemas.openxmlformats.org/officeDocument/2006/relationships/hyperlink" Target="https://www.changeboard.com/article-details/13720/diversity-in-the-workplace-what-s-the-role-of-hr-/" TargetMode="External"/><Relationship Id="rId7" Type="http://schemas.openxmlformats.org/officeDocument/2006/relationships/hyperlink" Target="https://www.ceridian.com/uk/blog/support-diversity-and-inclusion-in-the-workplac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globaldata.com/company-profile/nestle-sa/" TargetMode="External"/><Relationship Id="rId5" Type="http://schemas.openxmlformats.org/officeDocument/2006/relationships/hyperlink" Target="https://www.condecosoftware.com/blog/flexible-working-impact/" TargetMode="External"/><Relationship Id="rId4" Type="http://schemas.openxmlformats.org/officeDocument/2006/relationships/hyperlink" Target="https://www.cipd.co.uk/Images/flexible-working-business-case_tcm18-5276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30">
            <a:extLst>
              <a:ext uri="{FF2B5EF4-FFF2-40B4-BE49-F238E27FC236}">
                <a16:creationId xmlns:a16="http://schemas.microsoft.com/office/drawing/2014/main" id="{AA3A2BC7-18E6-476A-8843-E97657CFD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4" name="Group 1032">
            <a:extLst>
              <a:ext uri="{FF2B5EF4-FFF2-40B4-BE49-F238E27FC236}">
                <a16:creationId xmlns:a16="http://schemas.microsoft.com/office/drawing/2014/main" id="{2DD93539-9912-4F5E-9CB9-D0E21C06C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34" name="Freeform 5">
              <a:extLst>
                <a:ext uri="{FF2B5EF4-FFF2-40B4-BE49-F238E27FC236}">
                  <a16:creationId xmlns:a16="http://schemas.microsoft.com/office/drawing/2014/main" id="{85BB3BDA-346F-4A29-B1EA-549A366141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9" name="Freeform 6">
              <a:extLst>
                <a:ext uri="{FF2B5EF4-FFF2-40B4-BE49-F238E27FC236}">
                  <a16:creationId xmlns:a16="http://schemas.microsoft.com/office/drawing/2014/main" id="{FD92D732-B87F-4304-AE98-18D8AEF82A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 name="Freeform 7">
              <a:extLst>
                <a:ext uri="{FF2B5EF4-FFF2-40B4-BE49-F238E27FC236}">
                  <a16:creationId xmlns:a16="http://schemas.microsoft.com/office/drawing/2014/main" id="{97A1EE20-8204-4750-9C3D-E66BB4B2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0" name="Freeform 8">
              <a:extLst>
                <a:ext uri="{FF2B5EF4-FFF2-40B4-BE49-F238E27FC236}">
                  <a16:creationId xmlns:a16="http://schemas.microsoft.com/office/drawing/2014/main" id="{ADE5903C-4BC1-4BEC-AD2B-EC183D3AD3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 name="Freeform 9">
              <a:extLst>
                <a:ext uri="{FF2B5EF4-FFF2-40B4-BE49-F238E27FC236}">
                  <a16:creationId xmlns:a16="http://schemas.microsoft.com/office/drawing/2014/main" id="{F510042B-68FD-4C19-B238-E4EAA4A0DA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10">
              <a:extLst>
                <a:ext uri="{FF2B5EF4-FFF2-40B4-BE49-F238E27FC236}">
                  <a16:creationId xmlns:a16="http://schemas.microsoft.com/office/drawing/2014/main" id="{C5E8D98F-A4F9-4A4F-A553-CCD0A5A15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11">
              <a:extLst>
                <a:ext uri="{FF2B5EF4-FFF2-40B4-BE49-F238E27FC236}">
                  <a16:creationId xmlns:a16="http://schemas.microsoft.com/office/drawing/2014/main" id="{AD0848F4-21F0-4866-850D-7D4606C91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2">
              <a:extLst>
                <a:ext uri="{FF2B5EF4-FFF2-40B4-BE49-F238E27FC236}">
                  <a16:creationId xmlns:a16="http://schemas.microsoft.com/office/drawing/2014/main" id="{41FFCF40-5874-4CC4-BAFF-3620B895D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13">
              <a:extLst>
                <a:ext uri="{FF2B5EF4-FFF2-40B4-BE49-F238E27FC236}">
                  <a16:creationId xmlns:a16="http://schemas.microsoft.com/office/drawing/2014/main" id="{B6ED1D11-D50C-4796-9FD0-AD9BA79E73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4">
              <a:extLst>
                <a:ext uri="{FF2B5EF4-FFF2-40B4-BE49-F238E27FC236}">
                  <a16:creationId xmlns:a16="http://schemas.microsoft.com/office/drawing/2014/main" id="{5C050E4F-05FB-456C-8568-56BE024A7A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 name="Freeform 15">
              <a:extLst>
                <a:ext uri="{FF2B5EF4-FFF2-40B4-BE49-F238E27FC236}">
                  <a16:creationId xmlns:a16="http://schemas.microsoft.com/office/drawing/2014/main" id="{025A1037-C7BC-41A7-B5A6-423BEBC188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6">
              <a:extLst>
                <a:ext uri="{FF2B5EF4-FFF2-40B4-BE49-F238E27FC236}">
                  <a16:creationId xmlns:a16="http://schemas.microsoft.com/office/drawing/2014/main" id="{5689CBFD-0296-4305-986C-589979DEE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 name="Freeform 17">
              <a:extLst>
                <a:ext uri="{FF2B5EF4-FFF2-40B4-BE49-F238E27FC236}">
                  <a16:creationId xmlns:a16="http://schemas.microsoft.com/office/drawing/2014/main" id="{6DF2EFDA-7F19-4D54-A0C5-8F02426DD5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8">
              <a:extLst>
                <a:ext uri="{FF2B5EF4-FFF2-40B4-BE49-F238E27FC236}">
                  <a16:creationId xmlns:a16="http://schemas.microsoft.com/office/drawing/2014/main" id="{C16D5F5A-A41A-4A41-97C7-01924F0B72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 name="Freeform 19">
              <a:extLst>
                <a:ext uri="{FF2B5EF4-FFF2-40B4-BE49-F238E27FC236}">
                  <a16:creationId xmlns:a16="http://schemas.microsoft.com/office/drawing/2014/main" id="{C3043DC8-BCCE-42A5-A6A3-001E929B7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20">
              <a:extLst>
                <a:ext uri="{FF2B5EF4-FFF2-40B4-BE49-F238E27FC236}">
                  <a16:creationId xmlns:a16="http://schemas.microsoft.com/office/drawing/2014/main" id="{54F9C564-BF1E-401D-A517-7FF49D6335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 name="Freeform 21">
              <a:extLst>
                <a:ext uri="{FF2B5EF4-FFF2-40B4-BE49-F238E27FC236}">
                  <a16:creationId xmlns:a16="http://schemas.microsoft.com/office/drawing/2014/main" id="{1E6057DC-96A1-4392-A54A-EA0B7937DC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2">
              <a:extLst>
                <a:ext uri="{FF2B5EF4-FFF2-40B4-BE49-F238E27FC236}">
                  <a16:creationId xmlns:a16="http://schemas.microsoft.com/office/drawing/2014/main" id="{69F44222-702D-4A47-A21D-78AAA83C05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 name="Freeform 23">
              <a:extLst>
                <a:ext uri="{FF2B5EF4-FFF2-40B4-BE49-F238E27FC236}">
                  <a16:creationId xmlns:a16="http://schemas.microsoft.com/office/drawing/2014/main" id="{A04E10E9-A835-4913-A44A-80CAEC7C8C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20 Rules for Effectively Managing People - Deputy">
            <a:extLst>
              <a:ext uri="{FF2B5EF4-FFF2-40B4-BE49-F238E27FC236}">
                <a16:creationId xmlns:a16="http://schemas.microsoft.com/office/drawing/2014/main" id="{F8001083-715D-A06B-278C-30FDFF5077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669"/>
          <a:stretch/>
        </p:blipFill>
        <p:spPr bwMode="auto">
          <a:xfrm>
            <a:off x="20" y="227"/>
            <a:ext cx="12191675"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54" name="Group 1053">
            <a:extLst>
              <a:ext uri="{FF2B5EF4-FFF2-40B4-BE49-F238E27FC236}">
                <a16:creationId xmlns:a16="http://schemas.microsoft.com/office/drawing/2014/main" id="{4AD50174-8C74-4986-A777-AD4C43FDFC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64008"/>
            <a:ext cx="12515851" cy="6923798"/>
            <a:chOff x="-329674" y="-51881"/>
            <a:chExt cx="12515851" cy="6923798"/>
          </a:xfrm>
        </p:grpSpPr>
        <p:sp>
          <p:nvSpPr>
            <p:cNvPr id="1055" name="Freeform 5">
              <a:extLst>
                <a:ext uri="{FF2B5EF4-FFF2-40B4-BE49-F238E27FC236}">
                  <a16:creationId xmlns:a16="http://schemas.microsoft.com/office/drawing/2014/main" id="{923EF6E1-3C55-4AC8-BC63-D01D372E3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6" name="Freeform 6">
              <a:extLst>
                <a:ext uri="{FF2B5EF4-FFF2-40B4-BE49-F238E27FC236}">
                  <a16:creationId xmlns:a16="http://schemas.microsoft.com/office/drawing/2014/main" id="{9C50D281-75C3-4271-AF91-5C39D13FEB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7" name="Freeform 7">
              <a:extLst>
                <a:ext uri="{FF2B5EF4-FFF2-40B4-BE49-F238E27FC236}">
                  <a16:creationId xmlns:a16="http://schemas.microsoft.com/office/drawing/2014/main" id="{794B2208-EA1C-447D-847F-11F5B9D4B2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rgbClr val="FFFFFF">
                  <a:alpha val="1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58" name="Freeform 8">
              <a:extLst>
                <a:ext uri="{FF2B5EF4-FFF2-40B4-BE49-F238E27FC236}">
                  <a16:creationId xmlns:a16="http://schemas.microsoft.com/office/drawing/2014/main" id="{F52FD4A4-B774-4179-9780-6BBDB169C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9" name="Freeform 9">
              <a:extLst>
                <a:ext uri="{FF2B5EF4-FFF2-40B4-BE49-F238E27FC236}">
                  <a16:creationId xmlns:a16="http://schemas.microsoft.com/office/drawing/2014/main" id="{3B829EEC-4CD7-40B4-8C8B-EEA6FCECA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0" name="Freeform 10">
              <a:extLst>
                <a:ext uri="{FF2B5EF4-FFF2-40B4-BE49-F238E27FC236}">
                  <a16:creationId xmlns:a16="http://schemas.microsoft.com/office/drawing/2014/main" id="{232151E5-0AF5-4595-9F47-DBCBDCE89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1" name="Freeform 11">
              <a:extLst>
                <a:ext uri="{FF2B5EF4-FFF2-40B4-BE49-F238E27FC236}">
                  <a16:creationId xmlns:a16="http://schemas.microsoft.com/office/drawing/2014/main" id="{0A732C58-52D5-45F0-881A-E9CEE6527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2" name="Freeform 12">
              <a:extLst>
                <a:ext uri="{FF2B5EF4-FFF2-40B4-BE49-F238E27FC236}">
                  <a16:creationId xmlns:a16="http://schemas.microsoft.com/office/drawing/2014/main" id="{41861B62-072D-4900-993C-EDF1F09A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3" name="Freeform 13">
              <a:extLst>
                <a:ext uri="{FF2B5EF4-FFF2-40B4-BE49-F238E27FC236}">
                  <a16:creationId xmlns:a16="http://schemas.microsoft.com/office/drawing/2014/main" id="{A0B4784E-FDD2-45C4-96D9-F7FB13B9D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rgbClr val="FFFFFF">
                  <a:alpha val="1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4" name="Freeform 14">
              <a:extLst>
                <a:ext uri="{FF2B5EF4-FFF2-40B4-BE49-F238E27FC236}">
                  <a16:creationId xmlns:a16="http://schemas.microsoft.com/office/drawing/2014/main" id="{15E6CEA3-A4B8-409F-817C-81E686F1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rgbClr val="FFFFFF">
                  <a:alpha val="1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5" name="Freeform 15">
              <a:extLst>
                <a:ext uri="{FF2B5EF4-FFF2-40B4-BE49-F238E27FC236}">
                  <a16:creationId xmlns:a16="http://schemas.microsoft.com/office/drawing/2014/main" id="{F45ED588-9084-4394-856C-F41BAF377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rgbClr val="FFFFFF">
                  <a:alpha val="1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66" name="Freeform 16">
              <a:extLst>
                <a:ext uri="{FF2B5EF4-FFF2-40B4-BE49-F238E27FC236}">
                  <a16:creationId xmlns:a16="http://schemas.microsoft.com/office/drawing/2014/main" id="{6F8585BB-B3A3-4933-8373-6C9B6794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rgbClr val="FFFFFF">
                  <a:alpha val="1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67" name="Freeform 17">
              <a:extLst>
                <a:ext uri="{FF2B5EF4-FFF2-40B4-BE49-F238E27FC236}">
                  <a16:creationId xmlns:a16="http://schemas.microsoft.com/office/drawing/2014/main" id="{842BAD09-773A-4A50-8F52-43CB200ED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8" name="Freeform 18">
              <a:extLst>
                <a:ext uri="{FF2B5EF4-FFF2-40B4-BE49-F238E27FC236}">
                  <a16:creationId xmlns:a16="http://schemas.microsoft.com/office/drawing/2014/main" id="{12CDA865-400C-4597-B71F-65E9FA01A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9" name="Freeform 19">
              <a:extLst>
                <a:ext uri="{FF2B5EF4-FFF2-40B4-BE49-F238E27FC236}">
                  <a16:creationId xmlns:a16="http://schemas.microsoft.com/office/drawing/2014/main" id="{20CA5161-3D36-4824-9156-5D7EDB879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0" name="Freeform 20">
              <a:extLst>
                <a:ext uri="{FF2B5EF4-FFF2-40B4-BE49-F238E27FC236}">
                  <a16:creationId xmlns:a16="http://schemas.microsoft.com/office/drawing/2014/main" id="{72766501-F04B-4CAC-99CF-29FE31006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1" name="Freeform 21">
              <a:extLst>
                <a:ext uri="{FF2B5EF4-FFF2-40B4-BE49-F238E27FC236}">
                  <a16:creationId xmlns:a16="http://schemas.microsoft.com/office/drawing/2014/main" id="{D3F7B2A6-A7BF-4518-B116-EB408122C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2" name="Freeform 22">
              <a:extLst>
                <a:ext uri="{FF2B5EF4-FFF2-40B4-BE49-F238E27FC236}">
                  <a16:creationId xmlns:a16="http://schemas.microsoft.com/office/drawing/2014/main" id="{A2AD5492-967E-4048-A883-B5B3146A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rgbClr val="FFFFFF">
                  <a:alpha val="1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3" name="Freeform 23">
              <a:extLst>
                <a:ext uri="{FF2B5EF4-FFF2-40B4-BE49-F238E27FC236}">
                  <a16:creationId xmlns:a16="http://schemas.microsoft.com/office/drawing/2014/main" id="{156CB019-0F98-418E-B443-E96B55A65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rgbClr val="FFFFFF">
                  <a:alpha val="1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75" name="Group 1074">
            <a:extLst>
              <a:ext uri="{FF2B5EF4-FFF2-40B4-BE49-F238E27FC236}">
                <a16:creationId xmlns:a16="http://schemas.microsoft.com/office/drawing/2014/main" id="{7DE3D252-53B3-4561-B096-7804B9BDF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33747" y="1186483"/>
            <a:ext cx="4510627" cy="4477933"/>
            <a:chOff x="3833747" y="1186483"/>
            <a:chExt cx="4510627" cy="4477933"/>
          </a:xfrm>
        </p:grpSpPr>
        <p:sp>
          <p:nvSpPr>
            <p:cNvPr id="1076" name="Rectangle 1075">
              <a:extLst>
                <a:ext uri="{FF2B5EF4-FFF2-40B4-BE49-F238E27FC236}">
                  <a16:creationId xmlns:a16="http://schemas.microsoft.com/office/drawing/2014/main" id="{4CE12B3A-DD76-43C6-9971-70515A071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7681" y="1186483"/>
              <a:ext cx="4506693"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Isosceles Triangle 39">
              <a:extLst>
                <a:ext uri="{FF2B5EF4-FFF2-40B4-BE49-F238E27FC236}">
                  <a16:creationId xmlns:a16="http://schemas.microsoft.com/office/drawing/2014/main" id="{F7AEF728-7432-4F8E-B218-DA32F4C92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8" name="Rectangle 1077">
              <a:extLst>
                <a:ext uri="{FF2B5EF4-FFF2-40B4-BE49-F238E27FC236}">
                  <a16:creationId xmlns:a16="http://schemas.microsoft.com/office/drawing/2014/main" id="{6CC2F0EE-30DA-4C19-873D-49BE6E59E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3747" y="1991156"/>
              <a:ext cx="451018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876FD53-E4BC-B599-85B2-9B8F3925BBF7}"/>
              </a:ext>
            </a:extLst>
          </p:cNvPr>
          <p:cNvSpPr>
            <a:spLocks noGrp="1"/>
          </p:cNvSpPr>
          <p:nvPr>
            <p:ph type="ctrTitle"/>
          </p:nvPr>
        </p:nvSpPr>
        <p:spPr>
          <a:xfrm>
            <a:off x="3916043" y="2075504"/>
            <a:ext cx="4345588" cy="2042725"/>
          </a:xfrm>
        </p:spPr>
        <p:txBody>
          <a:bodyPr>
            <a:normAutofit/>
          </a:bodyPr>
          <a:lstStyle/>
          <a:p>
            <a:r>
              <a:rPr lang="en-GB" sz="4400">
                <a:solidFill>
                  <a:srgbClr val="FFFFFF"/>
                </a:solidFill>
              </a:rPr>
              <a:t>LCBB5004: Managing People/ Assessment 1</a:t>
            </a:r>
          </a:p>
        </p:txBody>
      </p:sp>
      <p:sp>
        <p:nvSpPr>
          <p:cNvPr id="3" name="Subtitle 2">
            <a:extLst>
              <a:ext uri="{FF2B5EF4-FFF2-40B4-BE49-F238E27FC236}">
                <a16:creationId xmlns:a16="http://schemas.microsoft.com/office/drawing/2014/main" id="{595FAA57-E7A5-B4E2-111F-AB352270BA30}"/>
              </a:ext>
            </a:extLst>
          </p:cNvPr>
          <p:cNvSpPr>
            <a:spLocks noGrp="1"/>
          </p:cNvSpPr>
          <p:nvPr>
            <p:ph type="subTitle" idx="1"/>
          </p:nvPr>
        </p:nvSpPr>
        <p:spPr>
          <a:xfrm>
            <a:off x="3916043" y="4202728"/>
            <a:ext cx="4345588" cy="1026125"/>
          </a:xfrm>
        </p:spPr>
        <p:txBody>
          <a:bodyPr>
            <a:normAutofit fontScale="92500" lnSpcReduction="20000"/>
          </a:bodyPr>
          <a:lstStyle/>
          <a:p>
            <a:r>
              <a:rPr lang="en-GB" sz="1500" dirty="0">
                <a:solidFill>
                  <a:srgbClr val="FFFFFF"/>
                </a:solidFill>
              </a:rPr>
              <a:t>Student Name: </a:t>
            </a:r>
            <a:r>
              <a:rPr lang="en-GB" sz="1500" dirty="0" err="1">
                <a:solidFill>
                  <a:srgbClr val="FFFFFF"/>
                </a:solidFill>
              </a:rPr>
              <a:t>Nikolinka</a:t>
            </a:r>
            <a:r>
              <a:rPr lang="en-GB" sz="1500" dirty="0">
                <a:solidFill>
                  <a:srgbClr val="FFFFFF"/>
                </a:solidFill>
              </a:rPr>
              <a:t> </a:t>
            </a:r>
            <a:r>
              <a:rPr lang="en-GB" sz="1500" dirty="0" err="1">
                <a:solidFill>
                  <a:srgbClr val="FFFFFF"/>
                </a:solidFill>
              </a:rPr>
              <a:t>Nedelcheva</a:t>
            </a:r>
            <a:endParaRPr lang="en-GB" sz="1500" dirty="0">
              <a:solidFill>
                <a:srgbClr val="FFFFFF"/>
              </a:solidFill>
            </a:endParaRPr>
          </a:p>
          <a:p>
            <a:r>
              <a:rPr lang="en-GB" sz="1500" dirty="0">
                <a:solidFill>
                  <a:srgbClr val="FFFFFF"/>
                </a:solidFill>
              </a:rPr>
              <a:t>Student ID: 2115610</a:t>
            </a:r>
          </a:p>
          <a:p>
            <a:r>
              <a:rPr lang="en-GB" sz="1500" dirty="0">
                <a:solidFill>
                  <a:srgbClr val="FFFFFF"/>
                </a:solidFill>
              </a:rPr>
              <a:t>Module Leader: Ze Zook-GP1</a:t>
            </a:r>
            <a:br>
              <a:rPr lang="en-GB" sz="1500" dirty="0">
                <a:solidFill>
                  <a:srgbClr val="FFFFFF"/>
                </a:solidFill>
              </a:rPr>
            </a:br>
            <a:r>
              <a:rPr lang="en-GB" sz="1500" dirty="0">
                <a:solidFill>
                  <a:srgbClr val="FFFFFF"/>
                </a:solidFill>
              </a:rPr>
              <a:t>Nishi Ramsurrun-GP2 </a:t>
            </a:r>
          </a:p>
          <a:p>
            <a:endParaRPr lang="en-GB" sz="1500" dirty="0">
              <a:solidFill>
                <a:srgbClr val="FFFFFF"/>
              </a:solidFill>
            </a:endParaRPr>
          </a:p>
        </p:txBody>
      </p:sp>
    </p:spTree>
    <p:extLst>
      <p:ext uri="{BB962C8B-B14F-4D97-AF65-F5344CB8AC3E}">
        <p14:creationId xmlns:p14="http://schemas.microsoft.com/office/powerpoint/2010/main" val="3361724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6504E0-9A57-DC67-0F89-18E44FBCFEFB}"/>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Table of Content</a:t>
            </a:r>
          </a:p>
        </p:txBody>
      </p:sp>
      <p:graphicFrame>
        <p:nvGraphicFramePr>
          <p:cNvPr id="5" name="Content Placeholder 2">
            <a:extLst>
              <a:ext uri="{FF2B5EF4-FFF2-40B4-BE49-F238E27FC236}">
                <a16:creationId xmlns:a16="http://schemas.microsoft.com/office/drawing/2014/main" id="{142C5E10-4689-F1E8-5FBC-827888EDD089}"/>
              </a:ext>
            </a:extLst>
          </p:cNvPr>
          <p:cNvGraphicFramePr>
            <a:graphicFrameLocks noGrp="1"/>
          </p:cNvGraphicFramePr>
          <p:nvPr>
            <p:ph idx="1"/>
            <p:extLst>
              <p:ext uri="{D42A27DB-BD31-4B8C-83A1-F6EECF244321}">
                <p14:modId xmlns:p14="http://schemas.microsoft.com/office/powerpoint/2010/main" val="91253012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05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56">
            <a:extLst>
              <a:ext uri="{FF2B5EF4-FFF2-40B4-BE49-F238E27FC236}">
                <a16:creationId xmlns:a16="http://schemas.microsoft.com/office/drawing/2014/main" id="{02C0C63A-B05B-45A5-AE88-7A3D061A2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9" name="Group 2058">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060" name="Rectangle 2059">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2061" name="Rectangle 2060">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5197E405-6A0B-322C-779F-3184C4702621}"/>
              </a:ext>
            </a:extLst>
          </p:cNvPr>
          <p:cNvSpPr>
            <a:spLocks noGrp="1"/>
          </p:cNvSpPr>
          <p:nvPr>
            <p:ph type="title"/>
          </p:nvPr>
        </p:nvSpPr>
        <p:spPr>
          <a:xfrm>
            <a:off x="765051" y="662400"/>
            <a:ext cx="7007349" cy="1492132"/>
          </a:xfrm>
        </p:spPr>
        <p:txBody>
          <a:bodyPr anchor="t">
            <a:normAutofit/>
          </a:bodyPr>
          <a:lstStyle/>
          <a:p>
            <a:r>
              <a:rPr lang="en-GB" dirty="0"/>
              <a:t>Introduction of Nestle</a:t>
            </a:r>
          </a:p>
        </p:txBody>
      </p:sp>
      <p:sp>
        <p:nvSpPr>
          <p:cNvPr id="3" name="Content Placeholder 2">
            <a:extLst>
              <a:ext uri="{FF2B5EF4-FFF2-40B4-BE49-F238E27FC236}">
                <a16:creationId xmlns:a16="http://schemas.microsoft.com/office/drawing/2014/main" id="{A662317C-5100-725B-D219-301137A2FF68}"/>
              </a:ext>
            </a:extLst>
          </p:cNvPr>
          <p:cNvSpPr>
            <a:spLocks noGrp="1"/>
          </p:cNvSpPr>
          <p:nvPr>
            <p:ph idx="1"/>
          </p:nvPr>
        </p:nvSpPr>
        <p:spPr>
          <a:xfrm>
            <a:off x="765051" y="2286000"/>
            <a:ext cx="7007349" cy="3844800"/>
          </a:xfrm>
        </p:spPr>
        <p:txBody>
          <a:bodyPr>
            <a:normAutofit/>
          </a:bodyPr>
          <a:lstStyle/>
          <a:p>
            <a:r>
              <a:rPr lang="en-GB" sz="2000">
                <a:solidFill>
                  <a:schemeClr val="tx1">
                    <a:alpha val="60000"/>
                  </a:schemeClr>
                </a:solidFill>
                <a:effectLst/>
              </a:rPr>
              <a:t>Nestle SA, often known simply as Nestle, is a conglomerate that produces and distributes a variety of foods and beverages. </a:t>
            </a:r>
            <a:endParaRPr lang="en-GB" sz="2000">
              <a:solidFill>
                <a:schemeClr val="tx1">
                  <a:alpha val="60000"/>
                </a:schemeClr>
              </a:solidFill>
            </a:endParaRPr>
          </a:p>
          <a:p>
            <a:r>
              <a:rPr lang="en-GB" sz="2000">
                <a:solidFill>
                  <a:schemeClr val="tx1">
                    <a:alpha val="60000"/>
                  </a:schemeClr>
                </a:solidFill>
                <a:effectLst/>
              </a:rPr>
              <a:t>The company's product lines include things like baby foods, bottled water, cereals, chocolates and others.</a:t>
            </a:r>
          </a:p>
          <a:p>
            <a:r>
              <a:rPr lang="en-GB" sz="2000">
                <a:solidFill>
                  <a:schemeClr val="tx1">
                    <a:alpha val="60000"/>
                  </a:schemeClr>
                </a:solidFill>
                <a:effectLst/>
              </a:rPr>
              <a:t>Other product lines include things like nutritional products and ice cream. </a:t>
            </a:r>
          </a:p>
          <a:p>
            <a:r>
              <a:rPr lang="en-GB" sz="2000">
                <a:solidFill>
                  <a:schemeClr val="tx1">
                    <a:alpha val="60000"/>
                  </a:schemeClr>
                </a:solidFill>
                <a:effectLst/>
              </a:rPr>
              <a:t>In addition, Nestle provides services for the delivery of food, produces sausages, and sells nutritional products. </a:t>
            </a:r>
          </a:p>
          <a:p>
            <a:r>
              <a:rPr lang="en-GB" sz="2000">
                <a:solidFill>
                  <a:schemeClr val="tx1">
                    <a:alpha val="60000"/>
                  </a:schemeClr>
                </a:solidFill>
                <a:effectLst/>
              </a:rPr>
              <a:t>Among its well-known brands are Aero, Alpo, Milkybar, and others (Global Data, 2022). </a:t>
            </a:r>
          </a:p>
        </p:txBody>
      </p:sp>
      <p:sp>
        <p:nvSpPr>
          <p:cNvPr id="2063" name="Freeform: Shape 2062">
            <a:extLst>
              <a:ext uri="{FF2B5EF4-FFF2-40B4-BE49-F238E27FC236}">
                <a16:creationId xmlns:a16="http://schemas.microsoft.com/office/drawing/2014/main" id="{8C4F1A0C-BD28-4977-9745-E2A4FB752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2065" name="Freeform: Shape 2064">
            <a:extLst>
              <a:ext uri="{FF2B5EF4-FFF2-40B4-BE49-F238E27FC236}">
                <a16:creationId xmlns:a16="http://schemas.microsoft.com/office/drawing/2014/main" id="{6D32E310-1144-4755-A1D0-5F288600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7" y="-4"/>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Review - Nestlé Global Services Spain">
            <a:extLst>
              <a:ext uri="{FF2B5EF4-FFF2-40B4-BE49-F238E27FC236}">
                <a16:creationId xmlns:a16="http://schemas.microsoft.com/office/drawing/2014/main" id="{3AA1F9D7-0EC8-82D5-6D59-7A97285E20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76265" y="209550"/>
            <a:ext cx="2445579" cy="2505075"/>
          </a:xfrm>
          <a:prstGeom prst="rect">
            <a:avLst/>
          </a:prstGeom>
          <a:noFill/>
          <a:extLst>
            <a:ext uri="{909E8E84-426E-40DD-AFC4-6F175D3DCCD1}">
              <a14:hiddenFill xmlns:a14="http://schemas.microsoft.com/office/drawing/2010/main">
                <a:solidFill>
                  <a:srgbClr val="FFFFFF"/>
                </a:solidFill>
              </a14:hiddenFill>
            </a:ext>
          </a:extLst>
        </p:spPr>
      </p:pic>
      <p:sp>
        <p:nvSpPr>
          <p:cNvPr id="2067" name="Freeform: Shape 2066">
            <a:extLst>
              <a:ext uri="{FF2B5EF4-FFF2-40B4-BE49-F238E27FC236}">
                <a16:creationId xmlns:a16="http://schemas.microsoft.com/office/drawing/2014/main" id="{2AD292BD-58D8-4261-AD54-80C939F13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2069" name="Freeform: Shape 2068">
            <a:extLst>
              <a:ext uri="{FF2B5EF4-FFF2-40B4-BE49-F238E27FC236}">
                <a16:creationId xmlns:a16="http://schemas.microsoft.com/office/drawing/2014/main" id="{875C1B52-15CE-4113-A420-BFFE2103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1066" y="4009109"/>
            <a:ext cx="3200935" cy="2848897"/>
          </a:xfrm>
          <a:custGeom>
            <a:avLst/>
            <a:gdLst>
              <a:gd name="connsiteX0" fmla="*/ 1822480 w 3200935"/>
              <a:gd name="connsiteY0" fmla="*/ 0 h 2848897"/>
              <a:gd name="connsiteX1" fmla="*/ 1858100 w 3200935"/>
              <a:gd name="connsiteY1" fmla="*/ 3339 h 2848897"/>
              <a:gd name="connsiteX2" fmla="*/ 1892611 w 3200935"/>
              <a:gd name="connsiteY2" fmla="*/ 12245 h 2848897"/>
              <a:gd name="connsiteX3" fmla="*/ 1926007 w 3200935"/>
              <a:gd name="connsiteY3" fmla="*/ 25604 h 2848897"/>
              <a:gd name="connsiteX4" fmla="*/ 1960514 w 3200935"/>
              <a:gd name="connsiteY4" fmla="*/ 42302 h 2848897"/>
              <a:gd name="connsiteX5" fmla="*/ 1992798 w 3200935"/>
              <a:gd name="connsiteY5" fmla="*/ 61227 h 2848897"/>
              <a:gd name="connsiteX6" fmla="*/ 2026194 w 3200935"/>
              <a:gd name="connsiteY6" fmla="*/ 81264 h 2848897"/>
              <a:gd name="connsiteX7" fmla="*/ 2059589 w 3200935"/>
              <a:gd name="connsiteY7" fmla="*/ 99075 h 2848897"/>
              <a:gd name="connsiteX8" fmla="*/ 2092985 w 3200935"/>
              <a:gd name="connsiteY8" fmla="*/ 116887 h 2848897"/>
              <a:gd name="connsiteX9" fmla="*/ 2125268 w 3200935"/>
              <a:gd name="connsiteY9" fmla="*/ 130245 h 2848897"/>
              <a:gd name="connsiteX10" fmla="*/ 2160890 w 3200935"/>
              <a:gd name="connsiteY10" fmla="*/ 139150 h 2848897"/>
              <a:gd name="connsiteX11" fmla="*/ 2195399 w 3200935"/>
              <a:gd name="connsiteY11" fmla="*/ 143604 h 2848897"/>
              <a:gd name="connsiteX12" fmla="*/ 2232134 w 3200935"/>
              <a:gd name="connsiteY12" fmla="*/ 143604 h 2848897"/>
              <a:gd name="connsiteX13" fmla="*/ 2269983 w 3200935"/>
              <a:gd name="connsiteY13" fmla="*/ 141378 h 2848897"/>
              <a:gd name="connsiteX14" fmla="*/ 2307831 w 3200935"/>
              <a:gd name="connsiteY14" fmla="*/ 136924 h 2848897"/>
              <a:gd name="connsiteX15" fmla="*/ 2345681 w 3200935"/>
              <a:gd name="connsiteY15" fmla="*/ 131359 h 2848897"/>
              <a:gd name="connsiteX16" fmla="*/ 2383529 w 3200935"/>
              <a:gd name="connsiteY16" fmla="*/ 126906 h 2848897"/>
              <a:gd name="connsiteX17" fmla="*/ 2421378 w 3200935"/>
              <a:gd name="connsiteY17" fmla="*/ 123565 h 2848897"/>
              <a:gd name="connsiteX18" fmla="*/ 2456999 w 3200935"/>
              <a:gd name="connsiteY18" fmla="*/ 124678 h 2848897"/>
              <a:gd name="connsiteX19" fmla="*/ 2491507 w 3200935"/>
              <a:gd name="connsiteY19" fmla="*/ 129132 h 2848897"/>
              <a:gd name="connsiteX20" fmla="*/ 2524903 w 3200935"/>
              <a:gd name="connsiteY20" fmla="*/ 139150 h 2848897"/>
              <a:gd name="connsiteX21" fmla="*/ 2552734 w 3200935"/>
              <a:gd name="connsiteY21" fmla="*/ 153622 h 2848897"/>
              <a:gd name="connsiteX22" fmla="*/ 2579449 w 3200935"/>
              <a:gd name="connsiteY22" fmla="*/ 172547 h 2848897"/>
              <a:gd name="connsiteX23" fmla="*/ 2602827 w 3200935"/>
              <a:gd name="connsiteY23" fmla="*/ 194811 h 2848897"/>
              <a:gd name="connsiteX24" fmla="*/ 2626204 w 3200935"/>
              <a:gd name="connsiteY24" fmla="*/ 220414 h 2848897"/>
              <a:gd name="connsiteX25" fmla="*/ 2647355 w 3200935"/>
              <a:gd name="connsiteY25" fmla="*/ 247131 h 2848897"/>
              <a:gd name="connsiteX26" fmla="*/ 2668506 w 3200935"/>
              <a:gd name="connsiteY26" fmla="*/ 274961 h 2848897"/>
              <a:gd name="connsiteX27" fmla="*/ 2689656 w 3200935"/>
              <a:gd name="connsiteY27" fmla="*/ 302791 h 2848897"/>
              <a:gd name="connsiteX28" fmla="*/ 2710806 w 3200935"/>
              <a:gd name="connsiteY28" fmla="*/ 329509 h 2848897"/>
              <a:gd name="connsiteX29" fmla="*/ 2733071 w 3200935"/>
              <a:gd name="connsiteY29" fmla="*/ 355112 h 2848897"/>
              <a:gd name="connsiteX30" fmla="*/ 2758675 w 3200935"/>
              <a:gd name="connsiteY30" fmla="*/ 377377 h 2848897"/>
              <a:gd name="connsiteX31" fmla="*/ 2783165 w 3200935"/>
              <a:gd name="connsiteY31" fmla="*/ 397415 h 2848897"/>
              <a:gd name="connsiteX32" fmla="*/ 2810995 w 3200935"/>
              <a:gd name="connsiteY32" fmla="*/ 412999 h 2848897"/>
              <a:gd name="connsiteX33" fmla="*/ 2841051 w 3200935"/>
              <a:gd name="connsiteY33" fmla="*/ 426357 h 2848897"/>
              <a:gd name="connsiteX34" fmla="*/ 2873333 w 3200935"/>
              <a:gd name="connsiteY34" fmla="*/ 437489 h 2848897"/>
              <a:gd name="connsiteX35" fmla="*/ 2906728 w 3200935"/>
              <a:gd name="connsiteY35" fmla="*/ 447507 h 2848897"/>
              <a:gd name="connsiteX36" fmla="*/ 2940124 w 3200935"/>
              <a:gd name="connsiteY36" fmla="*/ 456413 h 2848897"/>
              <a:gd name="connsiteX37" fmla="*/ 2974633 w 3200935"/>
              <a:gd name="connsiteY37" fmla="*/ 465320 h 2848897"/>
              <a:gd name="connsiteX38" fmla="*/ 3006916 w 3200935"/>
              <a:gd name="connsiteY38" fmla="*/ 475338 h 2848897"/>
              <a:gd name="connsiteX39" fmla="*/ 3039197 w 3200935"/>
              <a:gd name="connsiteY39" fmla="*/ 486470 h 2848897"/>
              <a:gd name="connsiteX40" fmla="*/ 3069254 w 3200935"/>
              <a:gd name="connsiteY40" fmla="*/ 499829 h 2848897"/>
              <a:gd name="connsiteX41" fmla="*/ 3095972 w 3200935"/>
              <a:gd name="connsiteY41" fmla="*/ 516527 h 2848897"/>
              <a:gd name="connsiteX42" fmla="*/ 3120463 w 3200935"/>
              <a:gd name="connsiteY42" fmla="*/ 536565 h 2848897"/>
              <a:gd name="connsiteX43" fmla="*/ 3140498 w 3200935"/>
              <a:gd name="connsiteY43" fmla="*/ 561055 h 2848897"/>
              <a:gd name="connsiteX44" fmla="*/ 3157197 w 3200935"/>
              <a:gd name="connsiteY44" fmla="*/ 587772 h 2848897"/>
              <a:gd name="connsiteX45" fmla="*/ 3170555 w 3200935"/>
              <a:gd name="connsiteY45" fmla="*/ 617827 h 2848897"/>
              <a:gd name="connsiteX46" fmla="*/ 3181687 w 3200935"/>
              <a:gd name="connsiteY46" fmla="*/ 650112 h 2848897"/>
              <a:gd name="connsiteX47" fmla="*/ 3191705 w 3200935"/>
              <a:gd name="connsiteY47" fmla="*/ 682393 h 2848897"/>
              <a:gd name="connsiteX48" fmla="*/ 3200612 w 3200935"/>
              <a:gd name="connsiteY48" fmla="*/ 716904 h 2848897"/>
              <a:gd name="connsiteX49" fmla="*/ 3200935 w 3200935"/>
              <a:gd name="connsiteY49" fmla="*/ 718115 h 2848897"/>
              <a:gd name="connsiteX50" fmla="*/ 3200935 w 3200935"/>
              <a:gd name="connsiteY50" fmla="*/ 2848897 h 2848897"/>
              <a:gd name="connsiteX51" fmla="*/ 413394 w 3200935"/>
              <a:gd name="connsiteY51" fmla="*/ 2848897 h 2848897"/>
              <a:gd name="connsiteX52" fmla="*/ 400932 w 3200935"/>
              <a:gd name="connsiteY52" fmla="*/ 2820857 h 2848897"/>
              <a:gd name="connsiteX53" fmla="*/ 385348 w 3200935"/>
              <a:gd name="connsiteY53" fmla="*/ 2793028 h 2848897"/>
              <a:gd name="connsiteX54" fmla="*/ 365311 w 3200935"/>
              <a:gd name="connsiteY54" fmla="*/ 2768537 h 2848897"/>
              <a:gd name="connsiteX55" fmla="*/ 343046 w 3200935"/>
              <a:gd name="connsiteY55" fmla="*/ 2742933 h 2848897"/>
              <a:gd name="connsiteX56" fmla="*/ 317443 w 3200935"/>
              <a:gd name="connsiteY56" fmla="*/ 2720669 h 2848897"/>
              <a:gd name="connsiteX57" fmla="*/ 289612 w 3200935"/>
              <a:gd name="connsiteY57" fmla="*/ 2699519 h 2848897"/>
              <a:gd name="connsiteX58" fmla="*/ 261783 w 3200935"/>
              <a:gd name="connsiteY58" fmla="*/ 2678368 h 2848897"/>
              <a:gd name="connsiteX59" fmla="*/ 233954 w 3200935"/>
              <a:gd name="connsiteY59" fmla="*/ 2657218 h 2848897"/>
              <a:gd name="connsiteX60" fmla="*/ 207237 w 3200935"/>
              <a:gd name="connsiteY60" fmla="*/ 2636065 h 2848897"/>
              <a:gd name="connsiteX61" fmla="*/ 181633 w 3200935"/>
              <a:gd name="connsiteY61" fmla="*/ 2612689 h 2848897"/>
              <a:gd name="connsiteX62" fmla="*/ 159370 w 3200935"/>
              <a:gd name="connsiteY62" fmla="*/ 2589312 h 2848897"/>
              <a:gd name="connsiteX63" fmla="*/ 140446 w 3200935"/>
              <a:gd name="connsiteY63" fmla="*/ 2562594 h 2848897"/>
              <a:gd name="connsiteX64" fmla="*/ 125974 w 3200935"/>
              <a:gd name="connsiteY64" fmla="*/ 2534764 h 2848897"/>
              <a:gd name="connsiteX65" fmla="*/ 115956 w 3200935"/>
              <a:gd name="connsiteY65" fmla="*/ 2501370 h 2848897"/>
              <a:gd name="connsiteX66" fmla="*/ 111502 w 3200935"/>
              <a:gd name="connsiteY66" fmla="*/ 2466860 h 2848897"/>
              <a:gd name="connsiteX67" fmla="*/ 110388 w 3200935"/>
              <a:gd name="connsiteY67" fmla="*/ 2431236 h 2848897"/>
              <a:gd name="connsiteX68" fmla="*/ 113728 w 3200935"/>
              <a:gd name="connsiteY68" fmla="*/ 2393388 h 2848897"/>
              <a:gd name="connsiteX69" fmla="*/ 118182 w 3200935"/>
              <a:gd name="connsiteY69" fmla="*/ 2355539 h 2848897"/>
              <a:gd name="connsiteX70" fmla="*/ 123747 w 3200935"/>
              <a:gd name="connsiteY70" fmla="*/ 2317690 h 2848897"/>
              <a:gd name="connsiteX71" fmla="*/ 128200 w 3200935"/>
              <a:gd name="connsiteY71" fmla="*/ 2279842 h 2848897"/>
              <a:gd name="connsiteX72" fmla="*/ 130428 w 3200935"/>
              <a:gd name="connsiteY72" fmla="*/ 2241992 h 2848897"/>
              <a:gd name="connsiteX73" fmla="*/ 130428 w 3200935"/>
              <a:gd name="connsiteY73" fmla="*/ 2205256 h 2848897"/>
              <a:gd name="connsiteX74" fmla="*/ 125974 w 3200935"/>
              <a:gd name="connsiteY74" fmla="*/ 2170747 h 2848897"/>
              <a:gd name="connsiteX75" fmla="*/ 117069 w 3200935"/>
              <a:gd name="connsiteY75" fmla="*/ 2136238 h 2848897"/>
              <a:gd name="connsiteX76" fmla="*/ 103710 w 3200935"/>
              <a:gd name="connsiteY76" fmla="*/ 2103954 h 2848897"/>
              <a:gd name="connsiteX77" fmla="*/ 87012 w 3200935"/>
              <a:gd name="connsiteY77" fmla="*/ 2070559 h 2848897"/>
              <a:gd name="connsiteX78" fmla="*/ 68088 w 3200935"/>
              <a:gd name="connsiteY78" fmla="*/ 2037163 h 2848897"/>
              <a:gd name="connsiteX79" fmla="*/ 48051 w 3200935"/>
              <a:gd name="connsiteY79" fmla="*/ 2003766 h 2848897"/>
              <a:gd name="connsiteX80" fmla="*/ 29127 w 3200935"/>
              <a:gd name="connsiteY80" fmla="*/ 1971483 h 2848897"/>
              <a:gd name="connsiteX81" fmla="*/ 12427 w 3200935"/>
              <a:gd name="connsiteY81" fmla="*/ 1936974 h 2848897"/>
              <a:gd name="connsiteX82" fmla="*/ 0 w 3200935"/>
              <a:gd name="connsiteY82" fmla="*/ 1905903 h 2848897"/>
              <a:gd name="connsiteX83" fmla="*/ 0 w 3200935"/>
              <a:gd name="connsiteY83" fmla="*/ 1760990 h 2848897"/>
              <a:gd name="connsiteX84" fmla="*/ 12427 w 3200935"/>
              <a:gd name="connsiteY84" fmla="*/ 1729918 h 2848897"/>
              <a:gd name="connsiteX85" fmla="*/ 29127 w 3200935"/>
              <a:gd name="connsiteY85" fmla="*/ 1695410 h 2848897"/>
              <a:gd name="connsiteX86" fmla="*/ 48051 w 3200935"/>
              <a:gd name="connsiteY86" fmla="*/ 1663126 h 2848897"/>
              <a:gd name="connsiteX87" fmla="*/ 68088 w 3200935"/>
              <a:gd name="connsiteY87" fmla="*/ 1629730 h 2848897"/>
              <a:gd name="connsiteX88" fmla="*/ 87012 w 3200935"/>
              <a:gd name="connsiteY88" fmla="*/ 1596334 h 2848897"/>
              <a:gd name="connsiteX89" fmla="*/ 103710 w 3200935"/>
              <a:gd name="connsiteY89" fmla="*/ 1562938 h 2848897"/>
              <a:gd name="connsiteX90" fmla="*/ 117069 w 3200935"/>
              <a:gd name="connsiteY90" fmla="*/ 1530654 h 2848897"/>
              <a:gd name="connsiteX91" fmla="*/ 125974 w 3200935"/>
              <a:gd name="connsiteY91" fmla="*/ 1496145 h 2848897"/>
              <a:gd name="connsiteX92" fmla="*/ 130428 w 3200935"/>
              <a:gd name="connsiteY92" fmla="*/ 1461636 h 2848897"/>
              <a:gd name="connsiteX93" fmla="*/ 130428 w 3200935"/>
              <a:gd name="connsiteY93" fmla="*/ 1424901 h 2848897"/>
              <a:gd name="connsiteX94" fmla="*/ 128200 w 3200935"/>
              <a:gd name="connsiteY94" fmla="*/ 1387052 h 2848897"/>
              <a:gd name="connsiteX95" fmla="*/ 123747 w 3200935"/>
              <a:gd name="connsiteY95" fmla="*/ 1349203 h 2848897"/>
              <a:gd name="connsiteX96" fmla="*/ 118182 w 3200935"/>
              <a:gd name="connsiteY96" fmla="*/ 1311353 h 2848897"/>
              <a:gd name="connsiteX97" fmla="*/ 113728 w 3200935"/>
              <a:gd name="connsiteY97" fmla="*/ 1273505 h 2848897"/>
              <a:gd name="connsiteX98" fmla="*/ 110388 w 3200935"/>
              <a:gd name="connsiteY98" fmla="*/ 1235657 h 2848897"/>
              <a:gd name="connsiteX99" fmla="*/ 111502 w 3200935"/>
              <a:gd name="connsiteY99" fmla="*/ 1200034 h 2848897"/>
              <a:gd name="connsiteX100" fmla="*/ 115956 w 3200935"/>
              <a:gd name="connsiteY100" fmla="*/ 1165525 h 2848897"/>
              <a:gd name="connsiteX101" fmla="*/ 125974 w 3200935"/>
              <a:gd name="connsiteY101" fmla="*/ 1132128 h 2848897"/>
              <a:gd name="connsiteX102" fmla="*/ 140446 w 3200935"/>
              <a:gd name="connsiteY102" fmla="*/ 1104298 h 2848897"/>
              <a:gd name="connsiteX103" fmla="*/ 159370 w 3200935"/>
              <a:gd name="connsiteY103" fmla="*/ 1077582 h 2848897"/>
              <a:gd name="connsiteX104" fmla="*/ 181633 w 3200935"/>
              <a:gd name="connsiteY104" fmla="*/ 1054204 h 2848897"/>
              <a:gd name="connsiteX105" fmla="*/ 207237 w 3200935"/>
              <a:gd name="connsiteY105" fmla="*/ 1030827 h 2848897"/>
              <a:gd name="connsiteX106" fmla="*/ 233954 w 3200935"/>
              <a:gd name="connsiteY106" fmla="*/ 1009676 h 2848897"/>
              <a:gd name="connsiteX107" fmla="*/ 261783 w 3200935"/>
              <a:gd name="connsiteY107" fmla="*/ 988524 h 2848897"/>
              <a:gd name="connsiteX108" fmla="*/ 289612 w 3200935"/>
              <a:gd name="connsiteY108" fmla="*/ 967374 h 2848897"/>
              <a:gd name="connsiteX109" fmla="*/ 317443 w 3200935"/>
              <a:gd name="connsiteY109" fmla="*/ 946223 h 2848897"/>
              <a:gd name="connsiteX110" fmla="*/ 343046 w 3200935"/>
              <a:gd name="connsiteY110" fmla="*/ 923960 h 2848897"/>
              <a:gd name="connsiteX111" fmla="*/ 365311 w 3200935"/>
              <a:gd name="connsiteY111" fmla="*/ 898356 h 2848897"/>
              <a:gd name="connsiteX112" fmla="*/ 385348 w 3200935"/>
              <a:gd name="connsiteY112" fmla="*/ 873865 h 2848897"/>
              <a:gd name="connsiteX113" fmla="*/ 400932 w 3200935"/>
              <a:gd name="connsiteY113" fmla="*/ 846035 h 2848897"/>
              <a:gd name="connsiteX114" fmla="*/ 414290 w 3200935"/>
              <a:gd name="connsiteY114" fmla="*/ 815980 h 2848897"/>
              <a:gd name="connsiteX115" fmla="*/ 425422 w 3200935"/>
              <a:gd name="connsiteY115" fmla="*/ 783695 h 2848897"/>
              <a:gd name="connsiteX116" fmla="*/ 435442 w 3200935"/>
              <a:gd name="connsiteY116" fmla="*/ 750298 h 2848897"/>
              <a:gd name="connsiteX117" fmla="*/ 444347 w 3200935"/>
              <a:gd name="connsiteY117" fmla="*/ 716904 h 2848897"/>
              <a:gd name="connsiteX118" fmla="*/ 453253 w 3200935"/>
              <a:gd name="connsiteY118" fmla="*/ 682393 h 2848897"/>
              <a:gd name="connsiteX119" fmla="*/ 463271 w 3200935"/>
              <a:gd name="connsiteY119" fmla="*/ 650112 h 2848897"/>
              <a:gd name="connsiteX120" fmla="*/ 474403 w 3200935"/>
              <a:gd name="connsiteY120" fmla="*/ 617827 h 2848897"/>
              <a:gd name="connsiteX121" fmla="*/ 487762 w 3200935"/>
              <a:gd name="connsiteY121" fmla="*/ 587772 h 2848897"/>
              <a:gd name="connsiteX122" fmla="*/ 504460 w 3200935"/>
              <a:gd name="connsiteY122" fmla="*/ 561055 h 2848897"/>
              <a:gd name="connsiteX123" fmla="*/ 524495 w 3200935"/>
              <a:gd name="connsiteY123" fmla="*/ 536565 h 2848897"/>
              <a:gd name="connsiteX124" fmla="*/ 548987 w 3200935"/>
              <a:gd name="connsiteY124" fmla="*/ 516527 h 2848897"/>
              <a:gd name="connsiteX125" fmla="*/ 575704 w 3200935"/>
              <a:gd name="connsiteY125" fmla="*/ 499829 h 2848897"/>
              <a:gd name="connsiteX126" fmla="*/ 605759 w 3200935"/>
              <a:gd name="connsiteY126" fmla="*/ 486470 h 2848897"/>
              <a:gd name="connsiteX127" fmla="*/ 638042 w 3200935"/>
              <a:gd name="connsiteY127" fmla="*/ 475338 h 2848897"/>
              <a:gd name="connsiteX128" fmla="*/ 670325 w 3200935"/>
              <a:gd name="connsiteY128" fmla="*/ 465320 h 2848897"/>
              <a:gd name="connsiteX129" fmla="*/ 704834 w 3200935"/>
              <a:gd name="connsiteY129" fmla="*/ 456413 h 2848897"/>
              <a:gd name="connsiteX130" fmla="*/ 738229 w 3200935"/>
              <a:gd name="connsiteY130" fmla="*/ 447507 h 2848897"/>
              <a:gd name="connsiteX131" fmla="*/ 771626 w 3200935"/>
              <a:gd name="connsiteY131" fmla="*/ 437489 h 2848897"/>
              <a:gd name="connsiteX132" fmla="*/ 803907 w 3200935"/>
              <a:gd name="connsiteY132" fmla="*/ 426357 h 2848897"/>
              <a:gd name="connsiteX133" fmla="*/ 833964 w 3200935"/>
              <a:gd name="connsiteY133" fmla="*/ 412999 h 2848897"/>
              <a:gd name="connsiteX134" fmla="*/ 861794 w 3200935"/>
              <a:gd name="connsiteY134" fmla="*/ 397415 h 2848897"/>
              <a:gd name="connsiteX135" fmla="*/ 886284 w 3200935"/>
              <a:gd name="connsiteY135" fmla="*/ 377377 h 2848897"/>
              <a:gd name="connsiteX136" fmla="*/ 911888 w 3200935"/>
              <a:gd name="connsiteY136" fmla="*/ 355112 h 2848897"/>
              <a:gd name="connsiteX137" fmla="*/ 934152 w 3200935"/>
              <a:gd name="connsiteY137" fmla="*/ 329509 h 2848897"/>
              <a:gd name="connsiteX138" fmla="*/ 955302 w 3200935"/>
              <a:gd name="connsiteY138" fmla="*/ 302791 h 2848897"/>
              <a:gd name="connsiteX139" fmla="*/ 976452 w 3200935"/>
              <a:gd name="connsiteY139" fmla="*/ 274961 h 2848897"/>
              <a:gd name="connsiteX140" fmla="*/ 997604 w 3200935"/>
              <a:gd name="connsiteY140" fmla="*/ 247131 h 2848897"/>
              <a:gd name="connsiteX141" fmla="*/ 1018754 w 3200935"/>
              <a:gd name="connsiteY141" fmla="*/ 220414 h 2848897"/>
              <a:gd name="connsiteX142" fmla="*/ 1042131 w 3200935"/>
              <a:gd name="connsiteY142" fmla="*/ 194811 h 2848897"/>
              <a:gd name="connsiteX143" fmla="*/ 1065507 w 3200935"/>
              <a:gd name="connsiteY143" fmla="*/ 172547 h 2848897"/>
              <a:gd name="connsiteX144" fmla="*/ 1092225 w 3200935"/>
              <a:gd name="connsiteY144" fmla="*/ 153622 h 2848897"/>
              <a:gd name="connsiteX145" fmla="*/ 1120055 w 3200935"/>
              <a:gd name="connsiteY145" fmla="*/ 139150 h 2848897"/>
              <a:gd name="connsiteX146" fmla="*/ 1153451 w 3200935"/>
              <a:gd name="connsiteY146" fmla="*/ 129132 h 2848897"/>
              <a:gd name="connsiteX147" fmla="*/ 1187961 w 3200935"/>
              <a:gd name="connsiteY147" fmla="*/ 124678 h 2848897"/>
              <a:gd name="connsiteX148" fmla="*/ 1223581 w 3200935"/>
              <a:gd name="connsiteY148" fmla="*/ 123565 h 2848897"/>
              <a:gd name="connsiteX149" fmla="*/ 1261429 w 3200935"/>
              <a:gd name="connsiteY149" fmla="*/ 126906 h 2848897"/>
              <a:gd name="connsiteX150" fmla="*/ 1299279 w 3200935"/>
              <a:gd name="connsiteY150" fmla="*/ 131359 h 2848897"/>
              <a:gd name="connsiteX151" fmla="*/ 1337128 w 3200935"/>
              <a:gd name="connsiteY151" fmla="*/ 136924 h 2848897"/>
              <a:gd name="connsiteX152" fmla="*/ 1374976 w 3200935"/>
              <a:gd name="connsiteY152" fmla="*/ 141378 h 2848897"/>
              <a:gd name="connsiteX153" fmla="*/ 1412824 w 3200935"/>
              <a:gd name="connsiteY153" fmla="*/ 143604 h 2848897"/>
              <a:gd name="connsiteX154" fmla="*/ 1449561 w 3200935"/>
              <a:gd name="connsiteY154" fmla="*/ 143604 h 2848897"/>
              <a:gd name="connsiteX155" fmla="*/ 1484069 w 3200935"/>
              <a:gd name="connsiteY155" fmla="*/ 139150 h 2848897"/>
              <a:gd name="connsiteX156" fmla="*/ 1518579 w 3200935"/>
              <a:gd name="connsiteY156" fmla="*/ 130245 h 2848897"/>
              <a:gd name="connsiteX157" fmla="*/ 1551974 w 3200935"/>
              <a:gd name="connsiteY157" fmla="*/ 116887 h 2848897"/>
              <a:gd name="connsiteX158" fmla="*/ 1585369 w 3200935"/>
              <a:gd name="connsiteY158" fmla="*/ 99075 h 2848897"/>
              <a:gd name="connsiteX159" fmla="*/ 1618765 w 3200935"/>
              <a:gd name="connsiteY159" fmla="*/ 81264 h 2848897"/>
              <a:gd name="connsiteX160" fmla="*/ 1652161 w 3200935"/>
              <a:gd name="connsiteY160" fmla="*/ 61227 h 2848897"/>
              <a:gd name="connsiteX161" fmla="*/ 1684444 w 3200935"/>
              <a:gd name="connsiteY161" fmla="*/ 42302 h 2848897"/>
              <a:gd name="connsiteX162" fmla="*/ 1718953 w 3200935"/>
              <a:gd name="connsiteY162" fmla="*/ 25604 h 2848897"/>
              <a:gd name="connsiteX163" fmla="*/ 1752349 w 3200935"/>
              <a:gd name="connsiteY163" fmla="*/ 12245 h 2848897"/>
              <a:gd name="connsiteX164" fmla="*/ 1786858 w 3200935"/>
              <a:gd name="connsiteY164"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Lst>
            <a:rect l="l" t="t" r="r" b="b"/>
            <a:pathLst>
              <a:path w="3200935" h="2848897">
                <a:moveTo>
                  <a:pt x="1822480" y="0"/>
                </a:moveTo>
                <a:lnTo>
                  <a:pt x="1858100" y="3339"/>
                </a:lnTo>
                <a:lnTo>
                  <a:pt x="1892611" y="12245"/>
                </a:lnTo>
                <a:lnTo>
                  <a:pt x="1926007" y="25604"/>
                </a:lnTo>
                <a:lnTo>
                  <a:pt x="1960514" y="42302"/>
                </a:lnTo>
                <a:lnTo>
                  <a:pt x="1992798" y="61227"/>
                </a:lnTo>
                <a:lnTo>
                  <a:pt x="2026194" y="81264"/>
                </a:lnTo>
                <a:lnTo>
                  <a:pt x="2059589" y="99075"/>
                </a:lnTo>
                <a:lnTo>
                  <a:pt x="2092985" y="116887"/>
                </a:lnTo>
                <a:lnTo>
                  <a:pt x="2125268" y="130245"/>
                </a:lnTo>
                <a:lnTo>
                  <a:pt x="2160890" y="139150"/>
                </a:lnTo>
                <a:lnTo>
                  <a:pt x="2195399" y="143604"/>
                </a:lnTo>
                <a:lnTo>
                  <a:pt x="2232134" y="143604"/>
                </a:lnTo>
                <a:lnTo>
                  <a:pt x="2269983" y="141378"/>
                </a:lnTo>
                <a:lnTo>
                  <a:pt x="2307831" y="136924"/>
                </a:lnTo>
                <a:lnTo>
                  <a:pt x="2345681" y="131359"/>
                </a:lnTo>
                <a:lnTo>
                  <a:pt x="2383529" y="126906"/>
                </a:lnTo>
                <a:lnTo>
                  <a:pt x="2421378" y="123565"/>
                </a:lnTo>
                <a:lnTo>
                  <a:pt x="2456999" y="124678"/>
                </a:lnTo>
                <a:lnTo>
                  <a:pt x="2491507" y="129132"/>
                </a:lnTo>
                <a:lnTo>
                  <a:pt x="2524903" y="139150"/>
                </a:lnTo>
                <a:lnTo>
                  <a:pt x="2552734" y="153622"/>
                </a:lnTo>
                <a:lnTo>
                  <a:pt x="2579449" y="172547"/>
                </a:lnTo>
                <a:lnTo>
                  <a:pt x="2602827" y="194811"/>
                </a:lnTo>
                <a:lnTo>
                  <a:pt x="2626204" y="220414"/>
                </a:lnTo>
                <a:lnTo>
                  <a:pt x="2647355" y="247131"/>
                </a:lnTo>
                <a:lnTo>
                  <a:pt x="2668506" y="274961"/>
                </a:lnTo>
                <a:lnTo>
                  <a:pt x="2689656" y="302791"/>
                </a:lnTo>
                <a:lnTo>
                  <a:pt x="2710806" y="329509"/>
                </a:lnTo>
                <a:lnTo>
                  <a:pt x="2733071" y="355112"/>
                </a:lnTo>
                <a:lnTo>
                  <a:pt x="2758675" y="377377"/>
                </a:lnTo>
                <a:lnTo>
                  <a:pt x="2783165" y="397415"/>
                </a:lnTo>
                <a:lnTo>
                  <a:pt x="2810995" y="412999"/>
                </a:lnTo>
                <a:lnTo>
                  <a:pt x="2841051" y="426357"/>
                </a:lnTo>
                <a:lnTo>
                  <a:pt x="2873333" y="437489"/>
                </a:lnTo>
                <a:lnTo>
                  <a:pt x="2906728" y="447507"/>
                </a:lnTo>
                <a:lnTo>
                  <a:pt x="2940124" y="456413"/>
                </a:lnTo>
                <a:lnTo>
                  <a:pt x="2974633" y="465320"/>
                </a:lnTo>
                <a:lnTo>
                  <a:pt x="3006916" y="475338"/>
                </a:lnTo>
                <a:lnTo>
                  <a:pt x="3039197" y="486470"/>
                </a:lnTo>
                <a:lnTo>
                  <a:pt x="3069254" y="499829"/>
                </a:lnTo>
                <a:lnTo>
                  <a:pt x="3095972" y="516527"/>
                </a:lnTo>
                <a:lnTo>
                  <a:pt x="3120463" y="536565"/>
                </a:lnTo>
                <a:lnTo>
                  <a:pt x="3140498" y="561055"/>
                </a:lnTo>
                <a:lnTo>
                  <a:pt x="3157197" y="587772"/>
                </a:lnTo>
                <a:lnTo>
                  <a:pt x="3170555" y="617827"/>
                </a:lnTo>
                <a:lnTo>
                  <a:pt x="3181687" y="650112"/>
                </a:lnTo>
                <a:lnTo>
                  <a:pt x="3191705" y="682393"/>
                </a:lnTo>
                <a:lnTo>
                  <a:pt x="3200612" y="716904"/>
                </a:lnTo>
                <a:lnTo>
                  <a:pt x="3200935" y="718115"/>
                </a:lnTo>
                <a:lnTo>
                  <a:pt x="3200935" y="2848897"/>
                </a:lnTo>
                <a:lnTo>
                  <a:pt x="413394" y="2848897"/>
                </a:lnTo>
                <a:lnTo>
                  <a:pt x="400932" y="2820857"/>
                </a:lnTo>
                <a:lnTo>
                  <a:pt x="385348" y="2793028"/>
                </a:lnTo>
                <a:lnTo>
                  <a:pt x="365311" y="2768537"/>
                </a:lnTo>
                <a:lnTo>
                  <a:pt x="343046" y="2742933"/>
                </a:lnTo>
                <a:lnTo>
                  <a:pt x="317443" y="2720669"/>
                </a:lnTo>
                <a:lnTo>
                  <a:pt x="289612" y="2699519"/>
                </a:lnTo>
                <a:lnTo>
                  <a:pt x="261783" y="2678368"/>
                </a:lnTo>
                <a:lnTo>
                  <a:pt x="233954" y="2657218"/>
                </a:lnTo>
                <a:lnTo>
                  <a:pt x="207237" y="2636065"/>
                </a:lnTo>
                <a:lnTo>
                  <a:pt x="181633" y="2612689"/>
                </a:lnTo>
                <a:lnTo>
                  <a:pt x="159370" y="2589312"/>
                </a:lnTo>
                <a:lnTo>
                  <a:pt x="140446" y="2562594"/>
                </a:lnTo>
                <a:lnTo>
                  <a:pt x="125974" y="2534764"/>
                </a:lnTo>
                <a:lnTo>
                  <a:pt x="115956" y="2501370"/>
                </a:lnTo>
                <a:lnTo>
                  <a:pt x="111502" y="2466860"/>
                </a:lnTo>
                <a:lnTo>
                  <a:pt x="110388" y="2431236"/>
                </a:lnTo>
                <a:lnTo>
                  <a:pt x="113728" y="2393388"/>
                </a:lnTo>
                <a:lnTo>
                  <a:pt x="118182" y="2355539"/>
                </a:lnTo>
                <a:lnTo>
                  <a:pt x="123747" y="2317690"/>
                </a:lnTo>
                <a:lnTo>
                  <a:pt x="128200" y="2279842"/>
                </a:lnTo>
                <a:lnTo>
                  <a:pt x="130428" y="2241992"/>
                </a:lnTo>
                <a:lnTo>
                  <a:pt x="130428" y="2205256"/>
                </a:lnTo>
                <a:lnTo>
                  <a:pt x="125974" y="2170747"/>
                </a:lnTo>
                <a:lnTo>
                  <a:pt x="117069" y="2136238"/>
                </a:lnTo>
                <a:lnTo>
                  <a:pt x="103710" y="2103954"/>
                </a:lnTo>
                <a:lnTo>
                  <a:pt x="87012" y="2070559"/>
                </a:lnTo>
                <a:lnTo>
                  <a:pt x="68088" y="2037163"/>
                </a:lnTo>
                <a:lnTo>
                  <a:pt x="48051" y="2003766"/>
                </a:lnTo>
                <a:lnTo>
                  <a:pt x="29127" y="1971483"/>
                </a:lnTo>
                <a:lnTo>
                  <a:pt x="12427" y="1936974"/>
                </a:lnTo>
                <a:lnTo>
                  <a:pt x="0" y="1905903"/>
                </a:lnTo>
                <a:lnTo>
                  <a:pt x="0" y="1760990"/>
                </a:lnTo>
                <a:lnTo>
                  <a:pt x="12427" y="1729918"/>
                </a:lnTo>
                <a:lnTo>
                  <a:pt x="29127" y="1695410"/>
                </a:lnTo>
                <a:lnTo>
                  <a:pt x="48051" y="1663126"/>
                </a:lnTo>
                <a:lnTo>
                  <a:pt x="68088" y="1629730"/>
                </a:lnTo>
                <a:lnTo>
                  <a:pt x="87012" y="1596334"/>
                </a:lnTo>
                <a:lnTo>
                  <a:pt x="103710" y="1562938"/>
                </a:lnTo>
                <a:lnTo>
                  <a:pt x="117069" y="1530654"/>
                </a:lnTo>
                <a:lnTo>
                  <a:pt x="125974" y="1496145"/>
                </a:lnTo>
                <a:lnTo>
                  <a:pt x="130428" y="1461636"/>
                </a:lnTo>
                <a:lnTo>
                  <a:pt x="130428" y="1424901"/>
                </a:lnTo>
                <a:lnTo>
                  <a:pt x="128200" y="1387052"/>
                </a:lnTo>
                <a:lnTo>
                  <a:pt x="123747" y="1349203"/>
                </a:lnTo>
                <a:lnTo>
                  <a:pt x="118182" y="1311353"/>
                </a:lnTo>
                <a:lnTo>
                  <a:pt x="113728" y="1273505"/>
                </a:lnTo>
                <a:lnTo>
                  <a:pt x="110388" y="1235657"/>
                </a:lnTo>
                <a:lnTo>
                  <a:pt x="111502" y="1200034"/>
                </a:lnTo>
                <a:lnTo>
                  <a:pt x="115956" y="1165525"/>
                </a:lnTo>
                <a:lnTo>
                  <a:pt x="125974" y="1132128"/>
                </a:lnTo>
                <a:lnTo>
                  <a:pt x="140446" y="1104298"/>
                </a:lnTo>
                <a:lnTo>
                  <a:pt x="159370" y="1077582"/>
                </a:lnTo>
                <a:lnTo>
                  <a:pt x="181633" y="1054204"/>
                </a:lnTo>
                <a:lnTo>
                  <a:pt x="207237" y="1030827"/>
                </a:lnTo>
                <a:lnTo>
                  <a:pt x="233954" y="1009676"/>
                </a:lnTo>
                <a:lnTo>
                  <a:pt x="261783" y="988524"/>
                </a:lnTo>
                <a:lnTo>
                  <a:pt x="289612" y="967374"/>
                </a:lnTo>
                <a:lnTo>
                  <a:pt x="317443" y="946223"/>
                </a:lnTo>
                <a:lnTo>
                  <a:pt x="343046" y="923960"/>
                </a:lnTo>
                <a:lnTo>
                  <a:pt x="365311" y="898356"/>
                </a:lnTo>
                <a:lnTo>
                  <a:pt x="385348" y="873865"/>
                </a:lnTo>
                <a:lnTo>
                  <a:pt x="400932" y="846035"/>
                </a:lnTo>
                <a:lnTo>
                  <a:pt x="414290" y="815980"/>
                </a:lnTo>
                <a:lnTo>
                  <a:pt x="425422" y="783695"/>
                </a:lnTo>
                <a:lnTo>
                  <a:pt x="435442" y="750298"/>
                </a:lnTo>
                <a:lnTo>
                  <a:pt x="444347" y="716904"/>
                </a:lnTo>
                <a:lnTo>
                  <a:pt x="453253" y="682393"/>
                </a:lnTo>
                <a:lnTo>
                  <a:pt x="463271" y="650112"/>
                </a:lnTo>
                <a:lnTo>
                  <a:pt x="474403" y="617827"/>
                </a:lnTo>
                <a:lnTo>
                  <a:pt x="487762" y="587772"/>
                </a:lnTo>
                <a:lnTo>
                  <a:pt x="504460" y="561055"/>
                </a:lnTo>
                <a:lnTo>
                  <a:pt x="524495" y="536565"/>
                </a:lnTo>
                <a:lnTo>
                  <a:pt x="548987" y="516527"/>
                </a:lnTo>
                <a:lnTo>
                  <a:pt x="575704" y="499829"/>
                </a:lnTo>
                <a:lnTo>
                  <a:pt x="605759" y="486470"/>
                </a:lnTo>
                <a:lnTo>
                  <a:pt x="638042" y="475338"/>
                </a:lnTo>
                <a:lnTo>
                  <a:pt x="670325" y="465320"/>
                </a:lnTo>
                <a:lnTo>
                  <a:pt x="704834" y="456413"/>
                </a:lnTo>
                <a:lnTo>
                  <a:pt x="738229" y="447507"/>
                </a:lnTo>
                <a:lnTo>
                  <a:pt x="771626" y="437489"/>
                </a:lnTo>
                <a:lnTo>
                  <a:pt x="803907" y="426357"/>
                </a:lnTo>
                <a:lnTo>
                  <a:pt x="833964" y="412999"/>
                </a:lnTo>
                <a:lnTo>
                  <a:pt x="861794" y="397415"/>
                </a:lnTo>
                <a:lnTo>
                  <a:pt x="886284" y="377377"/>
                </a:lnTo>
                <a:lnTo>
                  <a:pt x="911888" y="355112"/>
                </a:lnTo>
                <a:lnTo>
                  <a:pt x="934152" y="329509"/>
                </a:lnTo>
                <a:lnTo>
                  <a:pt x="955302" y="302791"/>
                </a:lnTo>
                <a:lnTo>
                  <a:pt x="976452" y="274961"/>
                </a:lnTo>
                <a:lnTo>
                  <a:pt x="997604" y="247131"/>
                </a:lnTo>
                <a:lnTo>
                  <a:pt x="1018754" y="220414"/>
                </a:lnTo>
                <a:lnTo>
                  <a:pt x="1042131" y="194811"/>
                </a:lnTo>
                <a:lnTo>
                  <a:pt x="1065507" y="172547"/>
                </a:lnTo>
                <a:lnTo>
                  <a:pt x="1092225" y="153622"/>
                </a:lnTo>
                <a:lnTo>
                  <a:pt x="1120055" y="139150"/>
                </a:lnTo>
                <a:lnTo>
                  <a:pt x="1153451" y="129132"/>
                </a:lnTo>
                <a:lnTo>
                  <a:pt x="1187961" y="124678"/>
                </a:lnTo>
                <a:lnTo>
                  <a:pt x="1223581" y="123565"/>
                </a:lnTo>
                <a:lnTo>
                  <a:pt x="1261429" y="126906"/>
                </a:lnTo>
                <a:lnTo>
                  <a:pt x="1299279" y="131359"/>
                </a:lnTo>
                <a:lnTo>
                  <a:pt x="1337128" y="136924"/>
                </a:lnTo>
                <a:lnTo>
                  <a:pt x="1374976" y="141378"/>
                </a:lnTo>
                <a:lnTo>
                  <a:pt x="1412824" y="143604"/>
                </a:lnTo>
                <a:lnTo>
                  <a:pt x="1449561" y="143604"/>
                </a:lnTo>
                <a:lnTo>
                  <a:pt x="1484069" y="139150"/>
                </a:lnTo>
                <a:lnTo>
                  <a:pt x="1518579" y="130245"/>
                </a:lnTo>
                <a:lnTo>
                  <a:pt x="1551974" y="116887"/>
                </a:lnTo>
                <a:lnTo>
                  <a:pt x="1585369" y="99075"/>
                </a:lnTo>
                <a:lnTo>
                  <a:pt x="1618765" y="81264"/>
                </a:lnTo>
                <a:lnTo>
                  <a:pt x="1652161" y="61227"/>
                </a:lnTo>
                <a:lnTo>
                  <a:pt x="1684444" y="42302"/>
                </a:lnTo>
                <a:lnTo>
                  <a:pt x="1718953" y="25604"/>
                </a:lnTo>
                <a:lnTo>
                  <a:pt x="1752349" y="12245"/>
                </a:lnTo>
                <a:lnTo>
                  <a:pt x="1786858"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Nestle | TUCO">
            <a:extLst>
              <a:ext uri="{FF2B5EF4-FFF2-40B4-BE49-F238E27FC236}">
                <a16:creationId xmlns:a16="http://schemas.microsoft.com/office/drawing/2014/main" id="{B000E678-4611-DBB7-9D88-DEA7C1149A6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24999" y="4905764"/>
            <a:ext cx="2499853" cy="1468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643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3DD46-9275-D5B6-EBB5-DA171681E414}"/>
              </a:ext>
            </a:extLst>
          </p:cNvPr>
          <p:cNvSpPr>
            <a:spLocks noGrp="1"/>
          </p:cNvSpPr>
          <p:nvPr>
            <p:ph type="title"/>
          </p:nvPr>
        </p:nvSpPr>
        <p:spPr>
          <a:xfrm>
            <a:off x="943277" y="712269"/>
            <a:ext cx="3370998" cy="5502264"/>
          </a:xfrm>
        </p:spPr>
        <p:txBody>
          <a:bodyPr>
            <a:normAutofit/>
          </a:bodyPr>
          <a:lstStyle/>
          <a:p>
            <a:r>
              <a:rPr lang="en-GB">
                <a:solidFill>
                  <a:srgbClr val="FFFFFF"/>
                </a:solidFill>
              </a:rPr>
              <a:t>Moral and Business</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43654C0-70DA-444C-5ED1-F3FFC3095E83}"/>
              </a:ext>
            </a:extLst>
          </p:cNvPr>
          <p:cNvGraphicFramePr>
            <a:graphicFrameLocks noGrp="1"/>
          </p:cNvGraphicFramePr>
          <p:nvPr>
            <p:ph idx="1"/>
            <p:extLst>
              <p:ext uri="{D42A27DB-BD31-4B8C-83A1-F6EECF244321}">
                <p14:modId xmlns:p14="http://schemas.microsoft.com/office/powerpoint/2010/main" val="3777978280"/>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508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38EFEA-A66C-ECDD-565F-EA737636ED99}"/>
              </a:ext>
            </a:extLst>
          </p:cNvPr>
          <p:cNvSpPr>
            <a:spLocks noGrp="1"/>
          </p:cNvSpPr>
          <p:nvPr>
            <p:ph type="title"/>
          </p:nvPr>
        </p:nvSpPr>
        <p:spPr>
          <a:xfrm>
            <a:off x="524741" y="620392"/>
            <a:ext cx="3808268" cy="5504688"/>
          </a:xfrm>
        </p:spPr>
        <p:txBody>
          <a:bodyPr>
            <a:normAutofit/>
          </a:bodyPr>
          <a:lstStyle/>
          <a:p>
            <a:r>
              <a:rPr lang="en-GB" sz="5600" dirty="0">
                <a:solidFill>
                  <a:schemeClr val="bg1"/>
                </a:solidFill>
              </a:rPr>
              <a:t>Flexible Working Conditions in Nestle</a:t>
            </a:r>
          </a:p>
        </p:txBody>
      </p:sp>
      <p:graphicFrame>
        <p:nvGraphicFramePr>
          <p:cNvPr id="5" name="Content Placeholder 2">
            <a:extLst>
              <a:ext uri="{FF2B5EF4-FFF2-40B4-BE49-F238E27FC236}">
                <a16:creationId xmlns:a16="http://schemas.microsoft.com/office/drawing/2014/main" id="{B07EB70E-9741-B703-A243-769833E35D7F}"/>
              </a:ext>
            </a:extLst>
          </p:cNvPr>
          <p:cNvGraphicFramePr>
            <a:graphicFrameLocks noGrp="1"/>
          </p:cNvGraphicFramePr>
          <p:nvPr>
            <p:ph idx="1"/>
            <p:extLst>
              <p:ext uri="{D42A27DB-BD31-4B8C-83A1-F6EECF244321}">
                <p14:modId xmlns:p14="http://schemas.microsoft.com/office/powerpoint/2010/main" val="24373337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199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38EFEA-A66C-ECDD-565F-EA737636ED99}"/>
              </a:ext>
            </a:extLst>
          </p:cNvPr>
          <p:cNvSpPr>
            <a:spLocks noGrp="1"/>
          </p:cNvSpPr>
          <p:nvPr>
            <p:ph type="title"/>
          </p:nvPr>
        </p:nvSpPr>
        <p:spPr>
          <a:xfrm>
            <a:off x="976746" y="3703975"/>
            <a:ext cx="4337858" cy="2398713"/>
          </a:xfrm>
        </p:spPr>
        <p:txBody>
          <a:bodyPr>
            <a:normAutofit/>
          </a:bodyPr>
          <a:lstStyle/>
          <a:p>
            <a:pPr algn="ctr"/>
            <a:r>
              <a:rPr lang="en-GB" sz="4000"/>
              <a:t>Flexible Working Conditions in the Organisation</a:t>
            </a:r>
          </a:p>
        </p:txBody>
      </p:sp>
      <p:pic>
        <p:nvPicPr>
          <p:cNvPr id="3074" name="Picture 2" descr="Working at Nestlé | Nestlé Global">
            <a:extLst>
              <a:ext uri="{FF2B5EF4-FFF2-40B4-BE49-F238E27FC236}">
                <a16:creationId xmlns:a16="http://schemas.microsoft.com/office/drawing/2014/main" id="{0A02B8CC-E194-2635-0770-AFB220FC13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86" b="13431"/>
          <a:stretch/>
        </p:blipFill>
        <p:spPr bwMode="auto">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6762F8B-7368-0BBF-0975-65F0991F2A9F}"/>
              </a:ext>
            </a:extLst>
          </p:cNvPr>
          <p:cNvSpPr>
            <a:spLocks noGrp="1"/>
          </p:cNvSpPr>
          <p:nvPr>
            <p:ph idx="1"/>
          </p:nvPr>
        </p:nvSpPr>
        <p:spPr>
          <a:xfrm>
            <a:off x="6096000" y="3703975"/>
            <a:ext cx="5257800" cy="2398713"/>
          </a:xfrm>
        </p:spPr>
        <p:txBody>
          <a:bodyPr anchor="ctr">
            <a:normAutofit/>
          </a:bodyPr>
          <a:lstStyle/>
          <a:p>
            <a:r>
              <a:rPr lang="en-GB" sz="1400"/>
              <a:t>The corporate culture of Nestlé is flexible enough to fit the various life stages and priorities of its employees. </a:t>
            </a:r>
          </a:p>
          <a:p>
            <a:r>
              <a:rPr lang="en-GB" sz="1400"/>
              <a:t>This aid could come in the form of daily flexibility or flexibility over a longer period of time. </a:t>
            </a:r>
          </a:p>
          <a:p>
            <a:r>
              <a:rPr lang="en-GB" sz="1400"/>
              <a:t>They also give their employees a lot of autonomy in this regard. </a:t>
            </a:r>
          </a:p>
          <a:p>
            <a:r>
              <a:rPr lang="en-GB" sz="1400"/>
              <a:t>Because of this, individuals are able to strike a better balance between their work and personal responsibilities (Work180, 2017). </a:t>
            </a:r>
          </a:p>
        </p:txBody>
      </p:sp>
    </p:spTree>
    <p:extLst>
      <p:ext uri="{BB962C8B-B14F-4D97-AF65-F5344CB8AC3E}">
        <p14:creationId xmlns:p14="http://schemas.microsoft.com/office/powerpoint/2010/main" val="142600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1850A6-EAC2-E922-EE02-FC290FF16D20}"/>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Equality and Diversity in the Organisation</a:t>
            </a:r>
          </a:p>
        </p:txBody>
      </p:sp>
      <p:graphicFrame>
        <p:nvGraphicFramePr>
          <p:cNvPr id="5" name="Content Placeholder 2">
            <a:extLst>
              <a:ext uri="{FF2B5EF4-FFF2-40B4-BE49-F238E27FC236}">
                <a16:creationId xmlns:a16="http://schemas.microsoft.com/office/drawing/2014/main" id="{4F982700-46A4-134D-59FB-043047A5FF6D}"/>
              </a:ext>
            </a:extLst>
          </p:cNvPr>
          <p:cNvGraphicFramePr>
            <a:graphicFrameLocks noGrp="1"/>
          </p:cNvGraphicFramePr>
          <p:nvPr>
            <p:ph idx="1"/>
            <p:extLst>
              <p:ext uri="{D42A27DB-BD31-4B8C-83A1-F6EECF244321}">
                <p14:modId xmlns:p14="http://schemas.microsoft.com/office/powerpoint/2010/main" val="290676112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9921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29FB28-4677-27F7-8585-524F1E62023F}"/>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HR Promoting Diversity in the Organisation</a:t>
            </a:r>
          </a:p>
        </p:txBody>
      </p:sp>
      <p:graphicFrame>
        <p:nvGraphicFramePr>
          <p:cNvPr id="5" name="Content Placeholder 2">
            <a:extLst>
              <a:ext uri="{FF2B5EF4-FFF2-40B4-BE49-F238E27FC236}">
                <a16:creationId xmlns:a16="http://schemas.microsoft.com/office/drawing/2014/main" id="{7A538662-F35C-4BDA-BEC9-5C6D7DAD7315}"/>
              </a:ext>
            </a:extLst>
          </p:cNvPr>
          <p:cNvGraphicFramePr>
            <a:graphicFrameLocks noGrp="1"/>
          </p:cNvGraphicFramePr>
          <p:nvPr>
            <p:ph idx="1"/>
            <p:extLst>
              <p:ext uri="{D42A27DB-BD31-4B8C-83A1-F6EECF244321}">
                <p14:modId xmlns:p14="http://schemas.microsoft.com/office/powerpoint/2010/main" val="306116684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9412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9FB28-4677-27F7-8585-524F1E62023F}"/>
              </a:ext>
            </a:extLst>
          </p:cNvPr>
          <p:cNvSpPr>
            <a:spLocks noGrp="1"/>
          </p:cNvSpPr>
          <p:nvPr>
            <p:ph type="title"/>
          </p:nvPr>
        </p:nvSpPr>
        <p:spPr>
          <a:xfrm>
            <a:off x="943277" y="712269"/>
            <a:ext cx="3370998" cy="5502264"/>
          </a:xfrm>
        </p:spPr>
        <p:txBody>
          <a:bodyPr>
            <a:normAutofit/>
          </a:bodyPr>
          <a:lstStyle/>
          <a:p>
            <a:r>
              <a:rPr lang="en-GB" dirty="0">
                <a:solidFill>
                  <a:srgbClr val="FFFFFF"/>
                </a:solidFill>
              </a:rPr>
              <a:t>HR Promoting Diversity in Nestle</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E57DA82-7535-77AE-955E-492AE609463A}"/>
              </a:ext>
            </a:extLst>
          </p:cNvPr>
          <p:cNvGraphicFramePr>
            <a:graphicFrameLocks noGrp="1"/>
          </p:cNvGraphicFramePr>
          <p:nvPr>
            <p:ph idx="1"/>
            <p:extLst>
              <p:ext uri="{D42A27DB-BD31-4B8C-83A1-F6EECF244321}">
                <p14:modId xmlns:p14="http://schemas.microsoft.com/office/powerpoint/2010/main" val="1963128572"/>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7510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D2D4-E4E3-5417-CD9F-57C1EBC399E0}"/>
              </a:ext>
            </a:extLst>
          </p:cNvPr>
          <p:cNvSpPr>
            <a:spLocks noGrp="1"/>
          </p:cNvSpPr>
          <p:nvPr>
            <p:ph type="title"/>
          </p:nvPr>
        </p:nvSpPr>
        <p:spPr/>
        <p:txBody>
          <a:bodyPr/>
          <a:lstStyle/>
          <a:p>
            <a:r>
              <a:rPr lang="en-GB" dirty="0"/>
              <a:t>Impact of Flexible Working Conditions </a:t>
            </a:r>
          </a:p>
        </p:txBody>
      </p:sp>
      <p:graphicFrame>
        <p:nvGraphicFramePr>
          <p:cNvPr id="5" name="Content Placeholder 2">
            <a:extLst>
              <a:ext uri="{FF2B5EF4-FFF2-40B4-BE49-F238E27FC236}">
                <a16:creationId xmlns:a16="http://schemas.microsoft.com/office/drawing/2014/main" id="{23AFF7CE-8CC3-600B-9F8A-2D5691F0C3F6}"/>
              </a:ext>
            </a:extLst>
          </p:cNvPr>
          <p:cNvGraphicFramePr>
            <a:graphicFrameLocks noGrp="1"/>
          </p:cNvGraphicFramePr>
          <p:nvPr>
            <p:ph idx="1"/>
            <p:extLst>
              <p:ext uri="{D42A27DB-BD31-4B8C-83A1-F6EECF244321}">
                <p14:modId xmlns:p14="http://schemas.microsoft.com/office/powerpoint/2010/main" val="179799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1147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D2D4-E4E3-5417-CD9F-57C1EBC399E0}"/>
              </a:ext>
            </a:extLst>
          </p:cNvPr>
          <p:cNvSpPr>
            <a:spLocks noGrp="1"/>
          </p:cNvSpPr>
          <p:nvPr>
            <p:ph type="title"/>
          </p:nvPr>
        </p:nvSpPr>
        <p:spPr/>
        <p:txBody>
          <a:bodyPr/>
          <a:lstStyle/>
          <a:p>
            <a:r>
              <a:rPr lang="en-GB" dirty="0"/>
              <a:t>Impact of Flexible Working Conditions </a:t>
            </a:r>
          </a:p>
        </p:txBody>
      </p:sp>
      <p:graphicFrame>
        <p:nvGraphicFramePr>
          <p:cNvPr id="5" name="Content Placeholder 2">
            <a:extLst>
              <a:ext uri="{FF2B5EF4-FFF2-40B4-BE49-F238E27FC236}">
                <a16:creationId xmlns:a16="http://schemas.microsoft.com/office/drawing/2014/main" id="{A47AEF59-66B1-788E-F604-4E0C670B848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6989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568BC-699B-7348-597B-180A5BE81B48}"/>
              </a:ext>
            </a:extLst>
          </p:cNvPr>
          <p:cNvSpPr>
            <a:spLocks noGrp="1"/>
          </p:cNvSpPr>
          <p:nvPr>
            <p:ph type="title"/>
          </p:nvPr>
        </p:nvSpPr>
        <p:spPr>
          <a:xfrm>
            <a:off x="481013" y="3752849"/>
            <a:ext cx="3290887" cy="2452687"/>
          </a:xfrm>
        </p:spPr>
        <p:txBody>
          <a:bodyPr anchor="ctr">
            <a:normAutofit/>
          </a:bodyPr>
          <a:lstStyle/>
          <a:p>
            <a:r>
              <a:rPr lang="en-GB" sz="3600"/>
              <a:t>Promoting Diversity and Inclusion at Work</a:t>
            </a:r>
          </a:p>
        </p:txBody>
      </p:sp>
      <p:pic>
        <p:nvPicPr>
          <p:cNvPr id="4098" name="Picture 2" descr="Search for jobs | Nestlé Global">
            <a:extLst>
              <a:ext uri="{FF2B5EF4-FFF2-40B4-BE49-F238E27FC236}">
                <a16:creationId xmlns:a16="http://schemas.microsoft.com/office/drawing/2014/main" id="{FBDE870F-FE93-2390-35A8-18E1EA6507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192" b="39213"/>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72E69FE-3AA3-885D-68E7-4D4FEE5C433B}"/>
              </a:ext>
            </a:extLst>
          </p:cNvPr>
          <p:cNvSpPr>
            <a:spLocks noGrp="1"/>
          </p:cNvSpPr>
          <p:nvPr>
            <p:ph idx="1"/>
          </p:nvPr>
        </p:nvSpPr>
        <p:spPr>
          <a:xfrm>
            <a:off x="4223982" y="3752850"/>
            <a:ext cx="7485413" cy="2452687"/>
          </a:xfrm>
        </p:spPr>
        <p:txBody>
          <a:bodyPr anchor="ctr">
            <a:normAutofit/>
          </a:bodyPr>
          <a:lstStyle/>
          <a:p>
            <a:r>
              <a:rPr lang="en-GB" sz="1500"/>
              <a:t>It is important to be aware of your unconscious prejudices. </a:t>
            </a:r>
          </a:p>
          <a:p>
            <a:r>
              <a:rPr lang="en-GB" sz="1500"/>
              <a:t>Increase awareness of the relevance of preventing prejudice. </a:t>
            </a:r>
          </a:p>
          <a:p>
            <a:r>
              <a:rPr lang="en-GB" sz="1500"/>
              <a:t>advancing pay parity </a:t>
            </a:r>
          </a:p>
          <a:p>
            <a:r>
              <a:rPr lang="en-GB" sz="1500"/>
              <a:t>Develop a strategy for your future tactical training. </a:t>
            </a:r>
          </a:p>
          <a:p>
            <a:r>
              <a:rPr lang="en-GB" sz="1500"/>
              <a:t>Respect the traditions of all peoples. </a:t>
            </a:r>
          </a:p>
          <a:p>
            <a:r>
              <a:rPr lang="en-GB" sz="1500"/>
              <a:t>Facilitate employee engagement in employee resource groups. </a:t>
            </a:r>
          </a:p>
          <a:p>
            <a:r>
              <a:rPr lang="en-GB" sz="1500"/>
              <a:t>Change your squads (McClendon, 2022).  </a:t>
            </a:r>
          </a:p>
        </p:txBody>
      </p:sp>
    </p:spTree>
    <p:extLst>
      <p:ext uri="{BB962C8B-B14F-4D97-AF65-F5344CB8AC3E}">
        <p14:creationId xmlns:p14="http://schemas.microsoft.com/office/powerpoint/2010/main" val="2385871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978F8-451F-B633-4D6E-F92B1842655E}"/>
              </a:ext>
            </a:extLst>
          </p:cNvPr>
          <p:cNvSpPr>
            <a:spLocks noGrp="1"/>
          </p:cNvSpPr>
          <p:nvPr>
            <p:ph type="title"/>
          </p:nvPr>
        </p:nvSpPr>
        <p:spPr/>
        <p:txBody>
          <a:bodyPr/>
          <a:lstStyle/>
          <a:p>
            <a:r>
              <a:rPr lang="en-GB"/>
              <a:t>Conclusion</a:t>
            </a:r>
            <a:endParaRPr lang="en-GB" dirty="0"/>
          </a:p>
        </p:txBody>
      </p:sp>
      <p:graphicFrame>
        <p:nvGraphicFramePr>
          <p:cNvPr id="11" name="Content Placeholder 2">
            <a:extLst>
              <a:ext uri="{FF2B5EF4-FFF2-40B4-BE49-F238E27FC236}">
                <a16:creationId xmlns:a16="http://schemas.microsoft.com/office/drawing/2014/main" id="{A6B2A845-D504-AD69-B8C7-EB602C26CA4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4769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1B146C3-1129-F6A9-EF55-0E20A026AAD0}"/>
              </a:ext>
            </a:extLst>
          </p:cNvPr>
          <p:cNvSpPr>
            <a:spLocks noGrp="1"/>
          </p:cNvSpPr>
          <p:nvPr>
            <p:ph type="title"/>
          </p:nvPr>
        </p:nvSpPr>
        <p:spPr>
          <a:xfrm>
            <a:off x="731520" y="731520"/>
            <a:ext cx="6089904" cy="1426464"/>
          </a:xfrm>
        </p:spPr>
        <p:txBody>
          <a:bodyPr>
            <a:normAutofit/>
          </a:bodyPr>
          <a:lstStyle/>
          <a:p>
            <a:r>
              <a:rPr lang="en-GB">
                <a:solidFill>
                  <a:srgbClr val="FFFFFF"/>
                </a:solidFill>
              </a:rPr>
              <a:t>References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FD76A-9620-1996-6667-D8E217DAA58A}"/>
              </a:ext>
            </a:extLst>
          </p:cNvPr>
          <p:cNvSpPr>
            <a:spLocks noGrp="1"/>
          </p:cNvSpPr>
          <p:nvPr>
            <p:ph idx="1"/>
          </p:nvPr>
        </p:nvSpPr>
        <p:spPr>
          <a:xfrm>
            <a:off x="789456" y="2798385"/>
            <a:ext cx="10597729" cy="3283260"/>
          </a:xfrm>
        </p:spPr>
        <p:txBody>
          <a:bodyPr anchor="ctr">
            <a:normAutofit/>
          </a:bodyPr>
          <a:lstStyle/>
          <a:p>
            <a:r>
              <a:rPr lang="en-GB" sz="1100"/>
              <a:t>Boesby Dahl, D. (2014). ‘Making up’ workers in an inclusive organisation. </a:t>
            </a:r>
            <a:r>
              <a:rPr lang="en-GB" sz="1100" i="1"/>
              <a:t>Equality, Diversity and Inclusion: IAn nternational Journal</a:t>
            </a:r>
            <a:r>
              <a:rPr lang="en-GB" sz="1100"/>
              <a:t>, 33(</a:t>
            </a:r>
            <a:r>
              <a:rPr lang="en-GB" sz="1100" b="1"/>
              <a:t>3</a:t>
            </a:r>
            <a:r>
              <a:rPr lang="en-GB" sz="1100"/>
              <a:t>), pp.249–260. doi:10.1108/edi-11-2013-0093.</a:t>
            </a:r>
          </a:p>
          <a:p>
            <a:r>
              <a:rPr lang="en-GB" sz="1100"/>
              <a:t>Changeboard (2010). Diversity in the workplace - what's the role of HR? </a:t>
            </a:r>
            <a:r>
              <a:rPr lang="en-GB" sz="1100" i="1"/>
              <a:t>Changeboard </a:t>
            </a:r>
            <a:r>
              <a:rPr lang="en-GB" sz="1100"/>
              <a:t>[online]. Available from: </a:t>
            </a:r>
            <a:r>
              <a:rPr lang="en-GB" sz="1100">
                <a:hlinkClick r:id="rId3"/>
              </a:rPr>
              <a:t>https://www.changeboard.com/article-details/13720/diversity-in-the-workplace-what-s-the-role-of-hr-/</a:t>
            </a:r>
            <a:r>
              <a:rPr lang="en-GB" sz="1100"/>
              <a:t> [Accessed: 11/11/2022].</a:t>
            </a:r>
          </a:p>
          <a:p>
            <a:r>
              <a:rPr lang="en-GB" sz="1100"/>
              <a:t>CIPD (2022). Flexible working: the business case. </a:t>
            </a:r>
            <a:r>
              <a:rPr lang="en-GB" sz="1100" i="1"/>
              <a:t>CIPD </a:t>
            </a:r>
            <a:r>
              <a:rPr lang="en-GB" sz="1100"/>
              <a:t>[online]. Available from: </a:t>
            </a:r>
            <a:r>
              <a:rPr lang="en-GB" sz="1100">
                <a:hlinkClick r:id="rId4"/>
              </a:rPr>
              <a:t>https://www.cipd.co.uk/Images/flexible-working-business-case_tcm18-52768.pdf</a:t>
            </a:r>
            <a:r>
              <a:rPr lang="en-GB" sz="1100"/>
              <a:t> [Accessed: 10/11/2022].</a:t>
            </a:r>
          </a:p>
          <a:p>
            <a:r>
              <a:rPr lang="en-GB" sz="1100"/>
              <a:t>Condeco (2021). The impact of flexible working on your employees. </a:t>
            </a:r>
            <a:r>
              <a:rPr lang="en-GB" sz="1100" i="1"/>
              <a:t>Condeco Software </a:t>
            </a:r>
            <a:r>
              <a:rPr lang="en-GB" sz="1100"/>
              <a:t>[online]. Available from: </a:t>
            </a:r>
            <a:r>
              <a:rPr lang="en-GB" sz="1100">
                <a:hlinkClick r:id="rId5"/>
              </a:rPr>
              <a:t>https://www.condecosoftware.com/blog/flexible-working-impact/</a:t>
            </a:r>
            <a:r>
              <a:rPr lang="en-GB" sz="1100"/>
              <a:t> [Accessed: 11/11/2022].</a:t>
            </a:r>
          </a:p>
          <a:p>
            <a:r>
              <a:rPr lang="en-GB" sz="1100"/>
              <a:t>Global Data (2022). Nestle SA: Overview. </a:t>
            </a:r>
            <a:r>
              <a:rPr lang="en-GB" sz="1100" i="1"/>
              <a:t>Global Data </a:t>
            </a:r>
            <a:r>
              <a:rPr lang="en-GB" sz="1100"/>
              <a:t>[online]. Available from: </a:t>
            </a:r>
            <a:r>
              <a:rPr lang="en-GB" sz="1100">
                <a:hlinkClick r:id="rId6"/>
              </a:rPr>
              <a:t>https://www.globaldata.com/company-profile/nestle-sa/</a:t>
            </a:r>
            <a:r>
              <a:rPr lang="en-GB" sz="1100"/>
              <a:t> [Accessed: 10/11/2022].</a:t>
            </a:r>
          </a:p>
          <a:p>
            <a:r>
              <a:rPr lang="en-GB" sz="1100"/>
              <a:t>McClendon, D. (2022). How to promote diversity, equity, and inclusion in the workplace. </a:t>
            </a:r>
            <a:r>
              <a:rPr lang="en-GB" sz="1100" i="1"/>
              <a:t>Ceridian </a:t>
            </a:r>
            <a:r>
              <a:rPr lang="en-GB" sz="1100"/>
              <a:t>[online]. Available from: </a:t>
            </a:r>
            <a:r>
              <a:rPr lang="en-GB" sz="1100">
                <a:hlinkClick r:id="rId7"/>
              </a:rPr>
              <a:t>https://www.ceridian.com/uk/blog/support-diversity-and-inclusion-in-the-workplace</a:t>
            </a:r>
            <a:r>
              <a:rPr lang="en-GB" sz="1100"/>
              <a:t> [Accessed: 12/11/2022].</a:t>
            </a:r>
          </a:p>
          <a:p>
            <a:r>
              <a:rPr lang="en-GB" sz="1100"/>
              <a:t>Wayne, R. and Martocchio, J.J. (2019). </a:t>
            </a:r>
            <a:r>
              <a:rPr lang="en-GB" sz="1100" i="1"/>
              <a:t>Human Resource Management</a:t>
            </a:r>
            <a:r>
              <a:rPr lang="en-GB" sz="1100"/>
              <a:t>. 14th ed. Harlow: Pearson Education Limited.</a:t>
            </a:r>
          </a:p>
          <a:p>
            <a:r>
              <a:rPr lang="en-GB" sz="1100"/>
              <a:t>Work180 (2017). Flexible Working – it’s All About the Outcomes at Nestlé. </a:t>
            </a:r>
            <a:r>
              <a:rPr lang="en-GB" sz="1100" i="1"/>
              <a:t>Work180 </a:t>
            </a:r>
            <a:r>
              <a:rPr lang="en-GB" sz="1100"/>
              <a:t>[online]. Available from: </a:t>
            </a:r>
            <a:r>
              <a:rPr lang="en-GB" sz="1100">
                <a:hlinkClick r:id="rId8"/>
              </a:rPr>
              <a:t>https://work180.com/en-us/blog/flexible-working-its-outcomes-that-matter-at-nestle</a:t>
            </a:r>
            <a:r>
              <a:rPr lang="en-GB" sz="1100"/>
              <a:t> [Accessed: 11/11/2022].</a:t>
            </a:r>
          </a:p>
        </p:txBody>
      </p:sp>
    </p:spTree>
    <p:extLst>
      <p:ext uri="{BB962C8B-B14F-4D97-AF65-F5344CB8AC3E}">
        <p14:creationId xmlns:p14="http://schemas.microsoft.com/office/powerpoint/2010/main" val="90781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2755</Words>
  <Application>Microsoft Macintosh PowerPoint</Application>
  <PresentationFormat>Widescreen</PresentationFormat>
  <Paragraphs>133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LCBB5004: Managing People/ Assessment 1</vt:lpstr>
      <vt:lpstr>Table of Content</vt:lpstr>
      <vt:lpstr>Introduction of Nestle</vt:lpstr>
      <vt:lpstr>Moral and Business</vt:lpstr>
      <vt:lpstr>Flexible Working Conditions in Nestle</vt:lpstr>
      <vt:lpstr>Flexible Working Conditions in the Organisation</vt:lpstr>
      <vt:lpstr>Equality and Diversity in the Organisation</vt:lpstr>
      <vt:lpstr>HR Promoting Diversity in the Organisation</vt:lpstr>
      <vt:lpstr>HR Promoting Diversity in Nestle</vt:lpstr>
      <vt:lpstr>Impact of Flexible Working Conditions </vt:lpstr>
      <vt:lpstr>Impact of Flexible Working Conditions </vt:lpstr>
      <vt:lpstr>Promoting Diversity and Inclusion at Work</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LCBB5004: Managing People/ Assessment 1</dc:title>
  <dc:subject/>
  <dc:creator>Nikolinka Nedelcheva</dc:creator>
  <cp:keywords/>
  <dc:description/>
  <cp:lastModifiedBy>Anna Kuseva</cp:lastModifiedBy>
  <cp:revision>8</cp:revision>
  <dcterms:created xsi:type="dcterms:W3CDTF">2022-11-12T15:07:20Z</dcterms:created>
  <dcterms:modified xsi:type="dcterms:W3CDTF">2022-11-19T22:01:15Z</dcterms:modified>
  <cp:category/>
</cp:coreProperties>
</file>