
<file path=[Content_Types].xml><?xml version="1.0" encoding="utf-8"?>
<Types xmlns="http://schemas.openxmlformats.org/package/2006/content-types">
  <Default Extension="gif" ContentType="image/gif"/>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omments/comment1.xml" ContentType="application/vnd.openxmlformats-officedocument.presentationml.comments+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 id="2147483672" r:id="rId2"/>
    <p:sldMasterId id="2147483649" r:id="rId3"/>
  </p:sldMasterIdLst>
  <p:notesMasterIdLst>
    <p:notesMasterId r:id="rId30"/>
  </p:notesMasterIdLst>
  <p:handoutMasterIdLst>
    <p:handoutMasterId r:id="rId31"/>
  </p:handoutMasterIdLst>
  <p:sldIdLst>
    <p:sldId id="320" r:id="rId4"/>
    <p:sldId id="318" r:id="rId5"/>
    <p:sldId id="321" r:id="rId6"/>
    <p:sldId id="325" r:id="rId7"/>
    <p:sldId id="323" r:id="rId8"/>
    <p:sldId id="322" r:id="rId9"/>
    <p:sldId id="294" r:id="rId10"/>
    <p:sldId id="295" r:id="rId11"/>
    <p:sldId id="277" r:id="rId12"/>
    <p:sldId id="278" r:id="rId13"/>
    <p:sldId id="279" r:id="rId14"/>
    <p:sldId id="280" r:id="rId15"/>
    <p:sldId id="281" r:id="rId16"/>
    <p:sldId id="296" r:id="rId17"/>
    <p:sldId id="287" r:id="rId18"/>
    <p:sldId id="297" r:id="rId19"/>
    <p:sldId id="298" r:id="rId20"/>
    <p:sldId id="301" r:id="rId21"/>
    <p:sldId id="303" r:id="rId22"/>
    <p:sldId id="315" r:id="rId23"/>
    <p:sldId id="306" r:id="rId24"/>
    <p:sldId id="308" r:id="rId25"/>
    <p:sldId id="317" r:id="rId26"/>
    <p:sldId id="319" r:id="rId27"/>
    <p:sldId id="324" r:id="rId28"/>
    <p:sldId id="316" r:id="rId29"/>
  </p:sldIdLst>
  <p:sldSz cx="9144000" cy="6858000" type="screen4x3"/>
  <p:notesSz cx="6669088" cy="9753600"/>
  <p:custDataLst>
    <p:tags r:id="rId32"/>
  </p:custDataLst>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0">
          <p15:clr>
            <a:srgbClr val="A4A3A4"/>
          </p15:clr>
        </p15:guide>
        <p15:guide id="2" orient="horz" pos="1174">
          <p15:clr>
            <a:srgbClr val="A4A3A4"/>
          </p15:clr>
        </p15:guide>
        <p15:guide id="3" orient="horz" pos="2160">
          <p15:clr>
            <a:srgbClr val="A4A3A4"/>
          </p15:clr>
        </p15:guide>
        <p15:guide id="4" orient="horz" pos="4112">
          <p15:clr>
            <a:srgbClr val="A4A3A4"/>
          </p15:clr>
        </p15:guide>
        <p15:guide id="5" orient="horz" pos="3888">
          <p15:clr>
            <a:srgbClr val="A4A3A4"/>
          </p15:clr>
        </p15:guide>
        <p15:guide id="6" orient="horz" pos="785">
          <p15:clr>
            <a:srgbClr val="A4A3A4"/>
          </p15:clr>
        </p15:guide>
        <p15:guide id="7" orient="horz" pos="4319">
          <p15:clr>
            <a:srgbClr val="A4A3A4"/>
          </p15:clr>
        </p15:guide>
        <p15:guide id="8" orient="horz">
          <p15:clr>
            <a:srgbClr val="A4A3A4"/>
          </p15:clr>
        </p15:guide>
        <p15:guide id="9" pos="357">
          <p15:clr>
            <a:srgbClr val="A4A3A4"/>
          </p15:clr>
        </p15:guide>
        <p15:guide id="10" pos="2880">
          <p15:clr>
            <a:srgbClr val="A4A3A4"/>
          </p15:clr>
        </p15:guide>
        <p15:guide id="11" pos="573">
          <p15:clr>
            <a:srgbClr val="A4A3A4"/>
          </p15:clr>
        </p15:guide>
        <p15:guide id="12" pos="5556">
          <p15:clr>
            <a:srgbClr val="A4A3A4"/>
          </p15:clr>
        </p15:guide>
        <p15:guide id="13" pos="249">
          <p15:clr>
            <a:srgbClr val="A4A3A4"/>
          </p15:clr>
        </p15:guide>
        <p15:guide id="14" pos="809">
          <p15:clr>
            <a:srgbClr val="A4A3A4"/>
          </p15:clr>
        </p15:guide>
        <p15:guide id="15" pos="352">
          <p15:clr>
            <a:srgbClr val="A4A3A4"/>
          </p15:clr>
        </p15:guide>
        <p15:guide id="16" pos="355">
          <p15:clr>
            <a:srgbClr val="A4A3A4"/>
          </p15:clr>
        </p15:guide>
        <p15:guide id="17" pos="362">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laser" initials="m" lastIdx="1" clrIdx="0"/>
  <p:cmAuthor id="1" name="Praveenkumar, R" initials="PR" lastIdx="1"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AF0D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495" autoAdjust="0"/>
    <p:restoredTop sz="59694" autoAdjust="0"/>
  </p:normalViewPr>
  <p:slideViewPr>
    <p:cSldViewPr>
      <p:cViewPr varScale="1">
        <p:scale>
          <a:sx n="68" d="100"/>
          <a:sy n="68" d="100"/>
        </p:scale>
        <p:origin x="2682" y="60"/>
      </p:cViewPr>
      <p:guideLst>
        <p:guide orient="horz" pos="210"/>
        <p:guide orient="horz" pos="1174"/>
        <p:guide orient="horz" pos="2160"/>
        <p:guide orient="horz" pos="4112"/>
        <p:guide orient="horz" pos="3888"/>
        <p:guide orient="horz" pos="785"/>
        <p:guide orient="horz" pos="4319"/>
        <p:guide orient="horz"/>
        <p:guide pos="357"/>
        <p:guide pos="2880"/>
        <p:guide pos="573"/>
        <p:guide pos="5556"/>
        <p:guide pos="249"/>
        <p:guide pos="809"/>
        <p:guide pos="352"/>
        <p:guide pos="355"/>
        <p:guide pos="362"/>
      </p:guideLst>
    </p:cSldViewPr>
  </p:slideViewPr>
  <p:notesTextViewPr>
    <p:cViewPr>
      <p:scale>
        <a:sx n="100" d="100"/>
        <a:sy n="100" d="100"/>
      </p:scale>
      <p:origin x="0" y="0"/>
    </p:cViewPr>
  </p:notesTextViewPr>
  <p:sorterViewPr>
    <p:cViewPr>
      <p:scale>
        <a:sx n="100" d="100"/>
        <a:sy n="100" d="100"/>
      </p:scale>
      <p:origin x="0" y="0"/>
    </p:cViewPr>
  </p:sorterViewPr>
  <p:notesViewPr>
    <p:cSldViewPr>
      <p:cViewPr varScale="1">
        <p:scale>
          <a:sx n="74" d="100"/>
          <a:sy n="74" d="100"/>
        </p:scale>
        <p:origin x="-858" y="-90"/>
      </p:cViewPr>
      <p:guideLst>
        <p:guide orient="horz" pos="3072"/>
        <p:guide pos="2101"/>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presProps" Target="pres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commentAuthors" Target="commentAuthor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tags" Target="tags/tag1.xml"/><Relationship Id="rId37"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theme" Target="theme/theme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handoutMaster" Target="handoutMasters/handoutMaster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notesMaster" Target="notesMasters/notesMaster1.xml"/><Relationship Id="rId35" Type="http://schemas.openxmlformats.org/officeDocument/2006/relationships/viewProps" Target="viewProp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16-02-15T11:47:22.509" idx="1">
    <p:pos x="3621" y="1213"/>
    <p:text>AQ/PE: We have changed Figure 11.16 as Figure 11.15 to match the main book. Also, there is no figure 11.16 in the main text book.</p:text>
  </p:cm>
</p:cmLst>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2" y="2"/>
            <a:ext cx="2889938" cy="487681"/>
          </a:xfrm>
          <a:prstGeom prst="rect">
            <a:avLst/>
          </a:prstGeom>
        </p:spPr>
        <p:txBody>
          <a:bodyPr vert="horz" lIns="92102" tIns="46052" rIns="92102" bIns="46052" rtlCol="0"/>
          <a:lstStyle>
            <a:lvl1pPr algn="l">
              <a:defRPr sz="1200"/>
            </a:lvl1pPr>
          </a:lstStyle>
          <a:p>
            <a:endParaRPr lang="en-GB"/>
          </a:p>
        </p:txBody>
      </p:sp>
      <p:sp>
        <p:nvSpPr>
          <p:cNvPr id="3" name="Date Placeholder 2"/>
          <p:cNvSpPr>
            <a:spLocks noGrp="1"/>
          </p:cNvSpPr>
          <p:nvPr>
            <p:ph type="dt" sz="quarter" idx="1"/>
          </p:nvPr>
        </p:nvSpPr>
        <p:spPr>
          <a:xfrm>
            <a:off x="3777608" y="2"/>
            <a:ext cx="2889938" cy="487681"/>
          </a:xfrm>
          <a:prstGeom prst="rect">
            <a:avLst/>
          </a:prstGeom>
        </p:spPr>
        <p:txBody>
          <a:bodyPr vert="horz" lIns="92102" tIns="46052" rIns="92102" bIns="46052" rtlCol="0"/>
          <a:lstStyle>
            <a:lvl1pPr algn="r">
              <a:defRPr sz="1200"/>
            </a:lvl1pPr>
          </a:lstStyle>
          <a:p>
            <a:fld id="{0FA69B13-7B9E-4436-A0CB-F020FF88949C}" type="datetimeFigureOut">
              <a:rPr lang="en-GB" smtClean="0"/>
              <a:pPr/>
              <a:t>12/06/2020</a:t>
            </a:fld>
            <a:endParaRPr lang="en-GB"/>
          </a:p>
        </p:txBody>
      </p:sp>
      <p:sp>
        <p:nvSpPr>
          <p:cNvPr id="4" name="Footer Placeholder 3"/>
          <p:cNvSpPr>
            <a:spLocks noGrp="1"/>
          </p:cNvSpPr>
          <p:nvPr>
            <p:ph type="ftr" sz="quarter" idx="2"/>
          </p:nvPr>
        </p:nvSpPr>
        <p:spPr>
          <a:xfrm>
            <a:off x="2" y="9264229"/>
            <a:ext cx="2889938" cy="487681"/>
          </a:xfrm>
          <a:prstGeom prst="rect">
            <a:avLst/>
          </a:prstGeom>
        </p:spPr>
        <p:txBody>
          <a:bodyPr vert="horz" lIns="92102" tIns="46052" rIns="92102" bIns="46052" rtlCol="0" anchor="b"/>
          <a:lstStyle>
            <a:lvl1pPr algn="l">
              <a:defRPr sz="1200"/>
            </a:lvl1pPr>
          </a:lstStyle>
          <a:p>
            <a:endParaRPr lang="en-GB"/>
          </a:p>
        </p:txBody>
      </p:sp>
      <p:sp>
        <p:nvSpPr>
          <p:cNvPr id="5" name="Slide Number Placeholder 4"/>
          <p:cNvSpPr>
            <a:spLocks noGrp="1"/>
          </p:cNvSpPr>
          <p:nvPr>
            <p:ph type="sldNum" sz="quarter" idx="3"/>
          </p:nvPr>
        </p:nvSpPr>
        <p:spPr>
          <a:xfrm>
            <a:off x="3777608" y="9264229"/>
            <a:ext cx="2889938" cy="487681"/>
          </a:xfrm>
          <a:prstGeom prst="rect">
            <a:avLst/>
          </a:prstGeom>
        </p:spPr>
        <p:txBody>
          <a:bodyPr vert="horz" lIns="92102" tIns="46052" rIns="92102" bIns="46052" rtlCol="0" anchor="b"/>
          <a:lstStyle>
            <a:lvl1pPr algn="r">
              <a:defRPr sz="1200"/>
            </a:lvl1pPr>
          </a:lstStyle>
          <a:p>
            <a:fld id="{20D6C6E3-AFE2-401E-A0B5-BA4C554BF4C6}" type="slidenum">
              <a:rPr lang="en-GB" smtClean="0"/>
              <a:pPr/>
              <a:t>‹#›</a:t>
            </a:fld>
            <a:endParaRPr lang="en-GB"/>
          </a:p>
        </p:txBody>
      </p:sp>
    </p:spTree>
    <p:extLst>
      <p:ext uri="{BB962C8B-B14F-4D97-AF65-F5344CB8AC3E}">
        <p14:creationId xmlns:p14="http://schemas.microsoft.com/office/powerpoint/2010/main" val="2553253677"/>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2" y="2"/>
            <a:ext cx="2889938" cy="487681"/>
          </a:xfrm>
          <a:prstGeom prst="rect">
            <a:avLst/>
          </a:prstGeom>
          <a:noFill/>
          <a:ln w="9525">
            <a:noFill/>
            <a:miter lim="800000"/>
            <a:headEnd/>
            <a:tailEnd/>
          </a:ln>
          <a:effectLst/>
        </p:spPr>
        <p:txBody>
          <a:bodyPr vert="horz" wrap="square" lIns="92102" tIns="46052" rIns="92102" bIns="46052" numCol="1" anchor="t" anchorCtr="0" compatLnSpc="1">
            <a:prstTxWarp prst="textNoShape">
              <a:avLst/>
            </a:prstTxWarp>
          </a:bodyPr>
          <a:lstStyle>
            <a:lvl1pPr>
              <a:defRPr sz="1200" smtClean="0"/>
            </a:lvl1pPr>
          </a:lstStyle>
          <a:p>
            <a:pPr>
              <a:defRPr/>
            </a:pPr>
            <a:endParaRPr lang="en-GB" dirty="0"/>
          </a:p>
        </p:txBody>
      </p:sp>
      <p:sp>
        <p:nvSpPr>
          <p:cNvPr id="4099" name="Rectangle 3"/>
          <p:cNvSpPr>
            <a:spLocks noGrp="1" noChangeArrowheads="1"/>
          </p:cNvSpPr>
          <p:nvPr>
            <p:ph type="dt" idx="1"/>
          </p:nvPr>
        </p:nvSpPr>
        <p:spPr bwMode="auto">
          <a:xfrm>
            <a:off x="3777608" y="2"/>
            <a:ext cx="2889938" cy="487681"/>
          </a:xfrm>
          <a:prstGeom prst="rect">
            <a:avLst/>
          </a:prstGeom>
          <a:noFill/>
          <a:ln w="9525">
            <a:noFill/>
            <a:miter lim="800000"/>
            <a:headEnd/>
            <a:tailEnd/>
          </a:ln>
          <a:effectLst/>
        </p:spPr>
        <p:txBody>
          <a:bodyPr vert="horz" wrap="square" lIns="92102" tIns="46052" rIns="92102" bIns="46052" numCol="1" anchor="t" anchorCtr="0" compatLnSpc="1">
            <a:prstTxWarp prst="textNoShape">
              <a:avLst/>
            </a:prstTxWarp>
          </a:bodyPr>
          <a:lstStyle>
            <a:lvl1pPr algn="r">
              <a:defRPr sz="1200" smtClean="0"/>
            </a:lvl1pPr>
          </a:lstStyle>
          <a:p>
            <a:pPr>
              <a:defRPr/>
            </a:pPr>
            <a:endParaRPr lang="en-GB" dirty="0"/>
          </a:p>
        </p:txBody>
      </p:sp>
      <p:sp>
        <p:nvSpPr>
          <p:cNvPr id="36868" name="Rectangle 4"/>
          <p:cNvSpPr>
            <a:spLocks noGrp="1" noRot="1" noChangeAspect="1" noChangeArrowheads="1" noTextEdit="1"/>
          </p:cNvSpPr>
          <p:nvPr>
            <p:ph type="sldImg" idx="2"/>
          </p:nvPr>
        </p:nvSpPr>
        <p:spPr bwMode="auto">
          <a:xfrm>
            <a:off x="898525" y="731838"/>
            <a:ext cx="4872038" cy="3656012"/>
          </a:xfrm>
          <a:prstGeom prst="rect">
            <a:avLst/>
          </a:prstGeom>
          <a:noFill/>
          <a:ln w="9525">
            <a:solidFill>
              <a:srgbClr val="000000"/>
            </a:solidFill>
            <a:miter lim="800000"/>
            <a:headEnd/>
            <a:tailEnd/>
          </a:ln>
        </p:spPr>
      </p:sp>
      <p:sp>
        <p:nvSpPr>
          <p:cNvPr id="4101" name="Rectangle 5"/>
          <p:cNvSpPr>
            <a:spLocks noGrp="1" noChangeArrowheads="1"/>
          </p:cNvSpPr>
          <p:nvPr>
            <p:ph type="body" sz="quarter" idx="3"/>
          </p:nvPr>
        </p:nvSpPr>
        <p:spPr bwMode="auto">
          <a:xfrm>
            <a:off x="666909" y="4632961"/>
            <a:ext cx="5335270" cy="4389121"/>
          </a:xfrm>
          <a:prstGeom prst="rect">
            <a:avLst/>
          </a:prstGeom>
          <a:noFill/>
          <a:ln w="9525">
            <a:noFill/>
            <a:miter lim="800000"/>
            <a:headEnd/>
            <a:tailEnd/>
          </a:ln>
          <a:effectLst/>
        </p:spPr>
        <p:txBody>
          <a:bodyPr vert="horz" wrap="square" lIns="92102" tIns="46052" rIns="92102" bIns="46052"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4102" name="Rectangle 6"/>
          <p:cNvSpPr>
            <a:spLocks noGrp="1" noChangeArrowheads="1"/>
          </p:cNvSpPr>
          <p:nvPr>
            <p:ph type="ftr" sz="quarter" idx="4"/>
          </p:nvPr>
        </p:nvSpPr>
        <p:spPr bwMode="auto">
          <a:xfrm>
            <a:off x="2" y="9264229"/>
            <a:ext cx="2889938" cy="487681"/>
          </a:xfrm>
          <a:prstGeom prst="rect">
            <a:avLst/>
          </a:prstGeom>
          <a:noFill/>
          <a:ln w="9525">
            <a:noFill/>
            <a:miter lim="800000"/>
            <a:headEnd/>
            <a:tailEnd/>
          </a:ln>
          <a:effectLst/>
        </p:spPr>
        <p:txBody>
          <a:bodyPr vert="horz" wrap="square" lIns="92102" tIns="46052" rIns="92102" bIns="46052" numCol="1" anchor="b" anchorCtr="0" compatLnSpc="1">
            <a:prstTxWarp prst="textNoShape">
              <a:avLst/>
            </a:prstTxWarp>
          </a:bodyPr>
          <a:lstStyle>
            <a:lvl1pPr>
              <a:defRPr sz="1200" smtClean="0"/>
            </a:lvl1pPr>
          </a:lstStyle>
          <a:p>
            <a:pPr>
              <a:defRPr/>
            </a:pPr>
            <a:endParaRPr lang="en-GB" dirty="0"/>
          </a:p>
        </p:txBody>
      </p:sp>
      <p:sp>
        <p:nvSpPr>
          <p:cNvPr id="4103" name="Rectangle 7"/>
          <p:cNvSpPr>
            <a:spLocks noGrp="1" noChangeArrowheads="1"/>
          </p:cNvSpPr>
          <p:nvPr>
            <p:ph type="sldNum" sz="quarter" idx="5"/>
          </p:nvPr>
        </p:nvSpPr>
        <p:spPr bwMode="auto">
          <a:xfrm>
            <a:off x="3777608" y="9264229"/>
            <a:ext cx="2889938" cy="487681"/>
          </a:xfrm>
          <a:prstGeom prst="rect">
            <a:avLst/>
          </a:prstGeom>
          <a:noFill/>
          <a:ln w="9525">
            <a:noFill/>
            <a:miter lim="800000"/>
            <a:headEnd/>
            <a:tailEnd/>
          </a:ln>
          <a:effectLst/>
        </p:spPr>
        <p:txBody>
          <a:bodyPr vert="horz" wrap="square" lIns="92102" tIns="46052" rIns="92102" bIns="46052" numCol="1" anchor="b" anchorCtr="0" compatLnSpc="1">
            <a:prstTxWarp prst="textNoShape">
              <a:avLst/>
            </a:prstTxWarp>
          </a:bodyPr>
          <a:lstStyle>
            <a:lvl1pPr algn="r">
              <a:defRPr sz="1200" smtClean="0"/>
            </a:lvl1pPr>
          </a:lstStyle>
          <a:p>
            <a:pPr>
              <a:defRPr/>
            </a:pPr>
            <a:fld id="{31895868-D6B6-4ED6-AB6B-64CF106ECBF1}" type="slidenum">
              <a:rPr lang="en-GB"/>
              <a:pPr>
                <a:defRPr/>
              </a:pPr>
              <a:t>‹#›</a:t>
            </a:fld>
            <a:endParaRPr lang="en-GB" dirty="0"/>
          </a:p>
        </p:txBody>
      </p:sp>
    </p:spTree>
    <p:extLst>
      <p:ext uri="{BB962C8B-B14F-4D97-AF65-F5344CB8AC3E}">
        <p14:creationId xmlns:p14="http://schemas.microsoft.com/office/powerpoint/2010/main" val="4061106699"/>
      </p:ext>
    </p:extLst>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31895868-D6B6-4ED6-AB6B-64CF106ECBF1}" type="slidenum">
              <a:rPr lang="en-GB" smtClean="0"/>
              <a:pPr>
                <a:defRPr/>
              </a:pPr>
              <a:t>1</a:t>
            </a:fld>
            <a:endParaRPr lang="en-GB" dirty="0"/>
          </a:p>
        </p:txBody>
      </p:sp>
    </p:spTree>
    <p:extLst>
      <p:ext uri="{BB962C8B-B14F-4D97-AF65-F5344CB8AC3E}">
        <p14:creationId xmlns:p14="http://schemas.microsoft.com/office/powerpoint/2010/main" val="38055113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Social components – structure, rules and systems, co-ordinating mechanisms and networks </a:t>
            </a:r>
          </a:p>
          <a:p>
            <a:r>
              <a:rPr lang="en-GB" dirty="0"/>
              <a:t>Layout – location, layout of workspaces and equipment, landscaping, internal décor. All have implications for the behaviour of stakeholders</a:t>
            </a:r>
          </a:p>
          <a:p>
            <a:r>
              <a:rPr lang="en-GB" dirty="0"/>
              <a:t>Technological Innovation – materials and processes used in transforming  organisational inputs into outputs, as well as the skills, knowledge and human resources incorporated in this process</a:t>
            </a:r>
          </a:p>
          <a:p>
            <a:r>
              <a:rPr lang="en-GB" dirty="0"/>
              <a:t>Power, conflict and control – sources of power, mitigate conflict and retain control over resources</a:t>
            </a:r>
          </a:p>
        </p:txBody>
      </p:sp>
      <p:sp>
        <p:nvSpPr>
          <p:cNvPr id="4" name="Slide Number Placeholder 3"/>
          <p:cNvSpPr>
            <a:spLocks noGrp="1"/>
          </p:cNvSpPr>
          <p:nvPr>
            <p:ph type="sldNum" sz="quarter" idx="10"/>
          </p:nvPr>
        </p:nvSpPr>
        <p:spPr/>
        <p:txBody>
          <a:bodyPr/>
          <a:lstStyle/>
          <a:p>
            <a:fld id="{4394529F-49CB-4A20-A0BC-CE5B1A3A230C}" type="slidenum">
              <a:rPr lang="en-GB" smtClean="0"/>
              <a:t>2</a:t>
            </a:fld>
            <a:endParaRPr lang="en-GB"/>
          </a:p>
        </p:txBody>
      </p:sp>
    </p:spTree>
    <p:extLst>
      <p:ext uri="{BB962C8B-B14F-4D97-AF65-F5344CB8AC3E}">
        <p14:creationId xmlns:p14="http://schemas.microsoft.com/office/powerpoint/2010/main" val="7371758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31895868-D6B6-4ED6-AB6B-64CF106ECBF1}" type="slidenum">
              <a:rPr lang="en-GB" smtClean="0"/>
              <a:pPr>
                <a:defRPr/>
              </a:pPr>
              <a:t>3</a:t>
            </a:fld>
            <a:endParaRPr lang="en-GB" dirty="0"/>
          </a:p>
        </p:txBody>
      </p:sp>
    </p:spTree>
    <p:extLst>
      <p:ext uri="{BB962C8B-B14F-4D97-AF65-F5344CB8AC3E}">
        <p14:creationId xmlns:p14="http://schemas.microsoft.com/office/powerpoint/2010/main" val="5866949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31895868-D6B6-4ED6-AB6B-64CF106ECBF1}" type="slidenum">
              <a:rPr lang="en-GB" smtClean="0"/>
              <a:pPr>
                <a:defRPr/>
              </a:pPr>
              <a:t>4</a:t>
            </a:fld>
            <a:endParaRPr lang="en-GB" dirty="0"/>
          </a:p>
        </p:txBody>
      </p:sp>
    </p:spTree>
    <p:extLst>
      <p:ext uri="{BB962C8B-B14F-4D97-AF65-F5344CB8AC3E}">
        <p14:creationId xmlns:p14="http://schemas.microsoft.com/office/powerpoint/2010/main" val="18650005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31895868-D6B6-4ED6-AB6B-64CF106ECBF1}" type="slidenum">
              <a:rPr lang="en-GB" smtClean="0"/>
              <a:pPr>
                <a:defRPr/>
              </a:pPr>
              <a:t>5</a:t>
            </a:fld>
            <a:endParaRPr lang="en-GB" dirty="0"/>
          </a:p>
        </p:txBody>
      </p:sp>
    </p:spTree>
    <p:extLst>
      <p:ext uri="{BB962C8B-B14F-4D97-AF65-F5344CB8AC3E}">
        <p14:creationId xmlns:p14="http://schemas.microsoft.com/office/powerpoint/2010/main" val="41416074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Scenarios:</a:t>
            </a:r>
          </a:p>
          <a:p>
            <a:r>
              <a:rPr lang="en-GB" dirty="0"/>
              <a:t>The nursery that started imposing late fines for parents who picked up their children after hours. The number of instances of lateness increased. Parents viewed this as an option that they could pay for.</a:t>
            </a:r>
          </a:p>
          <a:p>
            <a:r>
              <a:rPr lang="en-GB" dirty="0"/>
              <a:t>Sickness absence policy – trigger points for action (e.g. after 3 instances you have a formal warning for absence), may cause some people to think that it’s acceptable to have 2 absences in a year. </a:t>
            </a:r>
          </a:p>
          <a:p>
            <a:r>
              <a:rPr lang="en-GB" dirty="0"/>
              <a:t>Vietnam war – Americans paying locals to kill rats and asking for tails as evidence. Rat population went up – locals started breeding them to cut off their tails. </a:t>
            </a:r>
          </a:p>
          <a:p>
            <a:r>
              <a:rPr lang="en-GB" dirty="0"/>
              <a:t>Nudge theory – encouraging positive behaviour that is ultimately beneficial to employees/public. Auto-enrolment of pensions. </a:t>
            </a:r>
          </a:p>
        </p:txBody>
      </p:sp>
      <p:sp>
        <p:nvSpPr>
          <p:cNvPr id="4" name="Slide Number Placeholder 3"/>
          <p:cNvSpPr>
            <a:spLocks noGrp="1"/>
          </p:cNvSpPr>
          <p:nvPr>
            <p:ph type="sldNum" sz="quarter" idx="5"/>
          </p:nvPr>
        </p:nvSpPr>
        <p:spPr/>
        <p:txBody>
          <a:bodyPr/>
          <a:lstStyle/>
          <a:p>
            <a:pPr>
              <a:defRPr/>
            </a:pPr>
            <a:fld id="{31895868-D6B6-4ED6-AB6B-64CF106ECBF1}" type="slidenum">
              <a:rPr lang="en-GB" smtClean="0"/>
              <a:pPr>
                <a:defRPr/>
              </a:pPr>
              <a:t>6</a:t>
            </a:fld>
            <a:endParaRPr lang="en-GB" dirty="0"/>
          </a:p>
        </p:txBody>
      </p:sp>
    </p:spTree>
    <p:extLst>
      <p:ext uri="{BB962C8B-B14F-4D97-AF65-F5344CB8AC3E}">
        <p14:creationId xmlns:p14="http://schemas.microsoft.com/office/powerpoint/2010/main" val="17575406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Slide Image Placeholder 1"/>
          <p:cNvSpPr>
            <a:spLocks noGrp="1" noRot="1" noChangeAspect="1"/>
          </p:cNvSpPr>
          <p:nvPr>
            <p:ph type="sldImg"/>
          </p:nvPr>
        </p:nvSpPr>
        <p:spPr>
          <a:ln/>
        </p:spPr>
      </p:sp>
      <p:sp>
        <p:nvSpPr>
          <p:cNvPr id="58370" name="Notes Placeholder 2"/>
          <p:cNvSpPr>
            <a:spLocks noGrp="1"/>
          </p:cNvSpPr>
          <p:nvPr>
            <p:ph type="body" idx="1"/>
          </p:nvPr>
        </p:nvSpPr>
        <p:spPr>
          <a:noFill/>
          <a:ln/>
        </p:spPr>
        <p:txBody>
          <a:bodyPr/>
          <a:lstStyle/>
          <a:p>
            <a:pPr eaLnBrk="1" hangingPunct="1"/>
            <a:endParaRPr lang="en-US"/>
          </a:p>
        </p:txBody>
      </p:sp>
      <p:sp>
        <p:nvSpPr>
          <p:cNvPr id="58371" name="Slide Number Placeholder 3"/>
          <p:cNvSpPr>
            <a:spLocks noGrp="1"/>
          </p:cNvSpPr>
          <p:nvPr>
            <p:ph type="sldNum" sz="quarter" idx="5"/>
          </p:nvPr>
        </p:nvSpPr>
        <p:spPr>
          <a:noFill/>
        </p:spPr>
        <p:txBody>
          <a:bodyPr/>
          <a:lstStyle/>
          <a:p>
            <a:fld id="{062F6F31-A7A3-4A60-8D81-4AB934C366A9}" type="slidenum">
              <a:rPr lang="en-GB" smtClean="0"/>
              <a:pPr/>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Slide Image Placeholder 1"/>
          <p:cNvSpPr>
            <a:spLocks noGrp="1" noRot="1" noChangeAspect="1"/>
          </p:cNvSpPr>
          <p:nvPr>
            <p:ph type="sldImg"/>
          </p:nvPr>
        </p:nvSpPr>
        <p:spPr>
          <a:ln/>
        </p:spPr>
      </p:sp>
      <p:sp>
        <p:nvSpPr>
          <p:cNvPr id="62466" name="Notes Placeholder 2"/>
          <p:cNvSpPr>
            <a:spLocks noGrp="1"/>
          </p:cNvSpPr>
          <p:nvPr>
            <p:ph type="body" idx="1"/>
          </p:nvPr>
        </p:nvSpPr>
        <p:spPr>
          <a:noFill/>
          <a:ln/>
        </p:spPr>
        <p:txBody>
          <a:bodyPr/>
          <a:lstStyle/>
          <a:p>
            <a:pPr eaLnBrk="1" hangingPunct="1"/>
            <a:endParaRPr lang="en-US"/>
          </a:p>
        </p:txBody>
      </p:sp>
      <p:sp>
        <p:nvSpPr>
          <p:cNvPr id="62467" name="Slide Number Placeholder 3"/>
          <p:cNvSpPr>
            <a:spLocks noGrp="1"/>
          </p:cNvSpPr>
          <p:nvPr>
            <p:ph type="sldNum" sz="quarter" idx="5"/>
          </p:nvPr>
        </p:nvSpPr>
        <p:spPr>
          <a:noFill/>
        </p:spPr>
        <p:txBody>
          <a:bodyPr/>
          <a:lstStyle/>
          <a:p>
            <a:fld id="{4FE8FF0F-52F2-4279-A241-D197C5DB0A9C}" type="slidenum">
              <a:rPr lang="en-GB" smtClean="0"/>
              <a:pPr/>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Slide Image Placeholder 1"/>
          <p:cNvSpPr>
            <a:spLocks noGrp="1" noRot="1" noChangeAspect="1"/>
          </p:cNvSpPr>
          <p:nvPr>
            <p:ph type="sldImg"/>
          </p:nvPr>
        </p:nvSpPr>
        <p:spPr>
          <a:ln/>
        </p:spPr>
      </p:sp>
      <p:sp>
        <p:nvSpPr>
          <p:cNvPr id="68610" name="Notes Placeholder 2"/>
          <p:cNvSpPr>
            <a:spLocks noGrp="1"/>
          </p:cNvSpPr>
          <p:nvPr>
            <p:ph type="body" idx="1"/>
          </p:nvPr>
        </p:nvSpPr>
        <p:spPr>
          <a:noFill/>
          <a:ln/>
        </p:spPr>
        <p:txBody>
          <a:bodyPr/>
          <a:lstStyle/>
          <a:p>
            <a:pPr eaLnBrk="1" hangingPunct="1"/>
            <a:endParaRPr lang="en-US"/>
          </a:p>
        </p:txBody>
      </p:sp>
      <p:sp>
        <p:nvSpPr>
          <p:cNvPr id="68611" name="Slide Number Placeholder 3"/>
          <p:cNvSpPr>
            <a:spLocks noGrp="1"/>
          </p:cNvSpPr>
          <p:nvPr>
            <p:ph type="sldNum" sz="quarter" idx="5"/>
          </p:nvPr>
        </p:nvSpPr>
        <p:spPr>
          <a:noFill/>
        </p:spPr>
        <p:txBody>
          <a:bodyPr/>
          <a:lstStyle/>
          <a:p>
            <a:fld id="{88D3F59F-61E2-4D12-A8AF-F4D3FC5446D6}" type="slidenum">
              <a:rPr lang="en-GB" smtClean="0"/>
              <a:pPr/>
              <a:t>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Slide Image Placeholder 1"/>
          <p:cNvSpPr>
            <a:spLocks noGrp="1" noRot="1" noChangeAspect="1"/>
          </p:cNvSpPr>
          <p:nvPr>
            <p:ph type="sldImg"/>
          </p:nvPr>
        </p:nvSpPr>
        <p:spPr>
          <a:ln/>
        </p:spPr>
      </p:sp>
      <p:sp>
        <p:nvSpPr>
          <p:cNvPr id="70658" name="Notes Placeholder 2"/>
          <p:cNvSpPr>
            <a:spLocks noGrp="1"/>
          </p:cNvSpPr>
          <p:nvPr>
            <p:ph type="body" idx="1"/>
          </p:nvPr>
        </p:nvSpPr>
        <p:spPr>
          <a:noFill/>
          <a:ln/>
        </p:spPr>
        <p:txBody>
          <a:bodyPr/>
          <a:lstStyle/>
          <a:p>
            <a:pPr eaLnBrk="1" hangingPunct="1"/>
            <a:endParaRPr lang="en-US"/>
          </a:p>
        </p:txBody>
      </p:sp>
      <p:sp>
        <p:nvSpPr>
          <p:cNvPr id="70659" name="Slide Number Placeholder 3"/>
          <p:cNvSpPr>
            <a:spLocks noGrp="1"/>
          </p:cNvSpPr>
          <p:nvPr>
            <p:ph type="sldNum" sz="quarter" idx="5"/>
          </p:nvPr>
        </p:nvSpPr>
        <p:spPr>
          <a:noFill/>
        </p:spPr>
        <p:txBody>
          <a:bodyPr/>
          <a:lstStyle/>
          <a:p>
            <a:fld id="{5E093FA2-D7A4-4AAA-9606-2B007AE22620}" type="slidenum">
              <a:rPr lang="en-GB" smtClean="0"/>
              <a:pPr/>
              <a:t>10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Slide Image Placeholder 1"/>
          <p:cNvSpPr>
            <a:spLocks noGrp="1" noRot="1" noChangeAspect="1"/>
          </p:cNvSpPr>
          <p:nvPr>
            <p:ph type="sldImg"/>
          </p:nvPr>
        </p:nvSpPr>
        <p:spPr>
          <a:ln/>
        </p:spPr>
      </p:sp>
      <p:sp>
        <p:nvSpPr>
          <p:cNvPr id="72706" name="Notes Placeholder 2"/>
          <p:cNvSpPr>
            <a:spLocks noGrp="1"/>
          </p:cNvSpPr>
          <p:nvPr>
            <p:ph type="body" idx="1"/>
          </p:nvPr>
        </p:nvSpPr>
        <p:spPr>
          <a:noFill/>
          <a:ln/>
        </p:spPr>
        <p:txBody>
          <a:bodyPr/>
          <a:lstStyle/>
          <a:p>
            <a:pPr eaLnBrk="1" hangingPunct="1"/>
            <a:endParaRPr lang="en-US"/>
          </a:p>
        </p:txBody>
      </p:sp>
      <p:sp>
        <p:nvSpPr>
          <p:cNvPr id="72707" name="Slide Number Placeholder 3"/>
          <p:cNvSpPr>
            <a:spLocks noGrp="1"/>
          </p:cNvSpPr>
          <p:nvPr>
            <p:ph type="sldNum" sz="quarter" idx="5"/>
          </p:nvPr>
        </p:nvSpPr>
        <p:spPr>
          <a:noFill/>
        </p:spPr>
        <p:txBody>
          <a:bodyPr/>
          <a:lstStyle/>
          <a:p>
            <a:fld id="{74EE3958-B302-4539-BB07-2B89007104DF}" type="slidenum">
              <a:rPr lang="en-GB" smtClean="0"/>
              <a:pPr/>
              <a:t>11</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Slide Image Placeholder 1"/>
          <p:cNvSpPr>
            <a:spLocks noGrp="1" noRot="1" noChangeAspect="1"/>
          </p:cNvSpPr>
          <p:nvPr>
            <p:ph type="sldImg"/>
          </p:nvPr>
        </p:nvSpPr>
        <p:spPr>
          <a:ln/>
        </p:spPr>
      </p:sp>
      <p:sp>
        <p:nvSpPr>
          <p:cNvPr id="74754" name="Notes Placeholder 2"/>
          <p:cNvSpPr>
            <a:spLocks noGrp="1"/>
          </p:cNvSpPr>
          <p:nvPr>
            <p:ph type="body" idx="1"/>
          </p:nvPr>
        </p:nvSpPr>
        <p:spPr>
          <a:noFill/>
          <a:ln/>
        </p:spPr>
        <p:txBody>
          <a:bodyPr/>
          <a:lstStyle/>
          <a:p>
            <a:pPr eaLnBrk="1" hangingPunct="1"/>
            <a:endParaRPr lang="en-US"/>
          </a:p>
        </p:txBody>
      </p:sp>
      <p:sp>
        <p:nvSpPr>
          <p:cNvPr id="74755" name="Slide Number Placeholder 3"/>
          <p:cNvSpPr>
            <a:spLocks noGrp="1"/>
          </p:cNvSpPr>
          <p:nvPr>
            <p:ph type="sldNum" sz="quarter" idx="5"/>
          </p:nvPr>
        </p:nvSpPr>
        <p:spPr>
          <a:noFill/>
        </p:spPr>
        <p:txBody>
          <a:bodyPr/>
          <a:lstStyle/>
          <a:p>
            <a:fld id="{F06B7511-364E-4BEF-A097-E907E920295B}" type="slidenum">
              <a:rPr lang="en-GB" smtClean="0"/>
              <a:pPr/>
              <a:t>12</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Slide Image Placeholder 1"/>
          <p:cNvSpPr>
            <a:spLocks noGrp="1" noRot="1" noChangeAspect="1"/>
          </p:cNvSpPr>
          <p:nvPr>
            <p:ph type="sldImg"/>
          </p:nvPr>
        </p:nvSpPr>
        <p:spPr>
          <a:ln/>
        </p:spPr>
      </p:sp>
      <p:sp>
        <p:nvSpPr>
          <p:cNvPr id="76802" name="Notes Placeholder 2"/>
          <p:cNvSpPr>
            <a:spLocks noGrp="1"/>
          </p:cNvSpPr>
          <p:nvPr>
            <p:ph type="body" idx="1"/>
          </p:nvPr>
        </p:nvSpPr>
        <p:spPr>
          <a:noFill/>
          <a:ln/>
        </p:spPr>
        <p:txBody>
          <a:bodyPr/>
          <a:lstStyle/>
          <a:p>
            <a:pPr eaLnBrk="1" hangingPunct="1"/>
            <a:endParaRPr lang="en-US"/>
          </a:p>
        </p:txBody>
      </p:sp>
      <p:sp>
        <p:nvSpPr>
          <p:cNvPr id="76803" name="Slide Number Placeholder 3"/>
          <p:cNvSpPr>
            <a:spLocks noGrp="1"/>
          </p:cNvSpPr>
          <p:nvPr>
            <p:ph type="sldNum" sz="quarter" idx="5"/>
          </p:nvPr>
        </p:nvSpPr>
        <p:spPr>
          <a:noFill/>
        </p:spPr>
        <p:txBody>
          <a:bodyPr/>
          <a:lstStyle/>
          <a:p>
            <a:fld id="{A0EA9FC2-B5BA-41D4-BA11-D320562F40F3}" type="slidenum">
              <a:rPr lang="en-GB" smtClean="0"/>
              <a:pPr/>
              <a:t>13</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Slide Image Placeholder 1"/>
          <p:cNvSpPr>
            <a:spLocks noGrp="1" noRot="1" noChangeAspect="1"/>
          </p:cNvSpPr>
          <p:nvPr>
            <p:ph type="sldImg"/>
          </p:nvPr>
        </p:nvSpPr>
        <p:spPr>
          <a:ln/>
        </p:spPr>
      </p:sp>
      <p:sp>
        <p:nvSpPr>
          <p:cNvPr id="78850" name="Notes Placeholder 2"/>
          <p:cNvSpPr>
            <a:spLocks noGrp="1"/>
          </p:cNvSpPr>
          <p:nvPr>
            <p:ph type="body" idx="1"/>
          </p:nvPr>
        </p:nvSpPr>
        <p:spPr>
          <a:noFill/>
          <a:ln/>
        </p:spPr>
        <p:txBody>
          <a:bodyPr/>
          <a:lstStyle/>
          <a:p>
            <a:pPr eaLnBrk="1" hangingPunct="1"/>
            <a:endParaRPr lang="en-US"/>
          </a:p>
        </p:txBody>
      </p:sp>
      <p:sp>
        <p:nvSpPr>
          <p:cNvPr id="78851" name="Slide Number Placeholder 3"/>
          <p:cNvSpPr>
            <a:spLocks noGrp="1"/>
          </p:cNvSpPr>
          <p:nvPr>
            <p:ph type="sldNum" sz="quarter" idx="5"/>
          </p:nvPr>
        </p:nvSpPr>
        <p:spPr>
          <a:noFill/>
        </p:spPr>
        <p:txBody>
          <a:bodyPr/>
          <a:lstStyle/>
          <a:p>
            <a:fld id="{9259BA95-F04B-4BCF-B6A0-EB3E08ED8817}" type="slidenum">
              <a:rPr lang="en-GB" smtClean="0"/>
              <a:pPr/>
              <a:t>14</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89" name="Slide Image Placeholder 1"/>
          <p:cNvSpPr>
            <a:spLocks noGrp="1" noRot="1" noChangeAspect="1"/>
          </p:cNvSpPr>
          <p:nvPr>
            <p:ph type="sldImg"/>
          </p:nvPr>
        </p:nvSpPr>
        <p:spPr>
          <a:ln/>
        </p:spPr>
      </p:sp>
      <p:sp>
        <p:nvSpPr>
          <p:cNvPr id="89090" name="Notes Placeholder 2"/>
          <p:cNvSpPr>
            <a:spLocks noGrp="1"/>
          </p:cNvSpPr>
          <p:nvPr>
            <p:ph type="body" idx="1"/>
          </p:nvPr>
        </p:nvSpPr>
        <p:spPr>
          <a:noFill/>
          <a:ln/>
        </p:spPr>
        <p:txBody>
          <a:bodyPr/>
          <a:lstStyle/>
          <a:p>
            <a:pPr eaLnBrk="1" hangingPunct="1"/>
            <a:endParaRPr lang="en-US"/>
          </a:p>
        </p:txBody>
      </p:sp>
      <p:sp>
        <p:nvSpPr>
          <p:cNvPr id="89091" name="Slide Number Placeholder 3"/>
          <p:cNvSpPr>
            <a:spLocks noGrp="1"/>
          </p:cNvSpPr>
          <p:nvPr>
            <p:ph type="sldNum" sz="quarter" idx="5"/>
          </p:nvPr>
        </p:nvSpPr>
        <p:spPr>
          <a:noFill/>
        </p:spPr>
        <p:txBody>
          <a:bodyPr/>
          <a:lstStyle/>
          <a:p>
            <a:fld id="{043936A6-0A58-46D1-90D4-389BD05264A4}" type="slidenum">
              <a:rPr lang="en-GB" smtClean="0"/>
              <a:pPr/>
              <a:t>15</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3" name="Slide Image Placeholder 1"/>
          <p:cNvSpPr>
            <a:spLocks noGrp="1" noRot="1" noChangeAspect="1"/>
          </p:cNvSpPr>
          <p:nvPr>
            <p:ph type="sldImg"/>
          </p:nvPr>
        </p:nvSpPr>
        <p:spPr>
          <a:ln/>
        </p:spPr>
      </p:sp>
      <p:sp>
        <p:nvSpPr>
          <p:cNvPr id="95234" name="Notes Placeholder 2"/>
          <p:cNvSpPr>
            <a:spLocks noGrp="1"/>
          </p:cNvSpPr>
          <p:nvPr>
            <p:ph type="body" idx="1"/>
          </p:nvPr>
        </p:nvSpPr>
        <p:spPr>
          <a:noFill/>
          <a:ln/>
        </p:spPr>
        <p:txBody>
          <a:bodyPr/>
          <a:lstStyle/>
          <a:p>
            <a:pPr eaLnBrk="1" hangingPunct="1"/>
            <a:endParaRPr lang="en-US"/>
          </a:p>
        </p:txBody>
      </p:sp>
      <p:sp>
        <p:nvSpPr>
          <p:cNvPr id="95235" name="Slide Number Placeholder 3"/>
          <p:cNvSpPr>
            <a:spLocks noGrp="1"/>
          </p:cNvSpPr>
          <p:nvPr>
            <p:ph type="sldNum" sz="quarter" idx="5"/>
          </p:nvPr>
        </p:nvSpPr>
        <p:spPr>
          <a:noFill/>
        </p:spPr>
        <p:txBody>
          <a:bodyPr/>
          <a:lstStyle/>
          <a:p>
            <a:fld id="{5B248B52-F87A-43B6-83CE-2BA8C7622C77}" type="slidenum">
              <a:rPr lang="en-GB" smtClean="0"/>
              <a:pPr/>
              <a:t>16</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1" name="Slide Image Placeholder 1"/>
          <p:cNvSpPr>
            <a:spLocks noGrp="1" noRot="1" noChangeAspect="1"/>
          </p:cNvSpPr>
          <p:nvPr>
            <p:ph type="sldImg"/>
          </p:nvPr>
        </p:nvSpPr>
        <p:spPr>
          <a:ln/>
        </p:spPr>
      </p:sp>
      <p:sp>
        <p:nvSpPr>
          <p:cNvPr id="97282" name="Notes Placeholder 2"/>
          <p:cNvSpPr>
            <a:spLocks noGrp="1"/>
          </p:cNvSpPr>
          <p:nvPr>
            <p:ph type="body" idx="1"/>
          </p:nvPr>
        </p:nvSpPr>
        <p:spPr>
          <a:noFill/>
          <a:ln/>
        </p:spPr>
        <p:txBody>
          <a:bodyPr/>
          <a:lstStyle/>
          <a:p>
            <a:pPr eaLnBrk="1" hangingPunct="1"/>
            <a:endParaRPr lang="en-US"/>
          </a:p>
        </p:txBody>
      </p:sp>
      <p:sp>
        <p:nvSpPr>
          <p:cNvPr id="97283" name="Slide Number Placeholder 3"/>
          <p:cNvSpPr>
            <a:spLocks noGrp="1"/>
          </p:cNvSpPr>
          <p:nvPr>
            <p:ph type="sldNum" sz="quarter" idx="5"/>
          </p:nvPr>
        </p:nvSpPr>
        <p:spPr>
          <a:noFill/>
        </p:spPr>
        <p:txBody>
          <a:bodyPr/>
          <a:lstStyle/>
          <a:p>
            <a:fld id="{6FD5EF75-7518-4718-B2AD-1472A6927CB8}" type="slidenum">
              <a:rPr lang="en-GB" smtClean="0"/>
              <a:pPr/>
              <a:t>17</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5" name="Slide Image Placeholder 1"/>
          <p:cNvSpPr>
            <a:spLocks noGrp="1" noRot="1" noChangeAspect="1"/>
          </p:cNvSpPr>
          <p:nvPr>
            <p:ph type="sldImg"/>
          </p:nvPr>
        </p:nvSpPr>
        <p:spPr>
          <a:ln/>
        </p:spPr>
      </p:sp>
      <p:sp>
        <p:nvSpPr>
          <p:cNvPr id="103426" name="Notes Placeholder 2"/>
          <p:cNvSpPr>
            <a:spLocks noGrp="1"/>
          </p:cNvSpPr>
          <p:nvPr>
            <p:ph type="body" idx="1"/>
          </p:nvPr>
        </p:nvSpPr>
        <p:spPr>
          <a:noFill/>
          <a:ln/>
        </p:spPr>
        <p:txBody>
          <a:bodyPr/>
          <a:lstStyle/>
          <a:p>
            <a:pPr eaLnBrk="1" hangingPunct="1"/>
            <a:endParaRPr lang="en-US"/>
          </a:p>
        </p:txBody>
      </p:sp>
      <p:sp>
        <p:nvSpPr>
          <p:cNvPr id="103427" name="Slide Number Placeholder 3"/>
          <p:cNvSpPr>
            <a:spLocks noGrp="1"/>
          </p:cNvSpPr>
          <p:nvPr>
            <p:ph type="sldNum" sz="quarter" idx="5"/>
          </p:nvPr>
        </p:nvSpPr>
        <p:spPr>
          <a:noFill/>
        </p:spPr>
        <p:txBody>
          <a:bodyPr/>
          <a:lstStyle/>
          <a:p>
            <a:fld id="{DD4742E7-FF7D-4A33-B91E-AFA15BA77AD4}" type="slidenum">
              <a:rPr lang="en-GB" smtClean="0"/>
              <a:pPr/>
              <a:t>18</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1" name="Slide Image Placeholder 1"/>
          <p:cNvSpPr>
            <a:spLocks noGrp="1" noRot="1" noChangeAspect="1"/>
          </p:cNvSpPr>
          <p:nvPr>
            <p:ph type="sldImg"/>
          </p:nvPr>
        </p:nvSpPr>
        <p:spPr>
          <a:ln/>
        </p:spPr>
      </p:sp>
      <p:sp>
        <p:nvSpPr>
          <p:cNvPr id="107522" name="Notes Placeholder 2"/>
          <p:cNvSpPr>
            <a:spLocks noGrp="1"/>
          </p:cNvSpPr>
          <p:nvPr>
            <p:ph type="body" idx="1"/>
          </p:nvPr>
        </p:nvSpPr>
        <p:spPr>
          <a:noFill/>
          <a:ln/>
        </p:spPr>
        <p:txBody>
          <a:bodyPr/>
          <a:lstStyle/>
          <a:p>
            <a:pPr eaLnBrk="1" hangingPunct="1"/>
            <a:endParaRPr lang="en-US"/>
          </a:p>
        </p:txBody>
      </p:sp>
      <p:sp>
        <p:nvSpPr>
          <p:cNvPr id="107523" name="Slide Number Placeholder 3"/>
          <p:cNvSpPr>
            <a:spLocks noGrp="1"/>
          </p:cNvSpPr>
          <p:nvPr>
            <p:ph type="sldNum" sz="quarter" idx="5"/>
          </p:nvPr>
        </p:nvSpPr>
        <p:spPr>
          <a:noFill/>
        </p:spPr>
        <p:txBody>
          <a:bodyPr/>
          <a:lstStyle/>
          <a:p>
            <a:fld id="{635CA159-99F7-49C1-88E3-4999DE924355}" type="slidenum">
              <a:rPr lang="en-GB" smtClean="0"/>
              <a:pPr/>
              <a:t>19</a:t>
            </a:fld>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02035850-C170-4FFD-9D41-E30C1B67D35E}" type="slidenum">
              <a:rPr lang="en-GB" smtClean="0"/>
              <a:pPr/>
              <a:t>20</a:t>
            </a:fld>
            <a:endParaRPr lang="en-GB" dirty="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7" name="Slide Image Placeholder 1"/>
          <p:cNvSpPr>
            <a:spLocks noGrp="1" noRot="1" noChangeAspect="1"/>
          </p:cNvSpPr>
          <p:nvPr>
            <p:ph type="sldImg"/>
          </p:nvPr>
        </p:nvSpPr>
        <p:spPr>
          <a:ln/>
        </p:spPr>
      </p:sp>
      <p:sp>
        <p:nvSpPr>
          <p:cNvPr id="111618" name="Notes Placeholder 2"/>
          <p:cNvSpPr>
            <a:spLocks noGrp="1"/>
          </p:cNvSpPr>
          <p:nvPr>
            <p:ph type="body" idx="1"/>
          </p:nvPr>
        </p:nvSpPr>
        <p:spPr>
          <a:noFill/>
          <a:ln/>
        </p:spPr>
        <p:txBody>
          <a:bodyPr/>
          <a:lstStyle/>
          <a:p>
            <a:pPr eaLnBrk="1" hangingPunct="1"/>
            <a:endParaRPr lang="en-US"/>
          </a:p>
        </p:txBody>
      </p:sp>
      <p:sp>
        <p:nvSpPr>
          <p:cNvPr id="111619" name="Slide Number Placeholder 3"/>
          <p:cNvSpPr>
            <a:spLocks noGrp="1"/>
          </p:cNvSpPr>
          <p:nvPr>
            <p:ph type="sldNum" sz="quarter" idx="5"/>
          </p:nvPr>
        </p:nvSpPr>
        <p:spPr>
          <a:noFill/>
        </p:spPr>
        <p:txBody>
          <a:bodyPr/>
          <a:lstStyle/>
          <a:p>
            <a:fld id="{2EC67500-616A-4B58-8144-4B16D0F3F508}" type="slidenum">
              <a:rPr lang="en-GB" smtClean="0"/>
              <a:pPr/>
              <a:t>21</a:t>
            </a:fld>
            <a:endParaRPr lang="en-GB"/>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50AB2B5-E2C9-4CBF-A5F0-A17961B52502}" type="slidenum">
              <a:rPr lang="en-GB" smtClean="0"/>
              <a:pPr/>
              <a:t>22</a:t>
            </a:fld>
            <a:endParaRPr lang="en-GB" dirty="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31895868-D6B6-4ED6-AB6B-64CF106ECBF1}" type="slidenum">
              <a:rPr lang="en-GB" smtClean="0"/>
              <a:pPr>
                <a:defRPr/>
              </a:pPr>
              <a:t>23</a:t>
            </a:fld>
            <a:endParaRPr lang="en-GB" dirty="0"/>
          </a:p>
        </p:txBody>
      </p:sp>
    </p:spTree>
    <p:extLst>
      <p:ext uri="{BB962C8B-B14F-4D97-AF65-F5344CB8AC3E}">
        <p14:creationId xmlns:p14="http://schemas.microsoft.com/office/powerpoint/2010/main" val="18032652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50AB2B5-E2C9-4CBF-A5F0-A17961B52502}" type="slidenum">
              <a:rPr lang="en-GB" smtClean="0"/>
              <a:pPr/>
              <a:t>24</a:t>
            </a:fld>
            <a:endParaRPr lang="en-GB" dirty="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31895868-D6B6-4ED6-AB6B-64CF106ECBF1}" type="slidenum">
              <a:rPr lang="en-GB" smtClean="0"/>
              <a:pPr>
                <a:defRPr/>
              </a:pPr>
              <a:t>25</a:t>
            </a:fld>
            <a:endParaRPr lang="en-GB" dirty="0"/>
          </a:p>
        </p:txBody>
      </p:sp>
    </p:spTree>
    <p:extLst>
      <p:ext uri="{BB962C8B-B14F-4D97-AF65-F5344CB8AC3E}">
        <p14:creationId xmlns:p14="http://schemas.microsoft.com/office/powerpoint/2010/main" val="195992948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31895868-D6B6-4ED6-AB6B-64CF106ECBF1}" type="slidenum">
              <a:rPr lang="en-GB" smtClean="0"/>
              <a:pPr>
                <a:defRPr/>
              </a:pPr>
              <a:t>26</a:t>
            </a:fld>
            <a:endParaRPr lang="en-GB" dirty="0"/>
          </a:p>
        </p:txBody>
      </p:sp>
    </p:spTree>
    <p:extLst>
      <p:ext uri="{BB962C8B-B14F-4D97-AF65-F5344CB8AC3E}">
        <p14:creationId xmlns:p14="http://schemas.microsoft.com/office/powerpoint/2010/main" val="36768134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EAE79B72-27D8-4E51-9E6F-8AD47DFC65F0}" type="slidenum">
              <a:rPr lang="en-GB"/>
              <a:pPr>
                <a:defRPr/>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5B2CC60B-B175-4881-ABA8-FDF5144E7C6F}" type="slidenum">
              <a:rPr lang="en-GB"/>
              <a:pPr>
                <a:defRPr/>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2278CD4F-4B4F-439B-8435-37112D1736BB}" type="slidenum">
              <a:rPr lang="en-GB"/>
              <a:pPr>
                <a:defRPr/>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dirty="0"/>
          </a:p>
        </p:txBody>
      </p:sp>
      <p:sp>
        <p:nvSpPr>
          <p:cNvPr id="8"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9"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51BBA454-C0B7-4A8A-9C9B-651EEF9D1890}" type="slidenum">
              <a:rPr lang="en-GB"/>
              <a:pPr>
                <a:defRPr/>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dirty="0"/>
          </a:p>
        </p:txBody>
      </p:sp>
      <p:sp>
        <p:nvSpPr>
          <p:cNvPr id="4"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5"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463C9C8E-36A4-4BED-B16F-43A4DDD92AC1}" type="slidenum">
              <a:rPr lang="en-GB"/>
              <a:pPr>
                <a:defRPr/>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dirty="0"/>
          </a:p>
        </p:txBody>
      </p:sp>
      <p:sp>
        <p:nvSpPr>
          <p:cNvPr id="3"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4"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A803FBA3-A617-44B3-A81A-77CB3C9AF4FA}" type="slidenum">
              <a:rPr lang="en-GB"/>
              <a:pPr>
                <a:defRPr/>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A2E9BFB8-4983-435E-831D-970AD58CC0CB}" type="slidenum">
              <a:rPr lang="en-GB"/>
              <a:pPr>
                <a:defRPr/>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C45B246E-75B1-4116-BBFD-AD0F23180BF1}" type="slidenum">
              <a:rPr lang="en-GB"/>
              <a:pPr>
                <a:defRPr/>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88E443A1-C5D3-4FC6-A7D7-EDFBA4B0E78B}" type="slidenum">
              <a:rPr lang="en-GB"/>
              <a:pPr>
                <a:defRPr/>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CBFBE36A-C4BF-408C-AED9-AB66F9BF1A48}" type="slidenum">
              <a:rPr lang="en-GB"/>
              <a:pPr>
                <a:defRPr/>
              </a:pPr>
              <a:t>‹#›</a:t>
            </a:fld>
            <a:endParaRPr lang="en-GB"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r>
              <a:rPr lang="en-US"/>
              <a:t>Mullins, Management and Organisational Behaviour, 11e © Pearson Education Limited 2016</a:t>
            </a:r>
            <a:endParaRPr lang="en-GB"/>
          </a:p>
        </p:txBody>
      </p:sp>
      <p:sp>
        <p:nvSpPr>
          <p:cNvPr id="6" name="Slide Number Placeholder 5"/>
          <p:cNvSpPr>
            <a:spLocks noGrp="1"/>
          </p:cNvSpPr>
          <p:nvPr>
            <p:ph type="sldNum" sz="quarter" idx="12"/>
          </p:nvPr>
        </p:nvSpPr>
        <p:spPr/>
        <p:txBody>
          <a:bodyPr/>
          <a:lstStyle/>
          <a:p>
            <a:fld id="{1C039283-5D65-4AA7-A5B9-65FA49F85BCA}" type="slidenum">
              <a:rPr lang="en-GB" smtClean="0"/>
              <a:pPr/>
              <a:t>‹#›</a:t>
            </a:fld>
            <a:endParaRPr lang="en-GB"/>
          </a:p>
        </p:txBody>
      </p:sp>
    </p:spTree>
    <p:extLst>
      <p:ext uri="{BB962C8B-B14F-4D97-AF65-F5344CB8AC3E}">
        <p14:creationId xmlns:p14="http://schemas.microsoft.com/office/powerpoint/2010/main" val="34823547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r>
              <a:rPr lang="en-US"/>
              <a:t>Mullins, Management and Organisational Behaviour, 11e © Pearson Education Limited 2016</a:t>
            </a:r>
            <a:endParaRPr lang="en-GB"/>
          </a:p>
        </p:txBody>
      </p:sp>
      <p:sp>
        <p:nvSpPr>
          <p:cNvPr id="6" name="Slide Number Placeholder 5"/>
          <p:cNvSpPr>
            <a:spLocks noGrp="1"/>
          </p:cNvSpPr>
          <p:nvPr>
            <p:ph type="sldNum" sz="quarter" idx="12"/>
          </p:nvPr>
        </p:nvSpPr>
        <p:spPr/>
        <p:txBody>
          <a:bodyPr/>
          <a:lstStyle/>
          <a:p>
            <a:fld id="{1C039283-5D65-4AA7-A5B9-65FA49F85BCA}" type="slidenum">
              <a:rPr lang="en-GB" smtClean="0"/>
              <a:pPr/>
              <a:t>‹#›</a:t>
            </a:fld>
            <a:endParaRPr lang="en-GB"/>
          </a:p>
        </p:txBody>
      </p:sp>
    </p:spTree>
    <p:extLst>
      <p:ext uri="{BB962C8B-B14F-4D97-AF65-F5344CB8AC3E}">
        <p14:creationId xmlns:p14="http://schemas.microsoft.com/office/powerpoint/2010/main" val="1242750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r>
              <a:rPr lang="en-US"/>
              <a:t>Mullins, Management and Organisational Behaviour, 11e © Pearson Education Limited 2016</a:t>
            </a:r>
            <a:endParaRPr lang="en-GB"/>
          </a:p>
        </p:txBody>
      </p:sp>
      <p:sp>
        <p:nvSpPr>
          <p:cNvPr id="6" name="Slide Number Placeholder 5"/>
          <p:cNvSpPr>
            <a:spLocks noGrp="1"/>
          </p:cNvSpPr>
          <p:nvPr>
            <p:ph type="sldNum" sz="quarter" idx="12"/>
          </p:nvPr>
        </p:nvSpPr>
        <p:spPr/>
        <p:txBody>
          <a:bodyPr/>
          <a:lstStyle/>
          <a:p>
            <a:fld id="{1C039283-5D65-4AA7-A5B9-65FA49F85BCA}" type="slidenum">
              <a:rPr lang="en-GB" smtClean="0"/>
              <a:pPr/>
              <a:t>‹#›</a:t>
            </a:fld>
            <a:endParaRPr lang="en-GB"/>
          </a:p>
        </p:txBody>
      </p:sp>
    </p:spTree>
    <p:extLst>
      <p:ext uri="{BB962C8B-B14F-4D97-AF65-F5344CB8AC3E}">
        <p14:creationId xmlns:p14="http://schemas.microsoft.com/office/powerpoint/2010/main" val="9071414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r>
              <a:rPr lang="en-US"/>
              <a:t>Mullins, Management and Organisational Behaviour, 11e © Pearson Education Limited 2016</a:t>
            </a:r>
            <a:endParaRPr lang="en-GB"/>
          </a:p>
        </p:txBody>
      </p:sp>
      <p:sp>
        <p:nvSpPr>
          <p:cNvPr id="7" name="Slide Number Placeholder 6"/>
          <p:cNvSpPr>
            <a:spLocks noGrp="1"/>
          </p:cNvSpPr>
          <p:nvPr>
            <p:ph type="sldNum" sz="quarter" idx="12"/>
          </p:nvPr>
        </p:nvSpPr>
        <p:spPr/>
        <p:txBody>
          <a:bodyPr/>
          <a:lstStyle/>
          <a:p>
            <a:fld id="{1C039283-5D65-4AA7-A5B9-65FA49F85BCA}" type="slidenum">
              <a:rPr lang="en-GB" smtClean="0"/>
              <a:pPr/>
              <a:t>‹#›</a:t>
            </a:fld>
            <a:endParaRPr lang="en-GB"/>
          </a:p>
        </p:txBody>
      </p:sp>
    </p:spTree>
    <p:extLst>
      <p:ext uri="{BB962C8B-B14F-4D97-AF65-F5344CB8AC3E}">
        <p14:creationId xmlns:p14="http://schemas.microsoft.com/office/powerpoint/2010/main" val="5590094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endParaRPr lang="en-GB"/>
          </a:p>
        </p:txBody>
      </p:sp>
      <p:sp>
        <p:nvSpPr>
          <p:cNvPr id="8" name="Footer Placeholder 7"/>
          <p:cNvSpPr>
            <a:spLocks noGrp="1"/>
          </p:cNvSpPr>
          <p:nvPr>
            <p:ph type="ftr" sz="quarter" idx="11"/>
          </p:nvPr>
        </p:nvSpPr>
        <p:spPr/>
        <p:txBody>
          <a:bodyPr/>
          <a:lstStyle/>
          <a:p>
            <a:r>
              <a:rPr lang="en-US"/>
              <a:t>Mullins, Management and Organisational Behaviour, 11e © Pearson Education Limited 2016</a:t>
            </a:r>
            <a:endParaRPr lang="en-GB"/>
          </a:p>
        </p:txBody>
      </p:sp>
      <p:sp>
        <p:nvSpPr>
          <p:cNvPr id="9" name="Slide Number Placeholder 8"/>
          <p:cNvSpPr>
            <a:spLocks noGrp="1"/>
          </p:cNvSpPr>
          <p:nvPr>
            <p:ph type="sldNum" sz="quarter" idx="12"/>
          </p:nvPr>
        </p:nvSpPr>
        <p:spPr/>
        <p:txBody>
          <a:bodyPr/>
          <a:lstStyle/>
          <a:p>
            <a:fld id="{1C039283-5D65-4AA7-A5B9-65FA49F85BCA}" type="slidenum">
              <a:rPr lang="en-GB" smtClean="0"/>
              <a:pPr/>
              <a:t>‹#›</a:t>
            </a:fld>
            <a:endParaRPr lang="en-GB"/>
          </a:p>
        </p:txBody>
      </p:sp>
    </p:spTree>
    <p:extLst>
      <p:ext uri="{BB962C8B-B14F-4D97-AF65-F5344CB8AC3E}">
        <p14:creationId xmlns:p14="http://schemas.microsoft.com/office/powerpoint/2010/main" val="237580169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endParaRPr lang="en-GB"/>
          </a:p>
        </p:txBody>
      </p:sp>
      <p:sp>
        <p:nvSpPr>
          <p:cNvPr id="4" name="Footer Placeholder 3"/>
          <p:cNvSpPr>
            <a:spLocks noGrp="1"/>
          </p:cNvSpPr>
          <p:nvPr>
            <p:ph type="ftr" sz="quarter" idx="11"/>
          </p:nvPr>
        </p:nvSpPr>
        <p:spPr/>
        <p:txBody>
          <a:bodyPr/>
          <a:lstStyle/>
          <a:p>
            <a:r>
              <a:rPr lang="en-US"/>
              <a:t>Mullins, Management and Organisational Behaviour, 11e © Pearson Education Limited 2016</a:t>
            </a:r>
            <a:endParaRPr lang="en-GB"/>
          </a:p>
        </p:txBody>
      </p:sp>
      <p:sp>
        <p:nvSpPr>
          <p:cNvPr id="5" name="Slide Number Placeholder 4"/>
          <p:cNvSpPr>
            <a:spLocks noGrp="1"/>
          </p:cNvSpPr>
          <p:nvPr>
            <p:ph type="sldNum" sz="quarter" idx="12"/>
          </p:nvPr>
        </p:nvSpPr>
        <p:spPr/>
        <p:txBody>
          <a:bodyPr/>
          <a:lstStyle/>
          <a:p>
            <a:fld id="{1C039283-5D65-4AA7-A5B9-65FA49F85BCA}" type="slidenum">
              <a:rPr lang="en-GB" smtClean="0"/>
              <a:pPr/>
              <a:t>‹#›</a:t>
            </a:fld>
            <a:endParaRPr lang="en-GB"/>
          </a:p>
        </p:txBody>
      </p:sp>
    </p:spTree>
    <p:extLst>
      <p:ext uri="{BB962C8B-B14F-4D97-AF65-F5344CB8AC3E}">
        <p14:creationId xmlns:p14="http://schemas.microsoft.com/office/powerpoint/2010/main" val="103649040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GB"/>
          </a:p>
        </p:txBody>
      </p:sp>
      <p:sp>
        <p:nvSpPr>
          <p:cNvPr id="3" name="Footer Placeholder 2"/>
          <p:cNvSpPr>
            <a:spLocks noGrp="1"/>
          </p:cNvSpPr>
          <p:nvPr>
            <p:ph type="ftr" sz="quarter" idx="11"/>
          </p:nvPr>
        </p:nvSpPr>
        <p:spPr/>
        <p:txBody>
          <a:bodyPr/>
          <a:lstStyle/>
          <a:p>
            <a:r>
              <a:rPr lang="en-US"/>
              <a:t>Mullins, Management and Organisational Behaviour, 11e © Pearson Education Limited 2016</a:t>
            </a:r>
            <a:endParaRPr lang="en-GB"/>
          </a:p>
        </p:txBody>
      </p:sp>
      <p:sp>
        <p:nvSpPr>
          <p:cNvPr id="4" name="Slide Number Placeholder 3"/>
          <p:cNvSpPr>
            <a:spLocks noGrp="1"/>
          </p:cNvSpPr>
          <p:nvPr>
            <p:ph type="sldNum" sz="quarter" idx="12"/>
          </p:nvPr>
        </p:nvSpPr>
        <p:spPr/>
        <p:txBody>
          <a:bodyPr/>
          <a:lstStyle/>
          <a:p>
            <a:fld id="{1C039283-5D65-4AA7-A5B9-65FA49F85BCA}" type="slidenum">
              <a:rPr lang="en-GB" smtClean="0"/>
              <a:pPr/>
              <a:t>‹#›</a:t>
            </a:fld>
            <a:endParaRPr lang="en-GB"/>
          </a:p>
        </p:txBody>
      </p:sp>
    </p:spTree>
    <p:extLst>
      <p:ext uri="{BB962C8B-B14F-4D97-AF65-F5344CB8AC3E}">
        <p14:creationId xmlns:p14="http://schemas.microsoft.com/office/powerpoint/2010/main" val="115341875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r>
              <a:rPr lang="en-US"/>
              <a:t>Mullins, Management and Organisational Behaviour, 11e © Pearson Education Limited 2016</a:t>
            </a:r>
            <a:endParaRPr lang="en-GB"/>
          </a:p>
        </p:txBody>
      </p:sp>
      <p:sp>
        <p:nvSpPr>
          <p:cNvPr id="7" name="Slide Number Placeholder 6"/>
          <p:cNvSpPr>
            <a:spLocks noGrp="1"/>
          </p:cNvSpPr>
          <p:nvPr>
            <p:ph type="sldNum" sz="quarter" idx="12"/>
          </p:nvPr>
        </p:nvSpPr>
        <p:spPr/>
        <p:txBody>
          <a:bodyPr/>
          <a:lstStyle/>
          <a:p>
            <a:fld id="{1C039283-5D65-4AA7-A5B9-65FA49F85BCA}" type="slidenum">
              <a:rPr lang="en-GB" smtClean="0"/>
              <a:pPr/>
              <a:t>‹#›</a:t>
            </a:fld>
            <a:endParaRPr lang="en-GB"/>
          </a:p>
        </p:txBody>
      </p:sp>
    </p:spTree>
    <p:extLst>
      <p:ext uri="{BB962C8B-B14F-4D97-AF65-F5344CB8AC3E}">
        <p14:creationId xmlns:p14="http://schemas.microsoft.com/office/powerpoint/2010/main" val="412839515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r>
              <a:rPr lang="en-US"/>
              <a:t>Mullins, Management and Organisational Behaviour, 11e © Pearson Education Limited 2016</a:t>
            </a:r>
            <a:endParaRPr lang="en-GB"/>
          </a:p>
        </p:txBody>
      </p:sp>
      <p:sp>
        <p:nvSpPr>
          <p:cNvPr id="7" name="Slide Number Placeholder 6"/>
          <p:cNvSpPr>
            <a:spLocks noGrp="1"/>
          </p:cNvSpPr>
          <p:nvPr>
            <p:ph type="sldNum" sz="quarter" idx="12"/>
          </p:nvPr>
        </p:nvSpPr>
        <p:spPr/>
        <p:txBody>
          <a:bodyPr/>
          <a:lstStyle/>
          <a:p>
            <a:fld id="{1C039283-5D65-4AA7-A5B9-65FA49F85BCA}" type="slidenum">
              <a:rPr lang="en-GB" smtClean="0"/>
              <a:pPr/>
              <a:t>‹#›</a:t>
            </a:fld>
            <a:endParaRPr lang="en-GB"/>
          </a:p>
        </p:txBody>
      </p:sp>
    </p:spTree>
    <p:extLst>
      <p:ext uri="{BB962C8B-B14F-4D97-AF65-F5344CB8AC3E}">
        <p14:creationId xmlns:p14="http://schemas.microsoft.com/office/powerpoint/2010/main" val="160188990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r>
              <a:rPr lang="en-US"/>
              <a:t>Mullins, Management and Organisational Behaviour, 11e © Pearson Education Limited 2016</a:t>
            </a:r>
            <a:endParaRPr lang="en-GB"/>
          </a:p>
        </p:txBody>
      </p:sp>
      <p:sp>
        <p:nvSpPr>
          <p:cNvPr id="6" name="Slide Number Placeholder 5"/>
          <p:cNvSpPr>
            <a:spLocks noGrp="1"/>
          </p:cNvSpPr>
          <p:nvPr>
            <p:ph type="sldNum" sz="quarter" idx="12"/>
          </p:nvPr>
        </p:nvSpPr>
        <p:spPr/>
        <p:txBody>
          <a:bodyPr/>
          <a:lstStyle/>
          <a:p>
            <a:fld id="{1C039283-5D65-4AA7-A5B9-65FA49F85BCA}" type="slidenum">
              <a:rPr lang="en-GB" smtClean="0"/>
              <a:pPr/>
              <a:t>‹#›</a:t>
            </a:fld>
            <a:endParaRPr lang="en-GB"/>
          </a:p>
        </p:txBody>
      </p:sp>
    </p:spTree>
    <p:extLst>
      <p:ext uri="{BB962C8B-B14F-4D97-AF65-F5344CB8AC3E}">
        <p14:creationId xmlns:p14="http://schemas.microsoft.com/office/powerpoint/2010/main" val="41931393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r>
              <a:rPr lang="en-US"/>
              <a:t>Mullins, Management and Organisational Behaviour, 11e © Pearson Education Limited 2016</a:t>
            </a:r>
            <a:endParaRPr lang="en-GB"/>
          </a:p>
        </p:txBody>
      </p:sp>
      <p:sp>
        <p:nvSpPr>
          <p:cNvPr id="6" name="Slide Number Placeholder 5"/>
          <p:cNvSpPr>
            <a:spLocks noGrp="1"/>
          </p:cNvSpPr>
          <p:nvPr>
            <p:ph type="sldNum" sz="quarter" idx="12"/>
          </p:nvPr>
        </p:nvSpPr>
        <p:spPr/>
        <p:txBody>
          <a:bodyPr/>
          <a:lstStyle/>
          <a:p>
            <a:fld id="{1C039283-5D65-4AA7-A5B9-65FA49F85BCA}" type="slidenum">
              <a:rPr lang="en-GB" smtClean="0"/>
              <a:pPr/>
              <a:t>‹#›</a:t>
            </a:fld>
            <a:endParaRPr lang="en-GB"/>
          </a:p>
        </p:txBody>
      </p:sp>
    </p:spTree>
    <p:extLst>
      <p:ext uri="{BB962C8B-B14F-4D97-AF65-F5344CB8AC3E}">
        <p14:creationId xmlns:p14="http://schemas.microsoft.com/office/powerpoint/2010/main" val="380794056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E423C3E7-1012-47BD-88F8-9BE40123E0ED}" type="slidenum">
              <a:rPr lang="en-GB"/>
              <a:pPr>
                <a:defRPr/>
              </a:pPr>
              <a:t>‹#›</a:t>
            </a:fld>
            <a:endParaRPr lang="en-GB" dirty="0"/>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6703D8E8-6ED0-4840-BBC5-A622CF047D51}" type="slidenum">
              <a:rPr lang="en-GB"/>
              <a:pPr>
                <a:defRPr/>
              </a:pPr>
              <a:t>‹#›</a:t>
            </a:fld>
            <a:endParaRPr lang="en-GB" dirty="0"/>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42F2B96C-7105-4121-B2F5-8FECD027FC46}" type="slidenum">
              <a:rPr lang="en-GB"/>
              <a:pPr>
                <a:defRPr/>
              </a:pPr>
              <a:t>‹#›</a:t>
            </a:fld>
            <a:endParaRPr lang="en-GB" dirty="0"/>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E7FE3C8A-5B13-4969-8C67-E4A6EFA862FC}" type="slidenum">
              <a:rPr lang="en-GB"/>
              <a:pPr>
                <a:defRPr/>
              </a:pPr>
              <a:t>‹#›</a:t>
            </a:fld>
            <a:endParaRPr lang="en-GB" dirty="0"/>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dirty="0"/>
          </a:p>
        </p:txBody>
      </p:sp>
      <p:sp>
        <p:nvSpPr>
          <p:cNvPr id="8"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9"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07F1E973-566C-47D3-990C-F76150D4C0AF}" type="slidenum">
              <a:rPr lang="en-GB"/>
              <a:pPr>
                <a:defRPr/>
              </a:pPr>
              <a:t>‹#›</a:t>
            </a:fld>
            <a:endParaRPr lang="en-GB" dirty="0"/>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dirty="0"/>
          </a:p>
        </p:txBody>
      </p:sp>
      <p:sp>
        <p:nvSpPr>
          <p:cNvPr id="4"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5"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1F6A1A8D-C6C0-4E79-A3E2-0FD45C43DB8B}" type="slidenum">
              <a:rPr lang="en-GB"/>
              <a:pPr>
                <a:defRPr/>
              </a:pPr>
              <a:t>‹#›</a:t>
            </a:fld>
            <a:endParaRPr lang="en-GB" dirty="0"/>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dirty="0"/>
          </a:p>
        </p:txBody>
      </p:sp>
      <p:sp>
        <p:nvSpPr>
          <p:cNvPr id="3"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4"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04AF66DB-B6DC-4A34-81C1-F78A8D1F4A38}" type="slidenum">
              <a:rPr lang="en-GB"/>
              <a:pPr>
                <a:defRPr/>
              </a:pPr>
              <a:t>‹#›</a:t>
            </a:fld>
            <a:endParaRPr lang="en-GB" dirty="0"/>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86F95039-9F21-4AE0-BE2E-91CF718E9FC6}" type="slidenum">
              <a:rPr lang="en-GB"/>
              <a:pPr>
                <a:defRPr/>
              </a:pPr>
              <a:t>‹#›</a:t>
            </a:fld>
            <a:endParaRPr lang="en-GB" dirty="0"/>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13786365-344D-41E1-99F1-3790278D547E}" type="slidenum">
              <a:rPr lang="en-GB"/>
              <a:pPr>
                <a:defRPr/>
              </a:pPr>
              <a:t>‹#›</a:t>
            </a:fld>
            <a:endParaRPr lang="en-GB" dirty="0"/>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DF3DDAE8-AB9D-4E28-A2DB-7F5352FD837A}" type="slidenum">
              <a:rPr lang="en-GB"/>
              <a:pPr>
                <a:defRPr/>
              </a:pPr>
              <a:t>‹#›</a:t>
            </a:fld>
            <a:endParaRPr lang="en-GB" dirty="0"/>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751E40AF-D3FF-4CBD-8675-BAC9D36CEFFC}" type="slidenum">
              <a:rPr lang="en-GB"/>
              <a:pPr>
                <a:defRPr/>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AF0D2"/>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smtClean="0"/>
            </a:lvl1pPr>
          </a:lstStyle>
          <a:p>
            <a:pPr>
              <a:defRPr/>
            </a:pPr>
            <a:endParaRPr lang="en-GB" dirty="0"/>
          </a:p>
        </p:txBody>
      </p:sp>
      <p:sp>
        <p:nvSpPr>
          <p:cNvPr id="7" name="Text Box 15"/>
          <p:cNvSpPr txBox="1">
            <a:spLocks noChangeArrowheads="1"/>
          </p:cNvSpPr>
          <p:nvPr userDrawn="1"/>
        </p:nvSpPr>
        <p:spPr bwMode="auto">
          <a:xfrm>
            <a:off x="0" y="0"/>
            <a:ext cx="806450" cy="217488"/>
          </a:xfrm>
          <a:prstGeom prst="rect">
            <a:avLst/>
          </a:prstGeom>
          <a:noFill/>
          <a:ln w="9525">
            <a:noFill/>
            <a:miter lim="800000"/>
            <a:headEnd/>
            <a:tailEnd/>
          </a:ln>
          <a:effectLst/>
        </p:spPr>
        <p:txBody>
          <a:bodyPr wrap="none"/>
          <a:lstStyle/>
          <a:p>
            <a:pPr marL="0" marR="0" lvl="0" indent="0" algn="ctr" defTabSz="914400" eaLnBrk="0" fontAlgn="auto" latinLnBrk="0" hangingPunct="0">
              <a:lnSpc>
                <a:spcPct val="100000"/>
              </a:lnSpc>
              <a:spcBef>
                <a:spcPts val="0"/>
              </a:spcBef>
              <a:spcAft>
                <a:spcPts val="0"/>
              </a:spcAft>
              <a:buClrTx/>
              <a:buSzTx/>
              <a:buFontTx/>
              <a:buNone/>
              <a:tabLst/>
              <a:defRPr/>
            </a:pPr>
            <a:r>
              <a:rPr kumimoji="0" lang="en-GB" sz="800" b="0" i="0" u="none" strike="noStrike" kern="0" cap="none" spc="0" normalizeH="0" baseline="0" noProof="0" dirty="0">
                <a:ln>
                  <a:noFill/>
                </a:ln>
                <a:solidFill>
                  <a:schemeClr val="tx1"/>
                </a:solidFill>
                <a:effectLst/>
                <a:uLnTx/>
                <a:uFillTx/>
                <a:latin typeface="Arial" pitchFamily="34" charset="0"/>
                <a:cs typeface="Arial" pitchFamily="34" charset="0"/>
              </a:rPr>
              <a:t>Slide 1.</a:t>
            </a:r>
            <a:fld id="{BDBB4E39-BBBD-4ACC-A69F-8112D6D2DF34}" type="slidenum">
              <a:rPr kumimoji="0" lang="en-GB" sz="800" b="0" i="0" u="none" strike="noStrike" kern="0" cap="none" spc="0" normalizeH="0" baseline="0" noProof="0" smtClean="0">
                <a:ln>
                  <a:noFill/>
                </a:ln>
                <a:solidFill>
                  <a:schemeClr val="tx1"/>
                </a:solidFill>
                <a:effectLst/>
                <a:uLnTx/>
                <a:uFillTx/>
                <a:latin typeface="Arial" pitchFamily="34" charset="0"/>
                <a:cs typeface="Arial" pitchFamily="34" charset="0"/>
              </a:rPr>
              <a:pPr marL="0" marR="0" lvl="0" indent="0" algn="ctr" defTabSz="914400" eaLnBrk="0" fontAlgn="auto" latinLnBrk="0" hangingPunct="0">
                <a:lnSpc>
                  <a:spcPct val="100000"/>
                </a:lnSpc>
                <a:spcBef>
                  <a:spcPts val="0"/>
                </a:spcBef>
                <a:spcAft>
                  <a:spcPts val="0"/>
                </a:spcAft>
                <a:buClrTx/>
                <a:buSzTx/>
                <a:buFontTx/>
                <a:buNone/>
                <a:tabLst/>
                <a:defRPr/>
              </a:pPr>
              <a:t>‹#›</a:t>
            </a:fld>
            <a:endParaRPr kumimoji="0" lang="en-GB" sz="800" b="0" i="0" u="none" strike="noStrike" kern="0" cap="none" spc="0" normalizeH="0" baseline="0" noProof="0" dirty="0">
              <a:ln>
                <a:noFill/>
              </a:ln>
              <a:solidFill>
                <a:schemeClr val="tx1"/>
              </a:solidFill>
              <a:effectLst/>
              <a:uLnTx/>
              <a:uFillTx/>
              <a:latin typeface="Arial" pitchFamily="34" charset="0"/>
              <a:cs typeface="Arial" pitchFamily="34" charset="0"/>
            </a:endParaRPr>
          </a:p>
        </p:txBody>
      </p:sp>
      <p:sp>
        <p:nvSpPr>
          <p:cNvPr id="8" name="Text Box 13"/>
          <p:cNvSpPr txBox="1">
            <a:spLocks noChangeArrowheads="1"/>
          </p:cNvSpPr>
          <p:nvPr userDrawn="1"/>
        </p:nvSpPr>
        <p:spPr bwMode="auto">
          <a:xfrm>
            <a:off x="238125" y="6569075"/>
            <a:ext cx="8642350" cy="188913"/>
          </a:xfrm>
          <a:prstGeom prst="rect">
            <a:avLst/>
          </a:prstGeom>
          <a:noFill/>
          <a:ln w="9525">
            <a:noFill/>
            <a:miter lim="800000"/>
            <a:headEnd/>
            <a:tailEnd/>
          </a:ln>
          <a:effectLst/>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r>
              <a:rPr kumimoji="0" lang="en-IN" sz="800" b="0" i="0" u="none" strike="noStrike" kern="0" cap="none" spc="0" normalizeH="0" baseline="0" noProof="0" dirty="0">
                <a:ln>
                  <a:noFill/>
                </a:ln>
                <a:solidFill>
                  <a:sysClr val="windowText" lastClr="000000"/>
                </a:solidFill>
                <a:effectLst/>
                <a:uLnTx/>
                <a:uFillTx/>
                <a:latin typeface="Arial" pitchFamily="34" charset="0"/>
                <a:cs typeface="Arial" pitchFamily="34" charset="0"/>
              </a:rPr>
              <a:t>Mullins, </a:t>
            </a:r>
            <a:r>
              <a:rPr kumimoji="0" lang="en-IN" sz="800" b="0" i="1" u="none" strike="noStrike" kern="0" cap="none" spc="0" normalizeH="0" baseline="0" noProof="0" dirty="0">
                <a:ln>
                  <a:noFill/>
                </a:ln>
                <a:solidFill>
                  <a:sysClr val="windowText" lastClr="000000"/>
                </a:solidFill>
                <a:effectLst/>
                <a:uLnTx/>
                <a:uFillTx/>
                <a:latin typeface="Arial" pitchFamily="34" charset="0"/>
                <a:cs typeface="Arial" pitchFamily="34" charset="0"/>
              </a:rPr>
              <a:t>Management and Organisational Behaviour</a:t>
            </a:r>
            <a:r>
              <a:rPr kumimoji="0" lang="en-IN" sz="800" b="0" i="0" u="none" strike="noStrike" kern="0" cap="none" spc="0" normalizeH="0" baseline="0" noProof="0" dirty="0">
                <a:ln>
                  <a:noFill/>
                </a:ln>
                <a:solidFill>
                  <a:sysClr val="windowText" lastClr="000000"/>
                </a:solidFill>
                <a:effectLst/>
                <a:uLnTx/>
                <a:uFillTx/>
                <a:latin typeface="Arial" pitchFamily="34" charset="0"/>
                <a:cs typeface="Arial" pitchFamily="34" charset="0"/>
              </a:rPr>
              <a:t>, 11e © Pearson Education Limited 2016</a:t>
            </a:r>
            <a:endParaRPr kumimoji="0" lang="en-GB" sz="800" b="0" i="0" u="none" strike="noStrike" kern="0" cap="none" spc="0" normalizeH="0" baseline="0" noProof="0" dirty="0">
              <a:ln>
                <a:noFill/>
              </a:ln>
              <a:solidFill>
                <a:sysClr val="windowText" lastClr="000000"/>
              </a:solidFill>
              <a:effectLst/>
              <a:uLnTx/>
              <a:uFillTx/>
              <a:latin typeface="Arial" pitchFamily="34" charset="0"/>
              <a:cs typeface="Arial" pitchFamily="34" charset="0"/>
            </a:endParaRPr>
          </a:p>
        </p:txBody>
      </p:sp>
    </p:spTree>
  </p:cSld>
  <p:clrMap bg1="lt1" tx1="dk1" bg2="lt2" tx2="dk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Lst>
  <p:hf sldNum="0" hdr="0" dt="0"/>
  <p:txStyles>
    <p:titleStyle>
      <a:lvl1pPr algn="ctr" rtl="0" eaLnBrk="0" fontAlgn="base" hangingPunct="0">
        <a:spcBef>
          <a:spcPct val="0"/>
        </a:spcBef>
        <a:spcAft>
          <a:spcPct val="0"/>
        </a:spcAft>
        <a:defRPr sz="40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Mullins, Management and Organisational Behaviour, 11e © Pearson Education Limited 2016</a:t>
            </a: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C039283-5D65-4AA7-A5B9-65FA49F85BCA}" type="slidenum">
              <a:rPr lang="en-GB" smtClean="0"/>
              <a:pPr/>
              <a:t>‹#›</a:t>
            </a:fld>
            <a:endParaRPr lang="en-GB"/>
          </a:p>
        </p:txBody>
      </p:sp>
    </p:spTree>
    <p:extLst>
      <p:ext uri="{BB962C8B-B14F-4D97-AF65-F5344CB8AC3E}">
        <p14:creationId xmlns:p14="http://schemas.microsoft.com/office/powerpoint/2010/main" val="159551926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rgbClr val="FAF0D2"/>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2051"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124"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smtClean="0"/>
            </a:lvl1pPr>
          </a:lstStyle>
          <a:p>
            <a:pPr>
              <a:defRPr/>
            </a:pPr>
            <a:endParaRPr lang="en-GB" dirty="0"/>
          </a:p>
        </p:txBody>
      </p:sp>
      <p:sp>
        <p:nvSpPr>
          <p:cNvPr id="11" name="Text Box 15"/>
          <p:cNvSpPr txBox="1">
            <a:spLocks noChangeArrowheads="1"/>
          </p:cNvSpPr>
          <p:nvPr userDrawn="1"/>
        </p:nvSpPr>
        <p:spPr bwMode="auto">
          <a:xfrm>
            <a:off x="0" y="0"/>
            <a:ext cx="806450" cy="217488"/>
          </a:xfrm>
          <a:prstGeom prst="rect">
            <a:avLst/>
          </a:prstGeom>
          <a:noFill/>
          <a:ln w="9525">
            <a:noFill/>
            <a:miter lim="800000"/>
            <a:headEnd/>
            <a:tailEnd/>
          </a:ln>
          <a:effectLst/>
        </p:spPr>
        <p:txBody>
          <a:bodyPr wrap="none"/>
          <a:lstStyle/>
          <a:p>
            <a:pPr marL="0" marR="0" lvl="0" indent="0" algn="ctr" defTabSz="914400" eaLnBrk="0" fontAlgn="auto" latinLnBrk="0" hangingPunct="0">
              <a:lnSpc>
                <a:spcPct val="100000"/>
              </a:lnSpc>
              <a:spcBef>
                <a:spcPts val="0"/>
              </a:spcBef>
              <a:spcAft>
                <a:spcPts val="0"/>
              </a:spcAft>
              <a:buClrTx/>
              <a:buSzTx/>
              <a:buFontTx/>
              <a:buNone/>
              <a:tabLst/>
              <a:defRPr/>
            </a:pPr>
            <a:r>
              <a:rPr kumimoji="0" lang="en-GB" sz="800" b="0" i="0" u="none" strike="noStrike" kern="0" cap="none" spc="0" normalizeH="0" baseline="0" noProof="0" dirty="0">
                <a:ln>
                  <a:noFill/>
                </a:ln>
                <a:solidFill>
                  <a:schemeClr val="tx1"/>
                </a:solidFill>
                <a:effectLst/>
                <a:uLnTx/>
                <a:uFillTx/>
                <a:latin typeface="Arial" pitchFamily="34" charset="0"/>
                <a:cs typeface="Arial" pitchFamily="34" charset="0"/>
              </a:rPr>
              <a:t>Slide 1.</a:t>
            </a:r>
            <a:fld id="{BDBB4E39-BBBD-4ACC-A69F-8112D6D2DF34}" type="slidenum">
              <a:rPr kumimoji="0" lang="en-GB" sz="800" b="0" i="0" u="none" strike="noStrike" kern="0" cap="none" spc="0" normalizeH="0" baseline="0" noProof="0" smtClean="0">
                <a:ln>
                  <a:noFill/>
                </a:ln>
                <a:solidFill>
                  <a:schemeClr val="tx1"/>
                </a:solidFill>
                <a:effectLst/>
                <a:uLnTx/>
                <a:uFillTx/>
                <a:latin typeface="Arial" pitchFamily="34" charset="0"/>
                <a:cs typeface="Arial" pitchFamily="34" charset="0"/>
              </a:rPr>
              <a:pPr marL="0" marR="0" lvl="0" indent="0" algn="ctr" defTabSz="914400" eaLnBrk="0" fontAlgn="auto" latinLnBrk="0" hangingPunct="0">
                <a:lnSpc>
                  <a:spcPct val="100000"/>
                </a:lnSpc>
                <a:spcBef>
                  <a:spcPts val="0"/>
                </a:spcBef>
                <a:spcAft>
                  <a:spcPts val="0"/>
                </a:spcAft>
                <a:buClrTx/>
                <a:buSzTx/>
                <a:buFontTx/>
                <a:buNone/>
                <a:tabLst/>
                <a:defRPr/>
              </a:pPr>
              <a:t>‹#›</a:t>
            </a:fld>
            <a:endParaRPr kumimoji="0" lang="en-GB" sz="800" b="0" i="0" u="none" strike="noStrike" kern="0" cap="none" spc="0" normalizeH="0" baseline="0" noProof="0" dirty="0">
              <a:ln>
                <a:noFill/>
              </a:ln>
              <a:solidFill>
                <a:schemeClr val="tx1"/>
              </a:solidFill>
              <a:effectLst/>
              <a:uLnTx/>
              <a:uFillTx/>
              <a:latin typeface="Arial" pitchFamily="34" charset="0"/>
              <a:cs typeface="Arial" pitchFamily="34" charset="0"/>
            </a:endParaRPr>
          </a:p>
        </p:txBody>
      </p:sp>
      <p:sp>
        <p:nvSpPr>
          <p:cNvPr id="7" name="Text Box 13"/>
          <p:cNvSpPr txBox="1">
            <a:spLocks noChangeArrowheads="1"/>
          </p:cNvSpPr>
          <p:nvPr userDrawn="1"/>
        </p:nvSpPr>
        <p:spPr bwMode="auto">
          <a:xfrm>
            <a:off x="238125" y="6569075"/>
            <a:ext cx="8642350" cy="188913"/>
          </a:xfrm>
          <a:prstGeom prst="rect">
            <a:avLst/>
          </a:prstGeom>
          <a:noFill/>
          <a:ln w="9525">
            <a:noFill/>
            <a:miter lim="800000"/>
            <a:headEnd/>
            <a:tailEnd/>
          </a:ln>
          <a:effectLst/>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r>
              <a:rPr kumimoji="0" lang="en-IN" sz="800" b="0" i="0" u="none" strike="noStrike" kern="0" cap="none" spc="0" normalizeH="0" baseline="0" noProof="0" dirty="0">
                <a:ln>
                  <a:noFill/>
                </a:ln>
                <a:solidFill>
                  <a:sysClr val="windowText" lastClr="000000"/>
                </a:solidFill>
                <a:effectLst/>
                <a:uLnTx/>
                <a:uFillTx/>
                <a:latin typeface="Arial" pitchFamily="34" charset="0"/>
                <a:cs typeface="Arial" pitchFamily="34" charset="0"/>
              </a:rPr>
              <a:t>Mullins, </a:t>
            </a:r>
            <a:r>
              <a:rPr kumimoji="0" lang="en-IN" sz="800" b="0" i="1" u="none" strike="noStrike" kern="0" cap="none" spc="0" normalizeH="0" baseline="0" noProof="0" dirty="0">
                <a:ln>
                  <a:noFill/>
                </a:ln>
                <a:solidFill>
                  <a:sysClr val="windowText" lastClr="000000"/>
                </a:solidFill>
                <a:effectLst/>
                <a:uLnTx/>
                <a:uFillTx/>
                <a:latin typeface="Arial" pitchFamily="34" charset="0"/>
                <a:cs typeface="Arial" pitchFamily="34" charset="0"/>
              </a:rPr>
              <a:t>Management and Organisational Behaviour</a:t>
            </a:r>
            <a:r>
              <a:rPr kumimoji="0" lang="en-IN" sz="800" b="0" i="0" u="none" strike="noStrike" kern="0" cap="none" spc="0" normalizeH="0" baseline="0" noProof="0" dirty="0">
                <a:ln>
                  <a:noFill/>
                </a:ln>
                <a:solidFill>
                  <a:sysClr val="windowText" lastClr="000000"/>
                </a:solidFill>
                <a:effectLst/>
                <a:uLnTx/>
                <a:uFillTx/>
                <a:latin typeface="Arial" pitchFamily="34" charset="0"/>
                <a:cs typeface="Arial" pitchFamily="34" charset="0"/>
              </a:rPr>
              <a:t>, 11e © Pearson Education Limited 2016</a:t>
            </a:r>
            <a:endParaRPr kumimoji="0" lang="en-GB" sz="800" b="0" i="0" u="none" strike="noStrike" kern="0" cap="none" spc="0" normalizeH="0" baseline="0" noProof="0" dirty="0">
              <a:ln>
                <a:noFill/>
              </a:ln>
              <a:solidFill>
                <a:sysClr val="windowText" lastClr="000000"/>
              </a:solidFill>
              <a:effectLst/>
              <a:uLnTx/>
              <a:uFillTx/>
              <a:latin typeface="Arial" pitchFamily="34" charset="0"/>
              <a:cs typeface="Arial" pitchFamily="34" charset="0"/>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dt="0"/>
  <p:txStyles>
    <p:titleStyle>
      <a:lvl1pPr algn="ctr" rtl="0" eaLnBrk="0" fontAlgn="base" hangingPunct="0">
        <a:spcBef>
          <a:spcPct val="0"/>
        </a:spcBef>
        <a:spcAft>
          <a:spcPct val="0"/>
        </a:spcAft>
        <a:defRPr sz="40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3.jpg"/><Relationship Id="rId4" Type="http://schemas.openxmlformats.org/officeDocument/2006/relationships/image" Target="../media/image2.jp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8.gif"/><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0.gif"/><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comments" Target="../comments/commen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hyperlink" Target="https://www.ted.com/talks/matt_mullenweg_why_working_from_home_is_good_for_business"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303E8A-B4D1-46FA-8B54-18E3F19411A2}"/>
              </a:ext>
            </a:extLst>
          </p:cNvPr>
          <p:cNvSpPr>
            <a:spLocks noGrp="1"/>
          </p:cNvSpPr>
          <p:nvPr>
            <p:ph type="ctrTitle"/>
          </p:nvPr>
        </p:nvSpPr>
        <p:spPr/>
        <p:txBody>
          <a:bodyPr/>
          <a:lstStyle/>
          <a:p>
            <a:r>
              <a:rPr lang="en-GB" dirty="0"/>
              <a:t>Internal Contexts and their effect on Culture</a:t>
            </a:r>
          </a:p>
        </p:txBody>
      </p:sp>
      <p:sp>
        <p:nvSpPr>
          <p:cNvPr id="3" name="Subtitle 2">
            <a:extLst>
              <a:ext uri="{FF2B5EF4-FFF2-40B4-BE49-F238E27FC236}">
                <a16:creationId xmlns:a16="http://schemas.microsoft.com/office/drawing/2014/main" id="{F91B207D-87B4-482A-BB85-D60ECF34AC76}"/>
              </a:ext>
            </a:extLst>
          </p:cNvPr>
          <p:cNvSpPr>
            <a:spLocks noGrp="1"/>
          </p:cNvSpPr>
          <p:nvPr>
            <p:ph type="subTitle" idx="1"/>
          </p:nvPr>
        </p:nvSpPr>
        <p:spPr/>
        <p:txBody>
          <a:bodyPr/>
          <a:lstStyle/>
          <a:p>
            <a:r>
              <a:rPr lang="en-GB" dirty="0"/>
              <a:t>Source: Mullins (2016)</a:t>
            </a:r>
          </a:p>
        </p:txBody>
      </p:sp>
    </p:spTree>
    <p:extLst>
      <p:ext uri="{BB962C8B-B14F-4D97-AF65-F5344CB8AC3E}">
        <p14:creationId xmlns:p14="http://schemas.microsoft.com/office/powerpoint/2010/main" val="15610282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792088"/>
          </a:xfrm>
        </p:spPr>
        <p:txBody>
          <a:bodyPr>
            <a:normAutofit fontScale="90000"/>
          </a:bodyPr>
          <a:lstStyle/>
          <a:p>
            <a:r>
              <a:rPr lang="en-GB" dirty="0"/>
              <a:t>Internal Contexts – What can affect Culture?</a:t>
            </a:r>
          </a:p>
        </p:txBody>
      </p:sp>
      <p:sp>
        <p:nvSpPr>
          <p:cNvPr id="3" name="Content Placeholder 2"/>
          <p:cNvSpPr>
            <a:spLocks noGrp="1"/>
          </p:cNvSpPr>
          <p:nvPr>
            <p:ph idx="1"/>
          </p:nvPr>
        </p:nvSpPr>
        <p:spPr>
          <a:xfrm>
            <a:off x="457200" y="1495970"/>
            <a:ext cx="8229600" cy="5173390"/>
          </a:xfrm>
        </p:spPr>
        <p:txBody>
          <a:bodyPr>
            <a:normAutofit/>
          </a:bodyPr>
          <a:lstStyle/>
          <a:p>
            <a:r>
              <a:rPr lang="en-GB" dirty="0"/>
              <a:t>Sector, size, orientation</a:t>
            </a:r>
          </a:p>
          <a:p>
            <a:r>
              <a:rPr lang="en-GB" dirty="0"/>
              <a:t>Social components – structure, rules, systems</a:t>
            </a:r>
          </a:p>
          <a:p>
            <a:r>
              <a:rPr lang="en-GB" dirty="0"/>
              <a:t>Communication</a:t>
            </a:r>
          </a:p>
          <a:p>
            <a:r>
              <a:rPr lang="en-GB" dirty="0"/>
              <a:t>Layout</a:t>
            </a:r>
          </a:p>
          <a:p>
            <a:r>
              <a:rPr lang="en-GB" dirty="0"/>
              <a:t>Technological Innovation</a:t>
            </a:r>
          </a:p>
          <a:p>
            <a:r>
              <a:rPr lang="en-GB" dirty="0"/>
              <a:t>Power, political behaviour, conflict and control </a:t>
            </a:r>
          </a:p>
          <a:p>
            <a:r>
              <a:rPr lang="en-GB" dirty="0"/>
              <a:t>Financial health of the organisation</a:t>
            </a:r>
          </a:p>
          <a:p>
            <a:endParaRPr lang="en-GB" dirty="0"/>
          </a:p>
        </p:txBody>
      </p:sp>
    </p:spTree>
    <p:extLst>
      <p:ext uri="{BB962C8B-B14F-4D97-AF65-F5344CB8AC3E}">
        <p14:creationId xmlns:p14="http://schemas.microsoft.com/office/powerpoint/2010/main" val="41481560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711B0-C8B8-4068-879E-3F0A1C184CB4}"/>
              </a:ext>
            </a:extLst>
          </p:cNvPr>
          <p:cNvSpPr>
            <a:spLocks noGrp="1"/>
          </p:cNvSpPr>
          <p:nvPr>
            <p:ph type="title"/>
          </p:nvPr>
        </p:nvSpPr>
        <p:spPr/>
        <p:txBody>
          <a:bodyPr/>
          <a:lstStyle/>
          <a:p>
            <a:r>
              <a:rPr lang="en-GB" dirty="0"/>
              <a:t>CIPD (2014):</a:t>
            </a:r>
          </a:p>
        </p:txBody>
      </p:sp>
      <p:sp>
        <p:nvSpPr>
          <p:cNvPr id="3" name="Content Placeholder 2">
            <a:extLst>
              <a:ext uri="{FF2B5EF4-FFF2-40B4-BE49-F238E27FC236}">
                <a16:creationId xmlns:a16="http://schemas.microsoft.com/office/drawing/2014/main" id="{9EAAD0CD-2EC5-46D0-8AEE-500CB1DB75B9}"/>
              </a:ext>
            </a:extLst>
          </p:cNvPr>
          <p:cNvSpPr>
            <a:spLocks noGrp="1"/>
          </p:cNvSpPr>
          <p:nvPr>
            <p:ph idx="1"/>
          </p:nvPr>
        </p:nvSpPr>
        <p:spPr/>
        <p:txBody>
          <a:bodyPr/>
          <a:lstStyle/>
          <a:p>
            <a:pPr marL="0" indent="0">
              <a:buNone/>
            </a:pPr>
            <a:r>
              <a:rPr lang="en-GB" dirty="0"/>
              <a:t>The nature of our </a:t>
            </a:r>
            <a:r>
              <a:rPr lang="en-GB" b="1" dirty="0"/>
              <a:t>physical </a:t>
            </a:r>
            <a:r>
              <a:rPr lang="en-GB" dirty="0"/>
              <a:t>environments can influence us in many ways, even including how honestly we behave. Understanding such factors can help us to create workplaces that are more conducive to creativity, collaboration, efficiency and ethical behaviour. </a:t>
            </a:r>
          </a:p>
        </p:txBody>
      </p:sp>
    </p:spTree>
    <p:extLst>
      <p:ext uri="{BB962C8B-B14F-4D97-AF65-F5344CB8AC3E}">
        <p14:creationId xmlns:p14="http://schemas.microsoft.com/office/powerpoint/2010/main" val="42381563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4F0ED-36E7-4982-A6A5-26D75E5AB877}"/>
              </a:ext>
            </a:extLst>
          </p:cNvPr>
          <p:cNvSpPr>
            <a:spLocks noGrp="1"/>
          </p:cNvSpPr>
          <p:nvPr>
            <p:ph type="title"/>
          </p:nvPr>
        </p:nvSpPr>
        <p:spPr>
          <a:xfrm>
            <a:off x="3766365" y="3812954"/>
            <a:ext cx="4848966" cy="1516014"/>
          </a:xfrm>
        </p:spPr>
        <p:txBody>
          <a:bodyPr vert="horz" lIns="91440" tIns="45720" rIns="91440" bIns="45720" rtlCol="0" anchor="b">
            <a:normAutofit/>
          </a:bodyPr>
          <a:lstStyle/>
          <a:p>
            <a:pPr algn="l" eaLnBrk="1" hangingPunct="1">
              <a:lnSpc>
                <a:spcPct val="90000"/>
              </a:lnSpc>
            </a:pPr>
            <a:r>
              <a:rPr lang="en-US" sz="4200" kern="1200" dirty="0">
                <a:solidFill>
                  <a:srgbClr val="FFFFFF"/>
                </a:solidFill>
                <a:highlight>
                  <a:srgbClr val="000080"/>
                </a:highlight>
                <a:latin typeface="+mj-lt"/>
                <a:ea typeface="+mj-ea"/>
                <a:cs typeface="+mj-cs"/>
              </a:rPr>
              <a:t>Innocent’s Layout</a:t>
            </a:r>
          </a:p>
        </p:txBody>
      </p:sp>
      <p:pic>
        <p:nvPicPr>
          <p:cNvPr id="8" name="Content Placeholder 7" descr="A group of people in a room&#10;&#10;Description automatically generated">
            <a:extLst>
              <a:ext uri="{FF2B5EF4-FFF2-40B4-BE49-F238E27FC236}">
                <a16:creationId xmlns:a16="http://schemas.microsoft.com/office/drawing/2014/main" id="{801FCAA2-D074-4805-AF2F-F72490BED129}"/>
              </a:ext>
            </a:extLst>
          </p:cNvPr>
          <p:cNvPicPr>
            <a:picLocks noGrp="1" noChangeAspect="1"/>
          </p:cNvPicPr>
          <p:nvPr>
            <p:ph idx="1"/>
          </p:nvPr>
        </p:nvPicPr>
        <p:blipFill rotWithShape="1">
          <a:blip r:embed="rId3" cstate="print">
            <a:extLst>
              <a:ext uri="{28A0092B-C50C-407E-A947-70E740481C1C}">
                <a14:useLocalDpi xmlns:a14="http://schemas.microsoft.com/office/drawing/2010/main" val="0"/>
              </a:ext>
            </a:extLst>
          </a:blip>
          <a:srcRect l="14347" r="22206" b="-1"/>
          <a:stretch/>
        </p:blipFill>
        <p:spPr>
          <a:xfrm>
            <a:off x="238226" y="299363"/>
            <a:ext cx="3120339" cy="3049204"/>
          </a:xfrm>
          <a:prstGeom prst="rect">
            <a:avLst/>
          </a:prstGeom>
        </p:spPr>
      </p:pic>
      <p:pic>
        <p:nvPicPr>
          <p:cNvPr id="12" name="Picture 11" descr="A room filled with furniture and a table&#10;&#10;Description automatically generated">
            <a:extLst>
              <a:ext uri="{FF2B5EF4-FFF2-40B4-BE49-F238E27FC236}">
                <a16:creationId xmlns:a16="http://schemas.microsoft.com/office/drawing/2014/main" id="{6BBF34F2-E7BB-4D61-BAB4-A7A74B6E5EBD}"/>
              </a:ext>
            </a:extLst>
          </p:cNvPr>
          <p:cNvPicPr>
            <a:picLocks noChangeAspect="1"/>
          </p:cNvPicPr>
          <p:nvPr/>
        </p:nvPicPr>
        <p:blipFill rotWithShape="1">
          <a:blip r:embed="rId4">
            <a:extLst>
              <a:ext uri="{28A0092B-C50C-407E-A947-70E740481C1C}">
                <a14:useLocalDpi xmlns:a14="http://schemas.microsoft.com/office/drawing/2010/main" val="0"/>
              </a:ext>
            </a:extLst>
          </a:blip>
          <a:srcRect b="1199"/>
          <a:stretch/>
        </p:blipFill>
        <p:spPr>
          <a:xfrm>
            <a:off x="3490722" y="299363"/>
            <a:ext cx="5412813" cy="3008188"/>
          </a:xfrm>
          <a:prstGeom prst="rect">
            <a:avLst/>
          </a:prstGeom>
        </p:spPr>
      </p:pic>
      <p:pic>
        <p:nvPicPr>
          <p:cNvPr id="10" name="Picture 9" descr="A picture containing indoor, floor, building, ceiling&#10;&#10;Description automatically generated">
            <a:extLst>
              <a:ext uri="{FF2B5EF4-FFF2-40B4-BE49-F238E27FC236}">
                <a16:creationId xmlns:a16="http://schemas.microsoft.com/office/drawing/2014/main" id="{0AFDD082-0149-4454-9CE9-46D42155E787}"/>
              </a:ext>
            </a:extLst>
          </p:cNvPr>
          <p:cNvPicPr>
            <a:picLocks noChangeAspect="1"/>
          </p:cNvPicPr>
          <p:nvPr/>
        </p:nvPicPr>
        <p:blipFill rotWithShape="1">
          <a:blip r:embed="rId5">
            <a:extLst>
              <a:ext uri="{28A0092B-C50C-407E-A947-70E740481C1C}">
                <a14:useLocalDpi xmlns:a14="http://schemas.microsoft.com/office/drawing/2010/main" val="0"/>
              </a:ext>
            </a:extLst>
          </a:blip>
          <a:srcRect l="6831" r="35183" b="3"/>
          <a:stretch/>
        </p:blipFill>
        <p:spPr>
          <a:xfrm>
            <a:off x="238226" y="3509433"/>
            <a:ext cx="3120339" cy="3026833"/>
          </a:xfrm>
          <a:prstGeom prst="rect">
            <a:avLst/>
          </a:prstGeom>
        </p:spPr>
      </p:pic>
    </p:spTree>
    <p:extLst>
      <p:ext uri="{BB962C8B-B14F-4D97-AF65-F5344CB8AC3E}">
        <p14:creationId xmlns:p14="http://schemas.microsoft.com/office/powerpoint/2010/main" val="17389208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8BDBD-A1A5-46AD-B647-F26AD6389040}"/>
              </a:ext>
            </a:extLst>
          </p:cNvPr>
          <p:cNvSpPr>
            <a:spLocks noGrp="1"/>
          </p:cNvSpPr>
          <p:nvPr>
            <p:ph type="title"/>
          </p:nvPr>
        </p:nvSpPr>
        <p:spPr/>
        <p:txBody>
          <a:bodyPr/>
          <a:lstStyle/>
          <a:p>
            <a:r>
              <a:rPr lang="en-GB" dirty="0"/>
              <a:t>Activity (20 minutes)</a:t>
            </a:r>
          </a:p>
        </p:txBody>
      </p:sp>
      <p:sp>
        <p:nvSpPr>
          <p:cNvPr id="3" name="Content Placeholder 2">
            <a:extLst>
              <a:ext uri="{FF2B5EF4-FFF2-40B4-BE49-F238E27FC236}">
                <a16:creationId xmlns:a16="http://schemas.microsoft.com/office/drawing/2014/main" id="{7ECA51E8-E58B-497F-804C-CD5EF3B9D181}"/>
              </a:ext>
            </a:extLst>
          </p:cNvPr>
          <p:cNvSpPr>
            <a:spLocks noGrp="1"/>
          </p:cNvSpPr>
          <p:nvPr>
            <p:ph idx="1"/>
          </p:nvPr>
        </p:nvSpPr>
        <p:spPr/>
        <p:txBody>
          <a:bodyPr/>
          <a:lstStyle/>
          <a:p>
            <a:r>
              <a:rPr lang="en-GB" dirty="0"/>
              <a:t>Read the Personnel Today article relating to Generation Z. </a:t>
            </a:r>
          </a:p>
          <a:p>
            <a:r>
              <a:rPr lang="en-GB" dirty="0"/>
              <a:t>What are the implications of the issues raised for workplace design? </a:t>
            </a:r>
          </a:p>
          <a:p>
            <a:r>
              <a:rPr lang="en-GB" dirty="0"/>
              <a:t>Would you change your workplace layout as a result?</a:t>
            </a:r>
          </a:p>
        </p:txBody>
      </p:sp>
    </p:spTree>
    <p:extLst>
      <p:ext uri="{BB962C8B-B14F-4D97-AF65-F5344CB8AC3E}">
        <p14:creationId xmlns:p14="http://schemas.microsoft.com/office/powerpoint/2010/main" val="28025519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A7687-3B4D-4760-A821-543497F376E1}"/>
              </a:ext>
            </a:extLst>
          </p:cNvPr>
          <p:cNvSpPr>
            <a:spLocks noGrp="1"/>
          </p:cNvSpPr>
          <p:nvPr>
            <p:ph type="title"/>
          </p:nvPr>
        </p:nvSpPr>
        <p:spPr/>
        <p:txBody>
          <a:bodyPr/>
          <a:lstStyle/>
          <a:p>
            <a:r>
              <a:rPr lang="en-GB" dirty="0"/>
              <a:t>Rules and Policies in Organisations</a:t>
            </a:r>
          </a:p>
        </p:txBody>
      </p:sp>
      <p:sp>
        <p:nvSpPr>
          <p:cNvPr id="3" name="Content Placeholder 2">
            <a:extLst>
              <a:ext uri="{FF2B5EF4-FFF2-40B4-BE49-F238E27FC236}">
                <a16:creationId xmlns:a16="http://schemas.microsoft.com/office/drawing/2014/main" id="{13B8742B-A8DC-42FA-AD3C-A3B828ABD11E}"/>
              </a:ext>
            </a:extLst>
          </p:cNvPr>
          <p:cNvSpPr>
            <a:spLocks noGrp="1"/>
          </p:cNvSpPr>
          <p:nvPr>
            <p:ph idx="1"/>
          </p:nvPr>
        </p:nvSpPr>
        <p:spPr/>
        <p:txBody>
          <a:bodyPr/>
          <a:lstStyle/>
          <a:p>
            <a:r>
              <a:rPr lang="en-GB" dirty="0"/>
              <a:t>Affect cultures positively but sometimes negatively</a:t>
            </a:r>
          </a:p>
          <a:p>
            <a:r>
              <a:rPr lang="en-GB" dirty="0"/>
              <a:t>Unintended consequences</a:t>
            </a:r>
          </a:p>
          <a:p>
            <a:r>
              <a:rPr lang="en-GB" dirty="0"/>
              <a:t>Nudge theory</a:t>
            </a:r>
          </a:p>
        </p:txBody>
      </p:sp>
    </p:spTree>
    <p:extLst>
      <p:ext uri="{BB962C8B-B14F-4D97-AF65-F5344CB8AC3E}">
        <p14:creationId xmlns:p14="http://schemas.microsoft.com/office/powerpoint/2010/main" val="33988858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7" name="Rectangle 2"/>
          <p:cNvSpPr>
            <a:spLocks noGrp="1" noChangeArrowheads="1"/>
          </p:cNvSpPr>
          <p:nvPr>
            <p:ph type="title"/>
          </p:nvPr>
        </p:nvSpPr>
        <p:spPr>
          <a:xfrm>
            <a:off x="457200" y="152400"/>
            <a:ext cx="8229600" cy="1295400"/>
          </a:xfrm>
        </p:spPr>
        <p:txBody>
          <a:bodyPr/>
          <a:lstStyle/>
          <a:p>
            <a:pPr eaLnBrk="1" hangingPunct="1"/>
            <a:r>
              <a:rPr lang="en-GB" sz="4000" b="1"/>
              <a:t>The importance of good structure</a:t>
            </a:r>
          </a:p>
        </p:txBody>
      </p:sp>
      <p:sp>
        <p:nvSpPr>
          <p:cNvPr id="57348" name="Rectangle 3"/>
          <p:cNvSpPr>
            <a:spLocks noGrp="1" noChangeArrowheads="1"/>
          </p:cNvSpPr>
          <p:nvPr>
            <p:ph type="body" idx="1"/>
          </p:nvPr>
        </p:nvSpPr>
        <p:spPr>
          <a:xfrm>
            <a:off x="416059" y="1764446"/>
            <a:ext cx="8229600" cy="4525962"/>
          </a:xfrm>
        </p:spPr>
        <p:txBody>
          <a:bodyPr/>
          <a:lstStyle/>
          <a:p>
            <a:pPr eaLnBrk="1" hangingPunct="1">
              <a:lnSpc>
                <a:spcPct val="90000"/>
              </a:lnSpc>
              <a:buFontTx/>
              <a:buNone/>
            </a:pPr>
            <a:r>
              <a:rPr lang="en-GB" i="1" dirty="0"/>
              <a:t>‘Good organisational structure does not by itself produce good performance. But a poor organisational structure makes good performance impossible, no matter how good the individual managers may be.  </a:t>
            </a:r>
            <a:br>
              <a:rPr lang="en-GB" i="1" dirty="0"/>
            </a:br>
            <a:r>
              <a:rPr lang="en-GB" i="1" dirty="0"/>
              <a:t>To improve organisation structure… will therefore always improve performance’.</a:t>
            </a:r>
          </a:p>
          <a:p>
            <a:pPr eaLnBrk="1" hangingPunct="1">
              <a:lnSpc>
                <a:spcPct val="90000"/>
              </a:lnSpc>
              <a:buFontTx/>
              <a:buNone/>
            </a:pPr>
            <a:endParaRPr lang="en-GB" i="1" dirty="0"/>
          </a:p>
          <a:p>
            <a:pPr eaLnBrk="1" hangingPunct="1">
              <a:lnSpc>
                <a:spcPct val="90000"/>
              </a:lnSpc>
              <a:buFontTx/>
              <a:buNone/>
            </a:pPr>
            <a:r>
              <a:rPr lang="en-GB" sz="2800" dirty="0"/>
              <a:t>								</a:t>
            </a:r>
            <a:r>
              <a:rPr lang="en-GB" sz="2400" dirty="0" err="1"/>
              <a:t>Drucker</a:t>
            </a:r>
            <a:endParaRPr lang="en-GB" sz="24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3" name="Rectangle 2"/>
          <p:cNvSpPr>
            <a:spLocks noGrp="1" noChangeArrowheads="1"/>
          </p:cNvSpPr>
          <p:nvPr>
            <p:ph type="title"/>
          </p:nvPr>
        </p:nvSpPr>
        <p:spPr>
          <a:xfrm>
            <a:off x="457200" y="770792"/>
            <a:ext cx="8229600" cy="1143000"/>
          </a:xfrm>
        </p:spPr>
        <p:txBody>
          <a:bodyPr/>
          <a:lstStyle/>
          <a:p>
            <a:pPr eaLnBrk="1" hangingPunct="1"/>
            <a:r>
              <a:rPr lang="en-GB" b="1"/>
              <a:t>Levels of organisation</a:t>
            </a:r>
          </a:p>
        </p:txBody>
      </p:sp>
      <p:sp>
        <p:nvSpPr>
          <p:cNvPr id="61444" name="Rectangle 3"/>
          <p:cNvSpPr>
            <a:spLocks noGrp="1" noChangeArrowheads="1"/>
          </p:cNvSpPr>
          <p:nvPr>
            <p:ph type="body" idx="1"/>
          </p:nvPr>
        </p:nvSpPr>
        <p:spPr>
          <a:xfrm>
            <a:off x="457117" y="1774380"/>
            <a:ext cx="8229600" cy="4525963"/>
          </a:xfrm>
        </p:spPr>
        <p:txBody>
          <a:bodyPr/>
          <a:lstStyle/>
          <a:p>
            <a:pPr eaLnBrk="1" hangingPunct="1">
              <a:lnSpc>
                <a:spcPct val="90000"/>
              </a:lnSpc>
            </a:pPr>
            <a:r>
              <a:rPr lang="en-GB" sz="2600" dirty="0"/>
              <a:t>Technical level</a:t>
            </a:r>
          </a:p>
          <a:p>
            <a:pPr marL="712788" lvl="1" indent="-352425" eaLnBrk="1" hangingPunct="1">
              <a:lnSpc>
                <a:spcPct val="90000"/>
              </a:lnSpc>
            </a:pPr>
            <a:r>
              <a:rPr lang="en-GB" sz="2400" dirty="0"/>
              <a:t>specific operations and discrete tasks;</a:t>
            </a:r>
          </a:p>
          <a:p>
            <a:pPr marL="712788" lvl="1" indent="-352425" eaLnBrk="1" hangingPunct="1">
              <a:lnSpc>
                <a:spcPct val="90000"/>
              </a:lnSpc>
            </a:pPr>
            <a:r>
              <a:rPr lang="en-GB" sz="2400" dirty="0"/>
              <a:t>the actual job or tasks to be done;</a:t>
            </a:r>
          </a:p>
          <a:p>
            <a:pPr marL="712788" lvl="1" indent="-352425" eaLnBrk="1" hangingPunct="1">
              <a:lnSpc>
                <a:spcPct val="90000"/>
              </a:lnSpc>
            </a:pPr>
            <a:r>
              <a:rPr lang="en-GB" sz="2400" dirty="0"/>
              <a:t>the performance of the technical function.</a:t>
            </a:r>
          </a:p>
          <a:p>
            <a:pPr eaLnBrk="1" hangingPunct="1">
              <a:lnSpc>
                <a:spcPct val="90000"/>
              </a:lnSpc>
            </a:pPr>
            <a:r>
              <a:rPr lang="en-GB" sz="2600" dirty="0"/>
              <a:t>Managerial level </a:t>
            </a:r>
          </a:p>
          <a:p>
            <a:pPr marL="712788" lvl="1" indent="-352425" eaLnBrk="1" hangingPunct="1">
              <a:lnSpc>
                <a:spcPct val="90000"/>
              </a:lnSpc>
            </a:pPr>
            <a:r>
              <a:rPr lang="en-GB" sz="2400" dirty="0"/>
              <a:t>the co-ordination and integration of work at the technical level;</a:t>
            </a:r>
          </a:p>
          <a:p>
            <a:pPr marL="712788" lvl="1" indent="-352425" eaLnBrk="1" hangingPunct="1">
              <a:lnSpc>
                <a:spcPct val="90000"/>
              </a:lnSpc>
            </a:pPr>
            <a:r>
              <a:rPr lang="en-GB" sz="2400" dirty="0"/>
              <a:t>mediating between the organisation and environment.</a:t>
            </a:r>
          </a:p>
          <a:p>
            <a:pPr eaLnBrk="1" hangingPunct="1">
              <a:lnSpc>
                <a:spcPct val="90000"/>
              </a:lnSpc>
            </a:pPr>
            <a:r>
              <a:rPr lang="en-GB" sz="2600" dirty="0"/>
              <a:t>Community level</a:t>
            </a:r>
          </a:p>
          <a:p>
            <a:pPr marL="712788" lvl="1" indent="-352425" eaLnBrk="1" hangingPunct="1">
              <a:lnSpc>
                <a:spcPct val="90000"/>
              </a:lnSpc>
            </a:pPr>
            <a:r>
              <a:rPr lang="en-GB" sz="2400" dirty="0"/>
              <a:t>broad objectives and the work of the organisation as </a:t>
            </a:r>
            <a:br>
              <a:rPr lang="en-GB" sz="2400" dirty="0"/>
            </a:br>
            <a:r>
              <a:rPr lang="en-GB" sz="2400" dirty="0"/>
              <a:t>a whole.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7" name="Rectangle 2"/>
          <p:cNvSpPr>
            <a:spLocks noGrp="1" noChangeArrowheads="1"/>
          </p:cNvSpPr>
          <p:nvPr>
            <p:ph type="title"/>
          </p:nvPr>
        </p:nvSpPr>
        <p:spPr>
          <a:xfrm>
            <a:off x="457200" y="770792"/>
            <a:ext cx="8229600" cy="1143000"/>
          </a:xfrm>
        </p:spPr>
        <p:txBody>
          <a:bodyPr/>
          <a:lstStyle/>
          <a:p>
            <a:pPr eaLnBrk="1" hangingPunct="1"/>
            <a:r>
              <a:rPr lang="en-GB" b="1"/>
              <a:t>Task functions: Woodward</a:t>
            </a:r>
          </a:p>
        </p:txBody>
      </p:sp>
      <p:sp>
        <p:nvSpPr>
          <p:cNvPr id="67588" name="Rectangle 3"/>
          <p:cNvSpPr>
            <a:spLocks noGrp="1" noChangeArrowheads="1"/>
          </p:cNvSpPr>
          <p:nvPr>
            <p:ph type="body" idx="1"/>
          </p:nvPr>
        </p:nvSpPr>
        <p:spPr>
          <a:xfrm>
            <a:off x="465909" y="1722126"/>
            <a:ext cx="8229600" cy="4525963"/>
          </a:xfrm>
        </p:spPr>
        <p:txBody>
          <a:bodyPr/>
          <a:lstStyle/>
          <a:p>
            <a:pPr marL="0" indent="0" eaLnBrk="1" hangingPunct="1">
              <a:buFontTx/>
              <a:buNone/>
            </a:pPr>
            <a:r>
              <a:rPr lang="en-GB" sz="3000" dirty="0"/>
              <a:t>The basic activities of the organisation related to the completion of the productive process and directed towards specific definable end results:</a:t>
            </a:r>
          </a:p>
          <a:p>
            <a:pPr marL="342900" lvl="1" indent="-333375" eaLnBrk="1" hangingPunct="1"/>
            <a:r>
              <a:rPr lang="en-GB" sz="3000" dirty="0"/>
              <a:t>Developing goods or services</a:t>
            </a:r>
          </a:p>
          <a:p>
            <a:pPr marL="342900" lvl="1" indent="-333375" eaLnBrk="1" hangingPunct="1"/>
            <a:r>
              <a:rPr lang="en-GB" sz="3000" dirty="0"/>
              <a:t>Value creation</a:t>
            </a:r>
          </a:p>
          <a:p>
            <a:pPr marL="342900" lvl="1" indent="-333375" eaLnBrk="1" hangingPunct="1"/>
            <a:r>
              <a:rPr lang="en-GB" sz="3000" dirty="0"/>
              <a:t>Marketing the product or service</a:t>
            </a:r>
          </a:p>
          <a:p>
            <a:pPr marL="342900" lvl="1" indent="-333375" eaLnBrk="1" hangingPunct="1"/>
            <a:r>
              <a:rPr lang="en-GB" sz="3000" dirty="0">
                <a:solidFill>
                  <a:schemeClr val="tx2"/>
                </a:solidFill>
              </a:rPr>
              <a:t>Financing the organisation</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5" name="Rectangle 2"/>
          <p:cNvSpPr>
            <a:spLocks noGrp="1" noChangeArrowheads="1"/>
          </p:cNvSpPr>
          <p:nvPr>
            <p:ph type="title"/>
          </p:nvPr>
        </p:nvSpPr>
        <p:spPr>
          <a:xfrm>
            <a:off x="457200" y="770792"/>
            <a:ext cx="8229600" cy="1143000"/>
          </a:xfrm>
        </p:spPr>
        <p:txBody>
          <a:bodyPr/>
          <a:lstStyle/>
          <a:p>
            <a:pPr eaLnBrk="1" hangingPunct="1"/>
            <a:r>
              <a:rPr lang="en-GB" b="1"/>
              <a:t>Element functions: Woodward</a:t>
            </a:r>
          </a:p>
        </p:txBody>
      </p:sp>
      <p:sp>
        <p:nvSpPr>
          <p:cNvPr id="69636" name="Rectangle 3"/>
          <p:cNvSpPr>
            <a:spLocks noGrp="1" noChangeArrowheads="1"/>
          </p:cNvSpPr>
          <p:nvPr>
            <p:ph type="body" idx="1"/>
          </p:nvPr>
        </p:nvSpPr>
        <p:spPr>
          <a:xfrm>
            <a:off x="448491" y="1722126"/>
            <a:ext cx="8229600" cy="4525963"/>
          </a:xfrm>
        </p:spPr>
        <p:txBody>
          <a:bodyPr/>
          <a:lstStyle/>
          <a:p>
            <a:pPr marL="0" indent="0" eaLnBrk="1" hangingPunct="1">
              <a:buFontTx/>
              <a:buNone/>
            </a:pPr>
            <a:r>
              <a:rPr lang="en-GB" sz="3000" dirty="0"/>
              <a:t>Other organisational activities supportive of the task functions and intrinsic to the management process:</a:t>
            </a:r>
          </a:p>
          <a:p>
            <a:pPr marL="360363" lvl="1" indent="-342900" eaLnBrk="1" hangingPunct="1"/>
            <a:r>
              <a:rPr lang="en-GB" sz="3000" dirty="0"/>
              <a:t>Human resource management</a:t>
            </a:r>
          </a:p>
          <a:p>
            <a:pPr marL="360363" lvl="1" indent="-342900" eaLnBrk="1" hangingPunct="1"/>
            <a:r>
              <a:rPr lang="en-GB" sz="3000" dirty="0"/>
              <a:t>Planning</a:t>
            </a:r>
          </a:p>
          <a:p>
            <a:pPr marL="360363" lvl="1" indent="-342900" eaLnBrk="1" hangingPunct="1"/>
            <a:r>
              <a:rPr lang="en-GB" sz="3000" dirty="0"/>
              <a:t>Public relations</a:t>
            </a:r>
          </a:p>
          <a:p>
            <a:pPr marL="360363" lvl="1" indent="-342900" eaLnBrk="1" hangingPunct="1"/>
            <a:r>
              <a:rPr lang="en-GB" sz="3000" dirty="0"/>
              <a:t>Quality control</a:t>
            </a:r>
          </a:p>
          <a:p>
            <a:pPr marL="360363" lvl="1" indent="-342900" eaLnBrk="1" hangingPunct="1"/>
            <a:r>
              <a:rPr lang="en-GB" sz="3000" dirty="0"/>
              <a:t>Main</a:t>
            </a:r>
            <a:r>
              <a:rPr lang="en-GB" sz="3000" dirty="0">
                <a:solidFill>
                  <a:schemeClr val="tx2"/>
                </a:solidFill>
              </a:rPr>
              <a:t>tenance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3" name="Rectangle 2"/>
          <p:cNvSpPr>
            <a:spLocks noGrp="1" noChangeArrowheads="1"/>
          </p:cNvSpPr>
          <p:nvPr>
            <p:ph type="title"/>
          </p:nvPr>
        </p:nvSpPr>
        <p:spPr>
          <a:xfrm>
            <a:off x="179512" y="770792"/>
            <a:ext cx="8640960" cy="1143000"/>
          </a:xfrm>
        </p:spPr>
        <p:txBody>
          <a:bodyPr/>
          <a:lstStyle/>
          <a:p>
            <a:pPr eaLnBrk="1" hangingPunct="1"/>
            <a:r>
              <a:rPr lang="en-GB" b="1"/>
              <a:t>Division of work by major purpose</a:t>
            </a:r>
          </a:p>
        </p:txBody>
      </p:sp>
      <p:sp>
        <p:nvSpPr>
          <p:cNvPr id="7" name="Text Box 4"/>
          <p:cNvSpPr txBox="1">
            <a:spLocks noChangeArrowheads="1"/>
          </p:cNvSpPr>
          <p:nvPr/>
        </p:nvSpPr>
        <p:spPr bwMode="auto">
          <a:xfrm>
            <a:off x="284192" y="5891984"/>
            <a:ext cx="8534400" cy="369332"/>
          </a:xfrm>
          <a:prstGeom prst="rect">
            <a:avLst/>
          </a:prstGeom>
          <a:noFill/>
          <a:ln w="9525">
            <a:noFill/>
            <a:miter lim="800000"/>
            <a:headEnd/>
            <a:tailEnd/>
          </a:ln>
        </p:spPr>
        <p:txBody>
          <a:bodyPr>
            <a:spAutoFit/>
          </a:bodyPr>
          <a:lstStyle/>
          <a:p>
            <a:pPr eaLnBrk="0" hangingPunct="0">
              <a:spcBef>
                <a:spcPts val="0"/>
              </a:spcBef>
            </a:pPr>
            <a:r>
              <a:rPr lang="en-GB" sz="1200" dirty="0"/>
              <a:t>Figure 11.3 </a:t>
            </a:r>
            <a:r>
              <a:rPr lang="en-GB" dirty="0"/>
              <a:t> </a:t>
            </a:r>
            <a:r>
              <a:rPr lang="en-US" dirty="0"/>
              <a:t>Division of work by major purpose or function</a:t>
            </a:r>
            <a:endParaRPr lang="en-GB" dirty="0"/>
          </a:p>
        </p:txBody>
      </p:sp>
      <p:pic>
        <p:nvPicPr>
          <p:cNvPr id="3074" name="Picture 2" descr="V:\Powerpoint\PE_UK\PE501-MULLINS\Final Files\GIf\ch11\M11NF003.gif"/>
          <p:cNvPicPr>
            <a:picLocks noChangeAspect="1" noChangeArrowheads="1"/>
          </p:cNvPicPr>
          <p:nvPr/>
        </p:nvPicPr>
        <p:blipFill>
          <a:blip r:embed="rId3" cstate="print"/>
          <a:srcRect/>
          <a:stretch>
            <a:fillRect/>
          </a:stretch>
        </p:blipFill>
        <p:spPr bwMode="auto">
          <a:xfrm>
            <a:off x="1163250" y="1863666"/>
            <a:ext cx="7075142" cy="3458350"/>
          </a:xfrm>
          <a:prstGeom prst="rect">
            <a:avLst/>
          </a:prstGeom>
          <a:noFill/>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4674" name="Rectangle 2"/>
          <p:cNvSpPr>
            <a:spLocks noGrp="1" noChangeArrowheads="1"/>
          </p:cNvSpPr>
          <p:nvPr>
            <p:ph type="title"/>
          </p:nvPr>
        </p:nvSpPr>
        <p:spPr>
          <a:xfrm>
            <a:off x="228600" y="152399"/>
            <a:ext cx="8686800" cy="1315915"/>
          </a:xfrm>
        </p:spPr>
        <p:txBody>
          <a:bodyPr>
            <a:noAutofit/>
          </a:bodyPr>
          <a:lstStyle/>
          <a:p>
            <a:pPr eaLnBrk="1" hangingPunct="1">
              <a:defRPr/>
            </a:pPr>
            <a:r>
              <a:rPr lang="en-GB" b="1" dirty="0"/>
              <a:t>Division of work by </a:t>
            </a:r>
            <a:br>
              <a:rPr lang="en-GB" b="1" dirty="0"/>
            </a:br>
            <a:r>
              <a:rPr lang="en-GB" b="1" dirty="0"/>
              <a:t>product or service</a:t>
            </a:r>
          </a:p>
        </p:txBody>
      </p:sp>
      <p:sp>
        <p:nvSpPr>
          <p:cNvPr id="7" name="Text Box 4"/>
          <p:cNvSpPr txBox="1">
            <a:spLocks noChangeArrowheads="1"/>
          </p:cNvSpPr>
          <p:nvPr/>
        </p:nvSpPr>
        <p:spPr bwMode="auto">
          <a:xfrm>
            <a:off x="284192" y="5891984"/>
            <a:ext cx="8534400" cy="369332"/>
          </a:xfrm>
          <a:prstGeom prst="rect">
            <a:avLst/>
          </a:prstGeom>
          <a:noFill/>
          <a:ln w="9525">
            <a:noFill/>
            <a:miter lim="800000"/>
            <a:headEnd/>
            <a:tailEnd/>
          </a:ln>
        </p:spPr>
        <p:txBody>
          <a:bodyPr>
            <a:spAutoFit/>
          </a:bodyPr>
          <a:lstStyle/>
          <a:p>
            <a:pPr eaLnBrk="0" hangingPunct="0">
              <a:spcBef>
                <a:spcPts val="0"/>
              </a:spcBef>
            </a:pPr>
            <a:r>
              <a:rPr lang="en-GB" sz="1200" dirty="0"/>
              <a:t>Figure 11.4 </a:t>
            </a:r>
            <a:r>
              <a:rPr lang="en-GB" dirty="0"/>
              <a:t> </a:t>
            </a:r>
            <a:r>
              <a:rPr lang="en-US" dirty="0"/>
              <a:t>Division of work by product or service</a:t>
            </a:r>
            <a:endParaRPr lang="en-GB" dirty="0"/>
          </a:p>
        </p:txBody>
      </p:sp>
      <p:pic>
        <p:nvPicPr>
          <p:cNvPr id="4098" name="Picture 2" descr="V:\Powerpoint\PE_UK\PE501-MULLINS\Final Files\GIf\ch11\M11NF004.gif"/>
          <p:cNvPicPr>
            <a:picLocks noChangeAspect="1" noChangeArrowheads="1"/>
          </p:cNvPicPr>
          <p:nvPr/>
        </p:nvPicPr>
        <p:blipFill>
          <a:blip r:embed="rId3" cstate="print"/>
          <a:srcRect/>
          <a:stretch>
            <a:fillRect/>
          </a:stretch>
        </p:blipFill>
        <p:spPr bwMode="auto">
          <a:xfrm>
            <a:off x="382410" y="1855176"/>
            <a:ext cx="8379182" cy="3046446"/>
          </a:xfrm>
          <a:prstGeom prst="rect">
            <a:avLst/>
          </a:prstGeom>
          <a:noFill/>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9" name="Rectangle 2"/>
          <p:cNvSpPr>
            <a:spLocks noGrp="1" noChangeArrowheads="1"/>
          </p:cNvSpPr>
          <p:nvPr>
            <p:ph type="title"/>
          </p:nvPr>
        </p:nvSpPr>
        <p:spPr>
          <a:xfrm>
            <a:off x="457200" y="770792"/>
            <a:ext cx="8229600" cy="1143000"/>
          </a:xfrm>
        </p:spPr>
        <p:txBody>
          <a:bodyPr/>
          <a:lstStyle/>
          <a:p>
            <a:pPr eaLnBrk="1" hangingPunct="1"/>
            <a:r>
              <a:rPr lang="en-GB" b="1"/>
              <a:t>Division of work by location</a:t>
            </a:r>
          </a:p>
        </p:txBody>
      </p:sp>
      <p:sp>
        <p:nvSpPr>
          <p:cNvPr id="7" name="Text Box 4"/>
          <p:cNvSpPr txBox="1">
            <a:spLocks noChangeArrowheads="1"/>
          </p:cNvSpPr>
          <p:nvPr/>
        </p:nvSpPr>
        <p:spPr bwMode="auto">
          <a:xfrm>
            <a:off x="284192" y="5891984"/>
            <a:ext cx="8534400" cy="369332"/>
          </a:xfrm>
          <a:prstGeom prst="rect">
            <a:avLst/>
          </a:prstGeom>
          <a:noFill/>
          <a:ln w="9525">
            <a:noFill/>
            <a:miter lim="800000"/>
            <a:headEnd/>
            <a:tailEnd/>
          </a:ln>
        </p:spPr>
        <p:txBody>
          <a:bodyPr>
            <a:spAutoFit/>
          </a:bodyPr>
          <a:lstStyle/>
          <a:p>
            <a:pPr eaLnBrk="0" hangingPunct="0">
              <a:spcBef>
                <a:spcPts val="0"/>
              </a:spcBef>
            </a:pPr>
            <a:r>
              <a:rPr lang="en-GB" sz="1200" dirty="0"/>
              <a:t>Figure 11.5 </a:t>
            </a:r>
            <a:r>
              <a:rPr lang="en-GB" dirty="0"/>
              <a:t> </a:t>
            </a:r>
            <a:r>
              <a:rPr lang="en-US" dirty="0"/>
              <a:t>Division of work by location</a:t>
            </a:r>
            <a:endParaRPr lang="en-GB" dirty="0"/>
          </a:p>
        </p:txBody>
      </p:sp>
      <p:pic>
        <p:nvPicPr>
          <p:cNvPr id="5122" name="Picture 2" descr="V:\Powerpoint\PE_UK\PE501-MULLINS\Final Files\GIf\ch11\M11NF005.gif"/>
          <p:cNvPicPr>
            <a:picLocks noChangeAspect="1" noChangeArrowheads="1"/>
          </p:cNvPicPr>
          <p:nvPr/>
        </p:nvPicPr>
        <p:blipFill>
          <a:blip r:embed="rId3" cstate="print"/>
          <a:srcRect/>
          <a:stretch>
            <a:fillRect/>
          </a:stretch>
        </p:blipFill>
        <p:spPr bwMode="auto">
          <a:xfrm>
            <a:off x="567620" y="1846385"/>
            <a:ext cx="8008760" cy="3756994"/>
          </a:xfrm>
          <a:prstGeom prst="rect">
            <a:avLst/>
          </a:prstGeom>
          <a:noFill/>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7" name="Rectangle 2"/>
          <p:cNvSpPr>
            <a:spLocks noGrp="1" noChangeArrowheads="1"/>
          </p:cNvSpPr>
          <p:nvPr>
            <p:ph type="title"/>
          </p:nvPr>
        </p:nvSpPr>
        <p:spPr>
          <a:xfrm>
            <a:off x="457200" y="770792"/>
            <a:ext cx="8229600" cy="1143000"/>
          </a:xfrm>
        </p:spPr>
        <p:txBody>
          <a:bodyPr/>
          <a:lstStyle/>
          <a:p>
            <a:pPr eaLnBrk="1" hangingPunct="1"/>
            <a:r>
              <a:rPr lang="en-GB" b="1"/>
              <a:t>Other ways of dividing work</a:t>
            </a:r>
          </a:p>
        </p:txBody>
      </p:sp>
      <p:sp>
        <p:nvSpPr>
          <p:cNvPr id="77828" name="Rectangle 3"/>
          <p:cNvSpPr>
            <a:spLocks noGrp="1" noChangeArrowheads="1"/>
          </p:cNvSpPr>
          <p:nvPr>
            <p:ph type="body" idx="1"/>
          </p:nvPr>
        </p:nvSpPr>
        <p:spPr>
          <a:xfrm>
            <a:off x="442103" y="1776769"/>
            <a:ext cx="8229600" cy="4033837"/>
          </a:xfrm>
        </p:spPr>
        <p:txBody>
          <a:bodyPr/>
          <a:lstStyle/>
          <a:p>
            <a:pPr eaLnBrk="1" hangingPunct="1">
              <a:lnSpc>
                <a:spcPct val="90000"/>
              </a:lnSpc>
            </a:pPr>
            <a:r>
              <a:rPr lang="en-GB" sz="2800" dirty="0"/>
              <a:t>By the nature of the work performed</a:t>
            </a:r>
          </a:p>
          <a:p>
            <a:pPr marL="720725" lvl="1" indent="-360363" eaLnBrk="1" hangingPunct="1">
              <a:lnSpc>
                <a:spcPct val="90000"/>
              </a:lnSpc>
            </a:pPr>
            <a:r>
              <a:rPr lang="en-GB" sz="2600" dirty="0"/>
              <a:t>e.g. particularly noisy or dirty work</a:t>
            </a:r>
          </a:p>
          <a:p>
            <a:pPr eaLnBrk="1" hangingPunct="1">
              <a:lnSpc>
                <a:spcPct val="90000"/>
              </a:lnSpc>
            </a:pPr>
            <a:r>
              <a:rPr lang="en-GB" sz="2800" dirty="0"/>
              <a:t>According to common timescales</a:t>
            </a:r>
          </a:p>
          <a:p>
            <a:pPr marL="720725" lvl="1" indent="-360363" eaLnBrk="1" hangingPunct="1">
              <a:lnSpc>
                <a:spcPct val="90000"/>
              </a:lnSpc>
            </a:pPr>
            <a:r>
              <a:rPr lang="en-GB" sz="2600" dirty="0"/>
              <a:t>e.g. a restaurant kitchen</a:t>
            </a:r>
          </a:p>
          <a:p>
            <a:pPr eaLnBrk="1" hangingPunct="1">
              <a:lnSpc>
                <a:spcPct val="90000"/>
              </a:lnSpc>
            </a:pPr>
            <a:r>
              <a:rPr lang="en-GB" sz="2800" dirty="0"/>
              <a:t>According to the staff employed</a:t>
            </a:r>
          </a:p>
          <a:p>
            <a:pPr marL="720725" lvl="1" indent="-360363" eaLnBrk="1" hangingPunct="1">
              <a:lnSpc>
                <a:spcPct val="90000"/>
              </a:lnSpc>
            </a:pPr>
            <a:r>
              <a:rPr lang="en-GB" sz="2600" dirty="0"/>
              <a:t>e.g. in a barristers’ chambers</a:t>
            </a:r>
          </a:p>
          <a:p>
            <a:pPr eaLnBrk="1" hangingPunct="1">
              <a:lnSpc>
                <a:spcPct val="90000"/>
              </a:lnSpc>
            </a:pPr>
            <a:r>
              <a:rPr lang="en-GB" sz="2800" dirty="0"/>
              <a:t>To deal with different customer or client groups</a:t>
            </a:r>
          </a:p>
          <a:p>
            <a:pPr marL="720725" lvl="1" indent="-360363" eaLnBrk="1" hangingPunct="1">
              <a:lnSpc>
                <a:spcPct val="90000"/>
              </a:lnSpc>
            </a:pPr>
            <a:r>
              <a:rPr lang="en-GB" sz="2600" dirty="0"/>
              <a:t>e.g. </a:t>
            </a:r>
            <a:r>
              <a:rPr lang="en-GB" sz="2600" dirty="0">
                <a:solidFill>
                  <a:schemeClr val="tx2"/>
                </a:solidFill>
              </a:rPr>
              <a:t>government departments which</a:t>
            </a:r>
            <a:r>
              <a:rPr lang="en-GB" sz="2600" dirty="0"/>
              <a:t> deal with different clients requiring their services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7" name="Rectangle 2"/>
          <p:cNvSpPr>
            <a:spLocks noGrp="1" noChangeArrowheads="1"/>
          </p:cNvSpPr>
          <p:nvPr>
            <p:ph type="title"/>
          </p:nvPr>
        </p:nvSpPr>
        <p:spPr>
          <a:xfrm>
            <a:off x="457200" y="770792"/>
            <a:ext cx="8229600" cy="1143000"/>
          </a:xfrm>
        </p:spPr>
        <p:txBody>
          <a:bodyPr/>
          <a:lstStyle/>
          <a:p>
            <a:pPr eaLnBrk="1" hangingPunct="1"/>
            <a:r>
              <a:rPr lang="en-GB" b="1" dirty="0"/>
              <a:t>Principles of organisation</a:t>
            </a:r>
          </a:p>
        </p:txBody>
      </p:sp>
      <p:sp>
        <p:nvSpPr>
          <p:cNvPr id="88068" name="Rectangle 3"/>
          <p:cNvSpPr>
            <a:spLocks noGrp="1" noChangeArrowheads="1"/>
          </p:cNvSpPr>
          <p:nvPr>
            <p:ph type="body" idx="1"/>
          </p:nvPr>
        </p:nvSpPr>
        <p:spPr>
          <a:xfrm>
            <a:off x="448325" y="1768119"/>
            <a:ext cx="8229600" cy="4691297"/>
          </a:xfrm>
        </p:spPr>
        <p:txBody>
          <a:bodyPr>
            <a:normAutofit lnSpcReduction="10000"/>
          </a:bodyPr>
          <a:lstStyle/>
          <a:p>
            <a:pPr eaLnBrk="1" hangingPunct="1"/>
            <a:r>
              <a:rPr lang="en-GB" sz="3000" dirty="0"/>
              <a:t>The principle of the </a:t>
            </a:r>
            <a:r>
              <a:rPr lang="en-GB" sz="3000" b="1" dirty="0"/>
              <a:t>hierarchy</a:t>
            </a:r>
            <a:endParaRPr lang="en-GB" sz="3000" dirty="0"/>
          </a:p>
          <a:p>
            <a:pPr marL="703263" lvl="1" indent="-342900" eaLnBrk="1" hangingPunct="1"/>
            <a:r>
              <a:rPr lang="en-GB" dirty="0"/>
              <a:t>Delineations of management authority as a means of co-ordination and control</a:t>
            </a:r>
          </a:p>
          <a:p>
            <a:pPr eaLnBrk="1" hangingPunct="1"/>
            <a:r>
              <a:rPr lang="en-GB" sz="3000" dirty="0"/>
              <a:t>The principle of the </a:t>
            </a:r>
            <a:r>
              <a:rPr lang="en-GB" sz="3000" b="1" dirty="0"/>
              <a:t>span of control</a:t>
            </a:r>
          </a:p>
          <a:p>
            <a:pPr marL="703263" lvl="1" indent="-342900" eaLnBrk="1" hangingPunct="1"/>
            <a:r>
              <a:rPr lang="en-GB" dirty="0"/>
              <a:t>The number of subordinates who report directly to a given manager or superior.</a:t>
            </a:r>
            <a:endParaRPr lang="en-GB" b="1" dirty="0"/>
          </a:p>
          <a:p>
            <a:pPr eaLnBrk="1" hangingPunct="1"/>
            <a:r>
              <a:rPr lang="en-GB" sz="3000" dirty="0"/>
              <a:t>The principle of the </a:t>
            </a:r>
            <a:r>
              <a:rPr lang="en-GB" sz="3000" b="1" dirty="0"/>
              <a:t>chain of command</a:t>
            </a:r>
            <a:endParaRPr lang="en-GB" sz="3000" dirty="0"/>
          </a:p>
          <a:p>
            <a:pPr marL="703263" lvl="1" indent="-342900" eaLnBrk="1" hangingPunct="1"/>
            <a:r>
              <a:rPr lang="en-GB" dirty="0"/>
              <a:t>The number of different levels in the structure of the organisation, or vertical graduation of authority and responsibility.</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1" name="Rectangle 2"/>
          <p:cNvSpPr>
            <a:spLocks noGrp="1" noChangeArrowheads="1"/>
          </p:cNvSpPr>
          <p:nvPr>
            <p:ph type="title"/>
          </p:nvPr>
        </p:nvSpPr>
        <p:spPr>
          <a:xfrm>
            <a:off x="457200" y="811824"/>
            <a:ext cx="8229600" cy="1143000"/>
          </a:xfrm>
        </p:spPr>
        <p:txBody>
          <a:bodyPr>
            <a:normAutofit fontScale="90000"/>
          </a:bodyPr>
          <a:lstStyle/>
          <a:p>
            <a:pPr eaLnBrk="1" hangingPunct="1"/>
            <a:r>
              <a:rPr lang="en-GB" b="1" dirty="0"/>
              <a:t>The span of control: a ‘flat’ structure</a:t>
            </a:r>
          </a:p>
        </p:txBody>
      </p:sp>
      <p:sp>
        <p:nvSpPr>
          <p:cNvPr id="7" name="Text Box 4"/>
          <p:cNvSpPr txBox="1">
            <a:spLocks noChangeArrowheads="1"/>
          </p:cNvSpPr>
          <p:nvPr/>
        </p:nvSpPr>
        <p:spPr bwMode="auto">
          <a:xfrm>
            <a:off x="284192" y="5891984"/>
            <a:ext cx="8534400" cy="369332"/>
          </a:xfrm>
          <a:prstGeom prst="rect">
            <a:avLst/>
          </a:prstGeom>
          <a:noFill/>
          <a:ln w="9525">
            <a:noFill/>
            <a:miter lim="800000"/>
            <a:headEnd/>
            <a:tailEnd/>
          </a:ln>
        </p:spPr>
        <p:txBody>
          <a:bodyPr>
            <a:spAutoFit/>
          </a:bodyPr>
          <a:lstStyle/>
          <a:p>
            <a:pPr eaLnBrk="0" hangingPunct="0">
              <a:spcBef>
                <a:spcPts val="0"/>
              </a:spcBef>
            </a:pPr>
            <a:r>
              <a:rPr lang="en-GB" sz="1200" dirty="0"/>
              <a:t>Figure 11.7 </a:t>
            </a:r>
            <a:r>
              <a:rPr lang="en-GB" dirty="0"/>
              <a:t> </a:t>
            </a:r>
            <a:r>
              <a:rPr lang="en-US" dirty="0"/>
              <a:t>How span of control affects </a:t>
            </a:r>
            <a:r>
              <a:rPr lang="en-US" dirty="0" err="1"/>
              <a:t>organisation</a:t>
            </a:r>
            <a:r>
              <a:rPr lang="en-US" dirty="0"/>
              <a:t> structure</a:t>
            </a:r>
            <a:endParaRPr lang="en-GB" dirty="0"/>
          </a:p>
        </p:txBody>
      </p:sp>
      <p:pic>
        <p:nvPicPr>
          <p:cNvPr id="8194" name="Picture 2" descr="V:\Powerpoint\PE_UK\PE501-MULLINS\Final Files\GIf\ch11\M11NF007A.gif"/>
          <p:cNvPicPr>
            <a:picLocks noChangeAspect="1" noChangeArrowheads="1"/>
          </p:cNvPicPr>
          <p:nvPr/>
        </p:nvPicPr>
        <p:blipFill>
          <a:blip r:embed="rId3" cstate="print"/>
          <a:srcRect/>
          <a:stretch>
            <a:fillRect/>
          </a:stretch>
        </p:blipFill>
        <p:spPr bwMode="auto">
          <a:xfrm>
            <a:off x="391150" y="2209800"/>
            <a:ext cx="8390922" cy="2650978"/>
          </a:xfrm>
          <a:prstGeom prst="rect">
            <a:avLst/>
          </a:prstGeom>
          <a:noFill/>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9" name="Rectangle 2"/>
          <p:cNvSpPr>
            <a:spLocks noGrp="1" noChangeArrowheads="1"/>
          </p:cNvSpPr>
          <p:nvPr>
            <p:ph type="title"/>
          </p:nvPr>
        </p:nvSpPr>
        <p:spPr>
          <a:xfrm>
            <a:off x="457200" y="811824"/>
            <a:ext cx="8229600" cy="1143000"/>
          </a:xfrm>
        </p:spPr>
        <p:txBody>
          <a:bodyPr>
            <a:normAutofit fontScale="90000"/>
          </a:bodyPr>
          <a:lstStyle/>
          <a:p>
            <a:pPr eaLnBrk="1" hangingPunct="1"/>
            <a:r>
              <a:rPr lang="en-GB" b="1" dirty="0"/>
              <a:t>The span of control: a ‘tall’ structure</a:t>
            </a:r>
          </a:p>
        </p:txBody>
      </p:sp>
      <p:sp>
        <p:nvSpPr>
          <p:cNvPr id="9" name="Text Box 4"/>
          <p:cNvSpPr txBox="1">
            <a:spLocks noChangeArrowheads="1"/>
          </p:cNvSpPr>
          <p:nvPr/>
        </p:nvSpPr>
        <p:spPr bwMode="auto">
          <a:xfrm>
            <a:off x="284192" y="5891984"/>
            <a:ext cx="8534400" cy="369332"/>
          </a:xfrm>
          <a:prstGeom prst="rect">
            <a:avLst/>
          </a:prstGeom>
          <a:noFill/>
          <a:ln w="9525">
            <a:noFill/>
            <a:miter lim="800000"/>
            <a:headEnd/>
            <a:tailEnd/>
          </a:ln>
        </p:spPr>
        <p:txBody>
          <a:bodyPr>
            <a:spAutoFit/>
          </a:bodyPr>
          <a:lstStyle/>
          <a:p>
            <a:pPr eaLnBrk="0" hangingPunct="0">
              <a:spcBef>
                <a:spcPts val="0"/>
              </a:spcBef>
            </a:pPr>
            <a:r>
              <a:rPr lang="en-GB" sz="1200" dirty="0"/>
              <a:t>Figure 11.7 </a:t>
            </a:r>
            <a:r>
              <a:rPr lang="en-GB" dirty="0"/>
              <a:t> </a:t>
            </a:r>
            <a:r>
              <a:rPr lang="en-US" dirty="0"/>
              <a:t>How span of control affects </a:t>
            </a:r>
            <a:r>
              <a:rPr lang="en-US" dirty="0" err="1"/>
              <a:t>organisation</a:t>
            </a:r>
            <a:r>
              <a:rPr lang="en-US" dirty="0"/>
              <a:t> structure (Continued)</a:t>
            </a:r>
            <a:endParaRPr lang="en-GB" dirty="0"/>
          </a:p>
        </p:txBody>
      </p:sp>
      <p:pic>
        <p:nvPicPr>
          <p:cNvPr id="9218" name="Picture 2" descr="V:\Powerpoint\PE_UK\PE501-MULLINS\Final Files\GIf\ch11\M11NF007B.gif"/>
          <p:cNvPicPr>
            <a:picLocks noChangeAspect="1" noChangeArrowheads="1"/>
          </p:cNvPicPr>
          <p:nvPr/>
        </p:nvPicPr>
        <p:blipFill>
          <a:blip r:embed="rId3" cstate="print"/>
          <a:srcRect/>
          <a:stretch>
            <a:fillRect/>
          </a:stretch>
        </p:blipFill>
        <p:spPr bwMode="auto">
          <a:xfrm>
            <a:off x="378070" y="1547296"/>
            <a:ext cx="8387862" cy="3871696"/>
          </a:xfrm>
          <a:prstGeom prst="rect">
            <a:avLst/>
          </a:prstGeom>
          <a:noFill/>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3" name="Rectangle 2"/>
          <p:cNvSpPr>
            <a:spLocks noGrp="1" noChangeArrowheads="1"/>
          </p:cNvSpPr>
          <p:nvPr>
            <p:ph type="title"/>
          </p:nvPr>
        </p:nvSpPr>
        <p:spPr>
          <a:xfrm>
            <a:off x="457199" y="102098"/>
            <a:ext cx="8229600" cy="1143000"/>
          </a:xfrm>
        </p:spPr>
        <p:txBody>
          <a:bodyPr/>
          <a:lstStyle/>
          <a:p>
            <a:pPr eaLnBrk="1" hangingPunct="1"/>
            <a:r>
              <a:rPr lang="en-GB" b="1" dirty="0"/>
              <a:t>Line and function organisation</a:t>
            </a:r>
          </a:p>
        </p:txBody>
      </p:sp>
      <p:sp>
        <p:nvSpPr>
          <p:cNvPr id="7" name="Text Box 4"/>
          <p:cNvSpPr txBox="1">
            <a:spLocks noChangeArrowheads="1"/>
          </p:cNvSpPr>
          <p:nvPr/>
        </p:nvSpPr>
        <p:spPr bwMode="auto">
          <a:xfrm>
            <a:off x="284192" y="5891984"/>
            <a:ext cx="8534400" cy="369332"/>
          </a:xfrm>
          <a:prstGeom prst="rect">
            <a:avLst/>
          </a:prstGeom>
          <a:noFill/>
          <a:ln w="9525">
            <a:noFill/>
            <a:miter lim="800000"/>
            <a:headEnd/>
            <a:tailEnd/>
          </a:ln>
        </p:spPr>
        <p:txBody>
          <a:bodyPr>
            <a:spAutoFit/>
          </a:bodyPr>
          <a:lstStyle/>
          <a:p>
            <a:pPr eaLnBrk="0" hangingPunct="0">
              <a:spcBef>
                <a:spcPts val="0"/>
              </a:spcBef>
            </a:pPr>
            <a:r>
              <a:rPr lang="en-GB" sz="1200" dirty="0"/>
              <a:t>Figure 11.9 </a:t>
            </a:r>
            <a:r>
              <a:rPr lang="en-GB" dirty="0"/>
              <a:t> </a:t>
            </a:r>
            <a:r>
              <a:rPr lang="en-US" dirty="0"/>
              <a:t>Representation of line and functional </a:t>
            </a:r>
            <a:r>
              <a:rPr lang="en-US" dirty="0" err="1"/>
              <a:t>organisation</a:t>
            </a:r>
            <a:endParaRPr lang="en-GB" dirty="0"/>
          </a:p>
        </p:txBody>
      </p:sp>
      <p:pic>
        <p:nvPicPr>
          <p:cNvPr id="11266" name="Picture 2" descr="V:\Powerpoint\PE_UK\PE501-MULLINS\Final Files\GIf\ch11\M11NF009.gif"/>
          <p:cNvPicPr>
            <a:picLocks noChangeAspect="1" noChangeArrowheads="1"/>
          </p:cNvPicPr>
          <p:nvPr/>
        </p:nvPicPr>
        <p:blipFill>
          <a:blip r:embed="rId3" cstate="print"/>
          <a:srcRect/>
          <a:stretch>
            <a:fillRect/>
          </a:stretch>
        </p:blipFill>
        <p:spPr bwMode="auto">
          <a:xfrm>
            <a:off x="2796117" y="1428591"/>
            <a:ext cx="3551763" cy="4279899"/>
          </a:xfrm>
          <a:prstGeom prst="rect">
            <a:avLst/>
          </a:prstGeom>
          <a:noFill/>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9" name="Rectangle 2"/>
          <p:cNvSpPr>
            <a:spLocks noGrp="1" noChangeArrowheads="1"/>
          </p:cNvSpPr>
          <p:nvPr>
            <p:ph type="title"/>
          </p:nvPr>
        </p:nvSpPr>
        <p:spPr>
          <a:xfrm>
            <a:off x="457200" y="770792"/>
            <a:ext cx="8229600" cy="1143000"/>
          </a:xfrm>
        </p:spPr>
        <p:txBody>
          <a:bodyPr/>
          <a:lstStyle/>
          <a:p>
            <a:pPr eaLnBrk="1" hangingPunct="1"/>
            <a:r>
              <a:rPr lang="en-GB" b="1" dirty="0"/>
              <a:t>Matrix structure in a university</a:t>
            </a:r>
          </a:p>
        </p:txBody>
      </p:sp>
      <p:sp>
        <p:nvSpPr>
          <p:cNvPr id="7" name="Text Box 4"/>
          <p:cNvSpPr txBox="1">
            <a:spLocks noChangeArrowheads="1"/>
          </p:cNvSpPr>
          <p:nvPr/>
        </p:nvSpPr>
        <p:spPr bwMode="auto">
          <a:xfrm>
            <a:off x="284192" y="5891984"/>
            <a:ext cx="8534400" cy="369332"/>
          </a:xfrm>
          <a:prstGeom prst="rect">
            <a:avLst/>
          </a:prstGeom>
          <a:noFill/>
          <a:ln w="9525">
            <a:noFill/>
            <a:miter lim="800000"/>
            <a:headEnd/>
            <a:tailEnd/>
          </a:ln>
        </p:spPr>
        <p:txBody>
          <a:bodyPr>
            <a:spAutoFit/>
          </a:bodyPr>
          <a:lstStyle/>
          <a:p>
            <a:pPr eaLnBrk="0" hangingPunct="0">
              <a:spcBef>
                <a:spcPts val="0"/>
              </a:spcBef>
            </a:pPr>
            <a:r>
              <a:rPr lang="en-GB" sz="1200" dirty="0"/>
              <a:t>Figure 11.10 </a:t>
            </a:r>
            <a:r>
              <a:rPr lang="en-GB" dirty="0"/>
              <a:t> </a:t>
            </a:r>
            <a:r>
              <a:rPr lang="en-US" dirty="0"/>
              <a:t>Outline of a matrix structure in a university</a:t>
            </a:r>
            <a:endParaRPr lang="en-GB" dirty="0"/>
          </a:p>
        </p:txBody>
      </p:sp>
      <p:pic>
        <p:nvPicPr>
          <p:cNvPr id="12290" name="Picture 2" descr="V:\Powerpoint\PE_UK\PE501-MULLINS\Final Files\GIf\ch11\M11NF010.gif"/>
          <p:cNvPicPr>
            <a:picLocks noChangeAspect="1" noChangeArrowheads="1"/>
          </p:cNvPicPr>
          <p:nvPr/>
        </p:nvPicPr>
        <p:blipFill>
          <a:blip r:embed="rId3" cstate="print"/>
          <a:srcRect/>
          <a:stretch>
            <a:fillRect/>
          </a:stretch>
        </p:blipFill>
        <p:spPr bwMode="auto">
          <a:xfrm>
            <a:off x="1496254" y="1537080"/>
            <a:ext cx="6151493" cy="4125166"/>
          </a:xfrm>
          <a:prstGeom prst="rect">
            <a:avLst/>
          </a:prstGeom>
          <a:noFill/>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5154" name="Rectangle 2"/>
          <p:cNvSpPr>
            <a:spLocks noGrp="1" noChangeArrowheads="1"/>
          </p:cNvSpPr>
          <p:nvPr>
            <p:ph type="title"/>
          </p:nvPr>
        </p:nvSpPr>
        <p:spPr>
          <a:xfrm>
            <a:off x="457200" y="770792"/>
            <a:ext cx="8229600" cy="1143000"/>
          </a:xfrm>
        </p:spPr>
        <p:txBody>
          <a:bodyPr/>
          <a:lstStyle/>
          <a:p>
            <a:r>
              <a:rPr lang="en-GB" b="1" dirty="0"/>
              <a:t>How we look and how we work</a:t>
            </a:r>
          </a:p>
        </p:txBody>
      </p:sp>
      <p:sp>
        <p:nvSpPr>
          <p:cNvPr id="7" name="Text Box 4"/>
          <p:cNvSpPr txBox="1">
            <a:spLocks noChangeArrowheads="1"/>
          </p:cNvSpPr>
          <p:nvPr/>
        </p:nvSpPr>
        <p:spPr bwMode="auto">
          <a:xfrm>
            <a:off x="284192" y="5891984"/>
            <a:ext cx="8534400" cy="615553"/>
          </a:xfrm>
          <a:prstGeom prst="rect">
            <a:avLst/>
          </a:prstGeom>
          <a:noFill/>
          <a:ln w="9525">
            <a:noFill/>
            <a:miter lim="800000"/>
            <a:headEnd/>
            <a:tailEnd/>
          </a:ln>
        </p:spPr>
        <p:txBody>
          <a:bodyPr>
            <a:spAutoFit/>
          </a:bodyPr>
          <a:lstStyle/>
          <a:p>
            <a:r>
              <a:rPr lang="en-GB" sz="1200" dirty="0"/>
              <a:t>Figure 11.15 </a:t>
            </a:r>
            <a:r>
              <a:rPr lang="en-GB" dirty="0"/>
              <a:t> </a:t>
            </a:r>
            <a:r>
              <a:rPr lang="en-US" dirty="0"/>
              <a:t>How the </a:t>
            </a:r>
            <a:r>
              <a:rPr lang="en-US" dirty="0" err="1"/>
              <a:t>organisation</a:t>
            </a:r>
            <a:r>
              <a:rPr lang="en-US" dirty="0"/>
              <a:t> should be, compared with how it actually works</a:t>
            </a:r>
          </a:p>
          <a:p>
            <a:r>
              <a:rPr lang="en-US" sz="800" i="1" dirty="0"/>
              <a:t>Source</a:t>
            </a:r>
            <a:r>
              <a:rPr lang="en-US" sz="800" dirty="0"/>
              <a:t>: Gray, J. L. and Starke, F. A. </a:t>
            </a:r>
            <a:r>
              <a:rPr lang="en-US" sz="800" i="1" dirty="0" err="1"/>
              <a:t>Organisational</a:t>
            </a:r>
            <a:r>
              <a:rPr lang="en-US" sz="800" i="1" dirty="0"/>
              <a:t> Behavior: Concepts and Applications</a:t>
            </a:r>
            <a:r>
              <a:rPr lang="en-US" sz="800" dirty="0"/>
              <a:t>, fourth edition, Merrill Publishing Company, an imprint of Macmillan Publishing Company (1988), p. 431. Reproduced with permission from Pearson Education, Ltd.</a:t>
            </a:r>
          </a:p>
        </p:txBody>
      </p:sp>
      <p:pic>
        <p:nvPicPr>
          <p:cNvPr id="16386" name="Picture 2" descr="V:\Powerpoint\PE_UK\PE501-MULLINS\Final Files\GIf\ch11\M11NF015.gif"/>
          <p:cNvPicPr>
            <a:picLocks noChangeAspect="1" noChangeArrowheads="1"/>
          </p:cNvPicPr>
          <p:nvPr/>
        </p:nvPicPr>
        <p:blipFill>
          <a:blip r:embed="rId3" cstate="print"/>
          <a:srcRect/>
          <a:stretch>
            <a:fillRect/>
          </a:stretch>
        </p:blipFill>
        <p:spPr bwMode="auto">
          <a:xfrm>
            <a:off x="2648736" y="1538653"/>
            <a:ext cx="3846528" cy="4193932"/>
          </a:xfrm>
          <a:prstGeom prst="rect">
            <a:avLst/>
          </a:prstGeom>
          <a:noFill/>
        </p:spPr>
      </p:pic>
    </p:spTree>
    <p:extLst>
      <p:ext uri="{BB962C8B-B14F-4D97-AF65-F5344CB8AC3E}">
        <p14:creationId xmlns:p14="http://schemas.microsoft.com/office/powerpoint/2010/main" val="40642003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3106" name="Rectangle 2"/>
          <p:cNvSpPr>
            <a:spLocks noGrp="1" noChangeArrowheads="1"/>
          </p:cNvSpPr>
          <p:nvPr>
            <p:ph type="title"/>
          </p:nvPr>
        </p:nvSpPr>
        <p:spPr>
          <a:xfrm>
            <a:off x="457200" y="274804"/>
            <a:ext cx="8229600" cy="1143000"/>
          </a:xfrm>
        </p:spPr>
        <p:txBody>
          <a:bodyPr>
            <a:normAutofit fontScale="90000"/>
          </a:bodyPr>
          <a:lstStyle/>
          <a:p>
            <a:pPr eaLnBrk="1" hangingPunct="1">
              <a:defRPr/>
            </a:pPr>
            <a:r>
              <a:rPr lang="en-GB" b="1" dirty="0"/>
              <a:t>Consequences of badly designed structure: Child</a:t>
            </a:r>
          </a:p>
        </p:txBody>
      </p:sp>
      <p:sp>
        <p:nvSpPr>
          <p:cNvPr id="110596" name="Rectangle 3"/>
          <p:cNvSpPr>
            <a:spLocks noGrp="1" noChangeArrowheads="1"/>
          </p:cNvSpPr>
          <p:nvPr>
            <p:ph type="body" idx="1"/>
          </p:nvPr>
        </p:nvSpPr>
        <p:spPr>
          <a:xfrm>
            <a:off x="439616" y="1711568"/>
            <a:ext cx="8229600" cy="3724240"/>
          </a:xfrm>
        </p:spPr>
        <p:txBody>
          <a:bodyPr/>
          <a:lstStyle/>
          <a:p>
            <a:pPr eaLnBrk="1" hangingPunct="1"/>
            <a:r>
              <a:rPr lang="en-GB" dirty="0"/>
              <a:t>Low motivation and morale</a:t>
            </a:r>
          </a:p>
          <a:p>
            <a:pPr eaLnBrk="1" hangingPunct="1"/>
            <a:r>
              <a:rPr lang="en-GB" dirty="0"/>
              <a:t>Late and inappropriate decisions</a:t>
            </a:r>
          </a:p>
          <a:p>
            <a:pPr eaLnBrk="1" hangingPunct="1"/>
            <a:r>
              <a:rPr lang="en-GB" dirty="0"/>
              <a:t>Conflict and lack of co-ordination</a:t>
            </a:r>
          </a:p>
          <a:p>
            <a:pPr eaLnBrk="1" hangingPunct="1"/>
            <a:r>
              <a:rPr lang="en-GB" dirty="0"/>
              <a:t>Poor response to new opportunities and external change</a:t>
            </a:r>
          </a:p>
          <a:p>
            <a:pPr eaLnBrk="1" hangingPunct="1"/>
            <a:r>
              <a:rPr lang="en-GB" dirty="0"/>
              <a:t>Rising costs</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1362" name="Rectangle 2"/>
          <p:cNvSpPr>
            <a:spLocks noGrp="1" noChangeArrowheads="1"/>
          </p:cNvSpPr>
          <p:nvPr>
            <p:ph type="title"/>
          </p:nvPr>
        </p:nvSpPr>
        <p:spPr>
          <a:xfrm>
            <a:off x="457200" y="272560"/>
            <a:ext cx="8229600" cy="1143000"/>
          </a:xfrm>
        </p:spPr>
        <p:txBody>
          <a:bodyPr>
            <a:normAutofit fontScale="90000"/>
          </a:bodyPr>
          <a:lstStyle/>
          <a:p>
            <a:r>
              <a:rPr lang="en-GB" b="1" dirty="0"/>
              <a:t>The contingency approach to organisational structure</a:t>
            </a:r>
          </a:p>
        </p:txBody>
      </p:sp>
      <p:sp>
        <p:nvSpPr>
          <p:cNvPr id="271363" name="Rectangle 3"/>
          <p:cNvSpPr>
            <a:spLocks noGrp="1" noChangeArrowheads="1"/>
          </p:cNvSpPr>
          <p:nvPr>
            <p:ph type="body" idx="1"/>
          </p:nvPr>
        </p:nvSpPr>
        <p:spPr>
          <a:xfrm>
            <a:off x="439616" y="1716572"/>
            <a:ext cx="8229600" cy="4525963"/>
          </a:xfrm>
        </p:spPr>
        <p:txBody>
          <a:bodyPr/>
          <a:lstStyle/>
          <a:p>
            <a:r>
              <a:rPr lang="en-GB" dirty="0"/>
              <a:t>It takes the view that there is no one best universal structure.</a:t>
            </a:r>
          </a:p>
          <a:p>
            <a:r>
              <a:rPr lang="en-GB" dirty="0"/>
              <a:t>A range of variables or situational factors influence organisational design and performance.</a:t>
            </a:r>
          </a:p>
          <a:p>
            <a:r>
              <a:rPr lang="en-GB" dirty="0"/>
              <a:t>Organisational purpose has significant implications for organisation design.</a:t>
            </a:r>
          </a:p>
          <a:p>
            <a:r>
              <a:rPr lang="en-GB" dirty="0"/>
              <a:t>It emphasises the need for flexibility.</a:t>
            </a:r>
          </a:p>
        </p:txBody>
      </p:sp>
    </p:spTree>
    <p:extLst>
      <p:ext uri="{BB962C8B-B14F-4D97-AF65-F5344CB8AC3E}">
        <p14:creationId xmlns:p14="http://schemas.microsoft.com/office/powerpoint/2010/main" val="33075825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70792"/>
            <a:ext cx="8229600" cy="1143000"/>
          </a:xfrm>
        </p:spPr>
        <p:txBody>
          <a:bodyPr>
            <a:normAutofit/>
          </a:bodyPr>
          <a:lstStyle/>
          <a:p>
            <a:r>
              <a:rPr lang="en-GB" b="1" dirty="0"/>
              <a:t>Changing face of the workplace</a:t>
            </a:r>
          </a:p>
        </p:txBody>
      </p:sp>
      <p:sp>
        <p:nvSpPr>
          <p:cNvPr id="3" name="Content Placeholder 2"/>
          <p:cNvSpPr>
            <a:spLocks noGrp="1"/>
          </p:cNvSpPr>
          <p:nvPr>
            <p:ph idx="1"/>
          </p:nvPr>
        </p:nvSpPr>
        <p:spPr>
          <a:xfrm>
            <a:off x="457200" y="1770184"/>
            <a:ext cx="8229600" cy="4267200"/>
          </a:xfrm>
        </p:spPr>
        <p:txBody>
          <a:bodyPr>
            <a:normAutofit fontScale="85000" lnSpcReduction="10000"/>
          </a:bodyPr>
          <a:lstStyle/>
          <a:p>
            <a:pPr marL="0" indent="0">
              <a:buNone/>
            </a:pPr>
            <a:r>
              <a:rPr lang="en-GB" dirty="0"/>
              <a:t>‘</a:t>
            </a:r>
            <a:r>
              <a:rPr lang="en-GB" i="1" dirty="0"/>
              <a:t>Rather then building fixed structures with layers of middle management, many innovative organisations function as matrixed webs of association, networks, and fast-forming high-performance teams…. The most significant trends we see … are the decline of the hierarchical, bureaucratic, autocratic management and the expansion of collaborative </a:t>
            </a:r>
            <a:br>
              <a:rPr lang="en-GB" i="1" dirty="0"/>
            </a:br>
            <a:r>
              <a:rPr lang="en-GB" i="1" dirty="0"/>
              <a:t>self-management and organisational democracy.’</a:t>
            </a:r>
          </a:p>
          <a:p>
            <a:pPr marL="0" indent="0">
              <a:buNone/>
            </a:pPr>
            <a:endParaRPr lang="en-GB" dirty="0"/>
          </a:p>
          <a:p>
            <a:pPr marL="0" indent="0">
              <a:buNone/>
            </a:pPr>
            <a:r>
              <a:rPr lang="en-GB" sz="2400" dirty="0"/>
              <a:t>					</a:t>
            </a:r>
            <a:r>
              <a:rPr lang="en-GB" sz="2800" dirty="0" err="1"/>
              <a:t>Cloke</a:t>
            </a:r>
            <a:r>
              <a:rPr lang="en-GB" sz="2800" dirty="0"/>
              <a:t> and Goldsmith</a:t>
            </a:r>
          </a:p>
        </p:txBody>
      </p:sp>
    </p:spTree>
    <p:extLst>
      <p:ext uri="{BB962C8B-B14F-4D97-AF65-F5344CB8AC3E}">
        <p14:creationId xmlns:p14="http://schemas.microsoft.com/office/powerpoint/2010/main" val="29351520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5938" name="Rectangle 2"/>
          <p:cNvSpPr>
            <a:spLocks noGrp="1" noChangeArrowheads="1"/>
          </p:cNvSpPr>
          <p:nvPr>
            <p:ph type="title"/>
          </p:nvPr>
        </p:nvSpPr>
        <p:spPr>
          <a:xfrm>
            <a:off x="457200" y="770792"/>
            <a:ext cx="8229600" cy="1143000"/>
          </a:xfrm>
        </p:spPr>
        <p:txBody>
          <a:bodyPr/>
          <a:lstStyle/>
          <a:p>
            <a:r>
              <a:rPr lang="en-GB" b="1" dirty="0"/>
              <a:t>Flexible working arrangements</a:t>
            </a:r>
          </a:p>
        </p:txBody>
      </p:sp>
      <p:sp>
        <p:nvSpPr>
          <p:cNvPr id="295940" name="Rectangle 4"/>
          <p:cNvSpPr>
            <a:spLocks noGrp="1" noChangeArrowheads="1"/>
          </p:cNvSpPr>
          <p:nvPr>
            <p:ph type="body" sz="half" idx="1"/>
          </p:nvPr>
        </p:nvSpPr>
        <p:spPr>
          <a:xfrm>
            <a:off x="441168" y="2412642"/>
            <a:ext cx="4038600" cy="3916362"/>
          </a:xfrm>
        </p:spPr>
        <p:txBody>
          <a:bodyPr>
            <a:normAutofit/>
          </a:bodyPr>
          <a:lstStyle/>
          <a:p>
            <a:r>
              <a:rPr lang="en-GB" dirty="0"/>
              <a:t>Part-time working</a:t>
            </a:r>
          </a:p>
          <a:p>
            <a:r>
              <a:rPr lang="en-GB" dirty="0"/>
              <a:t>Annual hours</a:t>
            </a:r>
          </a:p>
          <a:p>
            <a:r>
              <a:rPr lang="en-GB" dirty="0"/>
              <a:t>Staggered hours</a:t>
            </a:r>
          </a:p>
          <a:p>
            <a:r>
              <a:rPr lang="en-GB" dirty="0"/>
              <a:t>Job sharing</a:t>
            </a:r>
          </a:p>
          <a:p>
            <a:r>
              <a:rPr lang="en-GB" dirty="0"/>
              <a:t>Time off in lieu</a:t>
            </a:r>
          </a:p>
          <a:p>
            <a:r>
              <a:rPr lang="en-GB" dirty="0"/>
              <a:t>Flexitime</a:t>
            </a:r>
          </a:p>
          <a:p>
            <a:r>
              <a:rPr lang="en-GB" dirty="0"/>
              <a:t>Working from home</a:t>
            </a:r>
          </a:p>
          <a:p>
            <a:endParaRPr lang="en-GB" dirty="0"/>
          </a:p>
        </p:txBody>
      </p:sp>
      <p:sp>
        <p:nvSpPr>
          <p:cNvPr id="295941" name="Rectangle 5"/>
          <p:cNvSpPr>
            <a:spLocks noGrp="1" noChangeArrowheads="1"/>
          </p:cNvSpPr>
          <p:nvPr>
            <p:ph type="body" sz="half" idx="2"/>
          </p:nvPr>
        </p:nvSpPr>
        <p:spPr>
          <a:xfrm>
            <a:off x="4461660" y="2412642"/>
            <a:ext cx="4038600" cy="3916362"/>
          </a:xfrm>
        </p:spPr>
        <p:txBody>
          <a:bodyPr/>
          <a:lstStyle/>
          <a:p>
            <a:r>
              <a:rPr lang="en-GB" dirty="0"/>
              <a:t>Self-rostering</a:t>
            </a:r>
          </a:p>
          <a:p>
            <a:r>
              <a:rPr lang="en-GB" dirty="0"/>
              <a:t>Mobile/teleworking</a:t>
            </a:r>
          </a:p>
          <a:p>
            <a:r>
              <a:rPr lang="en-GB" dirty="0"/>
              <a:t>Compressed hours</a:t>
            </a:r>
          </a:p>
          <a:p>
            <a:r>
              <a:rPr lang="en-GB" dirty="0"/>
              <a:t>Shift swapping</a:t>
            </a:r>
          </a:p>
          <a:p>
            <a:r>
              <a:rPr lang="en-GB" dirty="0"/>
              <a:t>Term-time working</a:t>
            </a:r>
          </a:p>
          <a:p>
            <a:r>
              <a:rPr lang="en-GB" dirty="0"/>
              <a:t>Career breaks</a:t>
            </a:r>
          </a:p>
          <a:p>
            <a:endParaRPr lang="en-GB" dirty="0"/>
          </a:p>
        </p:txBody>
      </p:sp>
      <p:sp>
        <p:nvSpPr>
          <p:cNvPr id="295942" name="Text Box 6"/>
          <p:cNvSpPr txBox="1">
            <a:spLocks noChangeArrowheads="1"/>
          </p:cNvSpPr>
          <p:nvPr/>
        </p:nvSpPr>
        <p:spPr bwMode="auto">
          <a:xfrm>
            <a:off x="2867848" y="1723210"/>
            <a:ext cx="3408305" cy="553998"/>
          </a:xfrm>
          <a:prstGeom prst="rect">
            <a:avLst/>
          </a:prstGeom>
          <a:noFill/>
          <a:ln w="9525">
            <a:noFill/>
            <a:miter lim="800000"/>
            <a:headEnd/>
            <a:tailEnd/>
          </a:ln>
          <a:effectLst/>
        </p:spPr>
        <p:txBody>
          <a:bodyPr wrap="none">
            <a:spAutoFit/>
          </a:bodyPr>
          <a:lstStyle/>
          <a:p>
            <a:r>
              <a:rPr lang="en-GB" sz="3000" dirty="0"/>
              <a:t>These can include:</a:t>
            </a:r>
          </a:p>
        </p:txBody>
      </p:sp>
    </p:spTree>
    <p:extLst>
      <p:ext uri="{BB962C8B-B14F-4D97-AF65-F5344CB8AC3E}">
        <p14:creationId xmlns:p14="http://schemas.microsoft.com/office/powerpoint/2010/main" val="200191691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66812-5D4E-483F-AB25-CB7B041613DD}"/>
              </a:ext>
            </a:extLst>
          </p:cNvPr>
          <p:cNvSpPr>
            <a:spLocks noGrp="1"/>
          </p:cNvSpPr>
          <p:nvPr>
            <p:ph type="title"/>
          </p:nvPr>
        </p:nvSpPr>
        <p:spPr/>
        <p:txBody>
          <a:bodyPr/>
          <a:lstStyle/>
          <a:p>
            <a:r>
              <a:rPr lang="en-GB" dirty="0"/>
              <a:t>Changing face of the workplace</a:t>
            </a:r>
          </a:p>
        </p:txBody>
      </p:sp>
      <p:sp>
        <p:nvSpPr>
          <p:cNvPr id="3" name="Content Placeholder 2">
            <a:extLst>
              <a:ext uri="{FF2B5EF4-FFF2-40B4-BE49-F238E27FC236}">
                <a16:creationId xmlns:a16="http://schemas.microsoft.com/office/drawing/2014/main" id="{F7C68969-71AA-4729-9028-39A02A768CAE}"/>
              </a:ext>
            </a:extLst>
          </p:cNvPr>
          <p:cNvSpPr>
            <a:spLocks noGrp="1"/>
          </p:cNvSpPr>
          <p:nvPr>
            <p:ph idx="1"/>
          </p:nvPr>
        </p:nvSpPr>
        <p:spPr/>
        <p:txBody>
          <a:bodyPr/>
          <a:lstStyle/>
          <a:p>
            <a:r>
              <a:rPr lang="en-GB" dirty="0">
                <a:hlinkClick r:id="rId3"/>
              </a:rPr>
              <a:t>https://www.ted.com/talks/matt_mullenweg_why_working_from_home_is_good_for_business</a:t>
            </a:r>
            <a:endParaRPr lang="en-GB" dirty="0"/>
          </a:p>
          <a:p>
            <a:r>
              <a:rPr lang="en-GB" dirty="0"/>
              <a:t>What are the implications for workforce culture of having a more distributive workforce?</a:t>
            </a:r>
          </a:p>
        </p:txBody>
      </p:sp>
    </p:spTree>
    <p:extLst>
      <p:ext uri="{BB962C8B-B14F-4D97-AF65-F5344CB8AC3E}">
        <p14:creationId xmlns:p14="http://schemas.microsoft.com/office/powerpoint/2010/main" val="410303501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95300" y="304800"/>
            <a:ext cx="8229600" cy="1175561"/>
          </a:xfrm>
        </p:spPr>
        <p:txBody>
          <a:bodyPr/>
          <a:lstStyle/>
          <a:p>
            <a:r>
              <a:rPr lang="en-GB" b="1" dirty="0"/>
              <a:t>Activity in Groups – 20 minutes</a:t>
            </a:r>
          </a:p>
        </p:txBody>
      </p:sp>
      <p:sp>
        <p:nvSpPr>
          <p:cNvPr id="2" name="TextBox 1">
            <a:extLst>
              <a:ext uri="{FF2B5EF4-FFF2-40B4-BE49-F238E27FC236}">
                <a16:creationId xmlns:a16="http://schemas.microsoft.com/office/drawing/2014/main" id="{D472C780-2501-408A-AC45-25658F086F06}"/>
              </a:ext>
            </a:extLst>
          </p:cNvPr>
          <p:cNvSpPr txBox="1"/>
          <p:nvPr/>
        </p:nvSpPr>
        <p:spPr>
          <a:xfrm>
            <a:off x="495300" y="1752600"/>
            <a:ext cx="8229600" cy="3785652"/>
          </a:xfrm>
          <a:prstGeom prst="rect">
            <a:avLst/>
          </a:prstGeom>
          <a:noFill/>
        </p:spPr>
        <p:txBody>
          <a:bodyPr wrap="square" rtlCol="0">
            <a:spAutoFit/>
          </a:bodyPr>
          <a:lstStyle/>
          <a:p>
            <a:r>
              <a:rPr lang="en-GB" sz="2400" dirty="0"/>
              <a:t>The current pandemic has forced organisations to adopt home-working at pace as well as changing many other aspects of how it operates:</a:t>
            </a:r>
          </a:p>
          <a:p>
            <a:pPr marL="342900" indent="-342900">
              <a:buAutoNum type="arabicPeriod"/>
            </a:pPr>
            <a:r>
              <a:rPr lang="en-GB" sz="2400" dirty="0"/>
              <a:t>List ways your organisations have changed during this crisis.</a:t>
            </a:r>
          </a:p>
          <a:p>
            <a:pPr marL="342900" indent="-342900">
              <a:buAutoNum type="arabicPeriod"/>
            </a:pPr>
            <a:r>
              <a:rPr lang="en-GB" sz="2400" dirty="0"/>
              <a:t>How have these changes affected you? Which do you like/not like?</a:t>
            </a:r>
          </a:p>
          <a:p>
            <a:pPr marL="342900" indent="-342900">
              <a:buAutoNum type="arabicPeriod"/>
            </a:pPr>
            <a:r>
              <a:rPr lang="en-GB" sz="2400" dirty="0"/>
              <a:t>Suggest which changes should remain after the crisis, in order to maintain a positive culture and improve employee well-being and productivity.</a:t>
            </a:r>
          </a:p>
        </p:txBody>
      </p:sp>
    </p:spTree>
    <p:extLst>
      <p:ext uri="{BB962C8B-B14F-4D97-AF65-F5344CB8AC3E}">
        <p14:creationId xmlns:p14="http://schemas.microsoft.com/office/powerpoint/2010/main" val="1847803142"/>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MMPROD_NEXTUNIQUEID" val="10024"/>
  <p:tag name="MMPROD_UIDATA" val="&lt;database version=&quot;6.0&quot;&gt;&lt;object type=&quot;1&quot; unique_id=&quot;10001&quot;&gt;&lt;object type=&quot;8&quot; unique_id=&quot;358230&quot;&gt;&lt;/object&gt;&lt;object type=&quot;2&quot; unique_id=&quot;358231&quot;&gt;&lt;object type=&quot;3&quot; unique_id=&quot;358232&quot;&gt;&lt;property id=&quot;20148&quot; value=&quot;5&quot;/&gt;&lt;property id=&quot;20300&quot; value=&quot;Slide 1 - &amp;quot;Part 1&amp;#x0D;&amp;#x0A;The organisational setting&amp;#x0D;&amp;#x0A;&amp;#x0D;&amp;#x0A;Chapter 1&amp;#x0D;&amp;#x0A;Understanding organisational behaviour&amp;quot;&quot;/&gt;&lt;property id=&quot;20307&quot; value=&quot;256&quot;/&gt;&lt;/object&gt;&lt;object type=&quot;3&quot; unique_id=&quot;358233&quot;&gt;&lt;property id=&quot;20148&quot; value=&quot;5&quot;/&gt;&lt;property id=&quot;20300&quot; value=&quot;Slide 2 - &amp;quot;The significance of &amp;#x0D;&amp;#x0A;organisational behaviour&amp;quot;&quot;/&gt;&lt;property id=&quot;20307&quot; value=&quot;257&quot;/&gt;&lt;/object&gt;&lt;object type=&quot;3&quot; unique_id=&quot;358234&quot;&gt;&lt;property id=&quot;20148&quot; value=&quot;5&quot;/&gt;&lt;property id=&quot;20300&quot; value=&quot;Slide 24 - &amp;quot;Positive organisational behaviour (POB)&amp;quot;&quot;/&gt;&lt;property id=&quot;20307&quot; value=&quot;287&quot;/&gt;&lt;/object&gt;&lt;object type=&quot;3&quot; unique_id=&quot;358235&quot;&gt;&lt;property id=&quot;20148&quot; value=&quot;5&quot;/&gt;&lt;property id=&quot;20300&quot; value=&quot;Slide 14 - &amp;quot;The organisational iceberg&amp;quot;&quot;/&gt;&lt;property id=&quot;20307&quot; value=&quot;288&quot;/&gt;&lt;/object&gt;&lt;object type=&quot;3&quot; unique_id=&quot;358236&quot;&gt;&lt;property id=&quot;20148&quot; value=&quot;5&quot;/&gt;&lt;property id=&quot;20300&quot; value=&quot;Slide 11 - &amp;quot;Morgan’s organisational &amp;#x0D;&amp;#x0A;metaphors&amp;quot;&quot;/&gt;&lt;property id=&quot;20307&quot; value=&quot;289&quot;/&gt;&lt;/object&gt;&lt;object type=&quot;3&quot; unique_id=&quot;358237&quot;&gt;&lt;property id=&quot;20148&quot; value=&quot;5&quot;/&gt;&lt;property id=&quot;20300&quot; value=&quot;Slide 12 - &amp;quot;Wilson: an extra dimension?&amp;quot;&quot;/&gt;&lt;property id=&quot;20307&quot; value=&quot;259&quot;/&gt;&lt;/object&gt;&lt;object type=&quot;3&quot; unique_id=&quot;358238&quot;&gt;&lt;property id=&quot;20148&quot; value=&quot;5&quot;/&gt;&lt;property id=&quot;20300&quot; value=&quot;Slide 10 - &amp;quot;A basic framework of study&amp;quot;&quot;/&gt;&lt;property id=&quot;20307&quot; value=&quot;258&quot;/&gt;&lt;/object&gt;&lt;object type=&quot;3&quot; unique_id=&quot;358239&quot;&gt;&lt;property id=&quot;20148&quot; value=&quot;5&quot;/&gt;&lt;property id=&quot;20300&quot; value=&quot;Slide 5 - &amp;quot;Influences on &amp;#x0D;&amp;#x0A;organisational behaviour&amp;quot;&quot;/&gt;&lt;property id=&quot;20307&quot; value=&quot;260&quot;/&gt;&lt;/object&gt;&lt;object type=&quot;3&quot; unique_id=&quot;358240&quot;&gt;&lt;property id=&quot;20148&quot; value=&quot;5&quot;/&gt;&lt;property id=&quot;20300&quot; value=&quot;Slide 6 - &amp;quot;The individual&amp;quot;&quot;/&gt;&lt;property id=&quot;20307&quot; value=&quot;261&quot;/&gt;&lt;/object&gt;&lt;object type=&quot;3&quot; unique_id=&quot;358241&quot;&gt;&lt;property id=&quot;20148&quot; value=&quot;5&quot;/&gt;&lt;property id=&quot;20300&quot; value=&quot;Slide 7 - &amp;quot;The group&amp;quot;&quot;/&gt;&lt;property id=&quot;20307&quot; value=&quot;262&quot;/&gt;&lt;/object&gt;&lt;object type=&quot;3&quot; unique_id=&quot;358242&quot;&gt;&lt;property id=&quot;20148&quot; value=&quot;5&quot;/&gt;&lt;property id=&quot;20300&quot; value=&quot;Slide 8 - &amp;quot;The organisation&amp;quot;&quot;/&gt;&lt;property id=&quot;20307&quot; value=&quot;263&quot;/&gt;&lt;/object&gt;&lt;object type=&quot;3&quot; unique_id=&quot;358243&quot;&gt;&lt;property id=&quot;20148&quot; value=&quot;5&quot;/&gt;&lt;property id=&quot;20300&quot; value=&quot;Slide 9 - &amp;quot;The environment&amp;quot;&quot;/&gt;&lt;property id=&quot;20307&quot; value=&quot;264&quot;/&gt;&lt;/object&gt;&lt;object type=&quot;3&quot; unique_id=&quot;358244&quot;&gt;&lt;property id=&quot;20148&quot; value=&quot;5&quot;/&gt;&lt;property id=&quot;20300&quot; value=&quot;Slide 3 - &amp;quot;Organisational behaviour – &amp;#x0D;&amp;#x0A; a multidisciplinary perspective&amp;quot;&quot;/&gt;&lt;property id=&quot;20307&quot; value=&quot;265&quot;/&gt;&lt;/object&gt;&lt;object type=&quot;3&quot; unique_id=&quot;358245&quot;&gt;&lt;property id=&quot;20148&quot; value=&quot;5&quot;/&gt;&lt;property id=&quot;20300&quot; value=&quot;Slide 4 - &amp;quot;Three main disciplines&amp;quot;&quot;/&gt;&lt;property id=&quot;20307&quot; value=&quot;266&quot;/&gt;&lt;/object&gt;&lt;object type=&quot;3&quot; unique_id=&quot;358246&quot;&gt;&lt;property id=&quot;20148&quot; value=&quot;5&quot;/&gt;&lt;property id=&quot;20300&quot; value=&quot;Slide 15 - &amp;quot;Orientations to work &amp;#x0D;&amp;#x0A;and the work ethic&amp;quot;&quot;/&gt;&lt;property id=&quot;20307&quot; value=&quot;268&quot;/&gt;&lt;/object&gt;&lt;object type=&quot;3&quot; unique_id=&quot;358247&quot;&gt;&lt;property id=&quot;20148&quot; value=&quot;5&quot;/&gt;&lt;property id=&quot;20300&quot; value=&quot;Slide 16 - &amp;quot;International and cultural &amp;#x0D;&amp;#x0A;influences&amp;quot;&quot;/&gt;&lt;property id=&quot;20307&quot; value=&quot;269&quot;/&gt;&lt;/object&gt;&lt;object type=&quot;3&quot; unique_id=&quot;358249&quot;&gt;&lt;property id=&quot;20148&quot; value=&quot;5&quot;/&gt;&lt;property id=&quot;20300&quot; value=&quot;Slide 25 - &amp;quot;Management as an &amp;#x0D;&amp;#x0A;integrating activity&amp;quot;&quot;/&gt;&lt;property id=&quot;20307&quot; value=&quot;270&quot;/&gt;&lt;/object&gt;&lt;object type=&quot;3&quot; unique_id=&quot;358250&quot;&gt;&lt;property id=&quot;20148&quot; value=&quot;5&quot;/&gt;&lt;property id=&quot;20300&quot; value=&quot;Slide 17 - &amp;quot;Social exchange theory&amp;quot;&quot;/&gt;&lt;property id=&quot;20307&quot; value=&quot;271&quot;/&gt;&lt;/object&gt;&lt;object type=&quot;3&quot; unique_id=&quot;358251&quot;&gt;&lt;property id=&quot;20148&quot; value=&quot;5&quot;/&gt;&lt;property id=&quot;20300&quot; value=&quot;Slide 18 - &amp;quot;The psychological contract&amp;quot;&quot;/&gt;&lt;property id=&quot;20307&quot; value=&quot;272&quot;/&gt;&lt;/object&gt;&lt;object type=&quot;3&quot; unique_id=&quot;358252&quot;&gt;&lt;property id=&quot;20148&quot; value=&quot;5&quot;/&gt;&lt;property id=&quot;20300&quot; value=&quot;Slide 21 - &amp;quot;Process of balancing&amp;quot;&quot;/&gt;&lt;property id=&quot;20307&quot; value=&quot;274&quot;/&gt;&lt;/object&gt;&lt;object type=&quot;3&quot; unique_id=&quot;358253&quot;&gt;&lt;property id=&quot;20148&quot; value=&quot;5&quot;/&gt;&lt;property id=&quot;20300&quot; value=&quot;Slide 19 - &amp;quot;Individuals’ expectations&amp;quot;&quot;/&gt;&lt;property id=&quot;20307&quot; value=&quot;291&quot;/&gt;&lt;/object&gt;&lt;object type=&quot;3&quot; unique_id=&quot;358254&quot;&gt;&lt;property id=&quot;20148&quot; value=&quot;5&quot;/&gt;&lt;property id=&quot;20300&quot; value=&quot;Slide 20 - &amp;quot;Organisational expectations&amp;quot;&quot;/&gt;&lt;property id=&quot;20307&quot; value=&quot;290&quot;/&gt;&lt;/object&gt;&lt;object type=&quot;3&quot; unique_id=&quot;358255&quot;&gt;&lt;property id=&quot;20148&quot; value=&quot;5&quot;/&gt;&lt;property id=&quot;20300&quot; value=&quot;Slide 22 - &amp;quot;The Peter Principle&amp;quot;&quot;/&gt;&lt;property id=&quot;20307&quot; value=&quot;275&quot;/&gt;&lt;/object&gt;&lt;object type=&quot;3&quot; unique_id=&quot;358256&quot;&gt;&lt;property id=&quot;20148&quot; value=&quot;5&quot;/&gt;&lt;property id=&quot;20300&quot; value=&quot;Slide 23 - &amp;quot;Parkinson’s Law&amp;quot;&quot;/&gt;&lt;property id=&quot;20307&quot; value=&quot;276&quot;/&gt;&lt;/object&gt;&lt;object type=&quot;3&quot; unique_id=&quot;358257&quot;&gt;&lt;property id=&quot;20148&quot; value=&quot;5&quot;/&gt;&lt;property id=&quot;20300&quot; value=&quot;Slide 26 - &amp;quot;Globalisation and &amp;#x0D;&amp;#x0A;the international context&amp;quot;&quot;/&gt;&lt;property id=&quot;20307&quot; value=&quot;278&quot;/&gt;&lt;/object&gt;&lt;object type=&quot;3&quot; unique_id=&quot;358258&quot;&gt;&lt;property id=&quot;20148&quot; value=&quot;5&quot;/&gt;&lt;property id=&quot;20300&quot; value=&quot;Slide 27 - &amp;quot;Managing people from &amp;#x0D;&amp;#x0A;different cultures&amp;quot;&quot;/&gt;&lt;property id=&quot;20307&quot; value=&quot;279&quot;/&gt;&lt;/object&gt;&lt;object type=&quot;3&quot; unique_id=&quot;358259&quot;&gt;&lt;property id=&quot;20148&quot; value=&quot;5&quot;/&gt;&lt;property id=&quot;20300&quot; value=&quot;Slide 28 - &amp;quot;Factors affecting national culture&amp;quot;&quot;/&gt;&lt;property id=&quot;20307&quot; value=&quot;280&quot;/&gt;&lt;/object&gt;&lt;object type=&quot;3&quot; unique_id=&quot;358260&quot;&gt;&lt;property id=&quot;20148&quot; value=&quot;5&quot;/&gt;&lt;property id=&quot;20300&quot; value=&quot;Slide 29 - &amp;quot;Hofstede’s dimensions of culture&amp;quot;&quot;/&gt;&lt;property id=&quot;20307&quot; value=&quot;281&quot;/&gt;&lt;/object&gt;&lt;object type=&quot;3&quot; unique_id=&quot;358261&quot;&gt;&lt;property id=&quot;20148&quot; value=&quot;5&quot;/&gt;&lt;property id=&quot;20300&quot; value=&quot;Slide 30 - &amp;quot;Trompenaars’ framework for analysing cultural differences&amp;quot;&quot;/&gt;&lt;property id=&quot;20307&quot; value=&quot;292&quot;/&gt;&lt;/object&gt;&lt;object type=&quot;3&quot; unique_id=&quot;358262&quot;&gt;&lt;property id=&quot;20148&quot; value=&quot;5&quot;/&gt;&lt;property id=&quot;20300&quot; value=&quot;Slide 13 - &amp;quot;Importance of people &amp;#x0D;&amp;#x0A;and organisational behaviour&amp;quot;&quot;/&gt;&lt;property id=&quot;20307&quot; value=&quot;282&quot;/&gt;&lt;/object&gt;&lt;object type=&quot;3&quot; unique_id=&quot;358263&quot;&gt;&lt;property id=&quot;20148&quot; value=&quot;5&quot;/&gt;&lt;property id=&quot;20300&quot; value=&quot;Slide 32 - &amp;quot;Assignment&amp;quot;&quot;/&gt;&lt;property id=&quot;20307&quot; value=&quot;286&quot;/&gt;&lt;/object&gt;&lt;object type=&quot;3&quot; unique_id=&quot;358264&quot;&gt;&lt;property id=&quot;20148&quot; value=&quot;5&quot;/&gt;&lt;property id=&quot;20300&quot; value=&quot;Slide 31 - &amp;quot;Hall’s cultural ‘languages’&amp;quot;&quot;/&gt;&lt;property id=&quot;20307&quot; value=&quot;293&quot;/&gt;&lt;/object&gt;&lt;/object&gt;&lt;/object&gt;&lt;/database&gt;"/>
</p:tagLst>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Custom 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ustom Design">
  <a:themeElements>
    <a:clrScheme name="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Custom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Custom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Custom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Custom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Custom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Custom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Custom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Custom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Custom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Custom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Custom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Custom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167</TotalTime>
  <Words>1206</Words>
  <Application>Microsoft Office PowerPoint</Application>
  <PresentationFormat>On-screen Show (4:3)</PresentationFormat>
  <Paragraphs>154</Paragraphs>
  <Slides>26</Slides>
  <Notes>26</Notes>
  <HiddenSlides>0</HiddenSlides>
  <MMClips>0</MMClips>
  <ScaleCrop>false</ScaleCrop>
  <HeadingPairs>
    <vt:vector size="6" baseType="variant">
      <vt:variant>
        <vt:lpstr>Fonts Used</vt:lpstr>
      </vt:variant>
      <vt:variant>
        <vt:i4>2</vt:i4>
      </vt:variant>
      <vt:variant>
        <vt:lpstr>Theme</vt:lpstr>
      </vt:variant>
      <vt:variant>
        <vt:i4>3</vt:i4>
      </vt:variant>
      <vt:variant>
        <vt:lpstr>Slide Titles</vt:lpstr>
      </vt:variant>
      <vt:variant>
        <vt:i4>26</vt:i4>
      </vt:variant>
    </vt:vector>
  </HeadingPairs>
  <TitlesOfParts>
    <vt:vector size="31" baseType="lpstr">
      <vt:lpstr>Arial</vt:lpstr>
      <vt:lpstr>Calibri</vt:lpstr>
      <vt:lpstr>Default Design</vt:lpstr>
      <vt:lpstr>1_Custom Design</vt:lpstr>
      <vt:lpstr>Custom Design</vt:lpstr>
      <vt:lpstr>Internal Contexts and their effect on Culture</vt:lpstr>
      <vt:lpstr>Internal Contexts – What can affect Culture?</vt:lpstr>
      <vt:lpstr>CIPD (2014):</vt:lpstr>
      <vt:lpstr>Innocent’s Layout</vt:lpstr>
      <vt:lpstr>Activity (20 minutes)</vt:lpstr>
      <vt:lpstr>Rules and Policies in Organisations</vt:lpstr>
      <vt:lpstr>The importance of good structure</vt:lpstr>
      <vt:lpstr>Levels of organisation</vt:lpstr>
      <vt:lpstr>Task functions: Woodward</vt:lpstr>
      <vt:lpstr>Element functions: Woodward</vt:lpstr>
      <vt:lpstr>Division of work by major purpose</vt:lpstr>
      <vt:lpstr>Division of work by  product or service</vt:lpstr>
      <vt:lpstr>Division of work by location</vt:lpstr>
      <vt:lpstr>Other ways of dividing work</vt:lpstr>
      <vt:lpstr>Principles of organisation</vt:lpstr>
      <vt:lpstr>The span of control: a ‘flat’ structure</vt:lpstr>
      <vt:lpstr>The span of control: a ‘tall’ structure</vt:lpstr>
      <vt:lpstr>Line and function organisation</vt:lpstr>
      <vt:lpstr>Matrix structure in a university</vt:lpstr>
      <vt:lpstr>How we look and how we work</vt:lpstr>
      <vt:lpstr>Consequences of badly designed structure: Child</vt:lpstr>
      <vt:lpstr>The contingency approach to organisational structure</vt:lpstr>
      <vt:lpstr>Changing face of the workplace</vt:lpstr>
      <vt:lpstr>Flexible working arrangements</vt:lpstr>
      <vt:lpstr>Changing face of the workplace</vt:lpstr>
      <vt:lpstr>Activity in Groups – 20 minutes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Internal Contexts and their effect on Culture</dc:title>
  <dc:creator>Julie Thomas</dc:creator>
  <cp:lastModifiedBy>Julie Thomas</cp:lastModifiedBy>
  <cp:revision>9</cp:revision>
  <cp:lastPrinted>2019-06-06T11:39:29Z</cp:lastPrinted>
  <dcterms:created xsi:type="dcterms:W3CDTF">2019-02-13T15:15:24Z</dcterms:created>
  <dcterms:modified xsi:type="dcterms:W3CDTF">2020-06-12T13:50:39Z</dcterms:modified>
</cp:coreProperties>
</file>