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82" r:id="rId3"/>
    <p:sldId id="262" r:id="rId4"/>
    <p:sldId id="283" r:id="rId5"/>
    <p:sldId id="278" r:id="rId6"/>
    <p:sldId id="263" r:id="rId7"/>
    <p:sldId id="286" r:id="rId8"/>
    <p:sldId id="264" r:id="rId9"/>
    <p:sldId id="265" r:id="rId10"/>
    <p:sldId id="284" r:id="rId11"/>
    <p:sldId id="285" r:id="rId12"/>
    <p:sldId id="267" r:id="rId13"/>
    <p:sldId id="269" r:id="rId14"/>
    <p:sldId id="270" r:id="rId15"/>
    <p:sldId id="271" r:id="rId16"/>
    <p:sldId id="272" r:id="rId17"/>
    <p:sldId id="273" r:id="rId18"/>
    <p:sldId id="274" r:id="rId19"/>
    <p:sldId id="287" r:id="rId20"/>
    <p:sldId id="28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p:normalViewPr>
  <p:slideViewPr>
    <p:cSldViewPr snapToGrid="0">
      <p:cViewPr varScale="1">
        <p:scale>
          <a:sx n="62" d="100"/>
          <a:sy n="62" d="100"/>
        </p:scale>
        <p:origin x="72"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4C8D53-5FFB-41A2-ADCB-57457B293F68}"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64761FDE-0DB9-436E-AF11-A6BAF4061148}">
      <dgm:prSet/>
      <dgm:spPr/>
      <dgm:t>
        <a:bodyPr/>
        <a:lstStyle/>
        <a:p>
          <a:pPr>
            <a:lnSpc>
              <a:spcPct val="100000"/>
            </a:lnSpc>
          </a:pPr>
          <a:r>
            <a:rPr lang="en-US" dirty="0"/>
            <a:t>Collaborative advantage (</a:t>
          </a:r>
          <a:r>
            <a:rPr lang="en-US" dirty="0" err="1"/>
            <a:t>Vangen</a:t>
          </a:r>
          <a:r>
            <a:rPr lang="en-US" dirty="0"/>
            <a:t> and </a:t>
          </a:r>
          <a:r>
            <a:rPr lang="en-US" dirty="0" err="1"/>
            <a:t>Huxham</a:t>
          </a:r>
          <a:r>
            <a:rPr lang="en-US" dirty="0"/>
            <a:t>, 2001 ) described to illustrate the motivation</a:t>
          </a:r>
        </a:p>
      </dgm:t>
    </dgm:pt>
    <dgm:pt modelId="{3A5988CD-C7D2-448B-A4D0-BAB8BE1BE126}" type="parTrans" cxnId="{1B2D2F69-2002-4EFD-A457-598C7CFBB20C}">
      <dgm:prSet/>
      <dgm:spPr/>
      <dgm:t>
        <a:bodyPr/>
        <a:lstStyle/>
        <a:p>
          <a:endParaRPr lang="en-US"/>
        </a:p>
      </dgm:t>
    </dgm:pt>
    <dgm:pt modelId="{F3706A50-C8DE-4EA6-A606-149A0D6DED8D}" type="sibTrans" cxnId="{1B2D2F69-2002-4EFD-A457-598C7CFBB20C}">
      <dgm:prSet/>
      <dgm:spPr/>
      <dgm:t>
        <a:bodyPr/>
        <a:lstStyle/>
        <a:p>
          <a:endParaRPr lang="en-US"/>
        </a:p>
      </dgm:t>
    </dgm:pt>
    <dgm:pt modelId="{6D8DDDF1-1DD4-4416-83B2-B8452C4009AF}">
      <dgm:prSet/>
      <dgm:spPr/>
      <dgm:t>
        <a:bodyPr/>
        <a:lstStyle/>
        <a:p>
          <a:pPr>
            <a:lnSpc>
              <a:spcPct val="100000"/>
            </a:lnSpc>
          </a:pPr>
          <a:r>
            <a:rPr lang="en-US"/>
            <a:t>engaging in  partnership working,</a:t>
          </a:r>
        </a:p>
      </dgm:t>
    </dgm:pt>
    <dgm:pt modelId="{54AC45A6-55CC-4A42-958B-15A37AF1B902}" type="parTrans" cxnId="{84A2416A-1BC6-43B8-8C41-54FC273C6D03}">
      <dgm:prSet/>
      <dgm:spPr/>
      <dgm:t>
        <a:bodyPr/>
        <a:lstStyle/>
        <a:p>
          <a:endParaRPr lang="en-US"/>
        </a:p>
      </dgm:t>
    </dgm:pt>
    <dgm:pt modelId="{9B0CFC51-53DE-40CA-9F95-B4D056E0CF0C}" type="sibTrans" cxnId="{84A2416A-1BC6-43B8-8C41-54FC273C6D03}">
      <dgm:prSet/>
      <dgm:spPr/>
      <dgm:t>
        <a:bodyPr/>
        <a:lstStyle/>
        <a:p>
          <a:endParaRPr lang="en-US"/>
        </a:p>
      </dgm:t>
    </dgm:pt>
    <dgm:pt modelId="{DDC95DB7-03DA-424D-BE9A-283F11DD0118}">
      <dgm:prSet/>
      <dgm:spPr/>
      <dgm:t>
        <a:bodyPr/>
        <a:lstStyle/>
        <a:p>
          <a:pPr>
            <a:lnSpc>
              <a:spcPct val="100000"/>
            </a:lnSpc>
          </a:pPr>
          <a:r>
            <a:rPr lang="en-US"/>
            <a:t>this, then something has to be achieved that could not be  achieved by a single organization working alone.</a:t>
          </a:r>
        </a:p>
      </dgm:t>
    </dgm:pt>
    <dgm:pt modelId="{251E67E2-4202-4608-8E7E-F4DB666F0E1A}" type="parTrans" cxnId="{4F37CF86-F7EF-4AA3-84ED-7A335BA29BFA}">
      <dgm:prSet/>
      <dgm:spPr/>
      <dgm:t>
        <a:bodyPr/>
        <a:lstStyle/>
        <a:p>
          <a:endParaRPr lang="en-US"/>
        </a:p>
      </dgm:t>
    </dgm:pt>
    <dgm:pt modelId="{EA181A37-8FFD-4680-94F0-FA9771B9D648}" type="sibTrans" cxnId="{4F37CF86-F7EF-4AA3-84ED-7A335BA29BFA}">
      <dgm:prSet/>
      <dgm:spPr/>
      <dgm:t>
        <a:bodyPr/>
        <a:lstStyle/>
        <a:p>
          <a:endParaRPr lang="en-US"/>
        </a:p>
      </dgm:t>
    </dgm:pt>
    <dgm:pt modelId="{4E46B249-2660-4EC3-A59C-0B665C057851}" type="pres">
      <dgm:prSet presAssocID="{354C8D53-5FFB-41A2-ADCB-57457B293F68}" presName="Name0" presStyleCnt="0">
        <dgm:presLayoutVars>
          <dgm:dir/>
          <dgm:animLvl val="lvl"/>
          <dgm:resizeHandles val="exact"/>
        </dgm:presLayoutVars>
      </dgm:prSet>
      <dgm:spPr/>
    </dgm:pt>
    <dgm:pt modelId="{C2D4DA85-4FC8-4178-95EC-7E29986FABD7}" type="pres">
      <dgm:prSet presAssocID="{DDC95DB7-03DA-424D-BE9A-283F11DD0118}" presName="boxAndChildren" presStyleCnt="0"/>
      <dgm:spPr/>
    </dgm:pt>
    <dgm:pt modelId="{7316A495-E07A-4694-86B1-1C99FF38C30A}" type="pres">
      <dgm:prSet presAssocID="{DDC95DB7-03DA-424D-BE9A-283F11DD0118}" presName="parentTextBox" presStyleLbl="node1" presStyleIdx="0" presStyleCnt="3"/>
      <dgm:spPr/>
    </dgm:pt>
    <dgm:pt modelId="{9940CB89-2922-42BA-B674-4F8F92466491}" type="pres">
      <dgm:prSet presAssocID="{9B0CFC51-53DE-40CA-9F95-B4D056E0CF0C}" presName="sp" presStyleCnt="0"/>
      <dgm:spPr/>
    </dgm:pt>
    <dgm:pt modelId="{EE3C2436-5325-4DFA-963A-5A330085ED43}" type="pres">
      <dgm:prSet presAssocID="{6D8DDDF1-1DD4-4416-83B2-B8452C4009AF}" presName="arrowAndChildren" presStyleCnt="0"/>
      <dgm:spPr/>
    </dgm:pt>
    <dgm:pt modelId="{F5048C60-263F-45AE-BE92-B47F3EEA5844}" type="pres">
      <dgm:prSet presAssocID="{6D8DDDF1-1DD4-4416-83B2-B8452C4009AF}" presName="parentTextArrow" presStyleLbl="node1" presStyleIdx="1" presStyleCnt="3"/>
      <dgm:spPr/>
    </dgm:pt>
    <dgm:pt modelId="{77FA345F-644B-4800-B8EF-04DAAB81650C}" type="pres">
      <dgm:prSet presAssocID="{F3706A50-C8DE-4EA6-A606-149A0D6DED8D}" presName="sp" presStyleCnt="0"/>
      <dgm:spPr/>
    </dgm:pt>
    <dgm:pt modelId="{194E72E0-B2E2-4152-9514-90F687C2F811}" type="pres">
      <dgm:prSet presAssocID="{64761FDE-0DB9-436E-AF11-A6BAF4061148}" presName="arrowAndChildren" presStyleCnt="0"/>
      <dgm:spPr/>
    </dgm:pt>
    <dgm:pt modelId="{A08BCC35-0D71-4921-8C20-6C7E46A3CEEE}" type="pres">
      <dgm:prSet presAssocID="{64761FDE-0DB9-436E-AF11-A6BAF4061148}" presName="parentTextArrow" presStyleLbl="node1" presStyleIdx="2" presStyleCnt="3"/>
      <dgm:spPr/>
    </dgm:pt>
  </dgm:ptLst>
  <dgm:cxnLst>
    <dgm:cxn modelId="{0C10B82F-119C-4479-B236-AEB7C0703023}" type="presOf" srcId="{354C8D53-5FFB-41A2-ADCB-57457B293F68}" destId="{4E46B249-2660-4EC3-A59C-0B665C057851}" srcOrd="0" destOrd="0" presId="urn:microsoft.com/office/officeart/2005/8/layout/process4"/>
    <dgm:cxn modelId="{2E371330-A7C5-4F1D-A43E-12D07E68B86E}" type="presOf" srcId="{6D8DDDF1-1DD4-4416-83B2-B8452C4009AF}" destId="{F5048C60-263F-45AE-BE92-B47F3EEA5844}" srcOrd="0" destOrd="0" presId="urn:microsoft.com/office/officeart/2005/8/layout/process4"/>
    <dgm:cxn modelId="{1B2D2F69-2002-4EFD-A457-598C7CFBB20C}" srcId="{354C8D53-5FFB-41A2-ADCB-57457B293F68}" destId="{64761FDE-0DB9-436E-AF11-A6BAF4061148}" srcOrd="0" destOrd="0" parTransId="{3A5988CD-C7D2-448B-A4D0-BAB8BE1BE126}" sibTransId="{F3706A50-C8DE-4EA6-A606-149A0D6DED8D}"/>
    <dgm:cxn modelId="{84A2416A-1BC6-43B8-8C41-54FC273C6D03}" srcId="{354C8D53-5FFB-41A2-ADCB-57457B293F68}" destId="{6D8DDDF1-1DD4-4416-83B2-B8452C4009AF}" srcOrd="1" destOrd="0" parTransId="{54AC45A6-55CC-4A42-958B-15A37AF1B902}" sibTransId="{9B0CFC51-53DE-40CA-9F95-B4D056E0CF0C}"/>
    <dgm:cxn modelId="{4F37CF86-F7EF-4AA3-84ED-7A335BA29BFA}" srcId="{354C8D53-5FFB-41A2-ADCB-57457B293F68}" destId="{DDC95DB7-03DA-424D-BE9A-283F11DD0118}" srcOrd="2" destOrd="0" parTransId="{251E67E2-4202-4608-8E7E-F4DB666F0E1A}" sibTransId="{EA181A37-8FFD-4680-94F0-FA9771B9D648}"/>
    <dgm:cxn modelId="{A38F9E87-F258-47DE-9DED-87E9FB1A9EBC}" type="presOf" srcId="{DDC95DB7-03DA-424D-BE9A-283F11DD0118}" destId="{7316A495-E07A-4694-86B1-1C99FF38C30A}" srcOrd="0" destOrd="0" presId="urn:microsoft.com/office/officeart/2005/8/layout/process4"/>
    <dgm:cxn modelId="{E2094CBC-065A-4C09-9251-465F32F0C819}" type="presOf" srcId="{64761FDE-0DB9-436E-AF11-A6BAF4061148}" destId="{A08BCC35-0D71-4921-8C20-6C7E46A3CEEE}" srcOrd="0" destOrd="0" presId="urn:microsoft.com/office/officeart/2005/8/layout/process4"/>
    <dgm:cxn modelId="{F6E2792D-D106-4A82-8D33-479637B152EA}" type="presParOf" srcId="{4E46B249-2660-4EC3-A59C-0B665C057851}" destId="{C2D4DA85-4FC8-4178-95EC-7E29986FABD7}" srcOrd="0" destOrd="0" presId="urn:microsoft.com/office/officeart/2005/8/layout/process4"/>
    <dgm:cxn modelId="{188DC7E2-95ED-4B9D-B218-3CE8B4453221}" type="presParOf" srcId="{C2D4DA85-4FC8-4178-95EC-7E29986FABD7}" destId="{7316A495-E07A-4694-86B1-1C99FF38C30A}" srcOrd="0" destOrd="0" presId="urn:microsoft.com/office/officeart/2005/8/layout/process4"/>
    <dgm:cxn modelId="{8B33A9B5-8853-422F-B654-023A1EA8E4FD}" type="presParOf" srcId="{4E46B249-2660-4EC3-A59C-0B665C057851}" destId="{9940CB89-2922-42BA-B674-4F8F92466491}" srcOrd="1" destOrd="0" presId="urn:microsoft.com/office/officeart/2005/8/layout/process4"/>
    <dgm:cxn modelId="{3A03CE3D-D6D8-4EE1-9721-239BEFF7D25F}" type="presParOf" srcId="{4E46B249-2660-4EC3-A59C-0B665C057851}" destId="{EE3C2436-5325-4DFA-963A-5A330085ED43}" srcOrd="2" destOrd="0" presId="urn:microsoft.com/office/officeart/2005/8/layout/process4"/>
    <dgm:cxn modelId="{40FCB029-9666-451C-B8C2-A43D4FC75206}" type="presParOf" srcId="{EE3C2436-5325-4DFA-963A-5A330085ED43}" destId="{F5048C60-263F-45AE-BE92-B47F3EEA5844}" srcOrd="0" destOrd="0" presId="urn:microsoft.com/office/officeart/2005/8/layout/process4"/>
    <dgm:cxn modelId="{FDB20F12-7C7E-4705-9A9F-6DC47F2393DC}" type="presParOf" srcId="{4E46B249-2660-4EC3-A59C-0B665C057851}" destId="{77FA345F-644B-4800-B8EF-04DAAB81650C}" srcOrd="3" destOrd="0" presId="urn:microsoft.com/office/officeart/2005/8/layout/process4"/>
    <dgm:cxn modelId="{67F4FA72-8EFE-447C-9ED4-385ABBD11D68}" type="presParOf" srcId="{4E46B249-2660-4EC3-A59C-0B665C057851}" destId="{194E72E0-B2E2-4152-9514-90F687C2F811}" srcOrd="4" destOrd="0" presId="urn:microsoft.com/office/officeart/2005/8/layout/process4"/>
    <dgm:cxn modelId="{539DDECB-FC8D-4038-A131-4F4DFAD22AB8}" type="presParOf" srcId="{194E72E0-B2E2-4152-9514-90F687C2F811}" destId="{A08BCC35-0D71-4921-8C20-6C7E46A3CEE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6A495-E07A-4694-86B1-1C99FF38C30A}">
      <dsp:nvSpPr>
        <dsp:cNvPr id="0" name=""/>
        <dsp:cNvSpPr/>
      </dsp:nvSpPr>
      <dsp:spPr>
        <a:xfrm>
          <a:off x="0" y="4288216"/>
          <a:ext cx="6117335" cy="14074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100000"/>
            </a:lnSpc>
            <a:spcBef>
              <a:spcPct val="0"/>
            </a:spcBef>
            <a:spcAft>
              <a:spcPct val="35000"/>
            </a:spcAft>
            <a:buNone/>
          </a:pPr>
          <a:r>
            <a:rPr lang="en-US" sz="2300" kern="1200"/>
            <a:t>this, then something has to be achieved that could not be  achieved by a single organization working alone.</a:t>
          </a:r>
        </a:p>
      </dsp:txBody>
      <dsp:txXfrm>
        <a:off x="0" y="4288216"/>
        <a:ext cx="6117335" cy="1407488"/>
      </dsp:txXfrm>
    </dsp:sp>
    <dsp:sp modelId="{F5048C60-263F-45AE-BE92-B47F3EEA5844}">
      <dsp:nvSpPr>
        <dsp:cNvPr id="0" name=""/>
        <dsp:cNvSpPr/>
      </dsp:nvSpPr>
      <dsp:spPr>
        <a:xfrm rot="10800000">
          <a:off x="0" y="2144611"/>
          <a:ext cx="6117335" cy="2164717"/>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100000"/>
            </a:lnSpc>
            <a:spcBef>
              <a:spcPct val="0"/>
            </a:spcBef>
            <a:spcAft>
              <a:spcPct val="35000"/>
            </a:spcAft>
            <a:buNone/>
          </a:pPr>
          <a:r>
            <a:rPr lang="en-US" sz="2300" kern="1200"/>
            <a:t>engaging in  partnership working,</a:t>
          </a:r>
        </a:p>
      </dsp:txBody>
      <dsp:txXfrm rot="10800000">
        <a:off x="0" y="2144611"/>
        <a:ext cx="6117335" cy="1406568"/>
      </dsp:txXfrm>
    </dsp:sp>
    <dsp:sp modelId="{A08BCC35-0D71-4921-8C20-6C7E46A3CEEE}">
      <dsp:nvSpPr>
        <dsp:cNvPr id="0" name=""/>
        <dsp:cNvSpPr/>
      </dsp:nvSpPr>
      <dsp:spPr>
        <a:xfrm rot="10800000">
          <a:off x="0" y="1006"/>
          <a:ext cx="6117335" cy="2164717"/>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100000"/>
            </a:lnSpc>
            <a:spcBef>
              <a:spcPct val="0"/>
            </a:spcBef>
            <a:spcAft>
              <a:spcPct val="35000"/>
            </a:spcAft>
            <a:buNone/>
          </a:pPr>
          <a:r>
            <a:rPr lang="en-US" sz="2300" kern="1200" dirty="0"/>
            <a:t>Collaborative advantage (</a:t>
          </a:r>
          <a:r>
            <a:rPr lang="en-US" sz="2300" kern="1200" dirty="0" err="1"/>
            <a:t>Vangen</a:t>
          </a:r>
          <a:r>
            <a:rPr lang="en-US" sz="2300" kern="1200" dirty="0"/>
            <a:t> and </a:t>
          </a:r>
          <a:r>
            <a:rPr lang="en-US" sz="2300" kern="1200" dirty="0" err="1"/>
            <a:t>Huxham</a:t>
          </a:r>
          <a:r>
            <a:rPr lang="en-US" sz="2300" kern="1200" dirty="0"/>
            <a:t>, 2001 ) described to illustrate the motivation</a:t>
          </a:r>
        </a:p>
      </dsp:txBody>
      <dsp:txXfrm rot="10800000">
        <a:off x="0" y="1006"/>
        <a:ext cx="6117335" cy="140656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AAFAA-2B54-4C6C-91BE-EF30E76F77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77D8BB-E5BB-4F30-AA09-C091652A91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7B9B9A-9B87-4A27-AEAE-ACE63B55C102}"/>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5" name="Footer Placeholder 4">
            <a:extLst>
              <a:ext uri="{FF2B5EF4-FFF2-40B4-BE49-F238E27FC236}">
                <a16:creationId xmlns:a16="http://schemas.microsoft.com/office/drawing/2014/main" id="{C73B5959-6031-443A-AE53-0E24FC0744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1DEFE-9AE7-4E8F-8D04-4546509D7FC7}"/>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71901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BABD5-2AE3-4690-95FA-F448F488FC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E9F075-95FC-4228-9318-9012A946C0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A356C3-1949-4695-9E42-F55BFFEB5ADF}"/>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5" name="Footer Placeholder 4">
            <a:extLst>
              <a:ext uri="{FF2B5EF4-FFF2-40B4-BE49-F238E27FC236}">
                <a16:creationId xmlns:a16="http://schemas.microsoft.com/office/drawing/2014/main" id="{A8FAB2D6-B3BA-4423-A5FB-62B1FD860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78B959-3647-4DA8-B28A-BD89E19E2C78}"/>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75128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0377-418D-4625-BB3E-77641A9D72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FC3806-948E-4E39-8422-B928C277DC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7E1F55-8689-4A63-AF69-8ABBECF9F616}"/>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5" name="Footer Placeholder 4">
            <a:extLst>
              <a:ext uri="{FF2B5EF4-FFF2-40B4-BE49-F238E27FC236}">
                <a16:creationId xmlns:a16="http://schemas.microsoft.com/office/drawing/2014/main" id="{7564E571-195F-4330-AA4B-74E7BBB516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3F1AA-4C2F-4559-A262-8D57B9D0FD72}"/>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2096034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CF0C8-63DD-48E7-AFA3-1FF62D06BC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839DA3-DA92-428A-8A26-A95A3A9260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2E9D832-10AC-4A95-B3C1-6B7118865E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ACE5ED-9972-412A-A1FA-867F255F0F1D}"/>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6" name="Footer Placeholder 5">
            <a:extLst>
              <a:ext uri="{FF2B5EF4-FFF2-40B4-BE49-F238E27FC236}">
                <a16:creationId xmlns:a16="http://schemas.microsoft.com/office/drawing/2014/main" id="{B2586F1B-B5DF-4779-94AC-33700D621C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7C8C1A-D9D9-4DC2-8770-27F41E238536}"/>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298749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376BB-7BDC-4F87-8CBC-66F3259DC6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909F81-2421-449B-9763-B57C1912D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6A91F4-D2ED-4BA8-927B-F767B4B5CC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4DDC98-1083-426B-93AD-FA86194206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52FFBF-C7AF-48B8-B874-023005E7C4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1A4886-BD40-40EE-96FE-ACCC6940A147}"/>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8" name="Footer Placeholder 7">
            <a:extLst>
              <a:ext uri="{FF2B5EF4-FFF2-40B4-BE49-F238E27FC236}">
                <a16:creationId xmlns:a16="http://schemas.microsoft.com/office/drawing/2014/main" id="{79086F61-146E-46D0-BC61-FDFC81B82D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C77CFD-084D-45C9-B4BF-16A33E2925A6}"/>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55818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FA6D6-0B34-46BA-ACE5-F2094A08DD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33255F-B037-4CE2-956A-1F99C620146D}"/>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4" name="Footer Placeholder 3">
            <a:extLst>
              <a:ext uri="{FF2B5EF4-FFF2-40B4-BE49-F238E27FC236}">
                <a16:creationId xmlns:a16="http://schemas.microsoft.com/office/drawing/2014/main" id="{5142B9E3-AF01-43C7-8794-9965BA686B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2925EA-8378-42E5-86CE-96126DB5F742}"/>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237226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15441F-CFAE-4274-AE51-1272C35B76B1}"/>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3" name="Footer Placeholder 2">
            <a:extLst>
              <a:ext uri="{FF2B5EF4-FFF2-40B4-BE49-F238E27FC236}">
                <a16:creationId xmlns:a16="http://schemas.microsoft.com/office/drawing/2014/main" id="{2140FCA3-243E-4619-BB10-4D0DBDB7D3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2B1567-72C6-4601-AAD4-C430EEEA7DE9}"/>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52316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9CFB6-2B1A-4A62-8A1F-B04B6FDFA9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7B03D0-7351-4B74-BC48-46E9E2E663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0C2FF5-BD33-4916-9064-CB811B9A85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F772D2-F6E5-4967-AEDB-5F4BA639D4BE}"/>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6" name="Footer Placeholder 5">
            <a:extLst>
              <a:ext uri="{FF2B5EF4-FFF2-40B4-BE49-F238E27FC236}">
                <a16:creationId xmlns:a16="http://schemas.microsoft.com/office/drawing/2014/main" id="{2C7EAFB4-993A-4F39-B413-1D9F9E9C4C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FDF7-2840-4CB9-A7FB-155BEC342263}"/>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490724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D4EAF-0F66-485B-B94B-28381147B9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BB0C5B-6FCD-4C05-A859-9DB08F7090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0F6E4C-7D07-4EA5-AF06-531B878DB6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39EDB7-F01D-4E62-9B0C-A8DFF654654C}"/>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6" name="Footer Placeholder 5">
            <a:extLst>
              <a:ext uri="{FF2B5EF4-FFF2-40B4-BE49-F238E27FC236}">
                <a16:creationId xmlns:a16="http://schemas.microsoft.com/office/drawing/2014/main" id="{C54D994A-AA35-4205-82C1-277A01CB2A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D6BA53-7DFC-4553-A83A-55B8DD0A44A0}"/>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2898776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F217-D88E-4698-96F8-4225DEE1EF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D2BFB2-BDE1-4831-B2C1-526C396C54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EFC74F-0607-4990-AB7B-C1697944BA05}"/>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5" name="Footer Placeholder 4">
            <a:extLst>
              <a:ext uri="{FF2B5EF4-FFF2-40B4-BE49-F238E27FC236}">
                <a16:creationId xmlns:a16="http://schemas.microsoft.com/office/drawing/2014/main" id="{5112EAFB-1E4E-42EE-80E6-05C4DF7589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09135E-E3FE-4E13-BB07-B12BEDA1933B}"/>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795703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FB6B7D-D60E-48EA-A2CF-A2A67C9EB7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855C8A-0039-41F7-B650-167E5A08B7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F31B4-DA0E-41CE-9A30-31240E7E89F5}"/>
              </a:ext>
            </a:extLst>
          </p:cNvPr>
          <p:cNvSpPr>
            <a:spLocks noGrp="1"/>
          </p:cNvSpPr>
          <p:nvPr>
            <p:ph type="dt" sz="half" idx="10"/>
          </p:nvPr>
        </p:nvSpPr>
        <p:spPr/>
        <p:txBody>
          <a:bodyPr/>
          <a:lstStyle/>
          <a:p>
            <a:fld id="{E2430764-68D1-4095-8A92-8C7C7E17E2F8}" type="datetimeFigureOut">
              <a:rPr lang="en-GB" smtClean="0"/>
              <a:t>14/11/2021</a:t>
            </a:fld>
            <a:endParaRPr lang="en-GB"/>
          </a:p>
        </p:txBody>
      </p:sp>
      <p:sp>
        <p:nvSpPr>
          <p:cNvPr id="5" name="Footer Placeholder 4">
            <a:extLst>
              <a:ext uri="{FF2B5EF4-FFF2-40B4-BE49-F238E27FC236}">
                <a16:creationId xmlns:a16="http://schemas.microsoft.com/office/drawing/2014/main" id="{29FD0AFD-6CA1-4667-BC9C-9FAE21C54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529AC-F96A-4109-BACA-D054E5C91AFC}"/>
              </a:ext>
            </a:extLst>
          </p:cNvPr>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2688783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F14717-4037-4770-979C-1225642DCA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5383AD-3B78-46E4-A73D-AC678CDF7A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6265C3-C6E5-4AE8-A52B-E9431B6AF2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430764-68D1-4095-8A92-8C7C7E17E2F8}" type="datetimeFigureOut">
              <a:rPr lang="en-GB" smtClean="0"/>
              <a:t>14/11/2021</a:t>
            </a:fld>
            <a:endParaRPr lang="en-GB"/>
          </a:p>
        </p:txBody>
      </p:sp>
      <p:sp>
        <p:nvSpPr>
          <p:cNvPr id="5" name="Footer Placeholder 4">
            <a:extLst>
              <a:ext uri="{FF2B5EF4-FFF2-40B4-BE49-F238E27FC236}">
                <a16:creationId xmlns:a16="http://schemas.microsoft.com/office/drawing/2014/main" id="{39792A7B-5702-4A42-883D-C897EE6656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B8E423-BB75-4119-AABC-F629241DA9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3BECE9-8FBB-4D43-A297-573A6F2664E4}" type="slidenum">
              <a:rPr lang="en-GB" smtClean="0"/>
              <a:t>‹#›</a:t>
            </a:fld>
            <a:endParaRPr lang="en-GB"/>
          </a:p>
        </p:txBody>
      </p:sp>
    </p:spTree>
    <p:extLst>
      <p:ext uri="{BB962C8B-B14F-4D97-AF65-F5344CB8AC3E}">
        <p14:creationId xmlns:p14="http://schemas.microsoft.com/office/powerpoint/2010/main" val="1600529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0658AE4E-5372-4D88-B267-BDC4E60BFA9A}"/>
              </a:ext>
            </a:extLst>
          </p:cNvPr>
          <p:cNvSpPr/>
          <p:nvPr/>
        </p:nvSpPr>
        <p:spPr>
          <a:xfrm>
            <a:off x="2555631" y="1441938"/>
            <a:ext cx="7080738" cy="397412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200">
                <a:solidFill>
                  <a:schemeClr val="bg1">
                    <a:lumMod val="95000"/>
                    <a:lumOff val="5000"/>
                  </a:schemeClr>
                </a:solidFill>
                <a:latin typeface="+mj-lt"/>
                <a:ea typeface="+mj-ea"/>
                <a:cs typeface="+mj-cs"/>
              </a:rPr>
              <a:t>Collaborative </a:t>
            </a:r>
          </a:p>
          <a:p>
            <a:pPr algn="ctr">
              <a:lnSpc>
                <a:spcPct val="90000"/>
              </a:lnSpc>
              <a:spcBef>
                <a:spcPct val="0"/>
              </a:spcBef>
              <a:spcAft>
                <a:spcPts val="600"/>
              </a:spcAft>
            </a:pPr>
            <a:endParaRPr lang="en-US" sz="4200">
              <a:solidFill>
                <a:schemeClr val="bg1">
                  <a:lumMod val="95000"/>
                  <a:lumOff val="5000"/>
                </a:schemeClr>
              </a:solidFill>
              <a:latin typeface="+mj-lt"/>
              <a:ea typeface="+mj-ea"/>
              <a:cs typeface="+mj-cs"/>
            </a:endParaRPr>
          </a:p>
          <a:p>
            <a:pPr algn="ctr">
              <a:lnSpc>
                <a:spcPct val="90000"/>
              </a:lnSpc>
              <a:spcBef>
                <a:spcPct val="0"/>
              </a:spcBef>
              <a:spcAft>
                <a:spcPts val="600"/>
              </a:spcAft>
            </a:pPr>
            <a:r>
              <a:rPr lang="en-US" sz="4200">
                <a:solidFill>
                  <a:schemeClr val="bg1">
                    <a:lumMod val="95000"/>
                    <a:lumOff val="5000"/>
                  </a:schemeClr>
                </a:solidFill>
                <a:latin typeface="+mj-lt"/>
                <a:ea typeface="+mj-ea"/>
                <a:cs typeface="+mj-cs"/>
              </a:rPr>
              <a:t>Leadership?</a:t>
            </a:r>
          </a:p>
          <a:p>
            <a:pPr algn="ctr">
              <a:lnSpc>
                <a:spcPct val="90000"/>
              </a:lnSpc>
              <a:spcBef>
                <a:spcPct val="0"/>
              </a:spcBef>
              <a:spcAft>
                <a:spcPts val="600"/>
              </a:spcAft>
            </a:pPr>
            <a:endParaRPr lang="en-US" sz="4200">
              <a:solidFill>
                <a:schemeClr val="bg1">
                  <a:lumMod val="95000"/>
                  <a:lumOff val="5000"/>
                </a:schemeClr>
              </a:solidFill>
              <a:latin typeface="+mj-lt"/>
              <a:ea typeface="+mj-ea"/>
              <a:cs typeface="+mj-cs"/>
            </a:endParaRPr>
          </a:p>
          <a:p>
            <a:pPr algn="ctr">
              <a:lnSpc>
                <a:spcPct val="90000"/>
              </a:lnSpc>
              <a:spcBef>
                <a:spcPct val="0"/>
              </a:spcBef>
              <a:spcAft>
                <a:spcPts val="600"/>
              </a:spcAft>
            </a:pPr>
            <a:r>
              <a:rPr lang="en-US" sz="4200">
                <a:solidFill>
                  <a:schemeClr val="bg1">
                    <a:lumMod val="95000"/>
                    <a:lumOff val="5000"/>
                  </a:schemeClr>
                </a:solidFill>
                <a:latin typeface="+mj-lt"/>
                <a:ea typeface="+mj-ea"/>
                <a:cs typeface="+mj-cs"/>
              </a:rPr>
              <a:t>Darren O’Connor </a:t>
            </a:r>
          </a:p>
          <a:p>
            <a:pPr algn="ctr">
              <a:lnSpc>
                <a:spcPct val="90000"/>
              </a:lnSpc>
              <a:spcBef>
                <a:spcPct val="0"/>
              </a:spcBef>
              <a:spcAft>
                <a:spcPts val="600"/>
              </a:spcAft>
            </a:pPr>
            <a:r>
              <a:rPr lang="en-US" sz="4200">
                <a:solidFill>
                  <a:schemeClr val="bg1">
                    <a:lumMod val="95000"/>
                    <a:lumOff val="5000"/>
                  </a:schemeClr>
                </a:solidFill>
                <a:latin typeface="+mj-lt"/>
                <a:ea typeface="+mj-ea"/>
                <a:cs typeface="+mj-cs"/>
              </a:rPr>
              <a:t>16</a:t>
            </a:r>
            <a:r>
              <a:rPr lang="en-US" sz="4200" baseline="30000">
                <a:solidFill>
                  <a:schemeClr val="bg1">
                    <a:lumMod val="95000"/>
                    <a:lumOff val="5000"/>
                  </a:schemeClr>
                </a:solidFill>
                <a:latin typeface="+mj-lt"/>
                <a:ea typeface="+mj-ea"/>
                <a:cs typeface="+mj-cs"/>
              </a:rPr>
              <a:t>th</a:t>
            </a:r>
            <a:r>
              <a:rPr lang="en-US" sz="4200">
                <a:solidFill>
                  <a:schemeClr val="bg1">
                    <a:lumMod val="95000"/>
                    <a:lumOff val="5000"/>
                  </a:schemeClr>
                </a:solidFill>
                <a:latin typeface="+mj-lt"/>
                <a:ea typeface="+mj-ea"/>
                <a:cs typeface="+mj-cs"/>
              </a:rPr>
              <a:t> November 2021</a:t>
            </a:r>
          </a:p>
        </p:txBody>
      </p:sp>
    </p:spTree>
    <p:extLst>
      <p:ext uri="{BB962C8B-B14F-4D97-AF65-F5344CB8AC3E}">
        <p14:creationId xmlns:p14="http://schemas.microsoft.com/office/powerpoint/2010/main" val="153152569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894322DF-6E5E-42C3-A314-062D09FDE7B7}"/>
              </a:ext>
            </a:extLst>
          </p:cNvPr>
          <p:cNvPicPr>
            <a:picLocks noChangeAspect="1"/>
          </p:cNvPicPr>
          <p:nvPr/>
        </p:nvPicPr>
        <p:blipFill rotWithShape="1">
          <a:blip r:embed="rId2"/>
          <a:srcRect/>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0D30F7C-A893-4200-9CBE-689E207C7CE7}"/>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Collaborative </a:t>
            </a:r>
            <a:r>
              <a:rPr lang="en-US" dirty="0" err="1"/>
              <a:t>Leadershp</a:t>
            </a:r>
            <a:r>
              <a:rPr lang="en-US" dirty="0"/>
              <a:t>?</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Recent developments in the past 20 years have seen an emphasis on partnership</a:t>
            </a:r>
          </a:p>
          <a:p>
            <a:pPr indent="-228600">
              <a:lnSpc>
                <a:spcPct val="90000"/>
              </a:lnSpc>
              <a:spcAft>
                <a:spcPts val="600"/>
              </a:spcAft>
              <a:buFont typeface="Arial" panose="020B0604020202020204" pitchFamily="34" charset="0"/>
              <a:buChar char="•"/>
            </a:pPr>
            <a:r>
              <a:rPr lang="en-US" dirty="0"/>
              <a:t>working and multi-disciplinary environments.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These are largely outside of the more traditional </a:t>
            </a:r>
            <a:r>
              <a:rPr lang="en-US" dirty="0" err="1"/>
              <a:t>organisational</a:t>
            </a:r>
            <a:r>
              <a:rPr lang="en-US" dirty="0"/>
              <a:t> structures.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They can involve a wide range of actors and agencies.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 lines of authority often to not conform to the more hierarchical </a:t>
            </a:r>
          </a:p>
          <a:p>
            <a:pPr>
              <a:lnSpc>
                <a:spcPct val="90000"/>
              </a:lnSpc>
              <a:spcAft>
                <a:spcPts val="600"/>
              </a:spcAft>
            </a:pPr>
            <a:r>
              <a:rPr lang="en-US" dirty="0"/>
              <a:t>arrangements within single </a:t>
            </a:r>
            <a:r>
              <a:rPr lang="en-US" dirty="0" err="1"/>
              <a:t>organisations</a:t>
            </a:r>
            <a:r>
              <a:rPr lang="en-US" dirty="0"/>
              <a:t> or services.</a:t>
            </a:r>
          </a:p>
        </p:txBody>
      </p:sp>
    </p:spTree>
    <p:extLst>
      <p:ext uri="{BB962C8B-B14F-4D97-AF65-F5344CB8AC3E}">
        <p14:creationId xmlns:p14="http://schemas.microsoft.com/office/powerpoint/2010/main" val="244903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11274158"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9006933"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BBAE3FF4-1400-40B6-84FD-0118A9D71EF5}"/>
              </a:ext>
            </a:extLst>
          </p:cNvPr>
          <p:cNvSpPr/>
          <p:nvPr/>
        </p:nvSpPr>
        <p:spPr>
          <a:xfrm>
            <a:off x="789456" y="2789918"/>
            <a:ext cx="8370393" cy="330019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600" dirty="0"/>
              <a:t>Connelly (2007: 1231) argued</a:t>
            </a:r>
          </a:p>
          <a:p>
            <a:pPr indent="-228600">
              <a:lnSpc>
                <a:spcPct val="90000"/>
              </a:lnSpc>
              <a:spcAft>
                <a:spcPts val="600"/>
              </a:spcAft>
              <a:buFont typeface="Arial" panose="020B0604020202020204" pitchFamily="34" charset="0"/>
              <a:buChar char="•"/>
            </a:pPr>
            <a:r>
              <a:rPr lang="en-US" sz="2600" dirty="0"/>
              <a:t>that, although there was an emerging literature on ‘collaborative leadership’, one</a:t>
            </a:r>
          </a:p>
          <a:p>
            <a:pPr indent="-228600">
              <a:lnSpc>
                <a:spcPct val="90000"/>
              </a:lnSpc>
              <a:spcAft>
                <a:spcPts val="600"/>
              </a:spcAft>
              <a:buFont typeface="Arial" panose="020B0604020202020204" pitchFamily="34" charset="0"/>
              <a:buChar char="•"/>
            </a:pPr>
            <a:r>
              <a:rPr lang="en-US" sz="2600" dirty="0"/>
              <a:t>‘dealing with leadership in the collaborative inter-organizational domain is not as well developed’.</a:t>
            </a:r>
          </a:p>
        </p:txBody>
      </p:sp>
      <p:sp>
        <p:nvSpPr>
          <p:cNvPr id="11" name="Rectangle 1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5716" y="2480956"/>
            <a:ext cx="2112264"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5716" y="4529023"/>
            <a:ext cx="2107363"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401658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72B33FC-F656-4BAC-97E2-4171343977BC}"/>
              </a:ext>
            </a:extLst>
          </p:cNvPr>
          <p:cNvSpPr txBox="1"/>
          <p:nvPr/>
        </p:nvSpPr>
        <p:spPr>
          <a:xfrm>
            <a:off x="789456" y="2798385"/>
            <a:ext cx="10597729" cy="328326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300" dirty="0"/>
              <a:t>Increase in interest in leadership within this type of environment</a:t>
            </a:r>
          </a:p>
          <a:p>
            <a:pPr indent="-228600">
              <a:lnSpc>
                <a:spcPct val="90000"/>
              </a:lnSpc>
              <a:spcAft>
                <a:spcPts val="600"/>
              </a:spcAft>
              <a:buFont typeface="Arial" panose="020B0604020202020204" pitchFamily="34" charset="0"/>
              <a:buChar char="•"/>
            </a:pPr>
            <a:endParaRPr lang="en-US" sz="2300" dirty="0"/>
          </a:p>
          <a:p>
            <a:pPr indent="-228600">
              <a:lnSpc>
                <a:spcPct val="90000"/>
              </a:lnSpc>
              <a:spcAft>
                <a:spcPts val="600"/>
              </a:spcAft>
              <a:buFont typeface="Arial" panose="020B0604020202020204" pitchFamily="34" charset="0"/>
              <a:buChar char="•"/>
            </a:pPr>
            <a:r>
              <a:rPr lang="en-US" sz="2300" dirty="0"/>
              <a:t>These may involve formal structures such as Public Service Boards, Community Safety Partnership, Children and Young People’s Partnerships </a:t>
            </a:r>
          </a:p>
          <a:p>
            <a:pPr indent="-228600">
              <a:lnSpc>
                <a:spcPct val="90000"/>
              </a:lnSpc>
              <a:spcAft>
                <a:spcPts val="600"/>
              </a:spcAft>
              <a:buFont typeface="Arial" panose="020B0604020202020204" pitchFamily="34" charset="0"/>
              <a:buChar char="•"/>
            </a:pPr>
            <a:endParaRPr lang="en-US" sz="2300" dirty="0"/>
          </a:p>
          <a:p>
            <a:pPr indent="-228600">
              <a:lnSpc>
                <a:spcPct val="90000"/>
              </a:lnSpc>
              <a:spcAft>
                <a:spcPts val="600"/>
              </a:spcAft>
              <a:buFont typeface="Arial" panose="020B0604020202020204" pitchFamily="34" charset="0"/>
              <a:buChar char="•"/>
            </a:pPr>
            <a:r>
              <a:rPr lang="en-US" sz="2300" dirty="0"/>
              <a:t>Or they could be more ad hoc arrangements, with partners or stakeholders coming together in response to an identified need or issue. </a:t>
            </a:r>
          </a:p>
        </p:txBody>
      </p:sp>
    </p:spTree>
    <p:extLst>
      <p:ext uri="{BB962C8B-B14F-4D97-AF65-F5344CB8AC3E}">
        <p14:creationId xmlns:p14="http://schemas.microsoft.com/office/powerpoint/2010/main" val="1014076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B2C10892-2088-4152-BCD6-2A0B33ECA096}"/>
              </a:ext>
            </a:extLst>
          </p:cNvPr>
          <p:cNvSpPr/>
          <p:nvPr/>
        </p:nvSpPr>
        <p:spPr>
          <a:xfrm>
            <a:off x="3050412" y="2979336"/>
            <a:ext cx="5709721" cy="243086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solidFill>
                  <a:schemeClr val="tx2"/>
                </a:solidFill>
              </a:rPr>
              <a:t>Since hierarchical relationships generally do not feature in collaborative settings (Thompson et al, 1991), this is not centered around the formal senior business or public figures that are the subject of much leadership research (Bass, 1990)</a:t>
            </a:r>
            <a:r>
              <a:rPr lang="en-US" sz="2000" b="1">
                <a:solidFill>
                  <a:schemeClr val="tx2"/>
                </a:solidFill>
              </a:rPr>
              <a:t>. </a:t>
            </a:r>
            <a:endParaRPr lang="en-US" sz="200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07463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5962841A-6062-4D4A-9504-FF19F9EAD297}"/>
              </a:ext>
            </a:extLst>
          </p:cNvPr>
          <p:cNvSpPr/>
          <p:nvPr/>
        </p:nvSpPr>
        <p:spPr>
          <a:xfrm>
            <a:off x="1653363" y="2176272"/>
            <a:ext cx="9367204" cy="404164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Analysts linked problem type (</a:t>
            </a:r>
            <a:r>
              <a:rPr lang="en-US" sz="2200" dirty="0" err="1"/>
              <a:t>Grint</a:t>
            </a:r>
            <a:r>
              <a:rPr lang="en-US" sz="2200" dirty="0"/>
              <a:t> 2005) with leadership focus, arguing that collaborative settings were populated by ‘wicked issues’ which demanded interorganizational leadership.</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Such issues were often deeply entrenched social issues.  Issues which were involving a number of different services.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These were deemed to be beyond the capacity of a single </a:t>
            </a:r>
            <a:r>
              <a:rPr lang="en-US" sz="2200" dirty="0" err="1"/>
              <a:t>organisation</a:t>
            </a:r>
            <a:r>
              <a:rPr lang="en-US" sz="2200" dirty="0"/>
              <a:t> to resolve.</a:t>
            </a:r>
          </a:p>
          <a:p>
            <a:pPr>
              <a:lnSpc>
                <a:spcPct val="90000"/>
              </a:lnSpc>
              <a:spcAft>
                <a:spcPts val="600"/>
              </a:spcAft>
            </a:pPr>
            <a:endParaRPr lang="en-US" sz="2200" dirty="0"/>
          </a:p>
          <a:p>
            <a:pPr>
              <a:lnSpc>
                <a:spcPct val="90000"/>
              </a:lnSpc>
              <a:spcAft>
                <a:spcPts val="600"/>
              </a:spcAft>
            </a:pPr>
            <a:endParaRPr lang="en-US" sz="2200" dirty="0"/>
          </a:p>
        </p:txBody>
      </p:sp>
    </p:spTree>
    <p:extLst>
      <p:ext uri="{BB962C8B-B14F-4D97-AF65-F5344CB8AC3E}">
        <p14:creationId xmlns:p14="http://schemas.microsoft.com/office/powerpoint/2010/main" val="1899789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7C4EE3B-0AE0-4C7C-BAEB-DE00E0E36B85}"/>
              </a:ext>
            </a:extLst>
          </p:cNvPr>
          <p:cNvSpPr txBox="1"/>
          <p:nvPr/>
        </p:nvSpPr>
        <p:spPr>
          <a:xfrm>
            <a:off x="1524000" y="2399099"/>
            <a:ext cx="9465564" cy="340096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Leadership theory then began to evolve following research undertaken within such settings</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For Grint (2005) leadership in collaborative arenas was based on four principles: </a:t>
            </a:r>
          </a:p>
          <a:p>
            <a:pPr indent="-228600">
              <a:lnSpc>
                <a:spcPct val="90000"/>
              </a:lnSpc>
              <a:spcAft>
                <a:spcPts val="600"/>
              </a:spcAft>
              <a:buFont typeface="Arial" panose="020B0604020202020204" pitchFamily="34" charset="0"/>
              <a:buChar char="•"/>
            </a:pPr>
            <a:r>
              <a:rPr lang="en-US" sz="2200"/>
              <a:t>inspiring commitment and action; </a:t>
            </a:r>
          </a:p>
          <a:p>
            <a:pPr indent="-228600">
              <a:lnSpc>
                <a:spcPct val="90000"/>
              </a:lnSpc>
              <a:spcAft>
                <a:spcPts val="600"/>
              </a:spcAft>
              <a:buFont typeface="Arial" panose="020B0604020202020204" pitchFamily="34" charset="0"/>
              <a:buChar char="•"/>
            </a:pPr>
            <a:r>
              <a:rPr lang="en-US" sz="2200"/>
              <a:t>leading as a peer problem solver; </a:t>
            </a:r>
          </a:p>
          <a:p>
            <a:pPr indent="-228600">
              <a:lnSpc>
                <a:spcPct val="90000"/>
              </a:lnSpc>
              <a:spcAft>
                <a:spcPts val="600"/>
              </a:spcAft>
              <a:buFont typeface="Arial" panose="020B0604020202020204" pitchFamily="34" charset="0"/>
              <a:buChar char="•"/>
            </a:pPr>
            <a:r>
              <a:rPr lang="en-US" sz="2200"/>
              <a:t>building broad-based involvement; </a:t>
            </a:r>
          </a:p>
          <a:p>
            <a:pPr indent="-228600">
              <a:lnSpc>
                <a:spcPct val="90000"/>
              </a:lnSpc>
              <a:spcAft>
                <a:spcPts val="600"/>
              </a:spcAft>
              <a:buFont typeface="Arial" panose="020B0604020202020204" pitchFamily="34" charset="0"/>
              <a:buChar char="•"/>
            </a:pPr>
            <a:r>
              <a:rPr lang="en-US" sz="2200"/>
              <a:t>Sustaining hope and participation.</a:t>
            </a:r>
          </a:p>
          <a:p>
            <a:pPr indent="-228600">
              <a:lnSpc>
                <a:spcPct val="90000"/>
              </a:lnSpc>
              <a:spcAft>
                <a:spcPts val="600"/>
              </a:spcAft>
              <a:buFont typeface="Arial" panose="020B0604020202020204" pitchFamily="34" charset="0"/>
              <a:buChar char="•"/>
            </a:pPr>
            <a:endParaRPr lang="en-US" sz="2200"/>
          </a:p>
        </p:txBody>
      </p:sp>
    </p:spTree>
    <p:extLst>
      <p:ext uri="{BB962C8B-B14F-4D97-AF65-F5344CB8AC3E}">
        <p14:creationId xmlns:p14="http://schemas.microsoft.com/office/powerpoint/2010/main" val="3430895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6" name="Rectangle 6">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B75DDC46-EBC6-4873-997B-06AC95040694}"/>
              </a:ext>
            </a:extLst>
          </p:cNvPr>
          <p:cNvSpPr/>
          <p:nvPr/>
        </p:nvSpPr>
        <p:spPr>
          <a:xfrm>
            <a:off x="838201" y="2055811"/>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Alexander et al. (2001: 160) outlined a case for leadership for collaboration which they argued was ‘</a:t>
            </a:r>
            <a:r>
              <a:rPr lang="en-US" sz="2400" dirty="0" err="1"/>
              <a:t>unrecognised</a:t>
            </a:r>
            <a:r>
              <a:rPr lang="en-US" sz="2400" dirty="0"/>
              <a:t> or rarely discussed in the collaborative leadership literature’.</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Five distinctive leadership themes were identified:</a:t>
            </a:r>
          </a:p>
          <a:p>
            <a:pPr indent="-228600">
              <a:lnSpc>
                <a:spcPct val="90000"/>
              </a:lnSpc>
              <a:spcAft>
                <a:spcPts val="600"/>
              </a:spcAft>
              <a:buFont typeface="Arial" panose="020B0604020202020204" pitchFamily="34" charset="0"/>
              <a:buChar char="•"/>
            </a:pPr>
            <a:r>
              <a:rPr lang="en-US" sz="2400" dirty="0"/>
              <a:t> systems thinking</a:t>
            </a:r>
          </a:p>
          <a:p>
            <a:pPr indent="-228600">
              <a:lnSpc>
                <a:spcPct val="90000"/>
              </a:lnSpc>
              <a:spcAft>
                <a:spcPts val="600"/>
              </a:spcAft>
              <a:buFont typeface="Arial" panose="020B0604020202020204" pitchFamily="34" charset="0"/>
              <a:buChar char="•"/>
            </a:pPr>
            <a:r>
              <a:rPr lang="en-US" sz="2400" dirty="0"/>
              <a:t> vision based leadership;</a:t>
            </a:r>
          </a:p>
          <a:p>
            <a:pPr indent="-228600">
              <a:lnSpc>
                <a:spcPct val="90000"/>
              </a:lnSpc>
              <a:spcAft>
                <a:spcPts val="600"/>
              </a:spcAft>
              <a:buFont typeface="Arial" panose="020B0604020202020204" pitchFamily="34" charset="0"/>
              <a:buChar char="•"/>
            </a:pPr>
            <a:r>
              <a:rPr lang="en-US" sz="2400" dirty="0"/>
              <a:t> collateral leadership; power sharing; and</a:t>
            </a:r>
          </a:p>
          <a:p>
            <a:pPr indent="-228600">
              <a:lnSpc>
                <a:spcPct val="90000"/>
              </a:lnSpc>
              <a:spcAft>
                <a:spcPts val="600"/>
              </a:spcAft>
              <a:buFont typeface="Arial" panose="020B0604020202020204" pitchFamily="34" charset="0"/>
              <a:buChar char="•"/>
            </a:pPr>
            <a:r>
              <a:rPr lang="en-US" sz="2400" dirty="0"/>
              <a:t> process-based leadership.</a:t>
            </a:r>
          </a:p>
        </p:txBody>
      </p:sp>
      <p:sp>
        <p:nvSpPr>
          <p:cNvPr id="13" name="Freeform: Shape 12">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35736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8C3DEBB2-D54E-470C-86B3-631BDDF6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45820"/>
            <a:ext cx="6087194" cy="5166360"/>
          </a:xfrm>
          <a:custGeom>
            <a:avLst/>
            <a:gdLst>
              <a:gd name="connsiteX0" fmla="*/ 0 w 6087194"/>
              <a:gd name="connsiteY0" fmla="*/ 0 h 5166360"/>
              <a:gd name="connsiteX1" fmla="*/ 155740 w 6087194"/>
              <a:gd name="connsiteY1" fmla="*/ 0 h 5166360"/>
              <a:gd name="connsiteX2" fmla="*/ 5867656 w 6087194"/>
              <a:gd name="connsiteY2" fmla="*/ 0 h 5166360"/>
              <a:gd name="connsiteX3" fmla="*/ 6087194 w 6087194"/>
              <a:gd name="connsiteY3" fmla="*/ 0 h 5166360"/>
              <a:gd name="connsiteX4" fmla="*/ 3693315 w 6087194"/>
              <a:gd name="connsiteY4" fmla="*/ 5166360 h 5166360"/>
              <a:gd name="connsiteX5" fmla="*/ 3473777 w 6087194"/>
              <a:gd name="connsiteY5" fmla="*/ 5166360 h 5166360"/>
              <a:gd name="connsiteX6" fmla="*/ 155740 w 6087194"/>
              <a:gd name="connsiteY6" fmla="*/ 5166360 h 5166360"/>
              <a:gd name="connsiteX7" fmla="*/ 0 w 6087194"/>
              <a:gd name="connsiteY7" fmla="*/ 516636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7194" h="5166360">
                <a:moveTo>
                  <a:pt x="0" y="0"/>
                </a:moveTo>
                <a:lnTo>
                  <a:pt x="155740" y="0"/>
                </a:lnTo>
                <a:lnTo>
                  <a:pt x="5867656" y="0"/>
                </a:lnTo>
                <a:lnTo>
                  <a:pt x="6087194" y="0"/>
                </a:lnTo>
                <a:lnTo>
                  <a:pt x="3693315" y="5166360"/>
                </a:lnTo>
                <a:lnTo>
                  <a:pt x="3473777" y="5166360"/>
                </a:lnTo>
                <a:lnTo>
                  <a:pt x="155740" y="5166360"/>
                </a:lnTo>
                <a:lnTo>
                  <a:pt x="0" y="5166360"/>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68033CC-D08D-4609-83FF-2537764F4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6915" y="844868"/>
            <a:ext cx="8465085" cy="5167312"/>
          </a:xfrm>
          <a:custGeom>
            <a:avLst/>
            <a:gdLst>
              <a:gd name="connsiteX0" fmla="*/ 2612652 w 8465085"/>
              <a:gd name="connsiteY0" fmla="*/ 0 h 5167312"/>
              <a:gd name="connsiteX1" fmla="*/ 7243482 w 8465085"/>
              <a:gd name="connsiteY1" fmla="*/ 0 h 5167312"/>
              <a:gd name="connsiteX2" fmla="*/ 8465085 w 8465085"/>
              <a:gd name="connsiteY2" fmla="*/ 0 h 5167312"/>
              <a:gd name="connsiteX3" fmla="*/ 8465085 w 8465085"/>
              <a:gd name="connsiteY3" fmla="*/ 5167312 h 5167312"/>
              <a:gd name="connsiteX4" fmla="*/ 7243482 w 8465085"/>
              <a:gd name="connsiteY4" fmla="*/ 5167312 h 5167312"/>
              <a:gd name="connsiteX5" fmla="*/ 221324 w 8465085"/>
              <a:gd name="connsiteY5" fmla="*/ 5167312 h 5167312"/>
              <a:gd name="connsiteX6" fmla="*/ 2615203 w 8465085"/>
              <a:gd name="connsiteY6" fmla="*/ 952 h 5167312"/>
              <a:gd name="connsiteX7" fmla="*/ 2612652 w 8465085"/>
              <a:gd name="connsiteY7" fmla="*/ 952 h 5167312"/>
              <a:gd name="connsiteX8" fmla="*/ 0 w 8465085"/>
              <a:gd name="connsiteY8" fmla="*/ 0 h 5167312"/>
              <a:gd name="connsiteX9" fmla="*/ 2274554 w 8465085"/>
              <a:gd name="connsiteY9" fmla="*/ 0 h 5167312"/>
              <a:gd name="connsiteX10" fmla="*/ 2274554 w 8465085"/>
              <a:gd name="connsiteY10" fmla="*/ 952 h 5167312"/>
              <a:gd name="connsiteX11" fmla="*/ 0 w 8465085"/>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65085" h="5167312">
                <a:moveTo>
                  <a:pt x="2612652" y="0"/>
                </a:moveTo>
                <a:lnTo>
                  <a:pt x="7243482" y="0"/>
                </a:lnTo>
                <a:lnTo>
                  <a:pt x="8465085" y="0"/>
                </a:lnTo>
                <a:lnTo>
                  <a:pt x="8465085" y="5167312"/>
                </a:lnTo>
                <a:lnTo>
                  <a:pt x="7243482" y="5167312"/>
                </a:lnTo>
                <a:lnTo>
                  <a:pt x="221324" y="5167312"/>
                </a:lnTo>
                <a:lnTo>
                  <a:pt x="2615203" y="952"/>
                </a:lnTo>
                <a:lnTo>
                  <a:pt x="2612652" y="952"/>
                </a:lnTo>
                <a:close/>
                <a:moveTo>
                  <a:pt x="0" y="0"/>
                </a:moveTo>
                <a:lnTo>
                  <a:pt x="2274554" y="0"/>
                </a:lnTo>
                <a:lnTo>
                  <a:pt x="2274554" y="952"/>
                </a:lnTo>
                <a:lnTo>
                  <a:pt x="0" y="952"/>
                </a:lnTo>
                <a:close/>
              </a:path>
            </a:pathLst>
          </a:custGeom>
          <a:solidFill>
            <a:srgbClr val="ABADAF">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33D361A8-BACD-4991-A29F-CA695B9B4F42}"/>
              </a:ext>
            </a:extLst>
          </p:cNvPr>
          <p:cNvSpPr/>
          <p:nvPr/>
        </p:nvSpPr>
        <p:spPr>
          <a:xfrm>
            <a:off x="6096000" y="1137208"/>
            <a:ext cx="5257800" cy="458263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err="1"/>
              <a:t>Huxham</a:t>
            </a:r>
            <a:r>
              <a:rPr lang="en-US" sz="2400" dirty="0"/>
              <a:t> and </a:t>
            </a:r>
            <a:r>
              <a:rPr lang="en-US" sz="2400" dirty="0" err="1"/>
              <a:t>Vangen</a:t>
            </a:r>
            <a:r>
              <a:rPr lang="en-US" sz="2400" dirty="0"/>
              <a:t> (2005) proposed that structure, processes and participants provided the framework for ‘contextual leadership’ which could be informal, emergent or shared. Enacting this form of leadership to achieve collaborative advantage was considered to be dependent on embracing the ‘right’ kind of members, and</a:t>
            </a:r>
          </a:p>
          <a:p>
            <a:pPr>
              <a:lnSpc>
                <a:spcPct val="90000"/>
              </a:lnSpc>
              <a:spcAft>
                <a:spcPts val="600"/>
              </a:spcAft>
            </a:pPr>
            <a:r>
              <a:rPr lang="en-US" sz="2400" dirty="0"/>
              <a:t>empowering, involving, supporting and mobilizing them to make things happen.</a:t>
            </a:r>
          </a:p>
        </p:txBody>
      </p:sp>
    </p:spTree>
    <p:extLst>
      <p:ext uri="{BB962C8B-B14F-4D97-AF65-F5344CB8AC3E}">
        <p14:creationId xmlns:p14="http://schemas.microsoft.com/office/powerpoint/2010/main" val="1113638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4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55"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 name="Rectangle 7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TextBox 1">
            <a:extLst>
              <a:ext uri="{FF2B5EF4-FFF2-40B4-BE49-F238E27FC236}">
                <a16:creationId xmlns:a16="http://schemas.microsoft.com/office/drawing/2014/main" id="{A12AE3FE-8823-446E-B1C9-800014ED47F6}"/>
              </a:ext>
            </a:extLst>
          </p:cNvPr>
          <p:cNvGraphicFramePr/>
          <p:nvPr>
            <p:extLst>
              <p:ext uri="{D42A27DB-BD31-4B8C-83A1-F6EECF244321}">
                <p14:modId xmlns:p14="http://schemas.microsoft.com/office/powerpoint/2010/main" val="2471479576"/>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2371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topwatch">
            <a:extLst>
              <a:ext uri="{FF2B5EF4-FFF2-40B4-BE49-F238E27FC236}">
                <a16:creationId xmlns:a16="http://schemas.microsoft.com/office/drawing/2014/main" id="{6C842D9C-97B0-41CA-A86C-253E9DFE39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 name="TextBox 1">
            <a:extLst>
              <a:ext uri="{FF2B5EF4-FFF2-40B4-BE49-F238E27FC236}">
                <a16:creationId xmlns:a16="http://schemas.microsoft.com/office/drawing/2014/main" id="{DF178694-773D-4D69-9D53-DB029FDB46A4}"/>
              </a:ext>
            </a:extLst>
          </p:cNvPr>
          <p:cNvSpPr txBox="1"/>
          <p:nvPr/>
        </p:nvSpPr>
        <p:spPr>
          <a:xfrm>
            <a:off x="6090574" y="2421682"/>
            <a:ext cx="4977578"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solidFill>
                  <a:schemeClr val="tx2"/>
                </a:solidFill>
              </a:rPr>
              <a:t>Collaborative Inertia:</a:t>
            </a:r>
          </a:p>
          <a:p>
            <a:pPr indent="-228600">
              <a:lnSpc>
                <a:spcPct val="90000"/>
              </a:lnSpc>
              <a:spcAft>
                <a:spcPts val="600"/>
              </a:spcAft>
              <a:buFont typeface="Arial" panose="020B0604020202020204" pitchFamily="34" charset="0"/>
              <a:buChar char="•"/>
            </a:pPr>
            <a:endParaRPr lang="en-US" sz="2400" dirty="0">
              <a:solidFill>
                <a:schemeClr val="tx2"/>
              </a:solidFill>
            </a:endParaRPr>
          </a:p>
          <a:p>
            <a:pPr indent="-228600">
              <a:lnSpc>
                <a:spcPct val="90000"/>
              </a:lnSpc>
              <a:spcAft>
                <a:spcPts val="600"/>
              </a:spcAft>
              <a:buFont typeface="Arial" panose="020B0604020202020204" pitchFamily="34" charset="0"/>
              <a:buChar char="•"/>
            </a:pPr>
            <a:r>
              <a:rPr lang="en-US" sz="2400" dirty="0">
                <a:solidFill>
                  <a:schemeClr val="tx2"/>
                </a:solidFill>
              </a:rPr>
              <a:t>when the results or outcomes of collaborative work appear to be negligible, or extremely slow.  (</a:t>
            </a:r>
            <a:r>
              <a:rPr lang="en-US" sz="2400" dirty="0" err="1">
                <a:solidFill>
                  <a:schemeClr val="tx2"/>
                </a:solidFill>
              </a:rPr>
              <a:t>Vangen</a:t>
            </a:r>
            <a:r>
              <a:rPr lang="en-US" sz="2400" dirty="0">
                <a:solidFill>
                  <a:schemeClr val="tx2"/>
                </a:solidFill>
              </a:rPr>
              <a:t> and </a:t>
            </a:r>
            <a:r>
              <a:rPr lang="en-US" sz="2400" dirty="0" err="1">
                <a:solidFill>
                  <a:schemeClr val="tx2"/>
                </a:solidFill>
              </a:rPr>
              <a:t>Huxham</a:t>
            </a:r>
            <a:r>
              <a:rPr lang="en-US" sz="2400" dirty="0">
                <a:solidFill>
                  <a:schemeClr val="tx2"/>
                </a:solidFill>
              </a:rPr>
              <a:t>, 2001)</a:t>
            </a:r>
          </a:p>
        </p:txBody>
      </p:sp>
      <p:grpSp>
        <p:nvGrpSpPr>
          <p:cNvPr id="13" name="Group 1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4" name="Freeform: Shape 1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298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3378932F-A93A-4409-A5AF-BE2575152620}"/>
              </a:ext>
            </a:extLst>
          </p:cNvPr>
          <p:cNvSpPr/>
          <p:nvPr/>
        </p:nvSpPr>
        <p:spPr>
          <a:xfrm>
            <a:off x="3050412" y="2979336"/>
            <a:ext cx="5709721" cy="243086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err="1">
                <a:solidFill>
                  <a:schemeClr val="tx2"/>
                </a:solidFill>
              </a:rPr>
              <a:t>Feyerherm’s</a:t>
            </a:r>
            <a:r>
              <a:rPr lang="en-US" sz="2000" dirty="0">
                <a:solidFill>
                  <a:schemeClr val="tx2"/>
                </a:solidFill>
              </a:rPr>
              <a:t> (1994: 268) work also emphasized the importance of leaders as managers of meaning, ‘conceptualizers, providers of reasoning and context, facilitators, and profound questioners’,</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69214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Freeform: Shape 19">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350657F9-A48D-4526-ACB6-8566555AB114}"/>
              </a:ext>
            </a:extLst>
          </p:cNvPr>
          <p:cNvSpPr/>
          <p:nvPr/>
        </p:nvSpPr>
        <p:spPr>
          <a:xfrm>
            <a:off x="838201" y="2055811"/>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Slater (2005: 331–2) drew attention to the need for leaders to be able to adopt new ‘mind-sets’ and ‘ways of being’, to deal with the ‘discomfort, ambiguity and uncertainty’ inherent in leadership for collaboration.</a:t>
            </a:r>
          </a:p>
        </p:txBody>
      </p:sp>
      <p:sp>
        <p:nvSpPr>
          <p:cNvPr id="22" name="Freeform: Shape 21">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7458018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CE4EDFFD-972A-49A7-9DC5-50E8A09BC09F}"/>
              </a:ext>
            </a:extLst>
          </p:cNvPr>
          <p:cNvSpPr/>
          <p:nvPr/>
        </p:nvSpPr>
        <p:spPr>
          <a:xfrm>
            <a:off x="838201" y="2055811"/>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Allen et al.’s (1998: 580) model of ‘collaborative/reciprocal’ leadership focused on</a:t>
            </a:r>
          </a:p>
          <a:p>
            <a:pPr>
              <a:lnSpc>
                <a:spcPct val="90000"/>
              </a:lnSpc>
              <a:spcAft>
                <a:spcPts val="600"/>
              </a:spcAft>
            </a:pPr>
            <a:r>
              <a:rPr lang="en-US" sz="2400" dirty="0"/>
              <a:t>the various roles that formal leaders need to play – ‘facilitators, supporters, consultants, and sometimes teachers’.</a:t>
            </a:r>
          </a:p>
        </p:txBody>
      </p:sp>
      <p:sp>
        <p:nvSpPr>
          <p:cNvPr id="13" name="Freeform: Shape 12">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4932030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4D8E6693-BCE6-4D0B-A035-E22C45A916AE}"/>
              </a:ext>
            </a:extLst>
          </p:cNvPr>
          <p:cNvSpPr/>
          <p:nvPr/>
        </p:nvSpPr>
        <p:spPr>
          <a:xfrm>
            <a:off x="3050412" y="2979336"/>
            <a:ext cx="5709721" cy="243086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400" dirty="0" err="1">
                <a:solidFill>
                  <a:schemeClr val="tx2"/>
                </a:solidFill>
              </a:rPr>
              <a:t>Bardach</a:t>
            </a:r>
            <a:r>
              <a:rPr lang="en-US" sz="1400" dirty="0">
                <a:solidFill>
                  <a:schemeClr val="tx2"/>
                </a:solidFill>
              </a:rPr>
              <a:t> (1998) identified two contrasting styles –</a:t>
            </a:r>
          </a:p>
          <a:p>
            <a:pPr indent="-228600">
              <a:lnSpc>
                <a:spcPct val="90000"/>
              </a:lnSpc>
              <a:spcAft>
                <a:spcPts val="600"/>
              </a:spcAft>
              <a:buFont typeface="Arial" panose="020B0604020202020204" pitchFamily="34" charset="0"/>
              <a:buChar char="•"/>
            </a:pPr>
            <a:r>
              <a:rPr lang="en-US" sz="1400" dirty="0">
                <a:solidFill>
                  <a:schemeClr val="tx2"/>
                </a:solidFill>
              </a:rPr>
              <a:t>facilitative and advocacy – in his analysis of interagency working. He suggested that</a:t>
            </a:r>
          </a:p>
          <a:p>
            <a:pPr indent="-228600">
              <a:lnSpc>
                <a:spcPct val="90000"/>
              </a:lnSpc>
              <a:spcAft>
                <a:spcPts val="600"/>
              </a:spcAft>
              <a:buFont typeface="Arial" panose="020B0604020202020204" pitchFamily="34" charset="0"/>
              <a:buChar char="•"/>
            </a:pPr>
            <a:r>
              <a:rPr lang="en-US" sz="1400" dirty="0">
                <a:solidFill>
                  <a:schemeClr val="tx2"/>
                </a:solidFill>
              </a:rPr>
              <a:t>facilitative styles were appropriate in situations where stakeholders were particularly</a:t>
            </a:r>
          </a:p>
          <a:p>
            <a:pPr indent="-228600">
              <a:lnSpc>
                <a:spcPct val="90000"/>
              </a:lnSpc>
              <a:spcAft>
                <a:spcPts val="600"/>
              </a:spcAft>
              <a:buFont typeface="Arial" panose="020B0604020202020204" pitchFamily="34" charset="0"/>
              <a:buChar char="•"/>
            </a:pPr>
            <a:r>
              <a:rPr lang="en-US" sz="1400" dirty="0">
                <a:solidFill>
                  <a:schemeClr val="tx2"/>
                </a:solidFill>
              </a:rPr>
              <a:t>sensitive about their resource contributions and political vulnerabilities and were</a:t>
            </a:r>
          </a:p>
          <a:p>
            <a:pPr indent="-228600">
              <a:lnSpc>
                <a:spcPct val="90000"/>
              </a:lnSpc>
              <a:spcAft>
                <a:spcPts val="600"/>
              </a:spcAft>
              <a:buFont typeface="Arial" panose="020B0604020202020204" pitchFamily="34" charset="0"/>
              <a:buChar char="•"/>
            </a:pPr>
            <a:r>
              <a:rPr lang="en-US" sz="1400" dirty="0">
                <a:solidFill>
                  <a:schemeClr val="tx2"/>
                </a:solidFill>
              </a:rPr>
              <a:t>suspicious of positional top–down leadership. A facilitative style is diplomatic, inclusive, consensual, neutral and brings together actors in an open and equal process.</a:t>
            </a:r>
          </a:p>
          <a:p>
            <a:pPr indent="-228600">
              <a:lnSpc>
                <a:spcPct val="90000"/>
              </a:lnSpc>
              <a:spcAft>
                <a:spcPts val="600"/>
              </a:spcAft>
              <a:buFont typeface="Arial" panose="020B0604020202020204" pitchFamily="34" charset="0"/>
              <a:buChar char="•"/>
            </a:pPr>
            <a:endParaRPr lang="en-US" sz="1400" dirty="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43923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25C32F1C-A3B0-45C9-A9FF-D86888A39DEF}"/>
              </a:ext>
            </a:extLst>
          </p:cNvPr>
          <p:cNvSpPr/>
          <p:nvPr/>
        </p:nvSpPr>
        <p:spPr>
          <a:xfrm>
            <a:off x="1653363" y="2176272"/>
            <a:ext cx="9367204" cy="404164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dirty="0"/>
              <a:t>Linden (2002) focused on the importance of agency to the achievement of process tasks and identified four specific qualities for leaders – being resolute, focused and driven especially about collaboration; having a strong but measured ego; being inclusive and preferring to ‘pull’ rather than ‘push’; and, finally, having a collaborative mind-set which makes connections to something larger – to the resolution of these tasks.</a:t>
            </a:r>
          </a:p>
        </p:txBody>
      </p:sp>
    </p:spTree>
    <p:extLst>
      <p:ext uri="{BB962C8B-B14F-4D97-AF65-F5344CB8AC3E}">
        <p14:creationId xmlns:p14="http://schemas.microsoft.com/office/powerpoint/2010/main" val="3378364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2" name="Freeform: Shape 11">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Rectangle 1">
            <a:extLst>
              <a:ext uri="{FF2B5EF4-FFF2-40B4-BE49-F238E27FC236}">
                <a16:creationId xmlns:a16="http://schemas.microsoft.com/office/drawing/2014/main" id="{436D4EBC-8ABB-4FA4-BF3A-9F36041880E3}"/>
              </a:ext>
            </a:extLst>
          </p:cNvPr>
          <p:cNvSpPr/>
          <p:nvPr/>
        </p:nvSpPr>
        <p:spPr>
          <a:xfrm>
            <a:off x="3055954" y="2979336"/>
            <a:ext cx="5709721" cy="243086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900" dirty="0">
                <a:solidFill>
                  <a:schemeClr val="tx2"/>
                </a:solidFill>
              </a:rPr>
              <a:t>This links to Luke’s (1998) emphasis on ‘catalytic leadership’ tasks and the foundational skills to undertake them including: an ability to think and act strategically; interpersonal skills; the need for a character marked by a passion for results; a sense of connectedness and relatedness; exemplary personal integrity and strong ethical conduct.</a:t>
            </a:r>
          </a:p>
        </p:txBody>
      </p:sp>
    </p:spTree>
    <p:extLst>
      <p:ext uri="{BB962C8B-B14F-4D97-AF65-F5344CB8AC3E}">
        <p14:creationId xmlns:p14="http://schemas.microsoft.com/office/powerpoint/2010/main" val="1923267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5E15F2A7-7FF8-419A-B653-42DE7C4F0C46}"/>
              </a:ext>
            </a:extLst>
          </p:cNvPr>
          <p:cNvSpPr/>
          <p:nvPr/>
        </p:nvSpPr>
        <p:spPr>
          <a:xfrm>
            <a:off x="3050412" y="2979336"/>
            <a:ext cx="5709721" cy="243086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dirty="0">
                <a:solidFill>
                  <a:schemeClr val="tx2"/>
                </a:solidFill>
              </a:rPr>
              <a:t>It may be that Van Wart’s (2003) notion of ‘multifaceted’ leadership is an apt description for collaborative settings acknowledging that different approaches may need to be deployed at different times by different leaders in response to different settings and challenges, and that we must inevitably accept multiple perspectives of leadership in multi-sectoral partnerships.</a:t>
            </a:r>
          </a:p>
          <a:p>
            <a:pPr>
              <a:lnSpc>
                <a:spcPct val="90000"/>
              </a:lnSpc>
              <a:spcAft>
                <a:spcPts val="600"/>
              </a:spcAft>
            </a:pPr>
            <a:r>
              <a:rPr lang="en-US" sz="1700" dirty="0">
                <a:solidFill>
                  <a:schemeClr val="tx2"/>
                </a:solidFill>
              </a:rPr>
              <a:t>(Armistead et al. 2007).</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22598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DA5013-D80B-4187-8DEB-FD40E01CA323}"/>
              </a:ext>
            </a:extLst>
          </p:cNvPr>
          <p:cNvSpPr txBox="1"/>
          <p:nvPr/>
        </p:nvSpPr>
        <p:spPr>
          <a:xfrm>
            <a:off x="769517" y="666427"/>
            <a:ext cx="11340862" cy="5355312"/>
          </a:xfrm>
          <a:prstGeom prst="rect">
            <a:avLst/>
          </a:prstGeom>
          <a:noFill/>
        </p:spPr>
        <p:txBody>
          <a:bodyPr wrap="none" rtlCol="0">
            <a:spAutoFit/>
          </a:bodyPr>
          <a:lstStyle/>
          <a:p>
            <a:r>
              <a:rPr lang="en-GB" dirty="0"/>
              <a:t>References</a:t>
            </a:r>
          </a:p>
          <a:p>
            <a:endParaRPr lang="en-GB" dirty="0"/>
          </a:p>
          <a:p>
            <a:r>
              <a:rPr lang="en-GB" dirty="0"/>
              <a:t>Alexander, E.R. (1995) </a:t>
            </a:r>
            <a:r>
              <a:rPr lang="en-GB" i="1" dirty="0"/>
              <a:t>How Organisations Act Together: Interorganisational</a:t>
            </a:r>
          </a:p>
          <a:p>
            <a:r>
              <a:rPr lang="en-GB" i="1" dirty="0"/>
              <a:t>Coordination in Theory and Practice</a:t>
            </a:r>
            <a:r>
              <a:rPr lang="en-GB" dirty="0"/>
              <a:t>. London and New York: Routledge.</a:t>
            </a:r>
          </a:p>
          <a:p>
            <a:endParaRPr lang="en-GB" dirty="0"/>
          </a:p>
          <a:p>
            <a:r>
              <a:rPr lang="en-GB" dirty="0"/>
              <a:t>Connelly, D. R. (2007) Leadership in the Collaborative Interorganizational Domain. International Journal of Public</a:t>
            </a:r>
          </a:p>
          <a:p>
            <a:r>
              <a:rPr lang="en-GB" dirty="0"/>
              <a:t>Administration, 30 pp1231–62.</a:t>
            </a:r>
          </a:p>
          <a:p>
            <a:endParaRPr lang="en-GB" dirty="0"/>
          </a:p>
          <a:p>
            <a:r>
              <a:rPr lang="en-GB" dirty="0"/>
              <a:t>Crosby, B. C. and Bryson, J. M. (2005) A Leadership Framework for Cross-Sector Collaboration. Public</a:t>
            </a:r>
          </a:p>
          <a:p>
            <a:r>
              <a:rPr lang="en-GB" dirty="0"/>
              <a:t>Management Review, 7:2 pp177–201.</a:t>
            </a:r>
          </a:p>
          <a:p>
            <a:endParaRPr lang="en-GB" dirty="0"/>
          </a:p>
          <a:p>
            <a:r>
              <a:rPr lang="en-GB" dirty="0" err="1"/>
              <a:t>Feyerherm</a:t>
            </a:r>
            <a:r>
              <a:rPr lang="en-GB" dirty="0"/>
              <a:t>, A. E. (1994). Leadership in collaboration: a longitudinal study of two interorganizational rule-making groups</a:t>
            </a:r>
          </a:p>
          <a:p>
            <a:r>
              <a:rPr lang="en-GB" dirty="0"/>
              <a:t>Leadership Quarterly, 5(3/4):253-270. </a:t>
            </a:r>
          </a:p>
          <a:p>
            <a:endParaRPr lang="en-GB" dirty="0"/>
          </a:p>
          <a:p>
            <a:r>
              <a:rPr lang="en-GB" dirty="0" err="1"/>
              <a:t>Grint</a:t>
            </a:r>
            <a:r>
              <a:rPr lang="en-GB" dirty="0"/>
              <a:t>, K. (2005) Problems, Problems, Problems: The Social Construction of ‘Leadership’. Human Relations,</a:t>
            </a:r>
          </a:p>
          <a:p>
            <a:r>
              <a:rPr lang="en-GB" dirty="0"/>
              <a:t>58:11 pp1467–94.</a:t>
            </a:r>
          </a:p>
          <a:p>
            <a:endParaRPr lang="en-GB" dirty="0"/>
          </a:p>
          <a:p>
            <a:r>
              <a:rPr lang="en-GB" dirty="0"/>
              <a:t>Heifetz, R. (1996) </a:t>
            </a:r>
            <a:r>
              <a:rPr lang="en-GB" i="1" dirty="0"/>
              <a:t>Leadership Without Easy Answers</a:t>
            </a:r>
            <a:r>
              <a:rPr lang="en-GB" dirty="0"/>
              <a:t>. Cambridge, MA: Harvard</a:t>
            </a:r>
          </a:p>
          <a:p>
            <a:r>
              <a:rPr lang="en-GB" dirty="0"/>
              <a:t>University Press.</a:t>
            </a:r>
          </a:p>
        </p:txBody>
      </p:sp>
    </p:spTree>
    <p:extLst>
      <p:ext uri="{BB962C8B-B14F-4D97-AF65-F5344CB8AC3E}">
        <p14:creationId xmlns:p14="http://schemas.microsoft.com/office/powerpoint/2010/main" val="3459122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0AA758-CFCE-4F4C-A120-0BC15B14640F}"/>
              </a:ext>
            </a:extLst>
          </p:cNvPr>
          <p:cNvSpPr txBox="1"/>
          <p:nvPr/>
        </p:nvSpPr>
        <p:spPr>
          <a:xfrm>
            <a:off x="613189" y="1193800"/>
            <a:ext cx="11578811" cy="4247317"/>
          </a:xfrm>
          <a:prstGeom prst="rect">
            <a:avLst/>
          </a:prstGeom>
          <a:noFill/>
        </p:spPr>
        <p:txBody>
          <a:bodyPr wrap="none" rtlCol="0">
            <a:spAutoFit/>
          </a:bodyPr>
          <a:lstStyle/>
          <a:p>
            <a:r>
              <a:rPr lang="en-GB" dirty="0"/>
              <a:t>Linden, R. M. (2002) Working across Boundaries: Making Collaboration Work in Government and </a:t>
            </a:r>
            <a:r>
              <a:rPr lang="en-GB" dirty="0" err="1"/>
              <a:t>Nonprofit</a:t>
            </a:r>
            <a:r>
              <a:rPr lang="en-GB" dirty="0"/>
              <a:t> Organizations,</a:t>
            </a:r>
          </a:p>
          <a:p>
            <a:r>
              <a:rPr lang="en-GB" dirty="0"/>
              <a:t>San Francisco, CA: Jossey Bass.</a:t>
            </a:r>
          </a:p>
          <a:p>
            <a:endParaRPr lang="en-GB" dirty="0"/>
          </a:p>
          <a:p>
            <a:r>
              <a:rPr lang="en-GB" dirty="0"/>
              <a:t>Morse, R. S. (2008) ‘Developing Public Leaders in an Age of Collaborative Governance’ in R. S. Morse and T. F.</a:t>
            </a:r>
          </a:p>
          <a:p>
            <a:r>
              <a:rPr lang="en-GB" dirty="0"/>
              <a:t>Buss (eds) Innovations in Public Leadership Development, London: M. E. Sharpe.</a:t>
            </a:r>
          </a:p>
          <a:p>
            <a:endParaRPr lang="en-GB" dirty="0"/>
          </a:p>
          <a:p>
            <a:r>
              <a:rPr lang="en-GB" dirty="0"/>
              <a:t>Slater, L. (2005) Leadership for Collaboration: An Affective Process. International Journal in Education, 8:4</a:t>
            </a:r>
          </a:p>
          <a:p>
            <a:r>
              <a:rPr lang="en-GB" dirty="0"/>
              <a:t>pp321–33.</a:t>
            </a:r>
          </a:p>
          <a:p>
            <a:endParaRPr lang="en-GB" dirty="0"/>
          </a:p>
          <a:p>
            <a:r>
              <a:rPr lang="en-GB" dirty="0" err="1"/>
              <a:t>Vangen</a:t>
            </a:r>
            <a:r>
              <a:rPr lang="en-GB" dirty="0"/>
              <a:t>, S. and </a:t>
            </a:r>
            <a:r>
              <a:rPr lang="en-GB" dirty="0" err="1"/>
              <a:t>Huxham</a:t>
            </a:r>
            <a:r>
              <a:rPr lang="en-GB" dirty="0"/>
              <a:t>, C. (2001). Nurturing Collaborative Relations: building trust in inter-organisational collaboration</a:t>
            </a:r>
          </a:p>
          <a:p>
            <a:r>
              <a:rPr lang="en-GB" dirty="0"/>
              <a:t>University of Strathclyde Graduate School of Business </a:t>
            </a:r>
            <a:r>
              <a:rPr lang="en-GB" dirty="0" err="1"/>
              <a:t>WorkingPaper</a:t>
            </a:r>
            <a:r>
              <a:rPr lang="en-GB" dirty="0"/>
              <a:t> no 2000-14(R). </a:t>
            </a:r>
          </a:p>
          <a:p>
            <a:endParaRPr lang="en-GB" dirty="0"/>
          </a:p>
          <a:p>
            <a:r>
              <a:rPr lang="en-GB" dirty="0"/>
              <a:t>Van Wart, M. (2003) Public-Sector Leadership Theory: An Assessment. Public Administration Review, 63:2 pp214–</a:t>
            </a:r>
          </a:p>
          <a:p>
            <a:r>
              <a:rPr lang="en-GB" dirty="0"/>
              <a:t>28.</a:t>
            </a:r>
          </a:p>
          <a:p>
            <a:endParaRPr lang="en-GB" dirty="0"/>
          </a:p>
        </p:txBody>
      </p:sp>
    </p:spTree>
    <p:extLst>
      <p:ext uri="{BB962C8B-B14F-4D97-AF65-F5344CB8AC3E}">
        <p14:creationId xmlns:p14="http://schemas.microsoft.com/office/powerpoint/2010/main" val="10006637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1217</Words>
  <Application>Microsoft Office PowerPoint</Application>
  <PresentationFormat>Widescreen</PresentationFormat>
  <Paragraphs>99</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dc:creator>
  <cp:lastModifiedBy>Darren</cp:lastModifiedBy>
  <cp:revision>7</cp:revision>
  <dcterms:created xsi:type="dcterms:W3CDTF">2021-11-15T13:01:51Z</dcterms:created>
  <dcterms:modified xsi:type="dcterms:W3CDTF">2021-11-15T13:43:48Z</dcterms:modified>
</cp:coreProperties>
</file>