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7" r:id="rId4"/>
    <p:sldId id="268" r:id="rId5"/>
    <p:sldId id="269" r:id="rId6"/>
    <p:sldId id="260" r:id="rId7"/>
    <p:sldId id="262" r:id="rId8"/>
    <p:sldId id="258" r:id="rId9"/>
    <p:sldId id="259" r:id="rId10"/>
    <p:sldId id="261" r:id="rId11"/>
    <p:sldId id="263"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18" autoAdjust="0"/>
    <p:restoredTop sz="94662" autoAdjust="0"/>
  </p:normalViewPr>
  <p:slideViewPr>
    <p:cSldViewPr>
      <p:cViewPr varScale="1">
        <p:scale>
          <a:sx n="70" d="100"/>
          <a:sy n="70" d="100"/>
        </p:scale>
        <p:origin x="-1344" y="-90"/>
      </p:cViewPr>
      <p:guideLst>
        <p:guide orient="horz" pos="2160"/>
        <p:guide pos="2880"/>
      </p:guideLst>
    </p:cSldViewPr>
  </p:slideViewPr>
  <p:outlineViewPr>
    <p:cViewPr>
      <p:scale>
        <a:sx n="33" d="100"/>
        <a:sy n="33" d="100"/>
      </p:scale>
      <p:origin x="0" y="618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3A64D6D5-9DAD-4B19-9531-DBC3857853CF}" type="datetimeFigureOut">
              <a:rPr lang="en-GB" smtClean="0"/>
              <a:t>05/06/2020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F14E5E0A-0AC3-43EF-81EC-0FEF98C19265}"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A64D6D5-9DAD-4B19-9531-DBC3857853C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E5E0A-0AC3-43EF-81EC-0FEF98C19265}"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3A64D6D5-9DAD-4B19-9531-DBC3857853CF}" type="datetimeFigureOut">
              <a:rPr lang="en-GB" smtClean="0"/>
              <a:t>05/06/2020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F14E5E0A-0AC3-43EF-81EC-0FEF98C19265}"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A64D6D5-9DAD-4B19-9531-DBC3857853C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E5E0A-0AC3-43EF-81EC-0FEF98C19265}"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A64D6D5-9DAD-4B19-9531-DBC3857853CF}" type="datetimeFigureOut">
              <a:rPr lang="en-GB" smtClean="0"/>
              <a:t>05/06/2020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4E5E0A-0AC3-43EF-81EC-0FEF98C19265}"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A64D6D5-9DAD-4B19-9531-DBC3857853CF}" type="datetimeFigureOut">
              <a:rPr lang="en-GB" smtClean="0"/>
              <a:t>05/06/2020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4E5E0A-0AC3-43EF-81EC-0FEF98C19265}"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64D6D5-9DAD-4B19-9531-DBC3857853CF}" type="datetimeFigureOut">
              <a:rPr lang="en-GB" smtClean="0"/>
              <a:t>05/06/2020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4E5E0A-0AC3-43EF-81EC-0FEF98C19265}"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A64D6D5-9DAD-4B19-9531-DBC3857853C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E5E0A-0AC3-43EF-81EC-0FEF98C19265}"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A64D6D5-9DAD-4B19-9531-DBC3857853CF}"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4E5E0A-0AC3-43EF-81EC-0FEF98C19265}"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64D6D5-9DAD-4B19-9531-DBC3857853C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E5E0A-0AC3-43EF-81EC-0FEF98C1926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A64D6D5-9DAD-4B19-9531-DBC3857853CF}"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4E5E0A-0AC3-43EF-81EC-0FEF98C19265}"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3A64D6D5-9DAD-4B19-9531-DBC3857853CF}" type="datetimeFigureOut">
              <a:rPr lang="en-GB" smtClean="0"/>
              <a:t>05/06/2020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14E5E0A-0AC3-43EF-81EC-0FEF98C19265}"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jstor.org/stable/j.ctvb936s4.9.%20Accessed%205%20June%202020" TargetMode="External"/><Relationship Id="rId2" Type="http://schemas.openxmlformats.org/officeDocument/2006/relationships/hyperlink" Target="http://www.britannica.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Imagery and Symbolism in the Book of Daniel</a:t>
            </a:r>
            <a:endParaRPr lang="en-GB" dirty="0"/>
          </a:p>
        </p:txBody>
      </p:sp>
      <p:sp>
        <p:nvSpPr>
          <p:cNvPr id="3" name="Subtitle 2"/>
          <p:cNvSpPr>
            <a:spLocks noGrp="1"/>
          </p:cNvSpPr>
          <p:nvPr>
            <p:ph type="subTitle" idx="1"/>
          </p:nvPr>
        </p:nvSpPr>
        <p:spPr/>
        <p:txBody>
          <a:bodyPr/>
          <a:lstStyle/>
          <a:p>
            <a:r>
              <a:rPr lang="en-GB" dirty="0" smtClean="0"/>
              <a:t>Caitlin Vivian 1800517</a:t>
            </a:r>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548" y="404664"/>
            <a:ext cx="4572000" cy="30003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19872" y="6525344"/>
            <a:ext cx="5616624" cy="369332"/>
          </a:xfrm>
          <a:prstGeom prst="rect">
            <a:avLst/>
          </a:prstGeom>
          <a:noFill/>
        </p:spPr>
        <p:txBody>
          <a:bodyPr wrap="square" rtlCol="0">
            <a:spAutoFit/>
          </a:bodyPr>
          <a:lstStyle/>
          <a:p>
            <a:r>
              <a:rPr lang="en-GB" dirty="0" smtClean="0"/>
              <a:t>Fig.1 Daniel in the Lion’s Den,  worldofgodtoday.com</a:t>
            </a:r>
            <a:endParaRPr lang="en-GB" dirty="0"/>
          </a:p>
        </p:txBody>
      </p:sp>
    </p:spTree>
    <p:extLst>
      <p:ext uri="{BB962C8B-B14F-4D97-AF65-F5344CB8AC3E}">
        <p14:creationId xmlns:p14="http://schemas.microsoft.com/office/powerpoint/2010/main" val="26518715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information about the Book of Daniel</a:t>
            </a:r>
            <a:endParaRPr lang="en-GB" dirty="0"/>
          </a:p>
        </p:txBody>
      </p:sp>
      <p:sp>
        <p:nvSpPr>
          <p:cNvPr id="3" name="Content Placeholder 2"/>
          <p:cNvSpPr>
            <a:spLocks noGrp="1"/>
          </p:cNvSpPr>
          <p:nvPr>
            <p:ph sz="quarter" idx="1"/>
          </p:nvPr>
        </p:nvSpPr>
        <p:spPr/>
        <p:txBody>
          <a:bodyPr/>
          <a:lstStyle/>
          <a:p>
            <a:r>
              <a:rPr lang="en-GB" dirty="0" smtClean="0"/>
              <a:t>Daniel in Hebrew means ‘God is my judge’ </a:t>
            </a:r>
          </a:p>
          <a:p>
            <a:r>
              <a:rPr lang="en-GB" dirty="0" smtClean="0"/>
              <a:t>Was set in circa 600BCE to 539BCE</a:t>
            </a:r>
          </a:p>
          <a:p>
            <a:r>
              <a:rPr lang="en-GB" dirty="0" smtClean="0"/>
              <a:t>The Book of Daniel is God’s power over the kings</a:t>
            </a:r>
            <a:r>
              <a:rPr lang="en-GB" smtClean="0"/>
              <a:t>. </a:t>
            </a:r>
          </a:p>
          <a:p>
            <a:r>
              <a:rPr lang="en-GB" smtClean="0"/>
              <a:t>The imagery in the Book of Daniel </a:t>
            </a:r>
            <a:endParaRPr lang="en-GB" dirty="0"/>
          </a:p>
        </p:txBody>
      </p:sp>
    </p:spTree>
    <p:extLst>
      <p:ext uri="{BB962C8B-B14F-4D97-AF65-F5344CB8AC3E}">
        <p14:creationId xmlns:p14="http://schemas.microsoft.com/office/powerpoint/2010/main" val="18719798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aspects of the narrative</a:t>
            </a:r>
            <a:endParaRPr lang="en-GB" dirty="0"/>
          </a:p>
        </p:txBody>
      </p:sp>
      <p:sp>
        <p:nvSpPr>
          <p:cNvPr id="3" name="Content Placeholder 2"/>
          <p:cNvSpPr>
            <a:spLocks noGrp="1"/>
          </p:cNvSpPr>
          <p:nvPr>
            <p:ph sz="quarter" idx="1"/>
          </p:nvPr>
        </p:nvSpPr>
        <p:spPr/>
        <p:txBody>
          <a:bodyPr/>
          <a:lstStyle/>
          <a:p>
            <a:r>
              <a:rPr lang="en-GB" dirty="0" smtClean="0"/>
              <a:t>King Nebuchadnezzar reigned over Babylonia when the Jewish population was exiled there and King Solomon’s Temple was destroyed.</a:t>
            </a:r>
          </a:p>
          <a:p>
            <a:r>
              <a:rPr lang="en-GB" dirty="0" smtClean="0"/>
              <a:t>The narrative follows Daniel, also known as </a:t>
            </a:r>
            <a:r>
              <a:rPr lang="en-GB" dirty="0" err="1" smtClean="0"/>
              <a:t>Belteshazzar</a:t>
            </a:r>
            <a:r>
              <a:rPr lang="en-GB" dirty="0" smtClean="0"/>
              <a:t>, a captive Jew in the Babylonian Empire. </a:t>
            </a:r>
          </a:p>
          <a:p>
            <a:r>
              <a:rPr lang="en-GB" dirty="0" smtClean="0"/>
              <a:t>The narrative negatively depicts the Babylonian Empire and visions of its fall. Which happened in 539BCE, when King Cyrus conquered it.</a:t>
            </a:r>
          </a:p>
          <a:p>
            <a:r>
              <a:rPr lang="en-GB" dirty="0" smtClean="0"/>
              <a:t>Throughout the narrative, </a:t>
            </a:r>
            <a:r>
              <a:rPr lang="en-GB" dirty="0"/>
              <a:t> </a:t>
            </a:r>
            <a:r>
              <a:rPr lang="en-GB" dirty="0" smtClean="0"/>
              <a:t>it is suggested Babylonia will never last and the Jewish population will return to </a:t>
            </a:r>
            <a:r>
              <a:rPr lang="en-GB" dirty="0" err="1" smtClean="0"/>
              <a:t>Jerulsalem</a:t>
            </a:r>
            <a:r>
              <a:rPr lang="en-GB" dirty="0" smtClean="0"/>
              <a:t>. </a:t>
            </a:r>
            <a:endParaRPr lang="en-GB" dirty="0"/>
          </a:p>
        </p:txBody>
      </p:sp>
    </p:spTree>
    <p:extLst>
      <p:ext uri="{BB962C8B-B14F-4D97-AF65-F5344CB8AC3E}">
        <p14:creationId xmlns:p14="http://schemas.microsoft.com/office/powerpoint/2010/main" val="21929947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Statue</a:t>
            </a:r>
            <a:endParaRPr lang="en-GB" dirty="0"/>
          </a:p>
        </p:txBody>
      </p:sp>
      <p:sp>
        <p:nvSpPr>
          <p:cNvPr id="3" name="Content Placeholder 2"/>
          <p:cNvSpPr>
            <a:spLocks noGrp="1"/>
          </p:cNvSpPr>
          <p:nvPr>
            <p:ph sz="quarter" idx="1"/>
          </p:nvPr>
        </p:nvSpPr>
        <p:spPr/>
        <p:txBody>
          <a:bodyPr/>
          <a:lstStyle/>
          <a:p>
            <a:r>
              <a:rPr lang="en-GB" dirty="0" smtClean="0"/>
              <a:t>King Nebuchadnezzar has a vision of a statue which was made of:</a:t>
            </a:r>
          </a:p>
          <a:p>
            <a:r>
              <a:rPr lang="en-GB" dirty="0" smtClean="0"/>
              <a:t>Head of Gold – Nebuchadnezzar and Babylon</a:t>
            </a:r>
          </a:p>
          <a:p>
            <a:r>
              <a:rPr lang="en-GB" dirty="0" smtClean="0"/>
              <a:t>Chest and Arms of Silver – Medes and Persians</a:t>
            </a:r>
          </a:p>
          <a:p>
            <a:r>
              <a:rPr lang="en-GB" dirty="0" smtClean="0"/>
              <a:t>Stomach and thighs of bronze – Greece</a:t>
            </a:r>
          </a:p>
          <a:p>
            <a:r>
              <a:rPr lang="en-GB" dirty="0" smtClean="0"/>
              <a:t>Iron and Clay Feet - Rome</a:t>
            </a:r>
            <a:endParaRPr lang="en-GB" dirty="0"/>
          </a:p>
        </p:txBody>
      </p:sp>
      <p:pic>
        <p:nvPicPr>
          <p:cNvPr id="3074"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3813" y="3645024"/>
            <a:ext cx="4237420" cy="25922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27584" y="6525344"/>
            <a:ext cx="5760640" cy="369332"/>
          </a:xfrm>
          <a:prstGeom prst="rect">
            <a:avLst/>
          </a:prstGeom>
          <a:noFill/>
        </p:spPr>
        <p:txBody>
          <a:bodyPr wrap="square" rtlCol="0">
            <a:spAutoFit/>
          </a:bodyPr>
          <a:lstStyle/>
          <a:p>
            <a:r>
              <a:rPr lang="en-GB" dirty="0" smtClean="0"/>
              <a:t>Fig.2 Daniel 2,  WordPress.com </a:t>
            </a:r>
            <a:endParaRPr lang="en-GB" dirty="0"/>
          </a:p>
        </p:txBody>
      </p:sp>
    </p:spTree>
    <p:extLst>
      <p:ext uri="{BB962C8B-B14F-4D97-AF65-F5344CB8AC3E}">
        <p14:creationId xmlns:p14="http://schemas.microsoft.com/office/powerpoint/2010/main" val="17034850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Statue’s Significance </a:t>
            </a:r>
            <a:endParaRPr lang="en-GB" dirty="0"/>
          </a:p>
        </p:txBody>
      </p:sp>
      <p:sp>
        <p:nvSpPr>
          <p:cNvPr id="3" name="Content Placeholder 2"/>
          <p:cNvSpPr>
            <a:spLocks noGrp="1"/>
          </p:cNvSpPr>
          <p:nvPr>
            <p:ph sz="quarter" idx="1"/>
          </p:nvPr>
        </p:nvSpPr>
        <p:spPr/>
        <p:txBody>
          <a:bodyPr/>
          <a:lstStyle/>
          <a:p>
            <a:r>
              <a:rPr lang="en-GB" dirty="0" smtClean="0"/>
              <a:t>The Statue depicts four mortal kingdoms. The mountain symbolises God’s kingdom. </a:t>
            </a:r>
          </a:p>
          <a:p>
            <a:r>
              <a:rPr lang="en-GB" dirty="0" smtClean="0"/>
              <a:t>The Mountain spreads to cover the world, this suggests that God’s kingdom is stronger than all four other kingdoms.</a:t>
            </a:r>
          </a:p>
          <a:p>
            <a:r>
              <a:rPr lang="en-GB" dirty="0" smtClean="0"/>
              <a:t>It could also mean that the four kingdoms mentioned are all eventually going to be destroyed </a:t>
            </a:r>
            <a:r>
              <a:rPr lang="en-GB" dirty="0"/>
              <a:t>(as we see later in history) </a:t>
            </a:r>
            <a:r>
              <a:rPr lang="en-GB" dirty="0" smtClean="0"/>
              <a:t>as they are Hellenistic. However,  God’s kingdom is eternal.</a:t>
            </a:r>
            <a:endParaRPr lang="en-GB" dirty="0"/>
          </a:p>
        </p:txBody>
      </p:sp>
    </p:spTree>
    <p:extLst>
      <p:ext uri="{BB962C8B-B14F-4D97-AF65-F5344CB8AC3E}">
        <p14:creationId xmlns:p14="http://schemas.microsoft.com/office/powerpoint/2010/main" val="1144898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Fiery Furnace</a:t>
            </a:r>
            <a:endParaRPr lang="en-GB" dirty="0"/>
          </a:p>
        </p:txBody>
      </p:sp>
      <p:sp>
        <p:nvSpPr>
          <p:cNvPr id="3" name="Content Placeholder 2"/>
          <p:cNvSpPr>
            <a:spLocks noGrp="1"/>
          </p:cNvSpPr>
          <p:nvPr>
            <p:ph sz="quarter" idx="1"/>
          </p:nvPr>
        </p:nvSpPr>
        <p:spPr/>
        <p:txBody>
          <a:bodyPr/>
          <a:lstStyle/>
          <a:p>
            <a:r>
              <a:rPr lang="en-GB" dirty="0" smtClean="0"/>
              <a:t>Daniel’s three friends refuse to worship the statue, as they saw it as an idol. Idolism goes against Jewish belief (</a:t>
            </a:r>
            <a:r>
              <a:rPr lang="en-GB" b="1" i="1" dirty="0" smtClean="0"/>
              <a:t>Exodus </a:t>
            </a:r>
            <a:r>
              <a:rPr lang="en-GB" b="1" dirty="0" smtClean="0"/>
              <a:t>20:4</a:t>
            </a:r>
            <a:r>
              <a:rPr lang="en-GB" dirty="0" smtClean="0"/>
              <a:t>)</a:t>
            </a:r>
          </a:p>
          <a:p>
            <a:r>
              <a:rPr lang="en-GB" dirty="0" smtClean="0"/>
              <a:t>Nebuchadnezzar was so angry that he sentenced them to death by throwing them into a fiery furnace. </a:t>
            </a:r>
          </a:p>
          <a:p>
            <a:r>
              <a:rPr lang="en-GB" dirty="0" smtClean="0"/>
              <a:t>Instead of seeing the three friends, the guards saw four people unhurt walking in the fire and the fourth person ‘had the appearance of God’. </a:t>
            </a:r>
            <a:endParaRPr lang="en-GB" dirty="0"/>
          </a:p>
        </p:txBody>
      </p:sp>
      <p:pic>
        <p:nvPicPr>
          <p:cNvPr id="2050"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7561" y="4293096"/>
            <a:ext cx="3200356" cy="1800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6453335"/>
            <a:ext cx="8208405" cy="307777"/>
          </a:xfrm>
          <a:prstGeom prst="rect">
            <a:avLst/>
          </a:prstGeom>
          <a:noFill/>
        </p:spPr>
        <p:txBody>
          <a:bodyPr wrap="square" rtlCol="0">
            <a:spAutoFit/>
          </a:bodyPr>
          <a:lstStyle/>
          <a:p>
            <a:r>
              <a:rPr lang="en-GB" sz="1400" dirty="0" smtClean="0"/>
              <a:t>Fig 3. Shadrach,  Meshach,  Abednego in a Fiery Furnace, findsheperd.com</a:t>
            </a:r>
            <a:endParaRPr lang="en-GB" sz="1400" dirty="0"/>
          </a:p>
        </p:txBody>
      </p:sp>
    </p:spTree>
    <p:extLst>
      <p:ext uri="{BB962C8B-B14F-4D97-AF65-F5344CB8AC3E}">
        <p14:creationId xmlns:p14="http://schemas.microsoft.com/office/powerpoint/2010/main" val="12993476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Imagery of the Fiery Furnace and Significance</a:t>
            </a:r>
            <a:endParaRPr lang="en-GB" dirty="0"/>
          </a:p>
        </p:txBody>
      </p:sp>
      <p:sp>
        <p:nvSpPr>
          <p:cNvPr id="3" name="Content Placeholder 2"/>
          <p:cNvSpPr>
            <a:spLocks noGrp="1"/>
          </p:cNvSpPr>
          <p:nvPr>
            <p:ph sz="quarter" idx="1"/>
          </p:nvPr>
        </p:nvSpPr>
        <p:spPr/>
        <p:txBody>
          <a:bodyPr/>
          <a:lstStyle/>
          <a:p>
            <a:r>
              <a:rPr lang="en-GB" dirty="0" smtClean="0"/>
              <a:t>The Imagery of the Fiery Furnace is very important as it suggests violence. However, the narrative also symbolises Jewish monotheistic worship holds more value than Greek </a:t>
            </a:r>
            <a:r>
              <a:rPr lang="en-GB" dirty="0" err="1" smtClean="0"/>
              <a:t>paganistic</a:t>
            </a:r>
            <a:r>
              <a:rPr lang="en-GB" dirty="0" smtClean="0"/>
              <a:t>/</a:t>
            </a:r>
            <a:r>
              <a:rPr lang="en-GB" dirty="0" err="1" smtClean="0"/>
              <a:t>polythestic</a:t>
            </a:r>
            <a:r>
              <a:rPr lang="en-GB" dirty="0" smtClean="0"/>
              <a:t> worship.</a:t>
            </a:r>
          </a:p>
          <a:p>
            <a:r>
              <a:rPr lang="en-GB" dirty="0" smtClean="0"/>
              <a:t>Test of Loyalty to God – the Babylonians failed and Daniel’s friends passed.</a:t>
            </a:r>
          </a:p>
          <a:p>
            <a:r>
              <a:rPr lang="en-GB" dirty="0" smtClean="0"/>
              <a:t>God is with the Jewish population and condemns the Babylonian empire. </a:t>
            </a:r>
          </a:p>
          <a:p>
            <a:r>
              <a:rPr lang="en-GB" dirty="0" smtClean="0"/>
              <a:t>Christian interpretations of the fourth person believe it was a pre-incarnate appearance of Jesus.</a:t>
            </a:r>
            <a:endParaRPr lang="en-GB" dirty="0"/>
          </a:p>
        </p:txBody>
      </p:sp>
    </p:spTree>
    <p:extLst>
      <p:ext uri="{BB962C8B-B14F-4D97-AF65-F5344CB8AC3E}">
        <p14:creationId xmlns:p14="http://schemas.microsoft.com/office/powerpoint/2010/main" val="35358416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Tree</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is arguably the most clear examples of symbolism in the Book of Daniel. </a:t>
            </a:r>
          </a:p>
          <a:p>
            <a:r>
              <a:rPr lang="en-GB" dirty="0" smtClean="0"/>
              <a:t>In Chapter 4, Nebuchadnezzar has another ‘strange’ dream about a tree.  He sees the tree as ‘beautiful and abundant in fruit’ and this tree shelters many animals. </a:t>
            </a:r>
          </a:p>
          <a:p>
            <a:r>
              <a:rPr lang="en-GB" dirty="0" smtClean="0"/>
              <a:t>However,  ‘a holy watcher, coming down from heaven’ cut the branches off the tree and wrapped iron around the stump.  </a:t>
            </a:r>
          </a:p>
          <a:p>
            <a:r>
              <a:rPr lang="en-GB" dirty="0" smtClean="0"/>
              <a:t>The  imagery of the dream is foreshadowing the fall of Babylon and the Jewish reclamation of the land.</a:t>
            </a:r>
          </a:p>
          <a:p>
            <a:r>
              <a:rPr lang="en-GB" dirty="0" smtClean="0"/>
              <a:t>The tree depicts Nebuchadnezzar’s kingdom, which is the kingdom of Babylon.</a:t>
            </a:r>
          </a:p>
        </p:txBody>
      </p:sp>
    </p:spTree>
    <p:extLst>
      <p:ext uri="{BB962C8B-B14F-4D97-AF65-F5344CB8AC3E}">
        <p14:creationId xmlns:p14="http://schemas.microsoft.com/office/powerpoint/2010/main" val="4288690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Writings on the Wall</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During the feast of Belshazzar,  ‘fingers of a human hand appeared’ and began to write on the walls.</a:t>
            </a:r>
          </a:p>
          <a:p>
            <a:r>
              <a:rPr lang="en-GB" dirty="0" smtClean="0"/>
              <a:t>It is important to note, before this happened, King Belshazzar ‘commanded they bring in the vessels of gold and silver that his father… had taken out of the temple in Jerusalem’ </a:t>
            </a:r>
            <a:r>
              <a:rPr lang="en-GB" b="1" i="1" dirty="0" smtClean="0"/>
              <a:t>Daniel </a:t>
            </a:r>
            <a:r>
              <a:rPr lang="en-GB" b="1" dirty="0" smtClean="0"/>
              <a:t>5:2-3</a:t>
            </a:r>
          </a:p>
          <a:p>
            <a:r>
              <a:rPr lang="en-GB" dirty="0" smtClean="0"/>
              <a:t>The writings on the wall were again interpreted by Daniel (this shows he is a prophet of God). </a:t>
            </a:r>
          </a:p>
          <a:p>
            <a:r>
              <a:rPr lang="en-GB" dirty="0" smtClean="0"/>
              <a:t>God has numbered the days of your kingdom and brought it to an end; …You have been weighed on the scales and found wanting;… Your kingdom is divided and given to the Medes and Persians.</a:t>
            </a:r>
          </a:p>
          <a:p>
            <a:r>
              <a:rPr lang="en-GB" dirty="0" smtClean="0"/>
              <a:t>The Writings on the Wall symbolise something bad is going to happen. Which comes true as King Belshazzar is killed later in the Chapter.  Ancient History can confirm Belshazzar was killed by Mede-Persian soldiers who invaded Babylon.</a:t>
            </a:r>
          </a:p>
          <a:p>
            <a:r>
              <a:rPr lang="en-GB" dirty="0" smtClean="0"/>
              <a:t>The Babylonian Empire falls as a result and the Jewish population are now allowed in Jerusalem again.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1128050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Lion’s Den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Daniel was plotted against by the satraps who tricked Darius into signing a law, which stated no praying for thirty days, unless it is to the king, himself.</a:t>
            </a:r>
          </a:p>
          <a:p>
            <a:r>
              <a:rPr lang="en-GB" dirty="0" smtClean="0"/>
              <a:t>Daniel is thrown by Darius, into the Lion’s Den for praying to God, for allowing him to be in Jerusalem again.</a:t>
            </a:r>
          </a:p>
          <a:p>
            <a:r>
              <a:rPr lang="en-GB" dirty="0" smtClean="0"/>
              <a:t>Like Daniel’s friends in the fiery furnace (</a:t>
            </a:r>
            <a:r>
              <a:rPr lang="en-GB" b="1" dirty="0"/>
              <a:t>Daniel 4</a:t>
            </a:r>
            <a:r>
              <a:rPr lang="en-GB" dirty="0" smtClean="0"/>
              <a:t>), Daniel was protected by God as he was faithfulness.</a:t>
            </a:r>
          </a:p>
          <a:p>
            <a:r>
              <a:rPr lang="en-GB" dirty="0" smtClean="0"/>
              <a:t>‘My God sent his angel and shut the lions’ mouth so they would not hurt me, because I was found blameless before him; and also before you!’ </a:t>
            </a:r>
          </a:p>
          <a:p>
            <a:r>
              <a:rPr lang="en-GB" dirty="0" smtClean="0"/>
              <a:t>King Darius made a royal decree that all should tremble and fear the God of Daniel and his dominion has no end. </a:t>
            </a:r>
            <a:endParaRPr lang="en-GB" dirty="0"/>
          </a:p>
        </p:txBody>
      </p:sp>
    </p:spTree>
    <p:extLst>
      <p:ext uri="{BB962C8B-B14F-4D97-AF65-F5344CB8AC3E}">
        <p14:creationId xmlns:p14="http://schemas.microsoft.com/office/powerpoint/2010/main" val="6554820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Lion’s Den Significance</a:t>
            </a:r>
            <a:endParaRPr lang="en-GB" dirty="0"/>
          </a:p>
        </p:txBody>
      </p:sp>
      <p:sp>
        <p:nvSpPr>
          <p:cNvPr id="3" name="Content Placeholder 2"/>
          <p:cNvSpPr>
            <a:spLocks noGrp="1"/>
          </p:cNvSpPr>
          <p:nvPr>
            <p:ph sz="quarter" idx="1"/>
          </p:nvPr>
        </p:nvSpPr>
        <p:spPr/>
        <p:txBody>
          <a:bodyPr/>
          <a:lstStyle/>
          <a:p>
            <a:r>
              <a:rPr lang="en-GB" dirty="0" smtClean="0"/>
              <a:t>The Lion’s Den is a turning point for the Book of Daniel, for the King finally recognises Daniel’s God as powerful. </a:t>
            </a:r>
          </a:p>
          <a:p>
            <a:r>
              <a:rPr lang="en-GB" dirty="0" smtClean="0"/>
              <a:t>Daniel’s rescue symbolises a test of faith, which Daniel passes. </a:t>
            </a:r>
          </a:p>
          <a:p>
            <a:r>
              <a:rPr lang="en-GB" dirty="0" smtClean="0"/>
              <a:t>The narrative shows God’s dominance over kings, as the King’s decree was to not pray to a divine being for thirty days. God’s law holds more importance. </a:t>
            </a:r>
          </a:p>
          <a:p>
            <a:r>
              <a:rPr lang="en-GB" dirty="0" smtClean="0"/>
              <a:t>The decree of King Darius about God’s dominion over the earth symbolises a turning point in Jewish history. </a:t>
            </a:r>
            <a:endParaRPr lang="en-GB" dirty="0"/>
          </a:p>
        </p:txBody>
      </p:sp>
    </p:spTree>
    <p:extLst>
      <p:ext uri="{BB962C8B-B14F-4D97-AF65-F5344CB8AC3E}">
        <p14:creationId xmlns:p14="http://schemas.microsoft.com/office/powerpoint/2010/main" val="19239990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Nebuchadnezzar II, </a:t>
            </a:r>
            <a:r>
              <a:rPr lang="en-GB" dirty="0" smtClean="0">
                <a:hlinkClick r:id="rId2"/>
              </a:rPr>
              <a:t>www.britannica.com</a:t>
            </a:r>
            <a:endParaRPr lang="en-GB" dirty="0" smtClean="0"/>
          </a:p>
          <a:p>
            <a:r>
              <a:rPr lang="en-GB" dirty="0"/>
              <a:t>G. Ch. </a:t>
            </a:r>
            <a:r>
              <a:rPr lang="en-GB" dirty="0" err="1"/>
              <a:t>Aalders</a:t>
            </a:r>
            <a:r>
              <a:rPr lang="en-GB" dirty="0"/>
              <a:t>, “The Book of Daniel: Its Historical Trustworthiness and Prophetic Character,” The Evangelical Quarterly  2.3 (July 1930): 242-254. </a:t>
            </a:r>
            <a:endParaRPr lang="en-GB" dirty="0" smtClean="0"/>
          </a:p>
          <a:p>
            <a:r>
              <a:rPr lang="en-GB" b="1" i="1" dirty="0" smtClean="0"/>
              <a:t>Daniel </a:t>
            </a:r>
            <a:r>
              <a:rPr lang="en-GB" b="1" dirty="0" smtClean="0"/>
              <a:t>1-7 </a:t>
            </a:r>
            <a:r>
              <a:rPr lang="en-GB" dirty="0" smtClean="0"/>
              <a:t>(New Standard Revised  Version)</a:t>
            </a:r>
            <a:endParaRPr lang="en-GB" b="1" dirty="0" smtClean="0"/>
          </a:p>
          <a:p>
            <a:r>
              <a:rPr lang="en-GB" dirty="0"/>
              <a:t>Cross, Frank Moore, editor. “Nebuchadnezzar’s Dream.” </a:t>
            </a:r>
            <a:r>
              <a:rPr lang="en-GB" i="1" dirty="0"/>
              <a:t>Daniel: A Commentary on the Book of Daniel</a:t>
            </a:r>
            <a:r>
              <a:rPr lang="en-GB" dirty="0"/>
              <a:t>, by John J. Collins and Adela </a:t>
            </a:r>
            <a:r>
              <a:rPr lang="en-GB" dirty="0" err="1"/>
              <a:t>Yarbro</a:t>
            </a:r>
            <a:r>
              <a:rPr lang="en-GB" dirty="0"/>
              <a:t> Collins, Augsburg Fortress, Publishers, Minneapolis, 1993, pp. 148–175. </a:t>
            </a:r>
            <a:r>
              <a:rPr lang="en-GB" i="1" dirty="0"/>
              <a:t>JSTOR</a:t>
            </a:r>
            <a:r>
              <a:rPr lang="en-GB" dirty="0"/>
              <a:t>, </a:t>
            </a:r>
            <a:r>
              <a:rPr lang="en-GB" dirty="0" smtClean="0">
                <a:hlinkClick r:id="rId3"/>
              </a:rPr>
              <a:t>www.jstor.org/stable/j.ctvb936s4.9</a:t>
            </a:r>
            <a:r>
              <a:rPr lang="en-GB" dirty="0">
                <a:hlinkClick r:id="rId3"/>
              </a:rPr>
              <a:t>. Accessed 5 June 2020</a:t>
            </a:r>
            <a:r>
              <a:rPr lang="en-GB" dirty="0" smtClean="0"/>
              <a:t>.</a:t>
            </a:r>
          </a:p>
          <a:p>
            <a:r>
              <a:rPr lang="en-GB" dirty="0" smtClean="0"/>
              <a:t>Alexander, David, The Lion Handbook to the Bible, Lion Publishing (1976, 3</a:t>
            </a:r>
            <a:r>
              <a:rPr lang="en-GB" baseline="30000" dirty="0" smtClean="0"/>
              <a:t>rd</a:t>
            </a:r>
            <a:r>
              <a:rPr lang="en-GB" dirty="0" smtClean="0"/>
              <a:t> </a:t>
            </a:r>
            <a:r>
              <a:rPr lang="en-GB" dirty="0" err="1" smtClean="0"/>
              <a:t>edn</a:t>
            </a:r>
            <a:r>
              <a:rPr lang="en-GB" dirty="0" smtClean="0"/>
              <a:t>), pg.340-48 [accessed 5 June 2020]</a:t>
            </a:r>
          </a:p>
          <a:p>
            <a:r>
              <a:rPr lang="en-GB" dirty="0" smtClean="0"/>
              <a:t>Chen</a:t>
            </a:r>
            <a:r>
              <a:rPr lang="en-GB" dirty="0"/>
              <a:t>, </a:t>
            </a:r>
            <a:r>
              <a:rPr lang="en-GB" dirty="0" err="1"/>
              <a:t>Shidan</a:t>
            </a:r>
            <a:r>
              <a:rPr lang="en-GB" dirty="0"/>
              <a:t>, ‘The Book of Daniel: Exposure and Criticism of Political Violence’, </a:t>
            </a:r>
            <a:r>
              <a:rPr lang="en-GB" i="1" dirty="0"/>
              <a:t>GSTF Journal on Education (</a:t>
            </a:r>
            <a:r>
              <a:rPr lang="en-GB" i="1" dirty="0" err="1"/>
              <a:t>JEd</a:t>
            </a:r>
            <a:r>
              <a:rPr lang="en-GB" i="1" dirty="0"/>
              <a:t>)</a:t>
            </a:r>
            <a:r>
              <a:rPr lang="en-GB" dirty="0"/>
              <a:t>, 3 (2016), 1–8 </a:t>
            </a:r>
            <a:endParaRPr lang="en-GB" dirty="0" smtClean="0"/>
          </a:p>
          <a:p>
            <a:r>
              <a:rPr lang="en-GB" dirty="0" err="1" smtClean="0"/>
              <a:t>Rydelnik</a:t>
            </a:r>
            <a:r>
              <a:rPr lang="en-GB" dirty="0" smtClean="0"/>
              <a:t>, Michael, The Moody Bible Commentary,  Moody Publisher (2014), Chicago, pg.1279-1313.</a:t>
            </a:r>
            <a:endParaRPr lang="en-GB" dirty="0"/>
          </a:p>
          <a:p>
            <a:pPr marL="0" indent="0">
              <a:buNone/>
            </a:pPr>
            <a:r>
              <a:rPr lang="en-GB" dirty="0"/>
              <a:t> </a:t>
            </a:r>
          </a:p>
        </p:txBody>
      </p:sp>
    </p:spTree>
    <p:extLst>
      <p:ext uri="{BB962C8B-B14F-4D97-AF65-F5344CB8AC3E}">
        <p14:creationId xmlns:p14="http://schemas.microsoft.com/office/powerpoint/2010/main" val="1834847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370</TotalTime>
  <Words>1119</Words>
  <Application>Microsoft Office PowerPoint</Application>
  <PresentationFormat>On-screen Show (4:3)</PresentationFormat>
  <Paragraphs>67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Origin</vt:lpstr>
      <vt:lpstr>Imagery and Symbolism in the Book of Daniel</vt:lpstr>
      <vt:lpstr>Key information about the Book of Daniel</vt:lpstr>
      <vt:lpstr>Political aspects of the narrative</vt:lpstr>
      <vt:lpstr>The Statue</vt:lpstr>
      <vt:lpstr>The Statue’s Significance </vt:lpstr>
      <vt:lpstr>The Fiery Furnace</vt:lpstr>
      <vt:lpstr>The Imagery of the Fiery Furnace and Significance</vt:lpstr>
      <vt:lpstr>The Tree</vt:lpstr>
      <vt:lpstr>Writings on the Wall</vt:lpstr>
      <vt:lpstr>The Lion’s Den</vt:lpstr>
      <vt:lpstr>The Lion’s Den Significance</vt:lpstr>
      <vt:lpstr>Bibliography</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Imagery and Symbolism in the Book of Daniel</dc:title>
  <dc:creator>Caitlin Vivian</dc:creator>
  <cp:lastModifiedBy>Caitlin Vivian</cp:lastModifiedBy>
  <cp:revision>32</cp:revision>
  <dcterms:created xsi:type="dcterms:W3CDTF">2020-06-05T09:38:46Z</dcterms:created>
  <dcterms:modified xsi:type="dcterms:W3CDTF">2020-06-05T15:49:04Z</dcterms:modified>
</cp:coreProperties>
</file>