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37"/>
  </p:notesMasterIdLst>
  <p:sldIdLst>
    <p:sldId id="256" r:id="rId2"/>
    <p:sldId id="273" r:id="rId3"/>
    <p:sldId id="274" r:id="rId4"/>
    <p:sldId id="276" r:id="rId5"/>
    <p:sldId id="275" r:id="rId6"/>
    <p:sldId id="277" r:id="rId7"/>
    <p:sldId id="279" r:id="rId8"/>
    <p:sldId id="280" r:id="rId9"/>
    <p:sldId id="281" r:id="rId10"/>
    <p:sldId id="283" r:id="rId11"/>
    <p:sldId id="282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306" r:id="rId35"/>
    <p:sldId id="272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9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9/3/2026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studio.com/" TargetMode="External"/><Relationship Id="rId2" Type="http://schemas.openxmlformats.org/officeDocument/2006/relationships/hyperlink" Target="https://www.r-project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.r-project.org/" TargetMode="External"/><Relationship Id="rId5" Type="http://schemas.openxmlformats.org/officeDocument/2006/relationships/hyperlink" Target="https://cran.r-project.org/doc/manuals/r-release/R-intro.html" TargetMode="External"/><Relationship Id="rId4" Type="http://schemas.openxmlformats.org/officeDocument/2006/relationships/hyperlink" Target="https://cran.r-project.org/doc/FAQ/R-FAQ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studio.com/products/rstudio/download/" TargetMode="External"/><Relationship Id="rId2" Type="http://schemas.openxmlformats.org/officeDocument/2006/relationships/hyperlink" Target="https://cran.r-project.org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R_(programming_language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923112" cy="1752600"/>
          </a:xfrm>
        </p:spPr>
        <p:txBody>
          <a:bodyPr>
            <a:normAutofit/>
          </a:bodyPr>
          <a:lstStyle/>
          <a:p>
            <a:r>
              <a:rPr lang="en-GB" dirty="0"/>
              <a:t>ACCB5021</a:t>
            </a:r>
          </a:p>
          <a:p>
            <a:r>
              <a:rPr lang="en-GB" dirty="0"/>
              <a:t>Statistical Programming</a:t>
            </a:r>
          </a:p>
          <a:p>
            <a:endParaRPr lang="en-GB" dirty="0"/>
          </a:p>
          <a:p>
            <a:r>
              <a:rPr lang="en-GB" sz="2000" dirty="0"/>
              <a:t>Prof. </a:t>
            </a:r>
            <a:r>
              <a:rPr lang="en-GB" sz="2000"/>
              <a:t>Nik Whitehead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To develop the knowledge and skills required to perform more advanced statistical analysis of experimental and informatics data.</a:t>
            </a:r>
            <a:endParaRPr lang="en-GB" dirty="0"/>
          </a:p>
          <a:p>
            <a:pPr lvl="0"/>
            <a:r>
              <a:rPr lang="en-US" dirty="0"/>
              <a:t>To develop the knowledge and skills required to perform basic statistical programming in an appropriate programming language.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13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Upon the successful completion of this module, the student should be able to:</a:t>
            </a:r>
          </a:p>
          <a:p>
            <a:pPr lvl="1"/>
            <a:r>
              <a:rPr lang="en-US" dirty="0"/>
              <a:t>Select and apply appropriate statistical methods for the analysis of experimental data</a:t>
            </a:r>
            <a:endParaRPr lang="en-GB" dirty="0"/>
          </a:p>
          <a:p>
            <a:pPr lvl="1"/>
            <a:r>
              <a:rPr lang="en-US" dirty="0"/>
              <a:t>Manipulate data and implement statistical programming techniques on large datasets</a:t>
            </a:r>
            <a:endParaRPr lang="en-GB" dirty="0"/>
          </a:p>
          <a:p>
            <a:pPr lvl="1"/>
            <a:r>
              <a:rPr lang="en-US" dirty="0"/>
              <a:t>Select and apply appropriate visualisation methods for the presentation of analytical data</a:t>
            </a:r>
            <a:endParaRPr lang="en-GB" dirty="0"/>
          </a:p>
          <a:p>
            <a:pPr lvl="1"/>
            <a:r>
              <a:rPr lang="en-US" dirty="0"/>
              <a:t>Perform data exploration using appropriate visualisation tools.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982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Data input and output in multiple formats, including graphical plots.</a:t>
            </a:r>
            <a:endParaRPr lang="en-GB" dirty="0"/>
          </a:p>
          <a:p>
            <a:pPr lvl="0"/>
            <a:r>
              <a:rPr lang="en-US" dirty="0"/>
              <a:t>Scripts and functions.</a:t>
            </a:r>
            <a:endParaRPr lang="en-GB" dirty="0"/>
          </a:p>
          <a:p>
            <a:pPr lvl="0"/>
            <a:r>
              <a:rPr lang="en-US" dirty="0"/>
              <a:t>Performing basic statistical analyses including correlation analysis and statistical tests.</a:t>
            </a:r>
            <a:endParaRPr lang="en-GB" dirty="0"/>
          </a:p>
          <a:p>
            <a:pPr lvl="0"/>
            <a:r>
              <a:rPr lang="en-US" dirty="0"/>
              <a:t>Building packages with suitable documentation and examples.</a:t>
            </a:r>
            <a:endParaRPr lang="en-GB" dirty="0"/>
          </a:p>
          <a:p>
            <a:pPr lvl="0"/>
            <a:r>
              <a:rPr lang="en-US" dirty="0"/>
              <a:t>Data preparation for import into analysis and visualisation tools.</a:t>
            </a:r>
            <a:endParaRPr lang="en-GB" dirty="0"/>
          </a:p>
          <a:p>
            <a:pPr lvl="0"/>
            <a:r>
              <a:rPr lang="en-US" dirty="0"/>
              <a:t>Interactive data exploration.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617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Two assessments</a:t>
            </a:r>
          </a:p>
          <a:p>
            <a:pPr lvl="1"/>
            <a:r>
              <a:rPr lang="en-GB" dirty="0"/>
              <a:t>Data manipulation in R </a:t>
            </a:r>
          </a:p>
          <a:p>
            <a:pPr lvl="2"/>
            <a:r>
              <a:rPr lang="en-GB" dirty="0"/>
              <a:t>15:00, Monday 23</a:t>
            </a:r>
            <a:r>
              <a:rPr lang="en-GB" baseline="30000" dirty="0"/>
              <a:t>rd</a:t>
            </a:r>
            <a:r>
              <a:rPr lang="en-GB" dirty="0"/>
              <a:t> November 2026</a:t>
            </a:r>
          </a:p>
          <a:p>
            <a:pPr lvl="1"/>
            <a:r>
              <a:rPr lang="en-GB" dirty="0"/>
              <a:t>Data analysis in R </a:t>
            </a:r>
          </a:p>
          <a:p>
            <a:pPr lvl="2"/>
            <a:r>
              <a:rPr lang="en-GB" dirty="0"/>
              <a:t>15:00, Monday 11</a:t>
            </a:r>
            <a:r>
              <a:rPr lang="en-GB" baseline="30000" dirty="0"/>
              <a:t>th</a:t>
            </a:r>
            <a:r>
              <a:rPr lang="en-GB" dirty="0"/>
              <a:t> January 2026</a:t>
            </a:r>
          </a:p>
          <a:p>
            <a:pPr lvl="1"/>
            <a:r>
              <a:rPr lang="en-GB" dirty="0"/>
              <a:t>Both will require you to write and submit fully-commented R scripts</a:t>
            </a:r>
          </a:p>
          <a:p>
            <a:pPr lvl="1"/>
            <a:endParaRPr lang="en-GB" dirty="0"/>
          </a:p>
          <a:p>
            <a:r>
              <a:rPr lang="en-GB" dirty="0"/>
              <a:t>You may use </a:t>
            </a:r>
            <a:r>
              <a:rPr lang="en-GB" dirty="0" err="1"/>
              <a:t>generativeAI</a:t>
            </a:r>
            <a:r>
              <a:rPr lang="en-GB" dirty="0"/>
              <a:t> to support your work but if you do then please explain in your report how you used it, including example prompts.</a:t>
            </a:r>
          </a:p>
          <a:p>
            <a:pPr lvl="1"/>
            <a:r>
              <a:rPr lang="en-GB" dirty="0"/>
              <a:t>It is best used for explaining code and finding problems in code, not writing code from scratch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287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Main Textbook</a:t>
            </a:r>
          </a:p>
          <a:p>
            <a:pPr lvl="1"/>
            <a:r>
              <a:rPr lang="en-GB" dirty="0" err="1"/>
              <a:t>Matloff</a:t>
            </a:r>
            <a:r>
              <a:rPr lang="en-GB" dirty="0"/>
              <a:t>, Norman, </a:t>
            </a:r>
            <a:r>
              <a:rPr lang="en-GB" i="1" dirty="0"/>
              <a:t>The Art of R Programming</a:t>
            </a:r>
            <a:r>
              <a:rPr lang="en-GB" dirty="0"/>
              <a:t>, No Starch Press, 2011, ISBN 978-1593273842</a:t>
            </a:r>
            <a:endParaRPr lang="en-GB" i="1" dirty="0"/>
          </a:p>
          <a:p>
            <a:endParaRPr lang="en-GB" dirty="0"/>
          </a:p>
          <a:p>
            <a:r>
              <a:rPr lang="en-GB" dirty="0"/>
              <a:t>Useful Resources</a:t>
            </a:r>
          </a:p>
          <a:p>
            <a:pPr lvl="1"/>
            <a:r>
              <a:rPr lang="en-GB" dirty="0"/>
              <a:t>The R Project for Statistical Computing</a:t>
            </a:r>
          </a:p>
          <a:p>
            <a:pPr lvl="2"/>
            <a:r>
              <a:rPr lang="en-GB" dirty="0">
                <a:hlinkClick r:id="rId2"/>
              </a:rPr>
              <a:t>https://www.r-project.org/</a:t>
            </a:r>
            <a:endParaRPr lang="en-GB" dirty="0"/>
          </a:p>
          <a:p>
            <a:pPr lvl="1"/>
            <a:r>
              <a:rPr lang="en-GB" dirty="0" err="1"/>
              <a:t>RStudio</a:t>
            </a:r>
            <a:endParaRPr lang="en-GB" dirty="0"/>
          </a:p>
          <a:p>
            <a:pPr lvl="2"/>
            <a:r>
              <a:rPr lang="en-GB" dirty="0">
                <a:hlinkClick r:id="rId3"/>
              </a:rPr>
              <a:t>https://www.rstudio.com/</a:t>
            </a:r>
            <a:endParaRPr lang="en-GB" dirty="0"/>
          </a:p>
          <a:p>
            <a:pPr lvl="1"/>
            <a:r>
              <a:rPr lang="en-GB" dirty="0"/>
              <a:t>R FAQ</a:t>
            </a:r>
          </a:p>
          <a:p>
            <a:pPr lvl="2"/>
            <a:r>
              <a:rPr lang="en-GB" dirty="0">
                <a:hlinkClick r:id="rId4"/>
              </a:rPr>
              <a:t>https://cran.r-project.org/doc/FAQ/R-FAQ.html</a:t>
            </a:r>
            <a:endParaRPr lang="en-GB" dirty="0"/>
          </a:p>
          <a:p>
            <a:pPr lvl="1"/>
            <a:r>
              <a:rPr lang="cy-GB" dirty="0" err="1"/>
              <a:t>Introduction</a:t>
            </a:r>
            <a:r>
              <a:rPr lang="cy-GB" dirty="0"/>
              <a:t> to R</a:t>
            </a:r>
          </a:p>
          <a:p>
            <a:pPr lvl="2"/>
            <a:r>
              <a:rPr lang="en-GB" dirty="0">
                <a:hlinkClick r:id="rId5"/>
              </a:rPr>
              <a:t>https://cran.r-project.org/doc/manuals/r-release/R-intro.html</a:t>
            </a:r>
            <a:endParaRPr lang="en-GB" dirty="0"/>
          </a:p>
          <a:p>
            <a:pPr lvl="1"/>
            <a:r>
              <a:rPr lang="en-GB" dirty="0"/>
              <a:t>The R Journal</a:t>
            </a:r>
          </a:p>
          <a:p>
            <a:pPr lvl="2"/>
            <a:r>
              <a:rPr lang="en-GB" dirty="0">
                <a:hlinkClick r:id="rId6"/>
              </a:rPr>
              <a:t>https://journal.r-project.org/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184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2952328"/>
          </a:xfrm>
        </p:spPr>
        <p:txBody>
          <a:bodyPr numCol="2">
            <a:normAutofit/>
          </a:bodyPr>
          <a:lstStyle/>
          <a:p>
            <a:r>
              <a:rPr lang="en-GB" dirty="0" err="1"/>
              <a:t>RStudio</a:t>
            </a:r>
            <a:r>
              <a:rPr lang="en-GB" dirty="0"/>
              <a:t> IDE</a:t>
            </a:r>
          </a:p>
          <a:p>
            <a:r>
              <a:rPr lang="en-GB" dirty="0"/>
              <a:t>Vectors</a:t>
            </a:r>
          </a:p>
          <a:p>
            <a:r>
              <a:rPr lang="en-GB" dirty="0"/>
              <a:t>Matrices</a:t>
            </a:r>
          </a:p>
          <a:p>
            <a:r>
              <a:rPr lang="en-GB" dirty="0"/>
              <a:t>Arrays</a:t>
            </a:r>
          </a:p>
          <a:p>
            <a:r>
              <a:rPr lang="en-GB" dirty="0"/>
              <a:t>Lists</a:t>
            </a:r>
          </a:p>
          <a:p>
            <a:r>
              <a:rPr lang="en-GB" dirty="0"/>
              <a:t>Data Frames</a:t>
            </a:r>
          </a:p>
          <a:p>
            <a:r>
              <a:rPr lang="en-GB" dirty="0"/>
              <a:t>Factors</a:t>
            </a:r>
          </a:p>
          <a:p>
            <a:r>
              <a:rPr lang="en-GB" dirty="0"/>
              <a:t>Tables</a:t>
            </a:r>
          </a:p>
          <a:p>
            <a:r>
              <a:rPr lang="en-GB" dirty="0"/>
              <a:t>Graphics</a:t>
            </a:r>
          </a:p>
          <a:p>
            <a:r>
              <a:rPr lang="en-GB" dirty="0"/>
              <a:t>R Programming</a:t>
            </a:r>
          </a:p>
          <a:p>
            <a:r>
              <a:rPr lang="en-GB" dirty="0"/>
              <a:t>Maths &amp; Stats Functions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46856" y="4221088"/>
            <a:ext cx="8229600" cy="2376264"/>
          </a:xfrm>
          <a:prstGeom prst="rect">
            <a:avLst/>
          </a:prstGeom>
        </p:spPr>
        <p:txBody>
          <a:bodyPr vert="horz" numCol="1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Workshops: </a:t>
            </a:r>
          </a:p>
          <a:p>
            <a:pPr lvl="1"/>
            <a:r>
              <a:rPr lang="en-GB" dirty="0"/>
              <a:t>Thursday 9-11 IQ112</a:t>
            </a:r>
          </a:p>
          <a:p>
            <a:pPr lvl="1"/>
            <a:r>
              <a:rPr lang="en-GB" dirty="0"/>
              <a:t>Thursday 2-4 IQ112</a:t>
            </a:r>
          </a:p>
        </p:txBody>
      </p:sp>
    </p:spTree>
    <p:extLst>
      <p:ext uri="{BB962C8B-B14F-4D97-AF65-F5344CB8AC3E}">
        <p14:creationId xmlns:p14="http://schemas.microsoft.com/office/powerpoint/2010/main" val="1503931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 and </a:t>
            </a:r>
            <a:r>
              <a:rPr lang="en-GB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RStudio</a:t>
            </a:r>
            <a:endParaRPr lang="en-GB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04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 Language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R is a system for statistical computation and graphics</a:t>
            </a:r>
          </a:p>
          <a:p>
            <a:pPr lvl="1"/>
            <a:r>
              <a:rPr lang="en-GB" dirty="0"/>
              <a:t>Language</a:t>
            </a:r>
          </a:p>
          <a:p>
            <a:pPr lvl="1"/>
            <a:r>
              <a:rPr lang="en-GB" dirty="0"/>
              <a:t>Run-time environment with graphics</a:t>
            </a:r>
          </a:p>
          <a:p>
            <a:pPr lvl="1"/>
            <a:r>
              <a:rPr lang="en-GB" dirty="0"/>
              <a:t>Debugger</a:t>
            </a:r>
          </a:p>
          <a:p>
            <a:pPr lvl="1"/>
            <a:r>
              <a:rPr lang="en-GB" dirty="0"/>
              <a:t>Access to certain system functions</a:t>
            </a:r>
          </a:p>
          <a:p>
            <a:pPr lvl="1"/>
            <a:r>
              <a:rPr lang="en-GB" dirty="0"/>
              <a:t>The ability to run programs stored in script files</a:t>
            </a:r>
          </a:p>
          <a:p>
            <a:pPr lvl="1"/>
            <a:endParaRPr lang="en-GB" dirty="0"/>
          </a:p>
          <a:p>
            <a:r>
              <a:rPr lang="en-GB" dirty="0"/>
              <a:t>Interpreted rather than compiled</a:t>
            </a:r>
          </a:p>
          <a:p>
            <a:endParaRPr lang="en-GB" dirty="0"/>
          </a:p>
          <a:p>
            <a:r>
              <a:rPr lang="en-GB" dirty="0"/>
              <a:t>Shares many features with functional programming languages but also supports procedural and object-oriented programming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512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 Language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Built-in functionality</a:t>
            </a:r>
          </a:p>
          <a:p>
            <a:pPr lvl="1"/>
            <a:r>
              <a:rPr lang="en-GB" dirty="0"/>
              <a:t>Branches, looping and modular programming</a:t>
            </a:r>
          </a:p>
          <a:p>
            <a:pPr lvl="1"/>
            <a:r>
              <a:rPr lang="en-GB" dirty="0"/>
              <a:t>Linear and non-linear regression modules</a:t>
            </a:r>
          </a:p>
          <a:p>
            <a:pPr lvl="1"/>
            <a:r>
              <a:rPr lang="en-GB" dirty="0"/>
              <a:t>Time series analysis</a:t>
            </a:r>
          </a:p>
          <a:p>
            <a:pPr lvl="1"/>
            <a:r>
              <a:rPr lang="en-GB" dirty="0"/>
              <a:t>Parametric and nonparametric tests</a:t>
            </a:r>
          </a:p>
          <a:p>
            <a:pPr lvl="1"/>
            <a:r>
              <a:rPr lang="en-GB" dirty="0"/>
              <a:t>Clustering and smoothing</a:t>
            </a:r>
          </a:p>
          <a:p>
            <a:pPr lvl="1"/>
            <a:r>
              <a:rPr lang="en-GB" dirty="0"/>
              <a:t>Graphics</a:t>
            </a:r>
          </a:p>
          <a:p>
            <a:pPr lvl="1"/>
            <a:endParaRPr lang="en-GB" dirty="0"/>
          </a:p>
          <a:p>
            <a:r>
              <a:rPr lang="en-GB" dirty="0"/>
              <a:t>Add-on packages</a:t>
            </a:r>
          </a:p>
          <a:p>
            <a:pPr lvl="1"/>
            <a:r>
              <a:rPr lang="en-GB" dirty="0"/>
              <a:t>Well over 15,000 user-contributed packages</a:t>
            </a:r>
          </a:p>
          <a:p>
            <a:pPr lvl="1"/>
            <a:r>
              <a:rPr lang="en-GB" dirty="0"/>
              <a:t>Most of these are available from CRAN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709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Installation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Available for Windows, </a:t>
            </a:r>
            <a:r>
              <a:rPr lang="en-GB" dirty="0" err="1"/>
              <a:t>MacOS</a:t>
            </a:r>
            <a:r>
              <a:rPr lang="en-GB" dirty="0"/>
              <a:t>, and *nix from CRAN – The Comprehensive R Archive Network</a:t>
            </a:r>
          </a:p>
          <a:p>
            <a:pPr lvl="1"/>
            <a:r>
              <a:rPr lang="en-GB" dirty="0">
                <a:hlinkClick r:id="rId2"/>
              </a:rPr>
              <a:t>https://cran.r-project.org/</a:t>
            </a:r>
            <a:endParaRPr lang="en-GB" dirty="0"/>
          </a:p>
          <a:p>
            <a:pPr lvl="1"/>
            <a:endParaRPr lang="en-GB" dirty="0"/>
          </a:p>
          <a:p>
            <a:r>
              <a:rPr lang="cy-GB" dirty="0"/>
              <a:t>INSTALL THIS BEFORE ANYTHING ELSE</a:t>
            </a:r>
            <a:endParaRPr lang="en-GB" dirty="0"/>
          </a:p>
          <a:p>
            <a:endParaRPr lang="en-GB" dirty="0"/>
          </a:p>
          <a:p>
            <a:r>
              <a:rPr lang="en-GB" dirty="0"/>
              <a:t>This comes with a basic built-in interface but it’s not particularly user friendly</a:t>
            </a:r>
          </a:p>
          <a:p>
            <a:endParaRPr lang="en-GB" dirty="0"/>
          </a:p>
          <a:p>
            <a:r>
              <a:rPr lang="en-GB" dirty="0"/>
              <a:t>Once R has been installed, install the </a:t>
            </a:r>
            <a:r>
              <a:rPr lang="en-GB" dirty="0" err="1"/>
              <a:t>RStudio</a:t>
            </a:r>
            <a:r>
              <a:rPr lang="en-GB" dirty="0"/>
              <a:t> IDE with the Open Source License</a:t>
            </a:r>
          </a:p>
          <a:p>
            <a:pPr lvl="1"/>
            <a:r>
              <a:rPr lang="en-GB" dirty="0">
                <a:hlinkClick r:id="rId3"/>
              </a:rPr>
              <a:t>https://www.rstudio.com/products/rstudio/download/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31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RStudio 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27" y="1034977"/>
            <a:ext cx="8475146" cy="5671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157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RStudio </a:t>
            </a:r>
            <a:r>
              <a:rPr lang="en-GB" dirty="0"/>
              <a:t>- Console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941168"/>
            <a:ext cx="8229600" cy="1633368"/>
          </a:xfrm>
        </p:spPr>
        <p:txBody>
          <a:bodyPr>
            <a:normAutofit/>
          </a:bodyPr>
          <a:lstStyle/>
          <a:p>
            <a:r>
              <a:rPr lang="en-GB" dirty="0"/>
              <a:t>&gt; – command prompt</a:t>
            </a:r>
          </a:p>
          <a:p>
            <a:r>
              <a:rPr lang="en-GB" dirty="0"/>
              <a:t>Orange – commands</a:t>
            </a:r>
          </a:p>
          <a:p>
            <a:r>
              <a:rPr lang="en-GB" dirty="0"/>
              <a:t>White – output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980728"/>
            <a:ext cx="6858000" cy="372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069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RStdio - Script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064016"/>
            <a:ext cx="8229600" cy="1793984"/>
          </a:xfrm>
        </p:spPr>
        <p:txBody>
          <a:bodyPr numCol="1">
            <a:normAutofit fontScale="85000" lnSpcReduction="20000"/>
          </a:bodyPr>
          <a:lstStyle/>
          <a:p>
            <a:r>
              <a:rPr lang="en-GB" dirty="0"/>
              <a:t># – comment marker</a:t>
            </a:r>
          </a:p>
          <a:p>
            <a:r>
              <a:rPr lang="en-GB" dirty="0"/>
              <a:t>Blue – comments</a:t>
            </a:r>
          </a:p>
          <a:p>
            <a:r>
              <a:rPr lang="en-GB" dirty="0"/>
              <a:t>White – code</a:t>
            </a:r>
          </a:p>
          <a:p>
            <a:r>
              <a:rPr lang="en-GB" dirty="0"/>
              <a:t>Green – strings</a:t>
            </a:r>
          </a:p>
          <a:p>
            <a:r>
              <a:rPr lang="en-GB" dirty="0"/>
              <a:t>Red – values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575" y="1017360"/>
            <a:ext cx="6800850" cy="4010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80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RStdio -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933056"/>
            <a:ext cx="8229600" cy="26414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Shows the contents of all user-defined variables</a:t>
            </a:r>
          </a:p>
          <a:p>
            <a:r>
              <a:rPr lang="en-GB" dirty="0"/>
              <a:t>Left column – variable name</a:t>
            </a:r>
          </a:p>
          <a:p>
            <a:r>
              <a:rPr lang="en-GB" dirty="0"/>
              <a:t>Right column – variable contents</a:t>
            </a:r>
          </a:p>
          <a:p>
            <a:endParaRPr lang="en-GB" dirty="0"/>
          </a:p>
          <a:p>
            <a:r>
              <a:rPr lang="en-GB" dirty="0"/>
              <a:t>NB – for some variable types the right column also shows the data type, e.g. </a:t>
            </a:r>
            <a:r>
              <a:rPr lang="en-GB" dirty="0" err="1"/>
              <a:t>int</a:t>
            </a:r>
            <a:r>
              <a:rPr lang="en-GB" dirty="0"/>
              <a:t> [1:5]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1637" y="983482"/>
            <a:ext cx="5800725" cy="276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9414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RStudio – Working Directory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21088"/>
            <a:ext cx="8229600" cy="2636912"/>
          </a:xfrm>
        </p:spPr>
        <p:txBody>
          <a:bodyPr>
            <a:normAutofit/>
          </a:bodyPr>
          <a:lstStyle/>
          <a:p>
            <a:r>
              <a:rPr lang="en-GB" dirty="0"/>
              <a:t>Shows the file structure in your current working directory (CWD)</a:t>
            </a:r>
          </a:p>
          <a:p>
            <a:r>
              <a:rPr lang="en-GB" dirty="0"/>
              <a:t>Once a CWD has been set, all scripts will automatically be saved to it</a:t>
            </a:r>
          </a:p>
          <a:p>
            <a:r>
              <a:rPr lang="en-GB" dirty="0"/>
              <a:t>I/O is assumed to be from the CWD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36966"/>
          <a:stretch/>
        </p:blipFill>
        <p:spPr>
          <a:xfrm>
            <a:off x="1647825" y="942975"/>
            <a:ext cx="5848350" cy="3134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1369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 Quick Look At R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0290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Opening 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RStudio will open up with the following window contents:</a:t>
            </a:r>
          </a:p>
          <a:p>
            <a:pPr lvl="1"/>
            <a:r>
              <a:rPr lang="en-GB" dirty="0"/>
              <a:t>An untitled script</a:t>
            </a:r>
          </a:p>
          <a:p>
            <a:pPr lvl="1"/>
            <a:r>
              <a:rPr lang="en-GB" dirty="0"/>
              <a:t>A console window containing some </a:t>
            </a:r>
            <a:r>
              <a:rPr lang="en-GB" dirty="0" err="1"/>
              <a:t>startup</a:t>
            </a:r>
            <a:r>
              <a:rPr lang="en-GB" dirty="0"/>
              <a:t> information and ending with the “&gt;” prompt</a:t>
            </a:r>
          </a:p>
          <a:p>
            <a:pPr lvl="1"/>
            <a:r>
              <a:rPr lang="en-GB" dirty="0"/>
              <a:t>An empty environment window</a:t>
            </a:r>
          </a:p>
          <a:p>
            <a:pPr lvl="1"/>
            <a:r>
              <a:rPr lang="en-GB" dirty="0"/>
              <a:t>A file window showing the default working directory</a:t>
            </a:r>
          </a:p>
          <a:p>
            <a:pPr lvl="1"/>
            <a:endParaRPr lang="en-GB" dirty="0"/>
          </a:p>
          <a:p>
            <a:r>
              <a:rPr lang="en-GB" dirty="0"/>
              <a:t>The colour scheme can be changed from the Tools&gt;Global Options&gt;Appearance menu</a:t>
            </a:r>
          </a:p>
          <a:p>
            <a:r>
              <a:rPr lang="en-GB" dirty="0"/>
              <a:t>The default working directory can be changed from the Tools&gt;Global Options&gt;General menu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0177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Hello World!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Type the following into the console window and hit &lt;RETURN&gt; 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x&lt;-”Hello world!”</a:t>
            </a:r>
          </a:p>
          <a:p>
            <a:endParaRPr lang="en-GB" dirty="0"/>
          </a:p>
          <a:p>
            <a:r>
              <a:rPr lang="en-GB" dirty="0"/>
              <a:t>This does the following:</a:t>
            </a:r>
          </a:p>
          <a:p>
            <a:pPr lvl="1"/>
            <a:r>
              <a:rPr lang="en-GB" dirty="0"/>
              <a:t>Creates a variable called ‘x’</a:t>
            </a:r>
          </a:p>
          <a:p>
            <a:pPr lvl="1"/>
            <a:r>
              <a:rPr lang="en-GB" dirty="0"/>
              <a:t>Creates a string containing ‘Hello World!’</a:t>
            </a:r>
          </a:p>
          <a:p>
            <a:pPr lvl="1"/>
            <a:r>
              <a:rPr lang="en-GB" dirty="0"/>
              <a:t>Assigns the string to the variable x</a:t>
            </a:r>
          </a:p>
          <a:p>
            <a:pPr lvl="1"/>
            <a:endParaRPr lang="en-GB" dirty="0"/>
          </a:p>
          <a:p>
            <a:r>
              <a:rPr lang="en-GB" dirty="0"/>
              <a:t>Notice that the variable x and its contents are now also shown in the environment window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857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Hello World!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variable x can now be used in further calculations</a:t>
            </a:r>
          </a:p>
          <a:p>
            <a:r>
              <a:rPr lang="en-GB" dirty="0"/>
              <a:t>To display the contents of a variable simply type the variable’s name at the command prompt and hit &lt;RETURN&gt;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  <a:p>
            <a:endParaRPr lang="en-GB" dirty="0"/>
          </a:p>
          <a:p>
            <a:r>
              <a:rPr lang="en-GB" dirty="0"/>
              <a:t>This provides the following response: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“Hello World!”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This shows that variable x contains the string “Hello World!”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17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 does not normally use the term ‘variable’</a:t>
            </a:r>
          </a:p>
          <a:p>
            <a:r>
              <a:rPr lang="en-GB" dirty="0"/>
              <a:t>What we created was a simple data set (what R calls a </a:t>
            </a:r>
            <a:r>
              <a:rPr lang="en-GB" i="1" dirty="0"/>
              <a:t>vector</a:t>
            </a:r>
            <a:r>
              <a:rPr lang="en-GB" dirty="0"/>
              <a:t>) containing 1 element</a:t>
            </a:r>
          </a:p>
          <a:p>
            <a:r>
              <a:rPr lang="en-GB" dirty="0"/>
              <a:t>To create a dataset containing more than one element, we </a:t>
            </a:r>
            <a:r>
              <a:rPr lang="en-GB" i="1" dirty="0"/>
              <a:t>concatenate</a:t>
            </a:r>
            <a:r>
              <a:rPr lang="en-GB" dirty="0"/>
              <a:t> the elements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x&lt;-c(”Hello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World!”,”UWTSD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[1] “Hello World!” “UWTSD”</a:t>
            </a:r>
          </a:p>
          <a:p>
            <a:pPr marL="109728" indent="0">
              <a:buNone/>
            </a:pPr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The data set consists of 2 items, and is displayed starting at item 1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1063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number in brackets at the start of the output line shows the element number of the first data element on that line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the environment window, x is now shown as a 1-dimensional structure (a vector) with 5 elements, each of which are character strings (</a:t>
            </a:r>
            <a:r>
              <a:rPr lang="en-GB" i="1" dirty="0" err="1"/>
              <a:t>chr</a:t>
            </a:r>
            <a:r>
              <a:rPr lang="en-GB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07" y="2564904"/>
            <a:ext cx="8918702" cy="222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6700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access any of the individual elements of the data set by giving the data set’s name and the index value of the element we want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x[4]</a:t>
            </a:r>
          </a:p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[1] “Forty Two”</a:t>
            </a:r>
          </a:p>
          <a:p>
            <a:endParaRPr lang="en-GB" dirty="0"/>
          </a:p>
          <a:p>
            <a:r>
              <a:rPr lang="en-GB" dirty="0"/>
              <a:t>Note that in R, unlike C/C#, the index values start at 1, not 0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7271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Concatenation allows us to extend vectors as well as initially create them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subset of the data set can be extracted in a similar way to an individual element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88840"/>
            <a:ext cx="8338829" cy="28803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1" y="6116112"/>
            <a:ext cx="7256759" cy="62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9165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a&lt;-12</a:t>
            </a:r>
          </a:p>
          <a:p>
            <a:r>
              <a:rPr lang="en-GB" dirty="0"/>
              <a:t>Given that this will create a length 1 vector containing the value 12, what commands will do the following:</a:t>
            </a:r>
          </a:p>
          <a:p>
            <a:pPr lvl="1"/>
            <a:r>
              <a:rPr lang="en-GB" dirty="0"/>
              <a:t>Display the contents of a?</a:t>
            </a:r>
          </a:p>
          <a:p>
            <a:pPr lvl="1"/>
            <a:r>
              <a:rPr lang="en-GB" dirty="0"/>
              <a:t>Set the contents of a to 1,1,2,3,5</a:t>
            </a:r>
          </a:p>
          <a:p>
            <a:pPr lvl="1"/>
            <a:r>
              <a:rPr lang="en-GB" dirty="0"/>
              <a:t>Display contents of the third element of a?</a:t>
            </a:r>
          </a:p>
          <a:p>
            <a:pPr lvl="1"/>
            <a:r>
              <a:rPr lang="en-GB" dirty="0"/>
              <a:t>Create a new vector b containing the numbers 8, 13?</a:t>
            </a:r>
          </a:p>
          <a:p>
            <a:pPr lvl="1"/>
            <a:r>
              <a:rPr lang="en-GB" dirty="0"/>
              <a:t>Display the contents of vector b?</a:t>
            </a:r>
          </a:p>
          <a:p>
            <a:pPr lvl="1"/>
            <a:r>
              <a:rPr lang="en-GB" dirty="0"/>
              <a:t>Create a third vector c containing the contents of a followed by the contents of b?</a:t>
            </a:r>
          </a:p>
          <a:p>
            <a:pPr lvl="1"/>
            <a:r>
              <a:rPr lang="en-GB" dirty="0"/>
              <a:t>Display the contents of c?</a:t>
            </a:r>
          </a:p>
          <a:p>
            <a:pPr lvl="1"/>
            <a:r>
              <a:rPr lang="en-GB" dirty="0"/>
              <a:t>Display the contents of the 4</a:t>
            </a:r>
            <a:r>
              <a:rPr lang="en-GB" baseline="30000" dirty="0"/>
              <a:t>th</a:t>
            </a:r>
            <a:r>
              <a:rPr lang="en-GB" dirty="0"/>
              <a:t> to 6</a:t>
            </a:r>
            <a:r>
              <a:rPr lang="en-GB" baseline="30000" dirty="0"/>
              <a:t>th</a:t>
            </a:r>
            <a:r>
              <a:rPr lang="en-GB" dirty="0"/>
              <a:t> elements of c?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8209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4114800" cy="5593808"/>
          </a:xfrm>
        </p:spPr>
        <p:txBody>
          <a:bodyPr/>
          <a:lstStyle/>
          <a:p>
            <a:r>
              <a:rPr lang="en-GB" dirty="0"/>
              <a:t>Notice also that a, b, and c also appear in the environment window as vectors of type </a:t>
            </a:r>
            <a:r>
              <a:rPr lang="en-GB" i="1" dirty="0" err="1"/>
              <a:t>num</a:t>
            </a:r>
            <a:endParaRPr lang="en-GB" dirty="0"/>
          </a:p>
          <a:p>
            <a:endParaRPr lang="en-GB" dirty="0"/>
          </a:p>
          <a:p>
            <a:r>
              <a:rPr lang="en-GB" dirty="0"/>
              <a:t>We haven’t defined any data types, R has inferred them from what we typed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750" y="980728"/>
            <a:ext cx="4033986" cy="4642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7975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Scripts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980728"/>
            <a:ext cx="3661516" cy="5760640"/>
          </a:xfrm>
        </p:spPr>
        <p:txBody>
          <a:bodyPr>
            <a:normAutofit/>
          </a:bodyPr>
          <a:lstStyle/>
          <a:p>
            <a:r>
              <a:rPr lang="en-GB" dirty="0"/>
              <a:t>It is often useful to write commands in a script rather than repeat them at the command line</a:t>
            </a:r>
          </a:p>
          <a:p>
            <a:r>
              <a:rPr lang="en-GB" dirty="0"/>
              <a:t>To save, click on the save button</a:t>
            </a:r>
          </a:p>
          <a:p>
            <a:r>
              <a:rPr lang="en-GB" dirty="0"/>
              <a:t>To run, highlight the code required and click on ‘Run’</a:t>
            </a:r>
          </a:p>
          <a:p>
            <a:r>
              <a:rPr lang="en-GB" dirty="0"/>
              <a:t>Comments are ignored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8715" y="764703"/>
            <a:ext cx="4917781" cy="597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5923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In languages like C/C#, if you want to perform an operation on a dataset then you need to write code to cycle through every element of that dataset</a:t>
            </a:r>
          </a:p>
          <a:p>
            <a:r>
              <a:rPr lang="en-GB" dirty="0"/>
              <a:t>R makes life easier by doing this automatically</a:t>
            </a:r>
          </a:p>
          <a:p>
            <a:r>
              <a:rPr lang="en-GB" dirty="0"/>
              <a:t>A function has a name, acts upon a dataset, and (sometimes) has extra parameters passed to it</a:t>
            </a:r>
          </a:p>
          <a:p>
            <a:r>
              <a:rPr lang="en-GB" dirty="0"/>
              <a:t>The output of a function can be assigned to another dataset</a:t>
            </a:r>
          </a:p>
          <a:p>
            <a:pPr marL="109728" indent="0">
              <a:buNone/>
            </a:pPr>
            <a:endParaRPr lang="en-GB" sz="1200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breaks=12)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set_sd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8023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example, write a script to create a dataset with a normal distribution of 100 values, calculate its mean and standard deviation, and plot it as a histogram with 12 bins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29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2996952"/>
            <a:ext cx="5992176" cy="379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6076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run, the script will produce the following console output: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547" y="2060848"/>
            <a:ext cx="8666906" cy="4320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9412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826768" cy="5593808"/>
          </a:xfrm>
        </p:spPr>
        <p:txBody>
          <a:bodyPr>
            <a:normAutofit/>
          </a:bodyPr>
          <a:lstStyle/>
          <a:p>
            <a:r>
              <a:rPr lang="en-GB" dirty="0"/>
              <a:t>Notice that although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rand_set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/>
              <a:t>function completed, it didn’t display its results in the console window, but in the plot viewer</a:t>
            </a:r>
          </a:p>
          <a:p>
            <a:endParaRPr lang="en-GB" dirty="0"/>
          </a:p>
          <a:p>
            <a:r>
              <a:rPr lang="en-GB" dirty="0"/>
              <a:t>Plots can be exported for use in other documents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31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1340768"/>
            <a:ext cx="4686424" cy="401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1061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runif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(10, -1, 2)</a:t>
            </a:r>
            <a:endParaRPr lang="en-GB" dirty="0"/>
          </a:p>
          <a:p>
            <a:r>
              <a:rPr lang="en-GB" dirty="0"/>
              <a:t>This function will create 10 random numbers between -1 and 2 (not including -1 and 2)</a:t>
            </a:r>
          </a:p>
          <a:p>
            <a:r>
              <a:rPr lang="en-GB" dirty="0"/>
              <a:t>Write a script to do the following:</a:t>
            </a:r>
          </a:p>
          <a:p>
            <a:pPr lvl="1"/>
            <a:r>
              <a:rPr lang="en-GB" dirty="0"/>
              <a:t>Create and display a dataset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my_rand_data</a:t>
            </a:r>
            <a:r>
              <a:rPr lang="en-GB" dirty="0"/>
              <a:t> containing 100 random values between -3 and 3</a:t>
            </a:r>
          </a:p>
          <a:p>
            <a:pPr lvl="1"/>
            <a:r>
              <a:rPr lang="en-GB" dirty="0"/>
              <a:t>Create and display a dataset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my_norm_data</a:t>
            </a:r>
            <a:r>
              <a:rPr lang="en-GB" dirty="0"/>
              <a:t> containing 100 random values</a:t>
            </a:r>
          </a:p>
          <a:p>
            <a:pPr lvl="1"/>
            <a:r>
              <a:rPr lang="en-GB" dirty="0"/>
              <a:t>Calculate the mean and standard deviations of both datasets</a:t>
            </a:r>
          </a:p>
          <a:p>
            <a:pPr lvl="1"/>
            <a:r>
              <a:rPr lang="en-GB" dirty="0"/>
              <a:t>Draw 10-bin histograms of each dataset</a:t>
            </a:r>
          </a:p>
          <a:p>
            <a:r>
              <a:rPr lang="en-GB" dirty="0"/>
              <a:t>Run your script multiple times – why do the means, standard deviations and plots change?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967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173383" cy="5593808"/>
          </a:xfrm>
        </p:spPr>
        <p:txBody>
          <a:bodyPr/>
          <a:lstStyle/>
          <a:p>
            <a:r>
              <a:rPr lang="en-GB" dirty="0"/>
              <a:t>R’s randomiser functions produce a new set of random numbers every time they are run</a:t>
            </a:r>
          </a:p>
          <a:p>
            <a:r>
              <a:rPr lang="en-GB" dirty="0"/>
              <a:t>You can cycle through the plots using the arrow buttons in the plot window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7417" y="984938"/>
            <a:ext cx="5056217" cy="5396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9403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Tutorial/Homework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sample(1:10, 8)</a:t>
            </a:r>
            <a:endParaRPr lang="en-GB" dirty="0"/>
          </a:p>
          <a:p>
            <a:r>
              <a:rPr lang="en-GB" dirty="0"/>
              <a:t>This function will create 8 integers between 1 </a:t>
            </a:r>
            <a:r>
              <a:rPr lang="en-GB"/>
              <a:t>and 10</a:t>
            </a:r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sum(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  <a:p>
            <a:r>
              <a:rPr lang="en-GB" dirty="0"/>
              <a:t>This function will sum the values of all elements within a set of numbers</a:t>
            </a:r>
          </a:p>
          <a:p>
            <a:endParaRPr lang="en-GB" dirty="0"/>
          </a:p>
          <a:p>
            <a:r>
              <a:rPr lang="en-GB" dirty="0"/>
              <a:t>Show, using two datasets of 20 dice rolls each, that the mean roll of 2 six-sided dice is not the same as the mean roll of 1 twelve-sided die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0879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week: Vectors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chapter 1 of </a:t>
            </a:r>
            <a:r>
              <a:rPr lang="en-GB" dirty="0" err="1"/>
              <a:t>Matloff’s</a:t>
            </a:r>
            <a:r>
              <a:rPr lang="en-GB" dirty="0"/>
              <a:t> “The Art of R Programming”</a:t>
            </a:r>
          </a:p>
          <a:p>
            <a:pPr lvl="1"/>
            <a:r>
              <a:rPr lang="en-GB" dirty="0"/>
              <a:t>Read the Wikipedia article on R (programming language) at </a:t>
            </a:r>
            <a:r>
              <a:rPr lang="en-GB" dirty="0">
                <a:hlinkClick r:id="rId2"/>
              </a:rPr>
              <a:t>https://en.wikipedia.org/wiki/R_(programming_language)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35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1719</Words>
  <Application>Microsoft Office PowerPoint</Application>
  <PresentationFormat>On-screen Show (4:3)</PresentationFormat>
  <Paragraphs>282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Georgia</vt:lpstr>
      <vt:lpstr>Trebuchet MS</vt:lpstr>
      <vt:lpstr>Wingdings 2</vt:lpstr>
      <vt:lpstr>Nik2013</vt:lpstr>
      <vt:lpstr> Introduction</vt:lpstr>
      <vt:lpstr>Aims</vt:lpstr>
      <vt:lpstr>Learning Outcomes</vt:lpstr>
      <vt:lpstr>Indicative Content</vt:lpstr>
      <vt:lpstr>Assessment</vt:lpstr>
      <vt:lpstr>Reading List</vt:lpstr>
      <vt:lpstr>Schedule</vt:lpstr>
      <vt:lpstr>R and RStudio</vt:lpstr>
      <vt:lpstr>The R Language</vt:lpstr>
      <vt:lpstr>The R Language</vt:lpstr>
      <vt:lpstr>Installation</vt:lpstr>
      <vt:lpstr>RStudio IDE</vt:lpstr>
      <vt:lpstr>RStudio - Console</vt:lpstr>
      <vt:lpstr>RStdio - Script</vt:lpstr>
      <vt:lpstr>RStdio - Environment</vt:lpstr>
      <vt:lpstr>RStudio – Working Directory</vt:lpstr>
      <vt:lpstr>A Quick Look At R</vt:lpstr>
      <vt:lpstr>Opening R</vt:lpstr>
      <vt:lpstr>Hello World!</vt:lpstr>
      <vt:lpstr>Hello World!</vt:lpstr>
      <vt:lpstr>Vectors</vt:lpstr>
      <vt:lpstr>Vectors</vt:lpstr>
      <vt:lpstr>Vectors</vt:lpstr>
      <vt:lpstr>Vectors</vt:lpstr>
      <vt:lpstr>Exercise</vt:lpstr>
      <vt:lpstr>Exercise</vt:lpstr>
      <vt:lpstr>Scripts</vt:lpstr>
      <vt:lpstr>Functions</vt:lpstr>
      <vt:lpstr>Functions</vt:lpstr>
      <vt:lpstr>Functions</vt:lpstr>
      <vt:lpstr>Graphics</vt:lpstr>
      <vt:lpstr>Exercise</vt:lpstr>
      <vt:lpstr>Exercise</vt:lpstr>
      <vt:lpstr>Tutorial/Homework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302</cp:revision>
  <dcterms:created xsi:type="dcterms:W3CDTF">2011-09-13T10:27:46Z</dcterms:created>
  <dcterms:modified xsi:type="dcterms:W3CDTF">2026-09-03T10:01:42Z</dcterms:modified>
</cp:coreProperties>
</file>