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95" r:id="rId6"/>
    <p:sldId id="283" r:id="rId7"/>
    <p:sldId id="294" r:id="rId8"/>
    <p:sldId id="285" r:id="rId9"/>
    <p:sldId id="286" r:id="rId10"/>
    <p:sldId id="288" r:id="rId11"/>
    <p:sldId id="284" r:id="rId12"/>
    <p:sldId id="287" r:id="rId13"/>
    <p:sldId id="289" r:id="rId14"/>
    <p:sldId id="290" r:id="rId15"/>
    <p:sldId id="291" r:id="rId16"/>
    <p:sldId id="292" r:id="rId17"/>
    <p:sldId id="293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5D929F-D099-4907-B382-77E2174D5FE9}" v="1" dt="2021-10-13T14:09:08.534"/>
    <p1510:client id="{E1709F33-C5CC-4F81-A46F-7F8418E9080F}" v="78" dt="2021-10-12T18:33:00.9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82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ans,Justin swp930" userId="a35d9ec5-7715-44fa-b9fb-6c29a93f4a21" providerId="ADAL" clId="{145D929F-D099-4907-B382-77E2174D5FE9}"/>
    <pc:docChg chg="modNotesMaster modHandout">
      <pc:chgData name="Evans,Justin swp930" userId="a35d9ec5-7715-44fa-b9fb-6c29a93f4a21" providerId="ADAL" clId="{145D929F-D099-4907-B382-77E2174D5FE9}" dt="2021-10-13T14:09:08.533" v="0"/>
      <pc:docMkLst>
        <pc:docMk/>
      </pc:docMkLst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CBA4AF-8430-46F7-81A7-DBBAD0C6BE30}" type="datetimeFigureOut">
              <a:rPr lang="en-GB" smtClean="0"/>
              <a:t>13/10/2021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001EF-F2AD-444E-B808-B75F8DE257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70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28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5428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49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602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C159BFB-19FB-4C75-BE03-0AE9F75DA55E}" type="datetime1">
              <a:rPr lang="en-GB" smtClean="0"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BD87-738D-4E0F-972F-F37B3B2FB473}" type="datetime1">
              <a:rPr lang="en-GB" smtClean="0"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7717F-F98B-43BE-A5D1-62CE1A79497A}" type="datetime1">
              <a:rPr lang="en-GB" smtClean="0"/>
              <a:t>13/10/2021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8F18-0827-4207-85D0-8B8013A96B8F}" type="datetime1">
              <a:rPr lang="en-GB" smtClean="0"/>
              <a:t>13/10/2021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8FAA-1F0E-4A6B-99E5-ED9901A681F2}" type="datetime1">
              <a:rPr lang="en-GB" smtClean="0"/>
              <a:t>13/10/2021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E11-9C18-4590-959D-F47C081092DC}" type="datetime1">
              <a:rPr lang="en-GB" smtClean="0"/>
              <a:t>13/10/2021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22-1258-4C76-AD6D-BAA882B11159}" type="datetime1">
              <a:rPr lang="en-GB" smtClean="0"/>
              <a:t>13/10/2021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E2349-2497-439B-8B4D-9E55EEE91298}" type="datetime1">
              <a:rPr lang="en-GB" smtClean="0"/>
              <a:t>13/10/2021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105B2-8677-4A68-AD44-F78EA94A7008}" type="datetime1">
              <a:rPr lang="en-GB" smtClean="0"/>
              <a:t>13/10/2021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EA8E7-77EC-445A-9EF3-A95DA9A0C2A6}" type="datetime1">
              <a:rPr lang="en-GB" smtClean="0"/>
              <a:t>13/10/2021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C410D-D707-4FB6-822F-EF3B918E6B20}" type="datetime1">
              <a:rPr lang="en-GB" smtClean="0"/>
              <a:t>13/10/2021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8D860-59D3-4E26-919D-4A7365653721}" type="datetime1">
              <a:rPr lang="en-GB" smtClean="0"/>
              <a:t>13/10/2021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moodle.uwtsd.ac.uk/course/view.php?id=9950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uwtsd.ac.uk/hwb/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financewales.co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628800"/>
            <a:ext cx="8784976" cy="1755775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BSc Professional Investigations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Justin Evans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 Lead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54BAC7-1CF0-4411-892D-9E209611B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BD78-1722-4458-88D1-AFC957938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BSc Professional Investigations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4FBB-A861-4CD1-BECF-192A22802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Introductions Please</a:t>
            </a:r>
          </a:p>
          <a:p>
            <a:r>
              <a:rPr lang="en-GB" sz="1800" dirty="0"/>
              <a:t>Role/experience/background</a:t>
            </a:r>
          </a:p>
          <a:p>
            <a:r>
              <a:rPr lang="en-GB" sz="1800" dirty="0"/>
              <a:t>Expectations</a:t>
            </a:r>
          </a:p>
          <a:p>
            <a:r>
              <a:rPr lang="en-GB" sz="1800" dirty="0"/>
              <a:t>Concerns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8DBEA-26C4-4EB5-9BD0-6E04A605F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633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956B6-08DE-4EAF-94F8-309151C73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BSc Professional Investigations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46769-7B13-47D6-A2D0-5B8C6B40E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8"/>
          </a:xfrm>
        </p:spPr>
        <p:txBody>
          <a:bodyPr>
            <a:normAutofit/>
          </a:bodyPr>
          <a:lstStyle/>
          <a:p>
            <a:r>
              <a:rPr lang="en-GB" sz="1800" dirty="0"/>
              <a:t>15 month level 6 top up BSc Degree programme – 120 academic credits.</a:t>
            </a:r>
          </a:p>
          <a:p>
            <a:r>
              <a:rPr lang="en-GB" sz="1800" dirty="0"/>
              <a:t>Application &amp; enrolment.</a:t>
            </a:r>
          </a:p>
          <a:p>
            <a:r>
              <a:rPr lang="en-GB" sz="1800" dirty="0"/>
              <a:t>HWB Student App.</a:t>
            </a:r>
          </a:p>
          <a:p>
            <a:r>
              <a:rPr lang="en-GB" sz="1800" dirty="0"/>
              <a:t>Moodle.</a:t>
            </a:r>
          </a:p>
          <a:p>
            <a:r>
              <a:rPr lang="en-GB" sz="1800" dirty="0"/>
              <a:t>Turnitin.</a:t>
            </a:r>
          </a:p>
          <a:p>
            <a:r>
              <a:rPr lang="en-GB" sz="1800" dirty="0"/>
              <a:t>Reflection.</a:t>
            </a:r>
          </a:p>
          <a:p>
            <a:r>
              <a:rPr lang="en-GB" sz="1800" dirty="0"/>
              <a:t>RPL Process – PIP2 accreditation.</a:t>
            </a:r>
          </a:p>
          <a:p>
            <a:r>
              <a:rPr lang="en-GB" sz="1800" dirty="0"/>
              <a:t>Academic writing.</a:t>
            </a:r>
          </a:p>
          <a:p>
            <a:r>
              <a:rPr lang="en-GB" sz="1800" dirty="0"/>
              <a:t>Referencing</a:t>
            </a:r>
          </a:p>
          <a:p>
            <a:r>
              <a:rPr lang="en-GB" sz="1800" dirty="0"/>
              <a:t>Library skills.</a:t>
            </a:r>
          </a:p>
          <a:p>
            <a:r>
              <a:rPr lang="en-GB" sz="1800" dirty="0"/>
              <a:t>Student finance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CD8E5F-E538-41B4-8DC3-F838B30DE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669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C2FF4-1FB3-4983-AEF6-A25625DE5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BSc Professional Investigations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F23F8-76FF-4626-9B3B-82B31A50F1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2 x Work Based Learning workbooks.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1 – Investigation in the Workplace (BMPI6001) - 40 academic credits</a:t>
            </a:r>
            <a:endParaRPr lang="en-GB" sz="1800" i="0" strike="noStrike" dirty="0">
              <a:effectLst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Module 2 – Professional Investigative Practice (BMPI6002)- 40 academic credits.</a:t>
            </a:r>
            <a:endParaRPr lang="en-GB" sz="1800" i="0" strike="noStrike" dirty="0">
              <a:effectLst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Dissertation / Investigative Practice Project – 40 academic credits.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FFE7C-8C06-4FF6-8731-31322F0F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458865"/>
            <a:ext cx="4038600" cy="2271711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907ED-1D54-441E-88A9-C95902F6C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751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B6113-5254-4489-A663-DB1C10880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BSc Professional Investigations</a:t>
            </a:r>
            <a:br>
              <a:rPr lang="en-GB" sz="2800" dirty="0"/>
            </a:br>
            <a:r>
              <a:rPr lang="en-GB" sz="2800" dirty="0"/>
              <a:t>HWB Student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CDAF1-F0EA-426F-AD71-67D6213AFD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Student Hwb | University of Wales Trinity Saint David (uwtsd.ac.uk)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App Store</a:t>
            </a:r>
          </a:p>
          <a:p>
            <a:r>
              <a:rPr lang="en-GB" sz="1800" dirty="0"/>
              <a:t>Student email account</a:t>
            </a:r>
          </a:p>
          <a:p>
            <a:r>
              <a:rPr lang="en-GB" sz="1800" dirty="0"/>
              <a:t>FAQ’s </a:t>
            </a:r>
          </a:p>
          <a:p>
            <a:r>
              <a:rPr lang="en-GB" sz="1800" dirty="0"/>
              <a:t>Health &amp; wellbeing</a:t>
            </a:r>
          </a:p>
          <a:p>
            <a:r>
              <a:rPr lang="en-GB" sz="1800" dirty="0"/>
              <a:t>Helpdesks</a:t>
            </a:r>
          </a:p>
          <a:p>
            <a:r>
              <a:rPr lang="en-GB" sz="1800" dirty="0"/>
              <a:t>Library</a:t>
            </a:r>
          </a:p>
          <a:p>
            <a:r>
              <a:rPr lang="en-GB" sz="1800" dirty="0"/>
              <a:t>Academic support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3410AAD-08A8-4DB3-9A2B-FF65CF9E3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458865"/>
            <a:ext cx="4038600" cy="2271711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4D6E5-6960-4004-A56E-6B81BFA8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152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3A625-9FCF-4C17-BCC7-E097DC75A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BSc Professional Investigations</a:t>
            </a:r>
            <a:br>
              <a:rPr lang="en-GB" sz="2800" dirty="0"/>
            </a:br>
            <a:r>
              <a:rPr lang="en-GB" sz="2800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B12A6-BEE9-4BA3-9F54-461EB2968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Moodle is UWTSD’s learning platform and hosts online courses, content and assignments.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Student Programme of Study Handbook.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BSc Professional Investigation Module Directory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Contact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Welcome / course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Turnitin submission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workbooks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Reflection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Academic writing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Referencing guides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BA4E08-A4A2-4181-8C9E-DCF2911FC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2" y="1323010"/>
            <a:ext cx="4038600" cy="2271711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7CCD8F-F1A9-49AC-8BD9-DF50E0F6CA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3507237"/>
            <a:ext cx="4038600" cy="227171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CC197-DE62-40B6-84F9-3B38872F8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89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1D858D-76A7-4CAA-9E49-9A5270C6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BSc Professional Investigations</a:t>
            </a:r>
            <a:br>
              <a:rPr lang="en-GB" sz="2800" dirty="0"/>
            </a:br>
            <a:r>
              <a:rPr lang="en-GB" sz="2800" dirty="0"/>
              <a:t>Turnitin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0A54C4-EDC4-41A0-BC94-A40F5CF10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 dirty="0"/>
              <a:t>Assignment submission tool.</a:t>
            </a:r>
          </a:p>
          <a:p>
            <a:r>
              <a:rPr lang="en-GB" sz="1800" dirty="0"/>
              <a:t>Allows students to identify and rectify any occurrences of plagiarism.</a:t>
            </a:r>
          </a:p>
          <a:p>
            <a:r>
              <a:rPr lang="en-GB" sz="1800" dirty="0"/>
              <a:t>Provides feedback / similarity score.</a:t>
            </a:r>
          </a:p>
          <a:p>
            <a:r>
              <a:rPr lang="en-GB" sz="1800" dirty="0"/>
              <a:t>Accessed via module tile on Moodle.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7693B0-A4A5-4533-B34B-38E4202831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458865"/>
            <a:ext cx="4038600" cy="2271711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BEA4EE-525E-455B-B495-CC7C03D9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387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06528-685D-4DD1-9012-7E41467FF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/>
              <a:t>BSc Professional Investigations</a:t>
            </a:r>
            <a:br>
              <a:rPr lang="en-GB" sz="3100" dirty="0"/>
            </a:br>
            <a:r>
              <a:rPr lang="en-GB" sz="3100" dirty="0"/>
              <a:t>Reflective writing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03053-919F-45AC-8350-22AA07E66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Reflective writing demonstrates reflective thinking.</a:t>
            </a:r>
          </a:p>
          <a:p>
            <a:r>
              <a:rPr lang="en-GB" sz="1800" dirty="0"/>
              <a:t>Looking back – on an event or idea,</a:t>
            </a:r>
          </a:p>
          <a:p>
            <a:r>
              <a:rPr lang="en-GB" sz="1800" dirty="0"/>
              <a:t>Analysing the event or idea, and</a:t>
            </a:r>
          </a:p>
          <a:p>
            <a:r>
              <a:rPr lang="en-GB" sz="1800" dirty="0"/>
              <a:t>Considering what it means for you, and </a:t>
            </a:r>
          </a:p>
          <a:p>
            <a:r>
              <a:rPr lang="en-GB" sz="1800" dirty="0"/>
              <a:t>What you would consider doing next time.</a:t>
            </a:r>
          </a:p>
          <a:p>
            <a:r>
              <a:rPr lang="en-GB" sz="1800" dirty="0"/>
              <a:t>Reflective models </a:t>
            </a:r>
            <a:r>
              <a:rPr lang="en-GB" sz="1800" dirty="0" err="1"/>
              <a:t>eg</a:t>
            </a:r>
            <a:r>
              <a:rPr lang="en-GB" sz="1800" dirty="0"/>
              <a:t> Kolb, Gibbs </a:t>
            </a:r>
          </a:p>
          <a:p>
            <a:r>
              <a:rPr lang="en-GB" sz="1800" dirty="0"/>
              <a:t>Refer to Moodle tile for more information.</a:t>
            </a:r>
          </a:p>
          <a:p>
            <a:endParaRPr lang="en-GB" sz="1800" dirty="0"/>
          </a:p>
        </p:txBody>
      </p:sp>
      <p:pic>
        <p:nvPicPr>
          <p:cNvPr id="1026" name="Picture 2" descr="Kolb's Learning Styles and Experiential Learning Cycle | Simply Psychology">
            <a:extLst>
              <a:ext uri="{FF2B5EF4-FFF2-40B4-BE49-F238E27FC236}">
                <a16:creationId xmlns:a16="http://schemas.microsoft.com/office/drawing/2014/main" id="{CE100050-7F35-45AC-BC86-76AE7881C9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747" y="3573752"/>
            <a:ext cx="24384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Gibbs Reflective cycle | Crowe Associates">
            <a:extLst>
              <a:ext uri="{FF2B5EF4-FFF2-40B4-BE49-F238E27FC236}">
                <a16:creationId xmlns:a16="http://schemas.microsoft.com/office/drawing/2014/main" id="{431DABFD-DDD0-4848-8FCB-6D55CA82C9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675" y="1052736"/>
            <a:ext cx="2143125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C7DA87-9568-45E0-8D1B-17B663741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154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019A5-AE7F-44D1-8BA1-D8EF0CD84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800" dirty="0"/>
            </a:br>
            <a:r>
              <a:rPr lang="en-GB" sz="3100" dirty="0"/>
              <a:t>BSc Professional Investigations</a:t>
            </a:r>
            <a:br>
              <a:rPr lang="en-GB" sz="3100" dirty="0"/>
            </a:br>
            <a:r>
              <a:rPr lang="en-GB" sz="3100" dirty="0"/>
              <a:t>Module 1 – Investigation in the Workplace (BMPI6001</a:t>
            </a:r>
            <a:r>
              <a:rPr lang="en-GB" sz="1800" dirty="0"/>
              <a:t>)</a:t>
            </a:r>
            <a:br>
              <a:rPr lang="en-GB" sz="1800" i="0" strike="noStrike" dirty="0">
                <a:effectLst/>
              </a:rPr>
            </a:b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B829-F92F-495F-A6A8-329ABCA6AF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Aim - To enable learners to independently study the leading-edge knowledge in professional investigation that has particular relevance to their workplace practice and their personal development.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082D31-A074-4D6E-9D3E-CEB4417DEC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307418"/>
            <a:ext cx="4038600" cy="2574606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18158D-F3FB-4A57-9E17-AF89277BD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08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C82AF2-E90B-45CC-8D9F-547C9D136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BSc Professional Investigations</a:t>
            </a:r>
            <a:br>
              <a:rPr lang="en-GB" sz="2800" dirty="0"/>
            </a:br>
            <a:r>
              <a:rPr lang="en-GB" sz="2800" dirty="0"/>
              <a:t>Academic Writing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43FF59-63F1-483B-B4B9-E861E5E8931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dirty="0"/>
              <a:t>Plan effectively.</a:t>
            </a:r>
          </a:p>
          <a:p>
            <a:r>
              <a:rPr lang="en-GB" sz="1800" dirty="0"/>
              <a:t>Submit on time. </a:t>
            </a:r>
          </a:p>
          <a:p>
            <a:r>
              <a:rPr lang="en-GB" sz="1800" dirty="0"/>
              <a:t>Late submission penalties.</a:t>
            </a:r>
          </a:p>
          <a:p>
            <a:r>
              <a:rPr lang="en-GB" sz="1800" dirty="0"/>
              <a:t>Use journals, official reports and academic textbooks.</a:t>
            </a:r>
          </a:p>
          <a:p>
            <a:r>
              <a:rPr lang="en-GB" sz="1800" dirty="0"/>
              <a:t>Avoid red tops, </a:t>
            </a:r>
            <a:r>
              <a:rPr lang="en-GB" sz="1800" dirty="0" err="1"/>
              <a:t>WikipediaBe</a:t>
            </a:r>
            <a:r>
              <a:rPr lang="en-GB" sz="1800" dirty="0"/>
              <a:t> critical, write critically.</a:t>
            </a:r>
          </a:p>
          <a:p>
            <a:r>
              <a:rPr lang="en-GB" sz="1800" dirty="0"/>
              <a:t>Be objective, interpret information.</a:t>
            </a:r>
          </a:p>
          <a:p>
            <a:r>
              <a:rPr lang="en-GB" sz="1800" dirty="0"/>
              <a:t>Demonstrate understanding through paraphrasing.</a:t>
            </a:r>
          </a:p>
          <a:p>
            <a:r>
              <a:rPr lang="en-GB" sz="1800" dirty="0"/>
              <a:t>Academic integrity &amp; honesty. – ‘doing your own work’.</a:t>
            </a:r>
          </a:p>
          <a:p>
            <a:r>
              <a:rPr lang="en-GB" sz="1800" dirty="0"/>
              <a:t>Use your own words. Give credit.</a:t>
            </a:r>
          </a:p>
          <a:p>
            <a:r>
              <a:rPr lang="en-GB" sz="1800" dirty="0"/>
              <a:t>Feedback dates.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30" name="Picture 6" descr="Academic honesty">
            <a:extLst>
              <a:ext uri="{FF2B5EF4-FFF2-40B4-BE49-F238E27FC236}">
                <a16:creationId xmlns:a16="http://schemas.microsoft.com/office/drawing/2014/main" id="{D6C94B1A-2511-40F2-BCA8-9E82640A7F1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078836"/>
            <a:ext cx="4038600" cy="3032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C3DAA6-3017-4FC8-B479-B64424BCA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32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235EB-7B73-46EC-8689-F69082C82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BSc Professional Investigations</a:t>
            </a:r>
            <a:br>
              <a:rPr lang="en-GB" sz="2800" dirty="0"/>
            </a:br>
            <a:r>
              <a:rPr lang="en-GB" sz="2800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60282-8A96-4C8E-BC8F-F25897F5DF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Reference style – Harvard.</a:t>
            </a:r>
          </a:p>
          <a:p>
            <a:r>
              <a:rPr lang="en-GB" sz="1800" dirty="0"/>
              <a:t>Identifying where your information came from.</a:t>
            </a:r>
          </a:p>
          <a:p>
            <a:r>
              <a:rPr lang="en-GB" sz="1800" dirty="0"/>
              <a:t>Proper citation.</a:t>
            </a:r>
          </a:p>
          <a:p>
            <a:r>
              <a:rPr lang="en-GB" sz="1800" dirty="0"/>
              <a:t>Reference list.</a:t>
            </a:r>
          </a:p>
          <a:p>
            <a:r>
              <a:rPr lang="en-GB" sz="1800" dirty="0"/>
              <a:t>Bibliography.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0AB898-CFFA-4676-916C-21F976904A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7391" y="1600201"/>
            <a:ext cx="3560218" cy="3989040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DC446-A80E-4B32-8CF4-AC3AC9414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372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C891-F809-4860-805A-9530B6135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BSc Professional Investigations</a:t>
            </a:r>
            <a:br>
              <a:rPr lang="en-GB" sz="2800" dirty="0"/>
            </a:br>
            <a:r>
              <a:rPr lang="en-GB" sz="2800" dirty="0"/>
              <a:t>Library Skills</a:t>
            </a:r>
            <a:br>
              <a:rPr lang="en-GB" sz="2800" dirty="0"/>
            </a:br>
            <a:r>
              <a:rPr lang="en-GB" sz="2800" dirty="0"/>
              <a:t>Dedicated session to follow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3152080-FD02-4AF5-A37C-F5E952F493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459038"/>
            <a:ext cx="4038600" cy="2271712"/>
          </a:xfr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1DEE69-8FA8-4D18-AFF7-9254EA0004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459038"/>
            <a:ext cx="4038600" cy="2271712"/>
          </a:xfrm>
          <a:noFill/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57059-7BD0-4127-A826-EAFDF887D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835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7B2E1-1B32-42B3-BF56-83342494C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BSc Professional Investigations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7AB931-6F24-44AF-8835-5461555AFC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endParaRPr lang="en-GB" sz="1800" dirty="0">
              <a:hlinkClick r:id="rId3"/>
            </a:endParaRPr>
          </a:p>
          <a:p>
            <a:endParaRPr lang="en-GB" sz="1800" dirty="0">
              <a:hlinkClick r:id="rId3"/>
            </a:endParaRPr>
          </a:p>
          <a:p>
            <a:endParaRPr lang="en-GB" sz="1800" dirty="0">
              <a:hlinkClick r:id="rId3"/>
            </a:endParaRPr>
          </a:p>
          <a:p>
            <a:endParaRPr lang="en-GB" sz="1800" dirty="0">
              <a:hlinkClick r:id="rId3"/>
            </a:endParaRPr>
          </a:p>
          <a:p>
            <a:endParaRPr lang="en-GB" sz="1800" dirty="0">
              <a:hlinkClick r:id="rId3"/>
            </a:endParaRPr>
          </a:p>
          <a:p>
            <a:r>
              <a:rPr lang="en-GB" sz="1800" dirty="0">
                <a:hlinkClick r:id="rId3"/>
              </a:rPr>
              <a:t>Home | Student Finance Wales</a:t>
            </a:r>
            <a:endParaRPr lang="en-GB" sz="1800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4194D8-A9BE-409A-9BE6-D3B11DB6C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200" y="2458865"/>
            <a:ext cx="4038600" cy="2271711"/>
          </a:xfrm>
          <a:prstGeom prst="rect">
            <a:avLst/>
          </a:prstGeom>
          <a:noFill/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B3EA01F-4BE6-4167-8160-4C0C59561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2447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2">
            <a:extLst>
              <a:ext uri="{FF2B5EF4-FFF2-40B4-BE49-F238E27FC236}">
                <a16:creationId xmlns:a16="http://schemas.microsoft.com/office/drawing/2014/main" id="{8AC4BA31-92F7-4B84-BB37-52702023DA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FC0ED-A107-48AF-84A4-9CF3736EF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6837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d1624db82d45bdfcd75078e56ed716ab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ed96edffad94d7605d31fc0626206cb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9a4d144a-fc25-4fdb-964c-6d631b2b63e0"/>
    <ds:schemaRef ds:uri="http://schemas.microsoft.com/office/2006/metadata/properties"/>
    <ds:schemaRef ds:uri="99ce1279-2350-47db-8704-eccecdd1905d"/>
    <ds:schemaRef ds:uri="http://purl.org/dc/elements/1.1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369239-5199-4146-8271-42C4911CB9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1591</TotalTime>
  <Words>460</Words>
  <Application>Microsoft Office PowerPoint</Application>
  <PresentationFormat>On-screen Show (4:3)</PresentationFormat>
  <Paragraphs>116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BSc Professional Investigations</vt:lpstr>
      <vt:lpstr>BSc Professional Investigations</vt:lpstr>
      <vt:lpstr>BSc Professional Investigations</vt:lpstr>
      <vt:lpstr>BSc Professional Investigations</vt:lpstr>
      <vt:lpstr>BSc Professional Investigations HWB Student App</vt:lpstr>
      <vt:lpstr>BSc Professional Investigations Moodle</vt:lpstr>
      <vt:lpstr>BSc Professional Investigations Turnitin</vt:lpstr>
      <vt:lpstr>BSc Professional Investigations Reflective writing </vt:lpstr>
      <vt:lpstr> BSc Professional Investigations Module 1 – Investigation in the Workplace (BMPI6001) </vt:lpstr>
      <vt:lpstr>BSc Professional Investigations Academic Writing</vt:lpstr>
      <vt:lpstr>BSc Professional Investigations Referencing</vt:lpstr>
      <vt:lpstr>BSc Professional Investigations Library Skills Dedicated session to follow</vt:lpstr>
      <vt:lpstr>BSc Professional Investigations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Evans,Justin swp930</cp:lastModifiedBy>
  <cp:revision>119</cp:revision>
  <dcterms:created xsi:type="dcterms:W3CDTF">2015-04-14T15:21:28Z</dcterms:created>
  <dcterms:modified xsi:type="dcterms:W3CDTF">2021-10-13T14:09:12Z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0x01010074769ED93AAA2749A6D3F6A9527B2CC1</vt:lpwstr>
  </property>
  <property fmtid="{D5CDD505-2E9C-101B-9397-08002B2CF9AE}" pid="3" name="MSIP_Label_66cf8fe5-b7b7-4df7-b38d-1c61ac2f6639_Enabled">
    <vt:lpwstr>true</vt:lpwstr>
  </property>
  <property fmtid="{D5CDD505-2E9C-101B-9397-08002B2CF9AE}" pid="4" name="MSIP_Label_66cf8fe5-b7b7-4df7-b38d-1c61ac2f6639_SetDate">
    <vt:lpwstr>2021-10-06T10:13:35Z</vt:lpwstr>
  </property>
  <property fmtid="{D5CDD505-2E9C-101B-9397-08002B2CF9AE}" pid="5" name="MSIP_Label_66cf8fe5-b7b7-4df7-b38d-1c61ac2f6639_Method">
    <vt:lpwstr>Privileged</vt:lpwstr>
  </property>
  <property fmtid="{D5CDD505-2E9C-101B-9397-08002B2CF9AE}" pid="6" name="MSIP_Label_66cf8fe5-b7b7-4df7-b38d-1c61ac2f6639_Name">
    <vt:lpwstr>66cf8fe5-b7b7-4df7-b38d-1c61ac2f6639</vt:lpwstr>
  </property>
  <property fmtid="{D5CDD505-2E9C-101B-9397-08002B2CF9AE}" pid="7" name="MSIP_Label_66cf8fe5-b7b7-4df7-b38d-1c61ac2f6639_SiteId">
    <vt:lpwstr>270c2f4d-fd0c-4f08-92a9-e5bdd8a87e09</vt:lpwstr>
  </property>
  <property fmtid="{D5CDD505-2E9C-101B-9397-08002B2CF9AE}" pid="8" name="MSIP_Label_66cf8fe5-b7b7-4df7-b38d-1c61ac2f6639_ActionId">
    <vt:lpwstr>3339f648-e8bb-4840-9472-fd75123dda06</vt:lpwstr>
  </property>
  <property fmtid="{D5CDD505-2E9C-101B-9397-08002B2CF9AE}" pid="9" name="MSIP_Label_66cf8fe5-b7b7-4df7-b38d-1c61ac2f6639_ContentBits">
    <vt:lpwstr>0</vt:lpwstr>
  </property>
</Properties>
</file>