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8" r:id="rId41"/>
    <p:sldId id="299" r:id="rId42"/>
    <p:sldId id="304" r:id="rId4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>
            <a:extLst>
              <a:ext uri="{FF2B5EF4-FFF2-40B4-BE49-F238E27FC236}">
                <a16:creationId xmlns:a16="http://schemas.microsoft.com/office/drawing/2014/main" id="{A395FDE1-A46D-A347-914C-02F943E0E7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58194F10-E844-3A40-9F3E-2394EC8A57A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1075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>
            <a:extLst>
              <a:ext uri="{FF2B5EF4-FFF2-40B4-BE49-F238E27FC236}">
                <a16:creationId xmlns:a16="http://schemas.microsoft.com/office/drawing/2014/main" id="{60DEAB23-E5E9-E147-898C-EE5EE932B1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3EF97A15-2729-1F40-AF7E-9ABF3913C2F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8745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>
            <a:extLst>
              <a:ext uri="{FF2B5EF4-FFF2-40B4-BE49-F238E27FC236}">
                <a16:creationId xmlns:a16="http://schemas.microsoft.com/office/drawing/2014/main" id="{77C1EDE3-DE11-7B4C-8F56-57D6E4F57C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6AC9DE6E-2F96-4A4A-8691-0C9EAFC7447B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33318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>
            <a:extLst>
              <a:ext uri="{FF2B5EF4-FFF2-40B4-BE49-F238E27FC236}">
                <a16:creationId xmlns:a16="http://schemas.microsoft.com/office/drawing/2014/main" id="{5F7FD674-378B-5F48-BB5F-BC64E08D11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68DB1BF9-3335-EC48-8059-FB3261DD645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91978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>
            <a:extLst>
              <a:ext uri="{FF2B5EF4-FFF2-40B4-BE49-F238E27FC236}">
                <a16:creationId xmlns:a16="http://schemas.microsoft.com/office/drawing/2014/main" id="{BE9BBDD6-0765-E046-B272-E7048CEB1F9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43173421-76C3-AF49-BDDE-CDA4B3A3F21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1010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>
            <a:extLst>
              <a:ext uri="{FF2B5EF4-FFF2-40B4-BE49-F238E27FC236}">
                <a16:creationId xmlns:a16="http://schemas.microsoft.com/office/drawing/2014/main" id="{8B1C92C5-AEC9-2F47-A2AB-E8BA44A9F4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2D2D13F3-DE9C-FA43-8729-38D0B2F318E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85585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>
            <a:extLst>
              <a:ext uri="{FF2B5EF4-FFF2-40B4-BE49-F238E27FC236}">
                <a16:creationId xmlns:a16="http://schemas.microsoft.com/office/drawing/2014/main" id="{AA674CDC-BDE2-2046-AD51-A095BCD50C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F3C37D96-44A3-CF4A-B198-E7324330519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39609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>
            <a:extLst>
              <a:ext uri="{FF2B5EF4-FFF2-40B4-BE49-F238E27FC236}">
                <a16:creationId xmlns:a16="http://schemas.microsoft.com/office/drawing/2014/main" id="{F904B8CA-F524-7846-A1F6-74D9077C08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7658C460-F101-9446-B42B-2AE6ECCCF83C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22088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">
            <a:extLst>
              <a:ext uri="{FF2B5EF4-FFF2-40B4-BE49-F238E27FC236}">
                <a16:creationId xmlns:a16="http://schemas.microsoft.com/office/drawing/2014/main" id="{E07270AD-D05C-7C46-8E78-998774A72A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F867DB19-3320-864A-B211-72B53808D739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57899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">
            <a:extLst>
              <a:ext uri="{FF2B5EF4-FFF2-40B4-BE49-F238E27FC236}">
                <a16:creationId xmlns:a16="http://schemas.microsoft.com/office/drawing/2014/main" id="{8AA00B93-CBBE-F04B-B72C-6F44C9FA41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771B5C73-48ED-EF47-AA6A-BC71391F89E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75339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">
            <a:extLst>
              <a:ext uri="{FF2B5EF4-FFF2-40B4-BE49-F238E27FC236}">
                <a16:creationId xmlns:a16="http://schemas.microsoft.com/office/drawing/2014/main" id="{3745664A-A035-924F-A466-C3BE1DB3D6A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25A313C7-E9B0-2F4A-AE35-7433CF3435E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67928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>
            <a:extLst>
              <a:ext uri="{FF2B5EF4-FFF2-40B4-BE49-F238E27FC236}">
                <a16:creationId xmlns:a16="http://schemas.microsoft.com/office/drawing/2014/main" id="{8AAA500A-4BD2-AD46-915A-934AC0012C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A6F565E4-2DAD-B34F-8FBC-C76811671422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24161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>
            <a:extLst>
              <a:ext uri="{FF2B5EF4-FFF2-40B4-BE49-F238E27FC236}">
                <a16:creationId xmlns:a16="http://schemas.microsoft.com/office/drawing/2014/main" id="{3EB44702-A269-6446-A94A-74A571A86B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FCB3055A-CE26-B44A-B42A-B9B17E4D11D0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99693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">
            <a:extLst>
              <a:ext uri="{FF2B5EF4-FFF2-40B4-BE49-F238E27FC236}">
                <a16:creationId xmlns:a16="http://schemas.microsoft.com/office/drawing/2014/main" id="{0D0F84EA-806E-CA43-A5D2-DA7022D05E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1DF1960B-1AC2-424A-86AB-5786B47CEAF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51991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">
            <a:extLst>
              <a:ext uri="{FF2B5EF4-FFF2-40B4-BE49-F238E27FC236}">
                <a16:creationId xmlns:a16="http://schemas.microsoft.com/office/drawing/2014/main" id="{A06CECF2-8C33-4F45-BD57-543844AB20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FEFD75F5-BFB4-9441-9A02-D90D2B6DBD4A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82064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">
            <a:extLst>
              <a:ext uri="{FF2B5EF4-FFF2-40B4-BE49-F238E27FC236}">
                <a16:creationId xmlns:a16="http://schemas.microsoft.com/office/drawing/2014/main" id="{24D97B9C-D649-6C47-A5FB-391CE9C7F8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7ACF727B-45F9-C440-B404-57710512D1D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09575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">
            <a:extLst>
              <a:ext uri="{FF2B5EF4-FFF2-40B4-BE49-F238E27FC236}">
                <a16:creationId xmlns:a16="http://schemas.microsoft.com/office/drawing/2014/main" id="{2505179F-0637-F44C-BD27-DA7A6EDF20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C6145BC3-3C76-9F46-913C-3E661F638A7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5923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">
            <a:extLst>
              <a:ext uri="{FF2B5EF4-FFF2-40B4-BE49-F238E27FC236}">
                <a16:creationId xmlns:a16="http://schemas.microsoft.com/office/drawing/2014/main" id="{4B86A243-4508-824B-BF33-CDCF183547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F10DF0A1-6B6D-B443-A2E1-7EC5D3764AE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18022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">
            <a:extLst>
              <a:ext uri="{FF2B5EF4-FFF2-40B4-BE49-F238E27FC236}">
                <a16:creationId xmlns:a16="http://schemas.microsoft.com/office/drawing/2014/main" id="{89C206F9-86F6-D94B-9D76-A5981D7CCDC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566B6C42-86A6-A842-BE6B-A12404EEBFA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66196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">
            <a:extLst>
              <a:ext uri="{FF2B5EF4-FFF2-40B4-BE49-F238E27FC236}">
                <a16:creationId xmlns:a16="http://schemas.microsoft.com/office/drawing/2014/main" id="{7278A267-0456-A140-BC0C-1F2BC7BCE3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EE009097-74F7-CE48-AD6C-8DD3B58216DE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58684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">
            <a:extLst>
              <a:ext uri="{FF2B5EF4-FFF2-40B4-BE49-F238E27FC236}">
                <a16:creationId xmlns:a16="http://schemas.microsoft.com/office/drawing/2014/main" id="{771B98C9-C281-1E4E-AF18-04D2FEC56F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7A88A73C-C350-1349-9C81-CEAA06D9E0B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098643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">
            <a:extLst>
              <a:ext uri="{FF2B5EF4-FFF2-40B4-BE49-F238E27FC236}">
                <a16:creationId xmlns:a16="http://schemas.microsoft.com/office/drawing/2014/main" id="{5794E708-30B7-F44C-BC85-861A79AE79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BE2DBBE4-57F1-FF4D-A19B-36BE4A8E229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98254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">
            <a:extLst>
              <a:ext uri="{FF2B5EF4-FFF2-40B4-BE49-F238E27FC236}">
                <a16:creationId xmlns:a16="http://schemas.microsoft.com/office/drawing/2014/main" id="{EC47FD90-FFCB-6C4E-B2A5-6F8442E0FD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A81CBFB6-3036-9C46-8963-219DE8989CF2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9697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">
            <a:extLst>
              <a:ext uri="{FF2B5EF4-FFF2-40B4-BE49-F238E27FC236}">
                <a16:creationId xmlns:a16="http://schemas.microsoft.com/office/drawing/2014/main" id="{3CE01861-0D34-FD48-B77C-E956EB220B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70D8BDFE-EC8E-5949-B505-57F2B4AC0229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347493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">
            <a:extLst>
              <a:ext uri="{FF2B5EF4-FFF2-40B4-BE49-F238E27FC236}">
                <a16:creationId xmlns:a16="http://schemas.microsoft.com/office/drawing/2014/main" id="{E181DF49-CDFD-774F-87A7-33F21195E6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579CD921-F85C-3A4F-BF41-DC26DDB8B6A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2059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1">
            <a:extLst>
              <a:ext uri="{FF2B5EF4-FFF2-40B4-BE49-F238E27FC236}">
                <a16:creationId xmlns:a16="http://schemas.microsoft.com/office/drawing/2014/main" id="{B6AED01A-0EDE-4E4D-A349-8FE2B0207F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C991483C-6CB1-984A-B90F-3D1ED6089AE1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866026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1">
            <a:extLst>
              <a:ext uri="{FF2B5EF4-FFF2-40B4-BE49-F238E27FC236}">
                <a16:creationId xmlns:a16="http://schemas.microsoft.com/office/drawing/2014/main" id="{132EC49F-059E-3A4D-BEB8-341AAB82CDD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D6B0E6C5-371A-6F48-BB14-88AC48BA8C5D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101290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">
            <a:extLst>
              <a:ext uri="{FF2B5EF4-FFF2-40B4-BE49-F238E27FC236}">
                <a16:creationId xmlns:a16="http://schemas.microsoft.com/office/drawing/2014/main" id="{F6690574-830C-4546-B9C7-6471138D36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09AB6709-AA27-3941-864C-3DBE75D1863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32832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">
            <a:extLst>
              <a:ext uri="{FF2B5EF4-FFF2-40B4-BE49-F238E27FC236}">
                <a16:creationId xmlns:a16="http://schemas.microsoft.com/office/drawing/2014/main" id="{5B05BAB9-4413-484D-89BD-F91A6AA5A3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7F0E5CD1-32D2-F040-AA73-FC21A0FE301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793056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">
            <a:extLst>
              <a:ext uri="{FF2B5EF4-FFF2-40B4-BE49-F238E27FC236}">
                <a16:creationId xmlns:a16="http://schemas.microsoft.com/office/drawing/2014/main" id="{606BD7F8-FD88-DC46-A2B1-D3C5AC5E62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B607F439-A2AA-9646-8193-668690D45454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666414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">
            <a:extLst>
              <a:ext uri="{FF2B5EF4-FFF2-40B4-BE49-F238E27FC236}">
                <a16:creationId xmlns:a16="http://schemas.microsoft.com/office/drawing/2014/main" id="{0CB69378-BFE3-7E44-A787-58C75DAA70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2">
            <a:extLst>
              <a:ext uri="{FF2B5EF4-FFF2-40B4-BE49-F238E27FC236}">
                <a16:creationId xmlns:a16="http://schemas.microsoft.com/office/drawing/2014/main" id="{9ACB4DF2-3EEA-6243-8E07-9EEF049F48E8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55160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">
            <a:extLst>
              <a:ext uri="{FF2B5EF4-FFF2-40B4-BE49-F238E27FC236}">
                <a16:creationId xmlns:a16="http://schemas.microsoft.com/office/drawing/2014/main" id="{A1EBEC9D-6D9C-3A4F-A214-650462C5CB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2">
            <a:extLst>
              <a:ext uri="{FF2B5EF4-FFF2-40B4-BE49-F238E27FC236}">
                <a16:creationId xmlns:a16="http://schemas.microsoft.com/office/drawing/2014/main" id="{9B659B55-28A3-3E40-BE01-CAB8FD6D488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741039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">
            <a:extLst>
              <a:ext uri="{FF2B5EF4-FFF2-40B4-BE49-F238E27FC236}">
                <a16:creationId xmlns:a16="http://schemas.microsoft.com/office/drawing/2014/main" id="{8F06137B-FA6E-FD4A-B30D-3A44FBD392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2">
            <a:extLst>
              <a:ext uri="{FF2B5EF4-FFF2-40B4-BE49-F238E27FC236}">
                <a16:creationId xmlns:a16="http://schemas.microsoft.com/office/drawing/2014/main" id="{8AFDD88E-DD19-1D43-AAEA-BE74517BC335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590827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">
            <a:extLst>
              <a:ext uri="{FF2B5EF4-FFF2-40B4-BE49-F238E27FC236}">
                <a16:creationId xmlns:a16="http://schemas.microsoft.com/office/drawing/2014/main" id="{023F2DF4-FC00-2C4A-A955-FF8EFD62E1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2">
            <a:extLst>
              <a:ext uri="{FF2B5EF4-FFF2-40B4-BE49-F238E27FC236}">
                <a16:creationId xmlns:a16="http://schemas.microsoft.com/office/drawing/2014/main" id="{B4A270B6-8263-E247-AABB-6CD6CA80992D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04201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">
            <a:extLst>
              <a:ext uri="{FF2B5EF4-FFF2-40B4-BE49-F238E27FC236}">
                <a16:creationId xmlns:a16="http://schemas.microsoft.com/office/drawing/2014/main" id="{E2B0A5FE-F764-554F-A0A8-718E976AC4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2">
            <a:extLst>
              <a:ext uri="{FF2B5EF4-FFF2-40B4-BE49-F238E27FC236}">
                <a16:creationId xmlns:a16="http://schemas.microsoft.com/office/drawing/2014/main" id="{81D1E398-1958-9041-9B01-85F5764BCFDA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636625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">
            <a:extLst>
              <a:ext uri="{FF2B5EF4-FFF2-40B4-BE49-F238E27FC236}">
                <a16:creationId xmlns:a16="http://schemas.microsoft.com/office/drawing/2014/main" id="{761769EA-ECFA-BB45-88FE-72D3FA3A392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2">
            <a:extLst>
              <a:ext uri="{FF2B5EF4-FFF2-40B4-BE49-F238E27FC236}">
                <a16:creationId xmlns:a16="http://schemas.microsoft.com/office/drawing/2014/main" id="{C2186C36-36D4-0F4F-85A8-5545ED90D943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325343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">
            <a:extLst>
              <a:ext uri="{FF2B5EF4-FFF2-40B4-BE49-F238E27FC236}">
                <a16:creationId xmlns:a16="http://schemas.microsoft.com/office/drawing/2014/main" id="{10225DBC-BE73-F047-8AD4-E0F4F6F17D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40435A57-F44B-CA41-A159-FACD6BA88D3D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811239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">
            <a:extLst>
              <a:ext uri="{FF2B5EF4-FFF2-40B4-BE49-F238E27FC236}">
                <a16:creationId xmlns:a16="http://schemas.microsoft.com/office/drawing/2014/main" id="{47006924-8EF4-7242-BDCA-53C9489C0E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2">
            <a:extLst>
              <a:ext uri="{FF2B5EF4-FFF2-40B4-BE49-F238E27FC236}">
                <a16:creationId xmlns:a16="http://schemas.microsoft.com/office/drawing/2014/main" id="{2D042E66-822C-2243-8493-623FBE44F9CF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86374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">
            <a:extLst>
              <a:ext uri="{FF2B5EF4-FFF2-40B4-BE49-F238E27FC236}">
                <a16:creationId xmlns:a16="http://schemas.microsoft.com/office/drawing/2014/main" id="{DA241ABC-F157-1443-9BBA-D8A1D44CBFC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2">
            <a:extLst>
              <a:ext uri="{FF2B5EF4-FFF2-40B4-BE49-F238E27FC236}">
                <a16:creationId xmlns:a16="http://schemas.microsoft.com/office/drawing/2014/main" id="{3830A0D1-AD23-6144-8252-FAF7E5276507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0754109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1">
            <a:extLst>
              <a:ext uri="{FF2B5EF4-FFF2-40B4-BE49-F238E27FC236}">
                <a16:creationId xmlns:a16="http://schemas.microsoft.com/office/drawing/2014/main" id="{80BF49EB-3B3D-374D-8EC0-8B7304FEFE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2">
            <a:extLst>
              <a:ext uri="{FF2B5EF4-FFF2-40B4-BE49-F238E27FC236}">
                <a16:creationId xmlns:a16="http://schemas.microsoft.com/office/drawing/2014/main" id="{FC67FDC9-C0CF-484C-9F86-A91B9242CD29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14293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1">
            <a:extLst>
              <a:ext uri="{FF2B5EF4-FFF2-40B4-BE49-F238E27FC236}">
                <a16:creationId xmlns:a16="http://schemas.microsoft.com/office/drawing/2014/main" id="{F90853A5-CF34-A240-9529-DF91B04824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2">
            <a:extLst>
              <a:ext uri="{FF2B5EF4-FFF2-40B4-BE49-F238E27FC236}">
                <a16:creationId xmlns:a16="http://schemas.microsoft.com/office/drawing/2014/main" id="{4617C1EA-167F-414C-B74D-764980E213AE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noFill/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0397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16900" cy="1131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447800"/>
            <a:ext cx="4032250" cy="4665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1850" y="1447800"/>
            <a:ext cx="4032250" cy="4665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366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8.emf"/><Relationship Id="rId4" Type="http://schemas.openxmlformats.org/officeDocument/2006/relationships/oleObject" Target="../embeddings/oleObject3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9.emf"/><Relationship Id="rId4" Type="http://schemas.openxmlformats.org/officeDocument/2006/relationships/oleObject" Target="../embeddings/oleObject4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18.emf"/><Relationship Id="rId4" Type="http://schemas.openxmlformats.org/officeDocument/2006/relationships/oleObject" Target="../embeddings/oleObject5.bin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19.emf"/><Relationship Id="rId4" Type="http://schemas.openxmlformats.org/officeDocument/2006/relationships/oleObject" Target="../embeddings/oleObject6.bin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BMSK5004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99592" y="1196752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Managing Projects in the Organisation</a:t>
            </a:r>
          </a:p>
          <a:p>
            <a:pPr eaLnBrk="1" hangingPunct="1"/>
            <a:r>
              <a:rPr lang="en-GB" altLang="en-US" b="1">
                <a:solidFill>
                  <a:schemeClr val="tx1"/>
                </a:solidFill>
              </a:rPr>
              <a:t>Planning </a:t>
            </a:r>
            <a:r>
              <a:rPr lang="en-GB" altLang="en-US" b="1" dirty="0">
                <a:solidFill>
                  <a:schemeClr val="tx1"/>
                </a:solidFill>
              </a:rPr>
              <a:t>and Managing Projects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5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>
            <a:extLst>
              <a:ext uri="{FF2B5EF4-FFF2-40B4-BE49-F238E27FC236}">
                <a16:creationId xmlns:a16="http://schemas.microsoft.com/office/drawing/2014/main" id="{C9253B93-10BC-634F-AECF-7D654495D95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8013" cy="114300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Contents</a:t>
            </a: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F5DA1893-F315-C54D-AEBF-2DB6CED7C76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28612" y="980728"/>
            <a:ext cx="8485188" cy="47307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buFont typeface="Lucida Sans Unicode" panose="020B0602030504020204" pitchFamily="34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3.1   Tracking Progress</a:t>
            </a:r>
          </a:p>
          <a:p>
            <a:pPr eaLnBrk="1" hangingPunct="1">
              <a:lnSpc>
                <a:spcPct val="90000"/>
              </a:lnSpc>
              <a:buFont typeface="Lucida Sans Unicode" panose="020B0602030504020204" pitchFamily="34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3.2   Project Personnel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buFont typeface="Wingdings" pitchFamily="2" charset="2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3.3   Effort Estimation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buFont typeface="Wingdings" pitchFamily="2" charset="2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3.4   Risk Management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buFont typeface="Wingdings" pitchFamily="2" charset="2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3.5   The Project Plan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buFont typeface="Wingdings" pitchFamily="2" charset="2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3.6	Process Models and Project Management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buFont typeface="Wingdings" pitchFamily="2" charset="2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3.7   Information System Example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buFont typeface="Wingdings" pitchFamily="2" charset="2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3.8  	Real Time Example</a:t>
            </a:r>
          </a:p>
          <a:p>
            <a:pPr eaLnBrk="1" hangingPunct="1">
              <a:lnSpc>
                <a:spcPct val="90000"/>
              </a:lnSpc>
              <a:spcBef>
                <a:spcPts val="800"/>
              </a:spcBef>
              <a:buClr>
                <a:srgbClr val="3333CC"/>
              </a:buClr>
              <a:buFont typeface="Wingdings" pitchFamily="2" charset="2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dirty="0"/>
              <a:t>3.9   What this Chapter Means for You</a:t>
            </a:r>
          </a:p>
        </p:txBody>
      </p:sp>
    </p:spTree>
    <p:extLst>
      <p:ext uri="{BB962C8B-B14F-4D97-AF65-F5344CB8AC3E}">
        <p14:creationId xmlns:p14="http://schemas.microsoft.com/office/powerpoint/2010/main" val="3525126693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>
            <a:extLst>
              <a:ext uri="{FF2B5EF4-FFF2-40B4-BE49-F238E27FC236}">
                <a16:creationId xmlns:a16="http://schemas.microsoft.com/office/drawing/2014/main" id="{FFEF53D7-1353-AA41-B90C-0EABA1EDBD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8013" cy="1143000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Chapter 3 Objectives</a:t>
            </a: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BE2B73E2-947D-D644-BD71-5DDA61C2FA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8013" cy="4676775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Tracking project progress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Project personnel and organization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Effort and schedule estimation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Risk management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Using process modeling with project planning</a:t>
            </a:r>
          </a:p>
        </p:txBody>
      </p:sp>
    </p:spTree>
    <p:extLst>
      <p:ext uri="{BB962C8B-B14F-4D97-AF65-F5344CB8AC3E}">
        <p14:creationId xmlns:p14="http://schemas.microsoft.com/office/powerpoint/2010/main" val="3047794504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>
            <a:extLst>
              <a:ext uri="{FF2B5EF4-FFF2-40B4-BE49-F238E27FC236}">
                <a16:creationId xmlns:a16="http://schemas.microsoft.com/office/drawing/2014/main" id="{F7160D67-40E5-0C47-A762-3FD11761C9C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000C3A2C-0F95-F846-B94D-9BD4676C03D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Do you understand customer’s problems and needs?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Can you design a system to solve customer’s problems or satisfy customer’s needs?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How long will it take you to develop the system?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How much will it cost to develop the system?</a:t>
            </a:r>
          </a:p>
        </p:txBody>
      </p:sp>
    </p:spTree>
    <p:extLst>
      <p:ext uri="{BB962C8B-B14F-4D97-AF65-F5344CB8AC3E}">
        <p14:creationId xmlns:p14="http://schemas.microsoft.com/office/powerpoint/2010/main" val="3359607193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>
            <a:extLst>
              <a:ext uri="{FF2B5EF4-FFF2-40B4-BE49-F238E27FC236}">
                <a16:creationId xmlns:a16="http://schemas.microsoft.com/office/drawing/2014/main" id="{42B0D4FE-BB75-C84F-A8F0-64B7D8D702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3250" cy="1139825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Project Schedule</a:t>
            </a:r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CBED3D8C-BF79-C641-B4D2-CD9E09A156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3250" cy="4672013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Describes the software-development cycle for a particular project by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enumerating the phases or stages of the project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breaking each phase into discrete tasks or activities to be completed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Portrays the interactions among the activities and estimates the times that each task or activity will take</a:t>
            </a:r>
          </a:p>
        </p:txBody>
      </p:sp>
    </p:spTree>
    <p:extLst>
      <p:ext uri="{BB962C8B-B14F-4D97-AF65-F5344CB8AC3E}">
        <p14:creationId xmlns:p14="http://schemas.microsoft.com/office/powerpoint/2010/main" val="2169924274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>
            <a:extLst>
              <a:ext uri="{FF2B5EF4-FFF2-40B4-BE49-F238E27FC236}">
                <a16:creationId xmlns:a16="http://schemas.microsoft.com/office/drawing/2014/main" id="{D5BAA9EF-D7EF-1743-97BC-CE53437ED5D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Project Schedule: Approach</a:t>
            </a: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B8C3119B-B9D1-E04C-AAB1-48E87AD1EB9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Understanding customer’s needs by listing all project deliverables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Documents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Demonstrations of function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Demonstrations of subsystems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Demonstrations of accuracy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Demonstrations of reliability, performance or security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Determining milestones and activities to produce the deliverables </a:t>
            </a:r>
          </a:p>
        </p:txBody>
      </p:sp>
    </p:spTree>
    <p:extLst>
      <p:ext uri="{BB962C8B-B14F-4D97-AF65-F5344CB8AC3E}">
        <p14:creationId xmlns:p14="http://schemas.microsoft.com/office/powerpoint/2010/main" val="1695386017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>
            <a:extLst>
              <a:ext uri="{FF2B5EF4-FFF2-40B4-BE49-F238E27FC236}">
                <a16:creationId xmlns:a16="http://schemas.microsoft.com/office/drawing/2014/main" id="{397D3A49-0648-0548-8B07-EE8431CC2D7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Milestones and activities</a:t>
            </a: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9514A3C5-C34B-D944-8453-2FC07C11020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Activity</a:t>
            </a:r>
            <a:r>
              <a:rPr lang="en-GB" altLang="en-US"/>
              <a:t>:  takes place over a period of time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Milestone</a:t>
            </a:r>
            <a:r>
              <a:rPr lang="en-GB" altLang="en-US"/>
              <a:t>:  completion of an activity -- a particular point in time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Precursor</a:t>
            </a:r>
            <a:r>
              <a:rPr lang="en-GB" altLang="en-US"/>
              <a:t>:  event or set of events that must occur in order for an activity to start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Duration</a:t>
            </a:r>
            <a:r>
              <a:rPr lang="en-GB" altLang="en-US"/>
              <a:t>:  length of time needed to complete an activity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Due date</a:t>
            </a:r>
            <a:r>
              <a:rPr lang="en-GB" altLang="en-US"/>
              <a:t>:  date by which an activity must be completed</a:t>
            </a:r>
          </a:p>
        </p:txBody>
      </p:sp>
    </p:spTree>
    <p:extLst>
      <p:ext uri="{BB962C8B-B14F-4D97-AF65-F5344CB8AC3E}">
        <p14:creationId xmlns:p14="http://schemas.microsoft.com/office/powerpoint/2010/main" val="4130420553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>
            <a:extLst>
              <a:ext uri="{FF2B5EF4-FFF2-40B4-BE49-F238E27FC236}">
                <a16:creationId xmlns:a16="http://schemas.microsoft.com/office/drawing/2014/main" id="{E0B2E438-AE34-B345-8EBE-8EE6B04E03F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Project Schedule (continued)</a:t>
            </a:r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4125EEBE-2E55-C14D-98F2-B52979D904B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Project development can be separated  into a succession of phases which are composed of steps, which are composed of activities</a:t>
            </a:r>
          </a:p>
        </p:txBody>
      </p:sp>
      <p:pic>
        <p:nvPicPr>
          <p:cNvPr id="18436" name="Picture 5">
            <a:extLst>
              <a:ext uri="{FF2B5EF4-FFF2-40B4-BE49-F238E27FC236}">
                <a16:creationId xmlns:a16="http://schemas.microsoft.com/office/drawing/2014/main" id="{DEC35F94-FDC2-CD45-A87D-66064A0CD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819400"/>
            <a:ext cx="5181600" cy="324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461294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>
            <a:extLst>
              <a:ext uri="{FF2B5EF4-FFF2-40B4-BE49-F238E27FC236}">
                <a16:creationId xmlns:a16="http://schemas.microsoft.com/office/drawing/2014/main" id="{AE033F65-BD4F-D746-8EDD-5CA9746473F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Project Schedule (continued)</a:t>
            </a: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EA379A90-EF91-834C-9D3A-BA1F827BC5C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Table 3.1 shows the phases, steps and activities to build a house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landscaping phase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building the house phase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Table 3.2 lists milestones for building the house phase</a:t>
            </a:r>
          </a:p>
        </p:txBody>
      </p:sp>
    </p:spTree>
    <p:extLst>
      <p:ext uri="{BB962C8B-B14F-4D97-AF65-F5344CB8AC3E}">
        <p14:creationId xmlns:p14="http://schemas.microsoft.com/office/powerpoint/2010/main" val="887955378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>
            <a:extLst>
              <a:ext uri="{FF2B5EF4-FFF2-40B4-BE49-F238E27FC236}">
                <a16:creationId xmlns:a16="http://schemas.microsoft.com/office/drawing/2014/main" id="{82113F55-05E4-2444-B32A-A75ACC69C64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18488" cy="11350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3.1 Tracking Progress</a:t>
            </a:r>
            <a:br>
              <a:rPr lang="en-US" altLang="en-US" sz="2800"/>
            </a:br>
            <a:r>
              <a:rPr lang="en-US" altLang="en-US" sz="2600"/>
              <a:t>Phases, Steps, and Activities in Building a House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8EEDAE98-FD61-4745-95E0-FA929CF7745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62200" y="1371600"/>
          <a:ext cx="3843338" cy="472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7" name="Document" r:id="rId4" imgW="4953000" imgH="6540500" progId="Word.Document.8">
                  <p:embed/>
                </p:oleObj>
              </mc:Choice>
              <mc:Fallback>
                <p:oleObj name="Document" r:id="rId4" imgW="4953000" imgH="6540500" progId="Word.Document.8">
                  <p:embed/>
                  <p:pic>
                    <p:nvPicPr>
                      <p:cNvPr id="22531" name="Object 3">
                        <a:extLst>
                          <a:ext uri="{FF2B5EF4-FFF2-40B4-BE49-F238E27FC236}">
                            <a16:creationId xmlns:a16="http://schemas.microsoft.com/office/drawing/2014/main" id="{8EEDAE98-FD61-4745-95E0-FA929CF7745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1371600"/>
                        <a:ext cx="3843338" cy="47244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84822108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>
            <a:extLst>
              <a:ext uri="{FF2B5EF4-FFF2-40B4-BE49-F238E27FC236}">
                <a16:creationId xmlns:a16="http://schemas.microsoft.com/office/drawing/2014/main" id="{D5ADFF84-9FB0-394B-B7CB-C22B3E44A9C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3.1 Tracking Progress</a:t>
            </a:r>
            <a:br>
              <a:rPr lang="en-US" altLang="en-US"/>
            </a:br>
            <a:r>
              <a:rPr lang="en-US" altLang="en-US" sz="2800"/>
              <a:t>Milestones in Building a House</a:t>
            </a:r>
          </a:p>
        </p:txBody>
      </p:sp>
      <p:graphicFrame>
        <p:nvGraphicFramePr>
          <p:cNvPr id="24579" name="Object 3">
            <a:extLst>
              <a:ext uri="{FF2B5EF4-FFF2-40B4-BE49-F238E27FC236}">
                <a16:creationId xmlns:a16="http://schemas.microsoft.com/office/drawing/2014/main" id="{5B648AEF-E4CA-2B47-B477-B49671B266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76400" y="1828800"/>
          <a:ext cx="7412038" cy="4446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5" name="Document" r:id="rId4" imgW="5803900" imgH="3479800" progId="Word.Document.8">
                  <p:embed/>
                </p:oleObj>
              </mc:Choice>
              <mc:Fallback>
                <p:oleObj name="Document" r:id="rId4" imgW="5803900" imgH="3479800" progId="Word.Document.8">
                  <p:embed/>
                  <p:pic>
                    <p:nvPicPr>
                      <p:cNvPr id="24579" name="Object 3">
                        <a:extLst>
                          <a:ext uri="{FF2B5EF4-FFF2-40B4-BE49-F238E27FC236}">
                            <a16:creationId xmlns:a16="http://schemas.microsoft.com/office/drawing/2014/main" id="{5B648AEF-E4CA-2B47-B477-B49671B266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6400" y="1828800"/>
                        <a:ext cx="7412038" cy="4446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blipFill dpi="0" rotWithShape="0">
                              <a:blip/>
                              <a:srcRect/>
                              <a:stretch>
                                <a:fillRect/>
                              </a:stretch>
                            </a:blip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1945375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>
            <a:extLst>
              <a:ext uri="{FF2B5EF4-FFF2-40B4-BE49-F238E27FC236}">
                <a16:creationId xmlns:a16="http://schemas.microsoft.com/office/drawing/2014/main" id="{E125922A-6E05-2949-98C3-174315F5D92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Work Breakdown and Activity Graphs</a:t>
            </a: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38476C9E-6DEE-0A40-959A-6D2122810AB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Work breakdown structure depicts the project as a set of discrete pieces of work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Activity graphs depict the dependencies among activities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i="1"/>
              <a:t>Nodes</a:t>
            </a:r>
            <a:r>
              <a:rPr lang="en-GB" altLang="en-US"/>
              <a:t>: project milestones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i="1"/>
              <a:t>Lines</a:t>
            </a:r>
            <a:r>
              <a:rPr lang="en-GB" altLang="en-US"/>
              <a:t>: activities involved</a:t>
            </a:r>
          </a:p>
        </p:txBody>
      </p:sp>
    </p:spTree>
    <p:extLst>
      <p:ext uri="{BB962C8B-B14F-4D97-AF65-F5344CB8AC3E}">
        <p14:creationId xmlns:p14="http://schemas.microsoft.com/office/powerpoint/2010/main" val="3177259494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>
            <a:extLst>
              <a:ext uri="{FF2B5EF4-FFF2-40B4-BE49-F238E27FC236}">
                <a16:creationId xmlns:a16="http://schemas.microsoft.com/office/drawing/2014/main" id="{7657E9F3-1856-4E4E-8182-60AC99D0736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68300" y="0"/>
            <a:ext cx="8491538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Work Breakdown and Activity Graphs (continued)</a:t>
            </a: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ACDA0FB2-C149-3149-8DA1-B28AA607A9AB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Activity graph for building a house</a:t>
            </a:r>
          </a:p>
        </p:txBody>
      </p:sp>
      <p:pic>
        <p:nvPicPr>
          <p:cNvPr id="28676" name="Picture 5">
            <a:extLst>
              <a:ext uri="{FF2B5EF4-FFF2-40B4-BE49-F238E27FC236}">
                <a16:creationId xmlns:a16="http://schemas.microsoft.com/office/drawing/2014/main" id="{6278E8E5-5F20-A543-8FAE-5CCA02212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905000"/>
            <a:ext cx="6553200" cy="423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7314677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>
            <a:extLst>
              <a:ext uri="{FF2B5EF4-FFF2-40B4-BE49-F238E27FC236}">
                <a16:creationId xmlns:a16="http://schemas.microsoft.com/office/drawing/2014/main" id="{AC88BE15-89A0-9A43-BD22-AF35B3F17D0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Estimating Completion</a:t>
            </a: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CEC992F2-A7AC-3C4C-96B2-A22A191E684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3716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Adding estimated time in activity graph of each activity to be completed tells us more about the project's schedule</a:t>
            </a:r>
          </a:p>
        </p:txBody>
      </p:sp>
      <p:pic>
        <p:nvPicPr>
          <p:cNvPr id="30724" name="Picture 5" descr="Slide3">
            <a:extLst>
              <a:ext uri="{FF2B5EF4-FFF2-40B4-BE49-F238E27FC236}">
                <a16:creationId xmlns:a16="http://schemas.microsoft.com/office/drawing/2014/main" id="{D7AD31DC-1BD9-CC4F-8444-4D1B76772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514600"/>
            <a:ext cx="4814888" cy="369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5593521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">
            <a:extLst>
              <a:ext uri="{FF2B5EF4-FFF2-40B4-BE49-F238E27FC236}">
                <a16:creationId xmlns:a16="http://schemas.microsoft.com/office/drawing/2014/main" id="{5C5C259A-E2C5-1445-813E-870F585E78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/>
              <a:t>Estimating Completion for Building a House</a:t>
            </a: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1BC8678A-75D4-C542-8931-8CA31FD64ED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47800"/>
            <a:ext cx="8229600" cy="4665663"/>
          </a:xfrm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sz="32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rgbClr val="000000"/>
              </a:buClr>
              <a:buFont typeface="Times New Roman" panose="02020603050405020304" pitchFamily="18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sz="32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sz="32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32772" name="Object 23">
            <a:extLst>
              <a:ext uri="{FF2B5EF4-FFF2-40B4-BE49-F238E27FC236}">
                <a16:creationId xmlns:a16="http://schemas.microsoft.com/office/drawing/2014/main" id="{E12D77EB-1B04-D04D-BE14-E8334887D5F0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1301750" y="1320800"/>
          <a:ext cx="7038975" cy="5491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77" name="Document" r:id="rId4" imgW="5638800" imgH="4406900" progId="Word.Document.8">
                  <p:embed/>
                </p:oleObj>
              </mc:Choice>
              <mc:Fallback>
                <p:oleObj name="Document" r:id="rId4" imgW="5638800" imgH="4406900" progId="Word.Document.8">
                  <p:embed/>
                  <p:pic>
                    <p:nvPicPr>
                      <p:cNvPr id="32772" name="Object 23">
                        <a:extLst>
                          <a:ext uri="{FF2B5EF4-FFF2-40B4-BE49-F238E27FC236}">
                            <a16:creationId xmlns:a16="http://schemas.microsoft.com/office/drawing/2014/main" id="{E12D77EB-1B04-D04D-BE14-E8334887D5F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01750" y="1320800"/>
                        <a:ext cx="7038975" cy="5491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blipFill dpi="0" rotWithShape="0">
                              <a:blip/>
                              <a:srcRect/>
                              <a:stretch>
                                <a:fillRect/>
                              </a:stretch>
                            </a:blip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58995798"/>
      </p:ext>
    </p:extLst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">
            <a:extLst>
              <a:ext uri="{FF2B5EF4-FFF2-40B4-BE49-F238E27FC236}">
                <a16:creationId xmlns:a16="http://schemas.microsoft.com/office/drawing/2014/main" id="{66C1808F-63CC-D244-AA20-9056CCBE915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 b="0"/>
              <a:t>Critical Path Method (CPM)</a:t>
            </a: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59402314-AFD3-F04C-98A2-96352860C06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68300" y="1379538"/>
            <a:ext cx="8477250" cy="4672012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Minimum amount of time it will take to complete a project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Reveals those activities that are most critical to completing the project on time 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Real time (actual time):</a:t>
            </a:r>
            <a:r>
              <a:rPr lang="en-GB" altLang="en-US"/>
              <a:t> estimated amount of time required for the activity to be completed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Available time:</a:t>
            </a:r>
            <a:r>
              <a:rPr lang="en-GB" altLang="en-US"/>
              <a:t> amount of time available in the schedule for the activity's completion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Slack time:</a:t>
            </a:r>
            <a:r>
              <a:rPr lang="en-GB" altLang="en-US"/>
              <a:t> the difference between the available time and the real time for that activity</a:t>
            </a:r>
          </a:p>
        </p:txBody>
      </p:sp>
    </p:spTree>
    <p:extLst>
      <p:ext uri="{BB962C8B-B14F-4D97-AF65-F5344CB8AC3E}">
        <p14:creationId xmlns:p14="http://schemas.microsoft.com/office/powerpoint/2010/main" val="2185092959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">
            <a:extLst>
              <a:ext uri="{FF2B5EF4-FFF2-40B4-BE49-F238E27FC236}">
                <a16:creationId xmlns:a16="http://schemas.microsoft.com/office/drawing/2014/main" id="{3059E9C8-FB2D-F640-9C7E-BFD276193F2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 b="0"/>
              <a:t>Critical Path Method (CPM) (continued)</a:t>
            </a: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7BCD7264-29D9-2F48-A080-A462E5706CE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31775" y="1447800"/>
            <a:ext cx="8912225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Critical path</a:t>
            </a:r>
            <a:r>
              <a:rPr lang="en-GB" altLang="en-US"/>
              <a:t>: the slack at every node is zero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can be more than one in a project schedule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Slack time</a:t>
            </a:r>
            <a:r>
              <a:rPr lang="en-GB" altLang="en-US"/>
              <a:t> = available time – real time</a:t>
            </a:r>
          </a:p>
          <a:p>
            <a:pPr eaLnBrk="1" hangingPunct="1">
              <a:buFont typeface="Lucida Sans Unicode" panose="020B0602030504020204" pitchFamily="34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                    = latest start time – earliest start time</a:t>
            </a:r>
          </a:p>
          <a:p>
            <a:pPr lvl="4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3099774980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1">
            <a:extLst>
              <a:ext uri="{FF2B5EF4-FFF2-40B4-BE49-F238E27FC236}">
                <a16:creationId xmlns:a16="http://schemas.microsoft.com/office/drawing/2014/main" id="{F40C1217-BB1D-F243-8609-C9B7A8F5D58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Slack Time for Activities of Building a House</a:t>
            </a:r>
            <a:endParaRPr lang="en-US" altLang="en-US"/>
          </a:p>
        </p:txBody>
      </p:sp>
      <p:graphicFrame>
        <p:nvGraphicFramePr>
          <p:cNvPr id="38915" name="Object 3">
            <a:extLst>
              <a:ext uri="{FF2B5EF4-FFF2-40B4-BE49-F238E27FC236}">
                <a16:creationId xmlns:a16="http://schemas.microsoft.com/office/drawing/2014/main" id="{99ED65BE-4D73-9B46-AEF7-96F791E46D4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52600" y="990600"/>
          <a:ext cx="7219950" cy="544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1" name="Document" r:id="rId4" imgW="5803900" imgH="4368800" progId="Word.Document.8">
                  <p:embed/>
                </p:oleObj>
              </mc:Choice>
              <mc:Fallback>
                <p:oleObj name="Document" r:id="rId4" imgW="5803900" imgH="4368800" progId="Word.Document.8">
                  <p:embed/>
                  <p:pic>
                    <p:nvPicPr>
                      <p:cNvPr id="38915" name="Object 3">
                        <a:extLst>
                          <a:ext uri="{FF2B5EF4-FFF2-40B4-BE49-F238E27FC236}">
                            <a16:creationId xmlns:a16="http://schemas.microsoft.com/office/drawing/2014/main" id="{99ED65BE-4D73-9B46-AEF7-96F791E46D4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990600"/>
                        <a:ext cx="7219950" cy="5445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blipFill dpi="0" rotWithShape="0">
                              <a:blip/>
                              <a:srcRect/>
                              <a:stretch>
                                <a:fillRect/>
                              </a:stretch>
                            </a:blip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58958968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">
            <a:extLst>
              <a:ext uri="{FF2B5EF4-FFF2-40B4-BE49-F238E27FC236}">
                <a16:creationId xmlns:a16="http://schemas.microsoft.com/office/drawing/2014/main" id="{7793ABA4-0FB3-E243-9423-28EA17FCBD2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 b="0"/>
              <a:t>CPM Bar Chart</a:t>
            </a: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40D7F3A3-39C9-3847-BDE8-76796FAC26C3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25563"/>
            <a:ext cx="8223250" cy="4672012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Including information about the early and late start dates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Asterisks indicate the critical path</a:t>
            </a:r>
          </a:p>
        </p:txBody>
      </p:sp>
      <p:pic>
        <p:nvPicPr>
          <p:cNvPr id="40964" name="Picture 5">
            <a:extLst>
              <a:ext uri="{FF2B5EF4-FFF2-40B4-BE49-F238E27FC236}">
                <a16:creationId xmlns:a16="http://schemas.microsoft.com/office/drawing/2014/main" id="{7CB9AA70-CBA1-1B49-89C0-AA675BCF4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2514600"/>
            <a:ext cx="5791200" cy="3684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4949772"/>
      </p:ext>
    </p:extLst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">
            <a:extLst>
              <a:ext uri="{FF2B5EF4-FFF2-40B4-BE49-F238E27FC236}">
                <a16:creationId xmlns:a16="http://schemas.microsoft.com/office/drawing/2014/main" id="{CAEC2A3E-661C-7D4D-BA76-A1283C6CF70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 b="0"/>
              <a:t>Tools to Track Progress</a:t>
            </a: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D901ADF-510C-E94B-B12E-68A30D3FFD9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Example: to track progress of building a communication software </a:t>
            </a:r>
          </a:p>
        </p:txBody>
      </p:sp>
      <p:pic>
        <p:nvPicPr>
          <p:cNvPr id="43012" name="Picture 5">
            <a:extLst>
              <a:ext uri="{FF2B5EF4-FFF2-40B4-BE49-F238E27FC236}">
                <a16:creationId xmlns:a16="http://schemas.microsoft.com/office/drawing/2014/main" id="{EBCA1011-BA62-B64F-AF8D-7BFD6F94F6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86000"/>
            <a:ext cx="6248400" cy="364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420441"/>
      </p:ext>
    </p:extLst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>
            <a:extLst>
              <a:ext uri="{FF2B5EF4-FFF2-40B4-BE49-F238E27FC236}">
                <a16:creationId xmlns:a16="http://schemas.microsoft.com/office/drawing/2014/main" id="{3052EADF-E396-BC46-8F9B-FFEBEE02DFA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 b="0"/>
              <a:t>Tools to Track Progress: Gantt Chart</a:t>
            </a: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FDD76975-6466-4A4D-9ACB-0D63FCF8D8E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Activities shown in parallel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helps understand which activities can be performed concurrently</a:t>
            </a:r>
          </a:p>
        </p:txBody>
      </p:sp>
      <p:pic>
        <p:nvPicPr>
          <p:cNvPr id="45060" name="Picture 5">
            <a:extLst>
              <a:ext uri="{FF2B5EF4-FFF2-40B4-BE49-F238E27FC236}">
                <a16:creationId xmlns:a16="http://schemas.microsoft.com/office/drawing/2014/main" id="{282A00EF-DD56-8A43-9253-690F7811C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2590800"/>
            <a:ext cx="5181600" cy="3652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2310809"/>
      </p:ext>
    </p:extLst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">
            <a:extLst>
              <a:ext uri="{FF2B5EF4-FFF2-40B4-BE49-F238E27FC236}">
                <a16:creationId xmlns:a16="http://schemas.microsoft.com/office/drawing/2014/main" id="{AAD375F9-F6B8-4A4D-A495-0C073F004C2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 b="0"/>
              <a:t>Tools to Track Progress: Resource Histogram</a:t>
            </a:r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10DC3E47-CFA2-FD4D-B3E9-9ED841A154C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Shows people assigned to the project and those needed for each stage of development</a:t>
            </a:r>
          </a:p>
        </p:txBody>
      </p:sp>
      <p:pic>
        <p:nvPicPr>
          <p:cNvPr id="47108" name="Picture 5">
            <a:extLst>
              <a:ext uri="{FF2B5EF4-FFF2-40B4-BE49-F238E27FC236}">
                <a16:creationId xmlns:a16="http://schemas.microsoft.com/office/drawing/2014/main" id="{B609B069-E8FF-624F-8769-4100D76424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286000"/>
            <a:ext cx="5657850" cy="3951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4743669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">
            <a:extLst>
              <a:ext uri="{FF2B5EF4-FFF2-40B4-BE49-F238E27FC236}">
                <a16:creationId xmlns:a16="http://schemas.microsoft.com/office/drawing/2014/main" id="{D4C3014F-86F5-974A-ACD4-95076840CA1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49630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3.1 Tracking Progress</a:t>
            </a:r>
            <a:br>
              <a:rPr lang="en-GB" altLang="en-US"/>
            </a:br>
            <a:r>
              <a:rPr lang="en-GB" altLang="en-US" sz="2800" b="0"/>
              <a:t>Tools to Track Progress: Expenditures Tracking</a:t>
            </a: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5EDC05C8-EB15-A844-8FD5-ED82AC724B0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An example of how expenditures can be monitored</a:t>
            </a:r>
          </a:p>
        </p:txBody>
      </p:sp>
      <p:pic>
        <p:nvPicPr>
          <p:cNvPr id="49156" name="Picture 5">
            <a:extLst>
              <a:ext uri="{FF2B5EF4-FFF2-40B4-BE49-F238E27FC236}">
                <a16:creationId xmlns:a16="http://schemas.microsoft.com/office/drawing/2014/main" id="{1C538A78-B00F-8741-87B8-B08156EBCC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86000"/>
            <a:ext cx="5705475" cy="391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4194457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">
            <a:extLst>
              <a:ext uri="{FF2B5EF4-FFF2-40B4-BE49-F238E27FC236}">
                <a16:creationId xmlns:a16="http://schemas.microsoft.com/office/drawing/2014/main" id="{D08C35AF-B21A-B648-87A9-FF4A243D926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AE291DF0-68D8-0D42-A9FD-8F88C692A6E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371600"/>
            <a:ext cx="8223250" cy="49133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Key activities requiring personnel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requirements analysis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system design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program design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program implementation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testing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training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maintenance 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quality assurance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There is great advantage in assigning different responsibilities to different people</a:t>
            </a:r>
          </a:p>
        </p:txBody>
      </p:sp>
    </p:spTree>
    <p:extLst>
      <p:ext uri="{BB962C8B-B14F-4D97-AF65-F5344CB8AC3E}">
        <p14:creationId xmlns:p14="http://schemas.microsoft.com/office/powerpoint/2010/main" val="495627233"/>
      </p:ext>
    </p:extLst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">
            <a:extLst>
              <a:ext uri="{FF2B5EF4-FFF2-40B4-BE49-F238E27FC236}">
                <a16:creationId xmlns:a16="http://schemas.microsoft.com/office/drawing/2014/main" id="{ACCFEF3D-1350-7B4A-88AB-005F4D763F0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Choosing Personnel</a:t>
            </a: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C2460BDA-3A92-1A42-88FE-FBC83493448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371600"/>
            <a:ext cx="8223250" cy="480060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Ability to perform work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Interest in work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Experience with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similar applications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similar tools, languages, or techniques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similar development environments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Training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Ability to communicate with others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Ability to share responsibility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Management skills</a:t>
            </a:r>
          </a:p>
        </p:txBody>
      </p:sp>
    </p:spTree>
    <p:extLst>
      <p:ext uri="{BB962C8B-B14F-4D97-AF65-F5344CB8AC3E}">
        <p14:creationId xmlns:p14="http://schemas.microsoft.com/office/powerpoint/2010/main" val="3082087304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">
            <a:extLst>
              <a:ext uri="{FF2B5EF4-FFF2-40B4-BE49-F238E27FC236}">
                <a16:creationId xmlns:a16="http://schemas.microsoft.com/office/drawing/2014/main" id="{36466D2F-5C1D-1548-BC41-7C4A5C25E3B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Communication</a:t>
            </a:r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A0FE48A4-32FE-D64E-A5D3-10479FBA7E4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 project's progress is affected by 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degree of communication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ability of individuals to communicate their ideas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Software failures can result from breakdown in communication and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6295537"/>
      </p:ext>
    </p:extLst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">
            <a:extLst>
              <a:ext uri="{FF2B5EF4-FFF2-40B4-BE49-F238E27FC236}">
                <a16:creationId xmlns:a16="http://schemas.microsoft.com/office/drawing/2014/main" id="{117F592C-7E45-214F-9957-9DF776F3E8F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Communication (continued)</a:t>
            </a:r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F534F47B-39B3-C144-B614-7CDE276828D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Line of communication can grow quickly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If there is </a:t>
            </a:r>
            <a:r>
              <a:rPr lang="en-GB" altLang="en-US" i="1"/>
              <a:t>n</a:t>
            </a:r>
            <a:r>
              <a:rPr lang="en-GB" altLang="en-US"/>
              <a:t> worker in project, then there are </a:t>
            </a:r>
            <a:r>
              <a:rPr lang="en-GB" altLang="en-US" i="1"/>
              <a:t>n(n-1)/2</a:t>
            </a:r>
            <a:r>
              <a:rPr lang="en-GB" altLang="en-US"/>
              <a:t> pairs of communication</a:t>
            </a:r>
          </a:p>
        </p:txBody>
      </p:sp>
      <p:pic>
        <p:nvPicPr>
          <p:cNvPr id="57348" name="Picture 5">
            <a:extLst>
              <a:ext uri="{FF2B5EF4-FFF2-40B4-BE49-F238E27FC236}">
                <a16:creationId xmlns:a16="http://schemas.microsoft.com/office/drawing/2014/main" id="{D0C79466-B4F6-D04F-9FFB-F59E30A7C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2743200"/>
            <a:ext cx="4648200" cy="335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8306989"/>
      </p:ext>
    </p:extLst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">
            <a:extLst>
              <a:ext uri="{FF2B5EF4-FFF2-40B4-BE49-F238E27FC236}">
                <a16:creationId xmlns:a16="http://schemas.microsoft.com/office/drawing/2014/main" id="{3EF9731F-1FCE-1142-9A77-3AA27D20DAB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23850" y="0"/>
            <a:ext cx="8447088" cy="13446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600" b="0"/>
              <a:t>Sidebar 3.1 Make Meeting Enhance Project Progress</a:t>
            </a: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A507F1BA-AF70-F546-B01C-22A6296A382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30338"/>
            <a:ext cx="8223250" cy="4818062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Common complaints about meetings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the purpose is unclear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the attendees are unprepared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essential people are late or absent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the conversation veers away from its purpose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participants do not discuss, instead argue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decisions are never enacted afterward</a:t>
            </a:r>
          </a:p>
          <a:p>
            <a:pPr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600"/>
              <a:t>Ways to ensure a productive meeting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clearly decide who should be in the meeting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develop an agenda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have someone who tracks the discussion</a:t>
            </a:r>
          </a:p>
          <a:p>
            <a:pPr lvl="1" eaLnBrk="1" hangingPunct="1">
              <a:lnSpc>
                <a:spcPct val="90000"/>
              </a:lnSpc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200"/>
              <a:t>have someone who ensures follow-up actions</a:t>
            </a:r>
          </a:p>
          <a:p>
            <a:pPr lvl="1" eaLnBrk="1" hangingPunct="1">
              <a:lnSpc>
                <a:spcPct val="90000"/>
              </a:lnSpc>
              <a:buFont typeface="Lucida Sans Unicode" panose="020B0602030504020204" pitchFamily="34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endParaRPr lang="en-GB" altLang="en-US" sz="2200"/>
          </a:p>
        </p:txBody>
      </p:sp>
    </p:spTree>
    <p:extLst>
      <p:ext uri="{BB962C8B-B14F-4D97-AF65-F5344CB8AC3E}">
        <p14:creationId xmlns:p14="http://schemas.microsoft.com/office/powerpoint/2010/main" val="2858182709"/>
      </p:ext>
    </p:extLst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">
            <a:extLst>
              <a:ext uri="{FF2B5EF4-FFF2-40B4-BE49-F238E27FC236}">
                <a16:creationId xmlns:a16="http://schemas.microsoft.com/office/drawing/2014/main" id="{A1DB2103-C0F0-AE4B-A274-451A6B04B4A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Work Styles</a:t>
            </a:r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5FDE2382-2B91-0D49-BA7A-F0F45BDFF92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Extroverts:</a:t>
            </a:r>
            <a:r>
              <a:rPr lang="en-GB" altLang="en-US"/>
              <a:t> tell their thoughts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Introverts:</a:t>
            </a:r>
            <a:r>
              <a:rPr lang="en-GB" altLang="en-US"/>
              <a:t> ask for suggestions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Intuitives:</a:t>
            </a:r>
            <a:r>
              <a:rPr lang="en-GB" altLang="en-US"/>
              <a:t> base decisions on feelings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b="1"/>
              <a:t>Rationals:</a:t>
            </a:r>
            <a:r>
              <a:rPr lang="en-GB" altLang="en-US"/>
              <a:t> base decisions on facts, options</a:t>
            </a:r>
          </a:p>
        </p:txBody>
      </p:sp>
    </p:spTree>
    <p:extLst>
      <p:ext uri="{BB962C8B-B14F-4D97-AF65-F5344CB8AC3E}">
        <p14:creationId xmlns:p14="http://schemas.microsoft.com/office/powerpoint/2010/main" val="826101622"/>
      </p:ext>
    </p:extLst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">
            <a:extLst>
              <a:ext uri="{FF2B5EF4-FFF2-40B4-BE49-F238E27FC236}">
                <a16:creationId xmlns:a16="http://schemas.microsoft.com/office/drawing/2014/main" id="{6FA8A3C2-0B71-7F42-951F-9CF409CA86A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Work Styles (continued)</a:t>
            </a:r>
          </a:p>
        </p:txBody>
      </p:sp>
      <p:sp>
        <p:nvSpPr>
          <p:cNvPr id="63491" name="Rectangle 2">
            <a:extLst>
              <a:ext uri="{FF2B5EF4-FFF2-40B4-BE49-F238E27FC236}">
                <a16:creationId xmlns:a16="http://schemas.microsoft.com/office/drawing/2014/main" id="{1E041431-EA3D-D54E-B845-80EA24A37D4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Horizontal axis: communication styles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Vertical axis: decision styles</a:t>
            </a:r>
          </a:p>
        </p:txBody>
      </p:sp>
      <p:pic>
        <p:nvPicPr>
          <p:cNvPr id="63492" name="Picture 5">
            <a:extLst>
              <a:ext uri="{FF2B5EF4-FFF2-40B4-BE49-F238E27FC236}">
                <a16:creationId xmlns:a16="http://schemas.microsoft.com/office/drawing/2014/main" id="{344FD2AC-6418-A448-825E-3D65920835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2362200"/>
            <a:ext cx="5910263" cy="377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9220302"/>
      </p:ext>
    </p:extLst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">
            <a:extLst>
              <a:ext uri="{FF2B5EF4-FFF2-40B4-BE49-F238E27FC236}">
                <a16:creationId xmlns:a16="http://schemas.microsoft.com/office/drawing/2014/main" id="{D0727972-D8E0-2647-9616-E5D38D2F910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Work Styles (continued)</a:t>
            </a:r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5F84FDD0-0645-A546-86F7-5BE139DC08E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Work styles determine communication styles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Understanding workstyles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Helps you to be flexible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give information about other's priorities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Affect interaction among customers, developers and users</a:t>
            </a:r>
          </a:p>
        </p:txBody>
      </p:sp>
    </p:spTree>
    <p:extLst>
      <p:ext uri="{BB962C8B-B14F-4D97-AF65-F5344CB8AC3E}">
        <p14:creationId xmlns:p14="http://schemas.microsoft.com/office/powerpoint/2010/main" val="3558023067"/>
      </p:ext>
    </p:extLst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">
            <a:extLst>
              <a:ext uri="{FF2B5EF4-FFF2-40B4-BE49-F238E27FC236}">
                <a16:creationId xmlns:a16="http://schemas.microsoft.com/office/drawing/2014/main" id="{1C3005A1-189C-0C4D-B0BF-9B86F84F6BF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Project Organization</a:t>
            </a:r>
          </a:p>
        </p:txBody>
      </p:sp>
      <p:sp>
        <p:nvSpPr>
          <p:cNvPr id="67587" name="Rectangle 2">
            <a:extLst>
              <a:ext uri="{FF2B5EF4-FFF2-40B4-BE49-F238E27FC236}">
                <a16:creationId xmlns:a16="http://schemas.microsoft.com/office/drawing/2014/main" id="{DFCC0B56-6E33-FB4C-8B1E-3472A64C8F5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Depends on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backgrounds and work styles of team members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number of people on team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management styles of customers and developers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Examples: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i="1"/>
              <a:t>Chief programmer team</a:t>
            </a:r>
            <a:r>
              <a:rPr lang="en-GB" altLang="en-US"/>
              <a:t>: one person totally responsible for a system's design and development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i="1"/>
              <a:t>Egoless approach: </a:t>
            </a:r>
            <a:r>
              <a:rPr lang="en-GB" altLang="en-US"/>
              <a:t>hold everyone equally responsible</a:t>
            </a:r>
          </a:p>
        </p:txBody>
      </p:sp>
    </p:spTree>
    <p:extLst>
      <p:ext uri="{BB962C8B-B14F-4D97-AF65-F5344CB8AC3E}">
        <p14:creationId xmlns:p14="http://schemas.microsoft.com/office/powerpoint/2010/main" val="4179918129"/>
      </p:ext>
    </p:extLst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">
            <a:extLst>
              <a:ext uri="{FF2B5EF4-FFF2-40B4-BE49-F238E27FC236}">
                <a16:creationId xmlns:a16="http://schemas.microsoft.com/office/drawing/2014/main" id="{94840D9C-F3A2-9A41-A7D9-C2E86759BB9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Project Organization: Chief Programmer Team</a:t>
            </a:r>
          </a:p>
        </p:txBody>
      </p:sp>
      <p:sp>
        <p:nvSpPr>
          <p:cNvPr id="69635" name="Rectangle 2">
            <a:extLst>
              <a:ext uri="{FF2B5EF4-FFF2-40B4-BE49-F238E27FC236}">
                <a16:creationId xmlns:a16="http://schemas.microsoft.com/office/drawing/2014/main" id="{95C00E36-D15B-2147-96C4-EC29643746D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Each team member must communicate often with chief, but not necessarily with other team members </a:t>
            </a:r>
          </a:p>
        </p:txBody>
      </p:sp>
      <p:pic>
        <p:nvPicPr>
          <p:cNvPr id="69636" name="Picture 5">
            <a:extLst>
              <a:ext uri="{FF2B5EF4-FFF2-40B4-BE49-F238E27FC236}">
                <a16:creationId xmlns:a16="http://schemas.microsoft.com/office/drawing/2014/main" id="{B9EF8908-CE0D-CB44-A69C-2240A132CA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2743200"/>
            <a:ext cx="5334000" cy="343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2954692"/>
      </p:ext>
    </p:extLst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">
            <a:extLst>
              <a:ext uri="{FF2B5EF4-FFF2-40B4-BE49-F238E27FC236}">
                <a16:creationId xmlns:a16="http://schemas.microsoft.com/office/drawing/2014/main" id="{05B56A5A-F8FA-404A-A9F7-02E0E63E32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3250" cy="1139825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Project Organization (continued)</a:t>
            </a:r>
          </a:p>
        </p:txBody>
      </p:sp>
      <p:sp>
        <p:nvSpPr>
          <p:cNvPr id="71683" name="Rectangle 2">
            <a:extLst>
              <a:ext uri="{FF2B5EF4-FFF2-40B4-BE49-F238E27FC236}">
                <a16:creationId xmlns:a16="http://schemas.microsoft.com/office/drawing/2014/main" id="{7C2C453A-B6E6-084A-BD65-7F6F19E739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3250" cy="4672013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Characteristics of projects and the suggested organizational structure to address them</a:t>
            </a:r>
          </a:p>
        </p:txBody>
      </p:sp>
      <p:graphicFrame>
        <p:nvGraphicFramePr>
          <p:cNvPr id="71684" name="Object 3">
            <a:extLst>
              <a:ext uri="{FF2B5EF4-FFF2-40B4-BE49-F238E27FC236}">
                <a16:creationId xmlns:a16="http://schemas.microsoft.com/office/drawing/2014/main" id="{3598EEDF-F221-AE4E-A1AB-5A7DF2485B4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14400" y="2057400"/>
          <a:ext cx="7627938" cy="2062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89" name="Document" r:id="rId4" imgW="4940300" imgH="1333500" progId="Word.Document.8">
                  <p:embed/>
                </p:oleObj>
              </mc:Choice>
              <mc:Fallback>
                <p:oleObj name="Document" r:id="rId4" imgW="4940300" imgH="1333500" progId="Word.Document.8">
                  <p:embed/>
                  <p:pic>
                    <p:nvPicPr>
                      <p:cNvPr id="71684" name="Object 3">
                        <a:extLst>
                          <a:ext uri="{FF2B5EF4-FFF2-40B4-BE49-F238E27FC236}">
                            <a16:creationId xmlns:a16="http://schemas.microsoft.com/office/drawing/2014/main" id="{3598EEDF-F221-AE4E-A1AB-5A7DF2485B4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2057400"/>
                        <a:ext cx="7627938" cy="2062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blipFill dpi="0" rotWithShape="0">
                              <a:blip/>
                              <a:srcRect/>
                              <a:stretch>
                                <a:fillRect/>
                              </a:stretch>
                            </a:blip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57086510"/>
      </p:ext>
    </p:extLst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">
            <a:extLst>
              <a:ext uri="{FF2B5EF4-FFF2-40B4-BE49-F238E27FC236}">
                <a16:creationId xmlns:a16="http://schemas.microsoft.com/office/drawing/2014/main" id="{8D96B0A3-0B2C-0842-9D39-A9A7669E16F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3250" cy="11398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3.2 Project Personnel</a:t>
            </a:r>
            <a:br>
              <a:rPr lang="en-GB" altLang="en-US"/>
            </a:br>
            <a:r>
              <a:rPr lang="en-GB" altLang="en-US" sz="2800"/>
              <a:t>Sidebar 3.2 Structure vs. Creativity</a:t>
            </a:r>
          </a:p>
        </p:txBody>
      </p:sp>
      <p:sp>
        <p:nvSpPr>
          <p:cNvPr id="73731" name="Rectangle 2">
            <a:extLst>
              <a:ext uri="{FF2B5EF4-FFF2-40B4-BE49-F238E27FC236}">
                <a16:creationId xmlns:a16="http://schemas.microsoft.com/office/drawing/2014/main" id="{1A5C9C72-4CE5-5345-8F2E-01E699FF158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3250" cy="467201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Experiment by Sally Phillip examining two groups building a hotel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structured team: clearly defined responsibilities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unstructured team: no direction, incredibly creative 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The results are always the same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Good project management means finding a balance between structure and creativity</a:t>
            </a:r>
          </a:p>
        </p:txBody>
      </p:sp>
    </p:spTree>
    <p:extLst>
      <p:ext uri="{BB962C8B-B14F-4D97-AF65-F5344CB8AC3E}">
        <p14:creationId xmlns:p14="http://schemas.microsoft.com/office/powerpoint/2010/main" val="337831396"/>
      </p:ext>
    </p:extLst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">
            <a:extLst>
              <a:ext uri="{FF2B5EF4-FFF2-40B4-BE49-F238E27FC236}">
                <a16:creationId xmlns:a16="http://schemas.microsoft.com/office/drawing/2014/main" id="{D714BE68-3431-774B-ABEB-753BB2227B2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0075" cy="11350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3.3 Effort Estimation</a:t>
            </a:r>
          </a:p>
        </p:txBody>
      </p:sp>
      <p:sp>
        <p:nvSpPr>
          <p:cNvPr id="75779" name="Rectangle 2">
            <a:extLst>
              <a:ext uri="{FF2B5EF4-FFF2-40B4-BE49-F238E27FC236}">
                <a16:creationId xmlns:a16="http://schemas.microsoft.com/office/drawing/2014/main" id="{DA1AD6E3-EBE5-7A48-BF1F-8C0F43A1E54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0075" cy="47434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Estimating project costs is one of the crucial aspects of project planning and management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Estimating cost has to be done as early as possible during the project life cycle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Type of costs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facilities: hardware space, furniture, telephone, etc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methods and tools: software, tools for designing software (Computer-Aiede Software Engineering or CASE)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staff (effort): the biggest component of cost</a:t>
            </a:r>
          </a:p>
        </p:txBody>
      </p:sp>
    </p:spTree>
    <p:extLst>
      <p:ext uri="{BB962C8B-B14F-4D97-AF65-F5344CB8AC3E}">
        <p14:creationId xmlns:p14="http://schemas.microsoft.com/office/powerpoint/2010/main" val="2485738305"/>
      </p:ext>
    </p:extLst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">
            <a:extLst>
              <a:ext uri="{FF2B5EF4-FFF2-40B4-BE49-F238E27FC236}">
                <a16:creationId xmlns:a16="http://schemas.microsoft.com/office/drawing/2014/main" id="{F9687798-37B6-7341-8741-DF7A4A03EB5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0075" cy="11350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3.3 Effort Estimation </a:t>
            </a:r>
            <a:br>
              <a:rPr lang="en-GB" altLang="en-US"/>
            </a:br>
            <a:r>
              <a:rPr lang="en-GB" altLang="en-US" sz="2800"/>
              <a:t>Sidebar 3.3 Causes of Inaccurate Estimates</a:t>
            </a:r>
          </a:p>
        </p:txBody>
      </p:sp>
      <p:sp>
        <p:nvSpPr>
          <p:cNvPr id="77827" name="Rectangle 2">
            <a:extLst>
              <a:ext uri="{FF2B5EF4-FFF2-40B4-BE49-F238E27FC236}">
                <a16:creationId xmlns:a16="http://schemas.microsoft.com/office/drawing/2014/main" id="{5C5C38C5-1D63-8B4C-8A4D-B2750C23CF5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0075" cy="4668838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Key causes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Frequent request for change by users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Overlooked tasks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User's lack of understanding of the requirements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Insufficient analysis when developing estimate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Lack of coordination of system development, technical services, operations, data administration, and other functions during development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Lack of an adequate method or guidelines for estimating</a:t>
            </a:r>
          </a:p>
        </p:txBody>
      </p:sp>
    </p:spTree>
    <p:extLst>
      <p:ext uri="{BB962C8B-B14F-4D97-AF65-F5344CB8AC3E}">
        <p14:creationId xmlns:p14="http://schemas.microsoft.com/office/powerpoint/2010/main" val="2916291615"/>
      </p:ext>
    </p:extLst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">
            <a:extLst>
              <a:ext uri="{FF2B5EF4-FFF2-40B4-BE49-F238E27FC236}">
                <a16:creationId xmlns:a16="http://schemas.microsoft.com/office/drawing/2014/main" id="{148D8DD9-A257-A344-8F3A-021ADA373B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4175" y="128588"/>
            <a:ext cx="8340725" cy="1135062"/>
          </a:xfrm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3.3 Effort Estimation </a:t>
            </a:r>
            <a:br>
              <a:rPr lang="en-GB" altLang="en-US"/>
            </a:br>
            <a:r>
              <a:rPr lang="en-GB" altLang="en-US" sz="2400"/>
              <a:t>Sidebar 3.3 Causes of Inaccurate Estimates (continued)</a:t>
            </a:r>
          </a:p>
        </p:txBody>
      </p:sp>
      <p:sp>
        <p:nvSpPr>
          <p:cNvPr id="79875" name="Rectangle 2">
            <a:extLst>
              <a:ext uri="{FF2B5EF4-FFF2-40B4-BE49-F238E27FC236}">
                <a16:creationId xmlns:a16="http://schemas.microsoft.com/office/drawing/2014/main" id="{8181D82F-68B1-6948-8809-501866CD3C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6088" y="1331913"/>
            <a:ext cx="8220075" cy="4802187"/>
          </a:xfrm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400" b="1"/>
              <a:t>Key influences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Complexity of the proposed application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Required integration with existing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Complexity of the program in the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Size of the system expressed as number of functions or programs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Capabilities of the project team members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Project team's experience with the application, the programming language, and hardware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Capabilities of the project team members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Database management system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Number of project team member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 sz="2000"/>
              <a:t>Extent of programming and documentation standards</a:t>
            </a:r>
          </a:p>
        </p:txBody>
      </p:sp>
    </p:spTree>
    <p:extLst>
      <p:ext uri="{BB962C8B-B14F-4D97-AF65-F5344CB8AC3E}">
        <p14:creationId xmlns:p14="http://schemas.microsoft.com/office/powerpoint/2010/main" val="2335398606"/>
      </p:ext>
    </p:extLst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">
            <a:extLst>
              <a:ext uri="{FF2B5EF4-FFF2-40B4-BE49-F238E27FC236}">
                <a16:creationId xmlns:a16="http://schemas.microsoft.com/office/drawing/2014/main" id="{D5AC6349-3BEB-1841-AE5B-24FFC5766C0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1663" cy="11366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3.3 Effort Estimation </a:t>
            </a:r>
            <a:br>
              <a:rPr lang="en-GB" altLang="en-US"/>
            </a:br>
            <a:r>
              <a:rPr lang="en-GB" altLang="en-US" sz="2800"/>
              <a:t>Type of Estimation Methods</a:t>
            </a:r>
          </a:p>
        </p:txBody>
      </p:sp>
      <p:sp>
        <p:nvSpPr>
          <p:cNvPr id="81923" name="Rectangle 2">
            <a:extLst>
              <a:ext uri="{FF2B5EF4-FFF2-40B4-BE49-F238E27FC236}">
                <a16:creationId xmlns:a16="http://schemas.microsoft.com/office/drawing/2014/main" id="{DB0E8218-BFD6-7043-86F7-AE05FC7BB8A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1663" cy="4670425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>
              <a:lnSpc>
                <a:spcPts val="28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Expert judgment</a:t>
            </a:r>
          </a:p>
          <a:p>
            <a:pPr lvl="1">
              <a:lnSpc>
                <a:spcPts val="28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Top-down or bottom-up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Analogy: pessimistic </a:t>
            </a:r>
            <a:r>
              <a:rPr lang="en-GB" altLang="en-US" i="1"/>
              <a:t>(x),</a:t>
            </a:r>
            <a:r>
              <a:rPr lang="en-GB" altLang="en-US"/>
              <a:t> optimistic </a:t>
            </a:r>
            <a:r>
              <a:rPr lang="en-GB" altLang="en-US" i="1"/>
              <a:t>(y),</a:t>
            </a:r>
            <a:r>
              <a:rPr lang="en-GB" altLang="en-US"/>
              <a:t> most likely </a:t>
            </a:r>
            <a:r>
              <a:rPr lang="en-GB" altLang="en-US" i="1"/>
              <a:t>(z);</a:t>
            </a:r>
            <a:r>
              <a:rPr lang="en-GB" altLang="en-US"/>
              <a:t> estimate as </a:t>
            </a:r>
            <a:r>
              <a:rPr lang="en-GB" altLang="en-US" i="1"/>
              <a:t>(x + </a:t>
            </a:r>
            <a:r>
              <a:rPr lang="en-GB" altLang="en-US"/>
              <a:t>4</a:t>
            </a:r>
            <a:r>
              <a:rPr lang="en-GB" altLang="en-US" i="1"/>
              <a:t>y + z)/</a:t>
            </a:r>
            <a:r>
              <a:rPr lang="en-GB" altLang="en-US"/>
              <a:t>6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Delphi technique: based on the average of “secret” expert judgments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Wolverton model: old (mid 70’s)</a:t>
            </a:r>
          </a:p>
          <a:p>
            <a:pPr>
              <a:lnSpc>
                <a:spcPct val="1060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Algorithmic methods:  </a:t>
            </a:r>
            <a:r>
              <a:rPr lang="en-GB" altLang="en-US" i="1"/>
              <a:t>E</a:t>
            </a:r>
            <a:r>
              <a:rPr lang="en-GB" altLang="en-US"/>
              <a:t> = (</a:t>
            </a:r>
            <a:r>
              <a:rPr lang="en-GB" altLang="en-US" i="1"/>
              <a:t>a</a:t>
            </a:r>
            <a:r>
              <a:rPr lang="en-GB" altLang="en-US"/>
              <a:t> + </a:t>
            </a:r>
            <a:r>
              <a:rPr lang="en-GB" altLang="en-US" i="1"/>
              <a:t>bS</a:t>
            </a:r>
            <a:r>
              <a:rPr lang="en-GB" altLang="en-US" i="1" baseline="30000"/>
              <a:t>c</a:t>
            </a:r>
            <a:r>
              <a:rPr lang="en-GB" altLang="en-US"/>
              <a:t>) </a:t>
            </a:r>
            <a:r>
              <a:rPr lang="en-GB" altLang="en-US" i="1"/>
              <a:t>m</a:t>
            </a:r>
            <a:r>
              <a:rPr lang="en-GB" altLang="en-US"/>
              <a:t>(</a:t>
            </a:r>
            <a:r>
              <a:rPr lang="en-GB" altLang="en-US" b="1"/>
              <a:t>X</a:t>
            </a:r>
            <a:r>
              <a:rPr lang="en-GB" altLang="en-US"/>
              <a:t>)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Walston and Felix model:  </a:t>
            </a:r>
            <a:r>
              <a:rPr lang="en-GB" altLang="en-US" i="1"/>
              <a:t>E</a:t>
            </a:r>
            <a:r>
              <a:rPr lang="en-GB" altLang="en-US"/>
              <a:t> = 5.25</a:t>
            </a:r>
            <a:r>
              <a:rPr lang="en-GB" altLang="en-US" i="1"/>
              <a:t>S </a:t>
            </a:r>
            <a:r>
              <a:rPr lang="en-GB" altLang="en-US" baseline="30000"/>
              <a:t>0.91</a:t>
            </a:r>
          </a:p>
          <a:p>
            <a:pPr lvl="1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Bailey and Basili model:  </a:t>
            </a:r>
            <a:r>
              <a:rPr lang="en-GB" altLang="en-US" i="1"/>
              <a:t>E</a:t>
            </a:r>
            <a:r>
              <a:rPr lang="en-GB" altLang="en-US"/>
              <a:t> = 5.5 + 0.73</a:t>
            </a:r>
            <a:r>
              <a:rPr lang="en-GB" altLang="en-US" i="1"/>
              <a:t>S</a:t>
            </a:r>
            <a:r>
              <a:rPr lang="en-GB" altLang="en-US" baseline="30000"/>
              <a:t>1.16</a:t>
            </a:r>
          </a:p>
        </p:txBody>
      </p:sp>
    </p:spTree>
    <p:extLst>
      <p:ext uri="{BB962C8B-B14F-4D97-AF65-F5344CB8AC3E}">
        <p14:creationId xmlns:p14="http://schemas.microsoft.com/office/powerpoint/2010/main" val="1974150233"/>
      </p:ext>
    </p:extLst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">
            <a:extLst>
              <a:ext uri="{FF2B5EF4-FFF2-40B4-BE49-F238E27FC236}">
                <a16:creationId xmlns:a16="http://schemas.microsoft.com/office/drawing/2014/main" id="{E88CEC72-8EF5-0744-A9D9-55669381D4F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53975"/>
            <a:ext cx="8220075" cy="124460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3.3 Effort Estimation </a:t>
            </a:r>
            <a:br>
              <a:rPr lang="en-GB" altLang="en-US"/>
            </a:br>
            <a:r>
              <a:rPr lang="en-GB" altLang="en-US" sz="2800"/>
              <a:t>Algorithmic Method: Watson and Felix Model</a:t>
            </a:r>
          </a:p>
        </p:txBody>
      </p:sp>
      <p:sp>
        <p:nvSpPr>
          <p:cNvPr id="86019" name="Rectangle 2">
            <a:extLst>
              <a:ext uri="{FF2B5EF4-FFF2-40B4-BE49-F238E27FC236}">
                <a16:creationId xmlns:a16="http://schemas.microsoft.com/office/drawing/2014/main" id="{630A3AE4-6323-C34E-8F9C-9B6B132F99E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0075" cy="4668838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A productivity index is inlcuded in the equation</a:t>
            </a:r>
          </a:p>
          <a:p>
            <a:pPr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There are 29 factors that can affect productivity 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1 if increase the productivity</a:t>
            </a:r>
          </a:p>
          <a:p>
            <a:pPr lvl="1" eaLnBrk="1" hangingPunct="1"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altLang="en-US"/>
              <a:t>0 if decrease the productivity</a:t>
            </a:r>
          </a:p>
        </p:txBody>
      </p:sp>
    </p:spTree>
    <p:extLst>
      <p:ext uri="{BB962C8B-B14F-4D97-AF65-F5344CB8AC3E}">
        <p14:creationId xmlns:p14="http://schemas.microsoft.com/office/powerpoint/2010/main" val="1905979114"/>
      </p:ext>
    </p:extLst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">
            <a:extLst>
              <a:ext uri="{FF2B5EF4-FFF2-40B4-BE49-F238E27FC236}">
                <a16:creationId xmlns:a16="http://schemas.microsoft.com/office/drawing/2014/main" id="{F4FDC9D1-991A-2A4D-9668-6CB4A94F3FE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1663" cy="11366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GB" altLang="en-US"/>
              <a:t>3.3 Effort Estimation </a:t>
            </a:r>
            <a:br>
              <a:rPr lang="en-GB" altLang="en-US"/>
            </a:br>
            <a:r>
              <a:rPr lang="en-GB" altLang="en-US" sz="2800"/>
              <a:t>Watson and Felix Model Productivity Factors</a:t>
            </a:r>
            <a:endParaRPr lang="en-US" altLang="en-US" sz="2800"/>
          </a:p>
        </p:txBody>
      </p:sp>
      <p:graphicFrame>
        <p:nvGraphicFramePr>
          <p:cNvPr id="88067" name="Object 3">
            <a:extLst>
              <a:ext uri="{FF2B5EF4-FFF2-40B4-BE49-F238E27FC236}">
                <a16:creationId xmlns:a16="http://schemas.microsoft.com/office/drawing/2014/main" id="{DFE8B117-EB47-B040-AC8B-681DF5FEBC9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209800" y="1066800"/>
          <a:ext cx="5162550" cy="533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25" name="Document" r:id="rId4" imgW="4978400" imgH="5511800" progId="Word.Document.8">
                  <p:embed/>
                </p:oleObj>
              </mc:Choice>
              <mc:Fallback>
                <p:oleObj name="Document" r:id="rId4" imgW="4978400" imgH="5511800" progId="Word.Document.8">
                  <p:embed/>
                  <p:pic>
                    <p:nvPicPr>
                      <p:cNvPr id="88067" name="Object 3">
                        <a:extLst>
                          <a:ext uri="{FF2B5EF4-FFF2-40B4-BE49-F238E27FC236}">
                            <a16:creationId xmlns:a16="http://schemas.microsoft.com/office/drawing/2014/main" id="{DFE8B117-EB47-B040-AC8B-681DF5FEBC9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1066800"/>
                        <a:ext cx="5162550" cy="5334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blipFill dpi="0" rotWithShape="0">
                              <a:blip/>
                              <a:srcRect/>
                              <a:stretch>
                                <a:fillRect/>
                              </a:stretch>
                            </a:blip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2202918"/>
      </p:ext>
    </p:extLst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">
            <a:extLst>
              <a:ext uri="{FF2B5EF4-FFF2-40B4-BE49-F238E27FC236}">
                <a16:creationId xmlns:a16="http://schemas.microsoft.com/office/drawing/2014/main" id="{643BA137-5194-284A-99F1-DA5C2B13294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0"/>
            <a:ext cx="8221663" cy="1136650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eaLnBrk="1" hangingPunct="1">
              <a:lnSpc>
                <a:spcPts val="3200"/>
              </a:lnSpc>
              <a:buClr>
                <a:srgbClr val="000000"/>
              </a:buClr>
              <a:buFont typeface="Times New Roman" panose="02020603050405020304" pitchFamily="18" charset="0"/>
              <a:buNone/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altLang="en-US"/>
              <a:t>3.3 Effort Estimation </a:t>
            </a:r>
            <a:br>
              <a:rPr lang="en-GB" altLang="en-US"/>
            </a:br>
            <a:r>
              <a:rPr lang="en-GB" altLang="en-US" sz="2800"/>
              <a:t>COCOMO II:  Stages of Development</a:t>
            </a:r>
          </a:p>
        </p:txBody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62D9AB0B-9509-8A41-9BF9-B0CB03A39ED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47800"/>
            <a:ext cx="8221663" cy="4792663"/>
          </a:xfrm>
          <a:extLst>
            <a:ext uri="{909E8E84-426E-40DD-AFC4-6F175D3DCCD1}">
              <a14:hiddenFill xmlns:a14="http://schemas.microsoft.com/office/drawing/2010/main">
                <a:solidFill>
                  <a:srgbClr val="66CCFF"/>
                </a:solidFill>
              </a14:hiddenFill>
            </a:ext>
          </a:extLst>
        </p:spPr>
        <p:txBody>
          <a:bodyPr/>
          <a:lstStyle/>
          <a:p>
            <a:pPr marL="336550" indent="-336550">
              <a:lnSpc>
                <a:spcPts val="28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Application composition  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prototyping to resolve high-risk user interface issues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size estimates in object points</a:t>
            </a:r>
          </a:p>
          <a:p>
            <a:pPr marL="336550" indent="-336550">
              <a:lnSpc>
                <a:spcPct val="1060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Early design  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to explore alternative architectures and concepts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size estimates in function points</a:t>
            </a:r>
          </a:p>
          <a:p>
            <a:pPr marL="336550" indent="-336550">
              <a:lnSpc>
                <a:spcPct val="106000"/>
              </a:lnSpc>
              <a:spcBef>
                <a:spcPts val="800"/>
              </a:spcBef>
              <a:buClr>
                <a:srgbClr val="000000"/>
              </a:buClr>
              <a:buFont typeface="Times New Roman" panose="02020603050405020304" pitchFamily="18" charset="0"/>
              <a:buChar char="•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Postarchitecture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development has begun</a:t>
            </a:r>
          </a:p>
          <a:p>
            <a:pPr marL="736600" lvl="1" indent="-279400">
              <a:lnSpc>
                <a:spcPct val="106000"/>
              </a:lnSpc>
              <a:spcBef>
                <a:spcPts val="700"/>
              </a:spcBef>
              <a:buClr>
                <a:srgbClr val="000000"/>
              </a:buClr>
              <a:buFont typeface="Times New Roman" panose="02020603050405020304" pitchFamily="18" charset="0"/>
              <a:buChar char="–"/>
              <a:tabLst>
                <a:tab pos="460375" algn="l"/>
                <a:tab pos="917575" algn="l"/>
                <a:tab pos="1374775" algn="l"/>
                <a:tab pos="1831975" algn="l"/>
                <a:tab pos="2289175" algn="l"/>
                <a:tab pos="2746375" algn="l"/>
                <a:tab pos="3203575" algn="l"/>
                <a:tab pos="3660775" algn="l"/>
                <a:tab pos="4117975" algn="l"/>
                <a:tab pos="4575175" algn="l"/>
                <a:tab pos="5032375" algn="l"/>
                <a:tab pos="5489575" algn="l"/>
                <a:tab pos="5946775" algn="l"/>
                <a:tab pos="6403975" algn="l"/>
                <a:tab pos="6861175" algn="l"/>
                <a:tab pos="7318375" algn="l"/>
                <a:tab pos="7775575" algn="l"/>
                <a:tab pos="8232775" algn="l"/>
                <a:tab pos="8689975" algn="l"/>
                <a:tab pos="9147175" algn="l"/>
              </a:tabLst>
            </a:pPr>
            <a:r>
              <a:rPr lang="en-GB" altLang="en-US"/>
              <a:t>size estimates in lines of code</a:t>
            </a:r>
          </a:p>
        </p:txBody>
      </p:sp>
    </p:spTree>
    <p:extLst>
      <p:ext uri="{BB962C8B-B14F-4D97-AF65-F5344CB8AC3E}">
        <p14:creationId xmlns:p14="http://schemas.microsoft.com/office/powerpoint/2010/main" val="6580965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2498</TotalTime>
  <Words>1547</Words>
  <Application>Microsoft Macintosh PowerPoint</Application>
  <PresentationFormat>On-screen Show (4:3)</PresentationFormat>
  <Paragraphs>222</Paragraphs>
  <Slides>42</Slides>
  <Notes>41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Lucida Sans Unicode</vt:lpstr>
      <vt:lpstr>Myriad Pro</vt:lpstr>
      <vt:lpstr>Times New Roman</vt:lpstr>
      <vt:lpstr>Verdana</vt:lpstr>
      <vt:lpstr>Wingdings</vt:lpstr>
      <vt:lpstr>20140311PresentationUWTSDTemplate</vt:lpstr>
      <vt:lpstr>Document</vt:lpstr>
      <vt:lpstr>BMSK5004</vt:lpstr>
      <vt:lpstr>Contents</vt:lpstr>
      <vt:lpstr>Chapter 3 Objectives</vt:lpstr>
      <vt:lpstr>3.1 Tracking Progress</vt:lpstr>
      <vt:lpstr>3.1 Tracking Progress Project Schedule</vt:lpstr>
      <vt:lpstr>3.1 Tracking Progress Project Schedule: Approach</vt:lpstr>
      <vt:lpstr>3.1 Tracking Progress Milestones and activities</vt:lpstr>
      <vt:lpstr>3.1 Tracking Progress Project Schedule (continued)</vt:lpstr>
      <vt:lpstr>3.1 Tracking Progress Project Schedule (continued)</vt:lpstr>
      <vt:lpstr>3.1 Tracking Progress Phases, Steps, and Activities in Building a House</vt:lpstr>
      <vt:lpstr>3.1 Tracking Progress Milestones in Building a House</vt:lpstr>
      <vt:lpstr>3.1 Tracking Progress Work Breakdown and Activity Graphs</vt:lpstr>
      <vt:lpstr>3.1 Tracking Progress Work Breakdown and Activity Graphs (continued)</vt:lpstr>
      <vt:lpstr>3.1 Tracking Progress Estimating Completion</vt:lpstr>
      <vt:lpstr>3.1 Tracking Progress Estimating Completion for Building a House</vt:lpstr>
      <vt:lpstr>3.1 Tracking Progress Critical Path Method (CPM)</vt:lpstr>
      <vt:lpstr>3.1 Tracking Progress Critical Path Method (CPM) (continued)</vt:lpstr>
      <vt:lpstr>Slack Time for Activities of Building a House</vt:lpstr>
      <vt:lpstr>3.1 Tracking Progress CPM Bar Chart</vt:lpstr>
      <vt:lpstr>3.1 Tracking Progress Tools to Track Progress</vt:lpstr>
      <vt:lpstr>3.1 Tracking Progress Tools to Track Progress: Gantt Chart</vt:lpstr>
      <vt:lpstr>3.1 Tracking Progress Tools to Track Progress: Resource Histogram</vt:lpstr>
      <vt:lpstr>3.1 Tracking Progress Tools to Track Progress: Expenditures Tracking</vt:lpstr>
      <vt:lpstr>3.2 Project Personnel</vt:lpstr>
      <vt:lpstr>3.2 Project Personnel Choosing Personnel</vt:lpstr>
      <vt:lpstr>3.2 Project Personnel Communication</vt:lpstr>
      <vt:lpstr>3.2 Project Personnel Communication (continued)</vt:lpstr>
      <vt:lpstr>3.2 Project Personnel Sidebar 3.1 Make Meeting Enhance Project Progress</vt:lpstr>
      <vt:lpstr>3.2 Project Personnel Work Styles</vt:lpstr>
      <vt:lpstr>3.2 Project Personnel Work Styles (continued)</vt:lpstr>
      <vt:lpstr>3.2 Project Personnel Work Styles (continued)</vt:lpstr>
      <vt:lpstr>3.2 Project Personnel Project Organization</vt:lpstr>
      <vt:lpstr>3.2 Project Personnel Project Organization: Chief Programmer Team</vt:lpstr>
      <vt:lpstr>3.2 Project Personnel Project Organization (continued)</vt:lpstr>
      <vt:lpstr>3.2 Project Personnel Sidebar 3.2 Structure vs. Creativity</vt:lpstr>
      <vt:lpstr>3.3 Effort Estimation</vt:lpstr>
      <vt:lpstr>3.3 Effort Estimation  Sidebar 3.3 Causes of Inaccurate Estimates</vt:lpstr>
      <vt:lpstr>3.3 Effort Estimation  Sidebar 3.3 Causes of Inaccurate Estimates (continued)</vt:lpstr>
      <vt:lpstr>3.3 Effort Estimation  Type of Estimation Methods</vt:lpstr>
      <vt:lpstr>3.3 Effort Estimation  Algorithmic Method: Watson and Felix Model</vt:lpstr>
      <vt:lpstr>3.3 Effort Estimation  Watson and Felix Model Productivity Factors</vt:lpstr>
      <vt:lpstr>3.3 Effort Estimation  COCOMO II:  Stages of Development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150</cp:revision>
  <cp:lastPrinted>2018-07-09T15:27:01Z</cp:lastPrinted>
  <dcterms:created xsi:type="dcterms:W3CDTF">2002-10-07T19:43:58Z</dcterms:created>
  <dcterms:modified xsi:type="dcterms:W3CDTF">2020-06-04T19:32:06Z</dcterms:modified>
</cp:coreProperties>
</file>