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3"/>
  </p:notesMasterIdLst>
  <p:handoutMasterIdLst>
    <p:handoutMasterId r:id="rId14"/>
  </p:handoutMasterIdLst>
  <p:sldIdLst>
    <p:sldId id="256" r:id="rId2"/>
    <p:sldId id="257" r:id="rId3"/>
    <p:sldId id="260" r:id="rId4"/>
    <p:sldId id="261" r:id="rId5"/>
    <p:sldId id="262" r:id="rId6"/>
    <p:sldId id="263" r:id="rId7"/>
    <p:sldId id="267" r:id="rId8"/>
    <p:sldId id="264" r:id="rId9"/>
    <p:sldId id="268"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AE8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158585-8A9D-4D69-A6E0-DC39945C6535}" v="5" dt="2024-03-15T10:21:11.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4" d="100"/>
          <a:sy n="84" d="100"/>
        </p:scale>
        <p:origin x="8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BD158585-8A9D-4D69-A6E0-DC39945C6535}"/>
    <pc:docChg chg="custSel addSld modSld">
      <pc:chgData name="Laura Knight" userId="fcc6b1b8-7f69-4c06-9fd3-1a1553b3cd99" providerId="ADAL" clId="{BD158585-8A9D-4D69-A6E0-DC39945C6535}" dt="2024-03-15T10:21:11.844" v="17"/>
      <pc:docMkLst>
        <pc:docMk/>
      </pc:docMkLst>
      <pc:sldChg chg="addSp delSp modSp mod modTransition modAnim">
        <pc:chgData name="Laura Knight" userId="fcc6b1b8-7f69-4c06-9fd3-1a1553b3cd99" providerId="ADAL" clId="{BD158585-8A9D-4D69-A6E0-DC39945C6535}" dt="2024-03-15T10:08:31.039" v="15"/>
        <pc:sldMkLst>
          <pc:docMk/>
          <pc:sldMk cId="3149342611" sldId="260"/>
        </pc:sldMkLst>
        <pc:spChg chg="mod">
          <ac:chgData name="Laura Knight" userId="fcc6b1b8-7f69-4c06-9fd3-1a1553b3cd99" providerId="ADAL" clId="{BD158585-8A9D-4D69-A6E0-DC39945C6535}" dt="2024-03-15T10:05:24.491" v="4" actId="20577"/>
          <ac:spMkLst>
            <pc:docMk/>
            <pc:sldMk cId="3149342611" sldId="260"/>
            <ac:spMk id="8" creationId="{03D6148C-95FE-60D8-4F85-86D495949B36}"/>
          </ac:spMkLst>
        </pc:spChg>
        <pc:picChg chg="del">
          <ac:chgData name="Laura Knight" userId="fcc6b1b8-7f69-4c06-9fd3-1a1553b3cd99" providerId="ADAL" clId="{BD158585-8A9D-4D69-A6E0-DC39945C6535}" dt="2024-03-15T10:05:39.881" v="5" actId="478"/>
          <ac:picMkLst>
            <pc:docMk/>
            <pc:sldMk cId="3149342611" sldId="260"/>
            <ac:picMk id="5" creationId="{610740D8-E9C9-2015-9A9F-6B61AE0146FD}"/>
          </ac:picMkLst>
        </pc:picChg>
        <pc:picChg chg="del mod">
          <ac:chgData name="Laura Knight" userId="fcc6b1b8-7f69-4c06-9fd3-1a1553b3cd99" providerId="ADAL" clId="{BD158585-8A9D-4D69-A6E0-DC39945C6535}" dt="2024-03-15T10:07:43.634" v="14"/>
          <ac:picMkLst>
            <pc:docMk/>
            <pc:sldMk cId="3149342611" sldId="260"/>
            <ac:picMk id="6" creationId="{55398C96-5B7B-8D23-0015-FDFBFB22210A}"/>
          </ac:picMkLst>
        </pc:picChg>
        <pc:picChg chg="del">
          <ac:chgData name="Laura Knight" userId="fcc6b1b8-7f69-4c06-9fd3-1a1553b3cd99" providerId="ADAL" clId="{BD158585-8A9D-4D69-A6E0-DC39945C6535}" dt="2024-03-15T10:04:32.095" v="0" actId="478"/>
          <ac:picMkLst>
            <pc:docMk/>
            <pc:sldMk cId="3149342611" sldId="260"/>
            <ac:picMk id="13" creationId="{76CBCEF5-EAEF-AF29-22C2-FB1433F7E659}"/>
          </ac:picMkLst>
        </pc:picChg>
        <pc:picChg chg="add mod modCrop">
          <ac:chgData name="Laura Knight" userId="fcc6b1b8-7f69-4c06-9fd3-1a1553b3cd99" providerId="ADAL" clId="{BD158585-8A9D-4D69-A6E0-DC39945C6535}" dt="2024-03-15T10:06:31.170" v="12" actId="1440"/>
          <ac:picMkLst>
            <pc:docMk/>
            <pc:sldMk cId="3149342611" sldId="260"/>
            <ac:picMk id="19" creationId="{C0AA0E91-EBEA-E7E7-D9BE-9A217775A3E9}"/>
          </ac:picMkLst>
        </pc:picChg>
        <pc:picChg chg="add del mod ord">
          <ac:chgData name="Laura Knight" userId="fcc6b1b8-7f69-4c06-9fd3-1a1553b3cd99" providerId="ADAL" clId="{BD158585-8A9D-4D69-A6E0-DC39945C6535}" dt="2024-03-15T10:08:31.039" v="15"/>
          <ac:picMkLst>
            <pc:docMk/>
            <pc:sldMk cId="3149342611" sldId="260"/>
            <ac:picMk id="21" creationId="{FE0D2FBE-F61A-8C56-0177-4313F7F7185B}"/>
          </ac:picMkLst>
        </pc:picChg>
        <pc:picChg chg="add mod">
          <ac:chgData name="Laura Knight" userId="fcc6b1b8-7f69-4c06-9fd3-1a1553b3cd99" providerId="ADAL" clId="{BD158585-8A9D-4D69-A6E0-DC39945C6535}" dt="2024-03-15T10:08:31.039" v="15"/>
          <ac:picMkLst>
            <pc:docMk/>
            <pc:sldMk cId="3149342611" sldId="260"/>
            <ac:picMk id="22" creationId="{115DFE0F-8A68-FE3B-16ED-D743ACD6591F}"/>
          </ac:picMkLst>
        </pc:picChg>
      </pc:sldChg>
      <pc:sldChg chg="addSp modSp add">
        <pc:chgData name="Laura Knight" userId="fcc6b1b8-7f69-4c06-9fd3-1a1553b3cd99" providerId="ADAL" clId="{BD158585-8A9D-4D69-A6E0-DC39945C6535}" dt="2024-03-15T10:12:51.306" v="16"/>
        <pc:sldMkLst>
          <pc:docMk/>
          <pc:sldMk cId="782311299" sldId="261"/>
        </pc:sldMkLst>
        <pc:picChg chg="add mod">
          <ac:chgData name="Laura Knight" userId="fcc6b1b8-7f69-4c06-9fd3-1a1553b3cd99" providerId="ADAL" clId="{BD158585-8A9D-4D69-A6E0-DC39945C6535}" dt="2024-03-15T10:12:51.306" v="16"/>
          <ac:picMkLst>
            <pc:docMk/>
            <pc:sldMk cId="782311299" sldId="261"/>
            <ac:picMk id="9" creationId="{21E47BF0-21B4-50F1-93DF-61FB168CFA51}"/>
          </ac:picMkLst>
        </pc:picChg>
      </pc:sldChg>
      <pc:sldChg chg="addSp modSp">
        <pc:chgData name="Laura Knight" userId="fcc6b1b8-7f69-4c06-9fd3-1a1553b3cd99" providerId="ADAL" clId="{BD158585-8A9D-4D69-A6E0-DC39945C6535}" dt="2024-03-15T10:21:11.844" v="17"/>
        <pc:sldMkLst>
          <pc:docMk/>
          <pc:sldMk cId="1179004171" sldId="262"/>
        </pc:sldMkLst>
        <pc:picChg chg="add mod">
          <ac:chgData name="Laura Knight" userId="fcc6b1b8-7f69-4c06-9fd3-1a1553b3cd99" providerId="ADAL" clId="{BD158585-8A9D-4D69-A6E0-DC39945C6535}" dt="2024-03-15T10:21:11.844" v="17"/>
          <ac:picMkLst>
            <pc:docMk/>
            <pc:sldMk cId="1179004171" sldId="262"/>
            <ac:picMk id="12" creationId="{F6B5B0DC-6FE4-2C3E-450A-AAC0D288505C}"/>
          </ac:picMkLst>
        </pc:picChg>
      </pc:sldChg>
      <pc:sldChg chg="addSp modSp">
        <pc:chgData name="Laura Knight" userId="fcc6b1b8-7f69-4c06-9fd3-1a1553b3cd99" providerId="ADAL" clId="{BD158585-8A9D-4D69-A6E0-DC39945C6535}" dt="2024-03-15T10:21:11.844" v="17"/>
        <pc:sldMkLst>
          <pc:docMk/>
          <pc:sldMk cId="2704894801" sldId="263"/>
        </pc:sldMkLst>
        <pc:picChg chg="add mod">
          <ac:chgData name="Laura Knight" userId="fcc6b1b8-7f69-4c06-9fd3-1a1553b3cd99" providerId="ADAL" clId="{BD158585-8A9D-4D69-A6E0-DC39945C6535}" dt="2024-03-15T10:21:11.844" v="17"/>
          <ac:picMkLst>
            <pc:docMk/>
            <pc:sldMk cId="2704894801" sldId="263"/>
            <ac:picMk id="7" creationId="{445A9CF5-06F3-04E0-7CA5-1DD486390C70}"/>
          </ac:picMkLst>
        </pc:picChg>
      </pc:sldChg>
      <pc:sldChg chg="addSp modSp">
        <pc:chgData name="Laura Knight" userId="fcc6b1b8-7f69-4c06-9fd3-1a1553b3cd99" providerId="ADAL" clId="{BD158585-8A9D-4D69-A6E0-DC39945C6535}" dt="2024-03-15T10:21:11.844" v="17"/>
        <pc:sldMkLst>
          <pc:docMk/>
          <pc:sldMk cId="2424322324" sldId="264"/>
        </pc:sldMkLst>
        <pc:picChg chg="add mod">
          <ac:chgData name="Laura Knight" userId="fcc6b1b8-7f69-4c06-9fd3-1a1553b3cd99" providerId="ADAL" clId="{BD158585-8A9D-4D69-A6E0-DC39945C6535}" dt="2024-03-15T10:21:11.844" v="17"/>
          <ac:picMkLst>
            <pc:docMk/>
            <pc:sldMk cId="2424322324" sldId="264"/>
            <ac:picMk id="6" creationId="{756ABB35-1662-1C4F-2FDE-B7BA0B79E880}"/>
          </ac:picMkLst>
        </pc:picChg>
      </pc:sldChg>
      <pc:sldChg chg="addSp modSp">
        <pc:chgData name="Laura Knight" userId="fcc6b1b8-7f69-4c06-9fd3-1a1553b3cd99" providerId="ADAL" clId="{BD158585-8A9D-4D69-A6E0-DC39945C6535}" dt="2024-03-15T10:21:11.844" v="17"/>
        <pc:sldMkLst>
          <pc:docMk/>
          <pc:sldMk cId="2322569937" sldId="265"/>
        </pc:sldMkLst>
        <pc:picChg chg="add mod">
          <ac:chgData name="Laura Knight" userId="fcc6b1b8-7f69-4c06-9fd3-1a1553b3cd99" providerId="ADAL" clId="{BD158585-8A9D-4D69-A6E0-DC39945C6535}" dt="2024-03-15T10:21:11.844" v="17"/>
          <ac:picMkLst>
            <pc:docMk/>
            <pc:sldMk cId="2322569937" sldId="265"/>
            <ac:picMk id="6" creationId="{A7BA46E1-D066-EA99-681B-3170E2A10398}"/>
          </ac:picMkLst>
        </pc:picChg>
      </pc:sldChg>
      <pc:sldChg chg="addSp modSp">
        <pc:chgData name="Laura Knight" userId="fcc6b1b8-7f69-4c06-9fd3-1a1553b3cd99" providerId="ADAL" clId="{BD158585-8A9D-4D69-A6E0-DC39945C6535}" dt="2024-03-15T10:21:11.844" v="17"/>
        <pc:sldMkLst>
          <pc:docMk/>
          <pc:sldMk cId="1830137106" sldId="266"/>
        </pc:sldMkLst>
        <pc:picChg chg="add mod">
          <ac:chgData name="Laura Knight" userId="fcc6b1b8-7f69-4c06-9fd3-1a1553b3cd99" providerId="ADAL" clId="{BD158585-8A9D-4D69-A6E0-DC39945C6535}" dt="2024-03-15T10:21:11.844" v="17"/>
          <ac:picMkLst>
            <pc:docMk/>
            <pc:sldMk cId="1830137106" sldId="266"/>
            <ac:picMk id="3" creationId="{6E685E62-E819-3D3D-336C-214B71D44798}"/>
          </ac:picMkLst>
        </pc:picChg>
      </pc:sldChg>
      <pc:sldChg chg="addSp modSp">
        <pc:chgData name="Laura Knight" userId="fcc6b1b8-7f69-4c06-9fd3-1a1553b3cd99" providerId="ADAL" clId="{BD158585-8A9D-4D69-A6E0-DC39945C6535}" dt="2024-03-15T10:21:11.844" v="17"/>
        <pc:sldMkLst>
          <pc:docMk/>
          <pc:sldMk cId="596676766" sldId="267"/>
        </pc:sldMkLst>
        <pc:picChg chg="add mod">
          <ac:chgData name="Laura Knight" userId="fcc6b1b8-7f69-4c06-9fd3-1a1553b3cd99" providerId="ADAL" clId="{BD158585-8A9D-4D69-A6E0-DC39945C6535}" dt="2024-03-15T10:21:11.844" v="17"/>
          <ac:picMkLst>
            <pc:docMk/>
            <pc:sldMk cId="596676766" sldId="267"/>
            <ac:picMk id="7" creationId="{3507FD33-F7EC-17AA-F583-0BD9CD9F53CB}"/>
          </ac:picMkLst>
        </pc:picChg>
      </pc:sldChg>
      <pc:sldChg chg="addSp modSp">
        <pc:chgData name="Laura Knight" userId="fcc6b1b8-7f69-4c06-9fd3-1a1553b3cd99" providerId="ADAL" clId="{BD158585-8A9D-4D69-A6E0-DC39945C6535}" dt="2024-03-15T10:21:11.844" v="17"/>
        <pc:sldMkLst>
          <pc:docMk/>
          <pc:sldMk cId="3425316770" sldId="268"/>
        </pc:sldMkLst>
        <pc:picChg chg="add mod">
          <ac:chgData name="Laura Knight" userId="fcc6b1b8-7f69-4c06-9fd3-1a1553b3cd99" providerId="ADAL" clId="{BD158585-8A9D-4D69-A6E0-DC39945C6535}" dt="2024-03-15T10:21:11.844" v="17"/>
          <ac:picMkLst>
            <pc:docMk/>
            <pc:sldMk cId="3425316770" sldId="268"/>
            <ac:picMk id="5" creationId="{C2169CAA-C921-D08E-42A7-15ECDDB1841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DA06994-AAEC-0AEA-8775-28D626E86D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Cerys</a:t>
            </a:r>
          </a:p>
        </p:txBody>
      </p:sp>
      <p:sp>
        <p:nvSpPr>
          <p:cNvPr id="3" name="Date Placeholder 2">
            <a:extLst>
              <a:ext uri="{FF2B5EF4-FFF2-40B4-BE49-F238E27FC236}">
                <a16:creationId xmlns:a16="http://schemas.microsoft.com/office/drawing/2014/main" id="{C0EFF269-106C-A88E-E863-624A0351FE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B7DC77-2D51-4E73-BBDB-8C605A6BDEED}" type="datetimeFigureOut">
              <a:rPr lang="en-GB" smtClean="0"/>
              <a:t>15/03/2024</a:t>
            </a:fld>
            <a:endParaRPr lang="en-GB"/>
          </a:p>
        </p:txBody>
      </p:sp>
      <p:sp>
        <p:nvSpPr>
          <p:cNvPr id="4" name="Footer Placeholder 3">
            <a:extLst>
              <a:ext uri="{FF2B5EF4-FFF2-40B4-BE49-F238E27FC236}">
                <a16:creationId xmlns:a16="http://schemas.microsoft.com/office/drawing/2014/main" id="{28C47750-BD6D-FCFA-32CC-A3E9049BF8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56105CB-2ABC-681F-BDF5-24DCF2ECCD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CF0C5-1BEA-4C55-A3D4-A1AC19279B36}" type="slidenum">
              <a:rPr lang="en-GB" smtClean="0"/>
              <a:t>‹#›</a:t>
            </a:fld>
            <a:endParaRPr lang="en-GB"/>
          </a:p>
        </p:txBody>
      </p:sp>
    </p:spTree>
    <p:extLst>
      <p:ext uri="{BB962C8B-B14F-4D97-AF65-F5344CB8AC3E}">
        <p14:creationId xmlns:p14="http://schemas.microsoft.com/office/powerpoint/2010/main" val="518182210"/>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Cerys</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7580B-87B8-4AC5-BF4A-0AE701401EB3}" type="datetimeFigureOut">
              <a:rPr lang="en-GB" smtClean="0"/>
              <a:t>15/03/2024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C1E37E-3E73-4BC5-9CDC-0D2F47315546}" type="slidenum">
              <a:rPr lang="en-GB" smtClean="0"/>
              <a:t>‹#›</a:t>
            </a:fld>
            <a:endParaRPr lang="en-GB"/>
          </a:p>
        </p:txBody>
      </p:sp>
    </p:spTree>
    <p:extLst>
      <p:ext uri="{BB962C8B-B14F-4D97-AF65-F5344CB8AC3E}">
        <p14:creationId xmlns:p14="http://schemas.microsoft.com/office/powerpoint/2010/main" val="3476128462"/>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iracmethod.com/irac-methodolog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Cerys</a:t>
            </a:r>
          </a:p>
        </p:txBody>
      </p:sp>
      <p:sp>
        <p:nvSpPr>
          <p:cNvPr id="5" name="Slide Number Placeholder 4"/>
          <p:cNvSpPr>
            <a:spLocks noGrp="1"/>
          </p:cNvSpPr>
          <p:nvPr>
            <p:ph type="sldNum" sz="quarter" idx="5"/>
          </p:nvPr>
        </p:nvSpPr>
        <p:spPr/>
        <p:txBody>
          <a:bodyPr/>
          <a:lstStyle/>
          <a:p>
            <a:fld id="{68C1E37E-3E73-4BC5-9CDC-0D2F47315546}" type="slidenum">
              <a:rPr lang="en-GB" smtClean="0"/>
              <a:t>3</a:t>
            </a:fld>
            <a:endParaRPr lang="en-GB"/>
          </a:p>
        </p:txBody>
      </p:sp>
    </p:spTree>
    <p:extLst>
      <p:ext uri="{BB962C8B-B14F-4D97-AF65-F5344CB8AC3E}">
        <p14:creationId xmlns:p14="http://schemas.microsoft.com/office/powerpoint/2010/main" val="360523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The IRAC Method - Everything You Need to Know</a:t>
            </a:r>
            <a:endParaRPr lang="en-GB" dirty="0"/>
          </a:p>
          <a:p>
            <a:endParaRPr lang="en-GB" dirty="0"/>
          </a:p>
        </p:txBody>
      </p:sp>
      <p:sp>
        <p:nvSpPr>
          <p:cNvPr id="4" name="Header Placeholder 3"/>
          <p:cNvSpPr>
            <a:spLocks noGrp="1"/>
          </p:cNvSpPr>
          <p:nvPr>
            <p:ph type="hdr" sz="quarter"/>
          </p:nvPr>
        </p:nvSpPr>
        <p:spPr/>
        <p:txBody>
          <a:bodyPr/>
          <a:lstStyle/>
          <a:p>
            <a:r>
              <a:rPr lang="en-GB"/>
              <a:t>Cerys</a:t>
            </a:r>
          </a:p>
        </p:txBody>
      </p:sp>
      <p:sp>
        <p:nvSpPr>
          <p:cNvPr id="5" name="Slide Number Placeholder 4"/>
          <p:cNvSpPr>
            <a:spLocks noGrp="1"/>
          </p:cNvSpPr>
          <p:nvPr>
            <p:ph type="sldNum" sz="quarter" idx="5"/>
          </p:nvPr>
        </p:nvSpPr>
        <p:spPr/>
        <p:txBody>
          <a:bodyPr/>
          <a:lstStyle/>
          <a:p>
            <a:fld id="{68C1E37E-3E73-4BC5-9CDC-0D2F47315546}" type="slidenum">
              <a:rPr lang="en-GB" smtClean="0"/>
              <a:t>5</a:t>
            </a:fld>
            <a:endParaRPr lang="en-GB"/>
          </a:p>
        </p:txBody>
      </p:sp>
    </p:spTree>
    <p:extLst>
      <p:ext uri="{BB962C8B-B14F-4D97-AF65-F5344CB8AC3E}">
        <p14:creationId xmlns:p14="http://schemas.microsoft.com/office/powerpoint/2010/main" val="1212998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09871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181844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49958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18103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4203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31530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9600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449338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77641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05841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3/15/2024</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980326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3/15/2024</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5005549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png"/><Relationship Id="rId5"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criminal%20law&amp;displayField=all" TargetMode="Externa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hyperlink" Target="https://moodle.uwtsd.ac.uk/pluginfile.php/885477/mod_resource/content/0/Harvard%20referencing%20handbook%20September%202023.pdf"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moodle.uwtsd.ac.uk/pluginfile.php/885477/mod_resource/content/0/Harvard%20referencing%20handbook%20September%202023.pdf" TargetMode="Externa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AC1B80-F8B2-4B95-B4B7-7917A33D24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and blue wavy lines&#10;&#10;Description automatically generated with medium confidence">
            <a:extLst>
              <a:ext uri="{FF2B5EF4-FFF2-40B4-BE49-F238E27FC236}">
                <a16:creationId xmlns:a16="http://schemas.microsoft.com/office/drawing/2014/main" id="{E1496E1B-E000-0363-B7EC-8F62DB407962}"/>
              </a:ext>
            </a:extLst>
          </p:cNvPr>
          <p:cNvPicPr>
            <a:picLocks noChangeAspect="1"/>
          </p:cNvPicPr>
          <p:nvPr/>
        </p:nvPicPr>
        <p:blipFill rotWithShape="1">
          <a:blip r:embed="rId4"/>
          <a:srcRect t="54098" b="4374"/>
          <a:stretch/>
        </p:blipFill>
        <p:spPr>
          <a:xfrm>
            <a:off x="20" y="-1"/>
            <a:ext cx="12191979" cy="5063112"/>
          </a:xfrm>
          <a:prstGeom prst="rect">
            <a:avLst/>
          </a:prstGeom>
        </p:spPr>
      </p:pic>
      <p:sp>
        <p:nvSpPr>
          <p:cNvPr id="2" name="Title 1">
            <a:extLst>
              <a:ext uri="{FF2B5EF4-FFF2-40B4-BE49-F238E27FC236}">
                <a16:creationId xmlns:a16="http://schemas.microsoft.com/office/drawing/2014/main" id="{71644176-9DD9-92E4-34EE-E40A98A747DE}"/>
              </a:ext>
            </a:extLst>
          </p:cNvPr>
          <p:cNvSpPr>
            <a:spLocks noGrp="1"/>
          </p:cNvSpPr>
          <p:nvPr>
            <p:ph type="ctrTitle"/>
          </p:nvPr>
        </p:nvSpPr>
        <p:spPr>
          <a:xfrm>
            <a:off x="647701" y="647701"/>
            <a:ext cx="4833620" cy="3233419"/>
          </a:xfrm>
        </p:spPr>
        <p:txBody>
          <a:bodyPr anchor="t">
            <a:normAutofit/>
          </a:bodyPr>
          <a:lstStyle/>
          <a:p>
            <a:r>
              <a:rPr lang="en-GB" dirty="0"/>
              <a:t>Criminal law </a:t>
            </a:r>
          </a:p>
        </p:txBody>
      </p:sp>
      <p:sp>
        <p:nvSpPr>
          <p:cNvPr id="3" name="Subtitle 2">
            <a:extLst>
              <a:ext uri="{FF2B5EF4-FFF2-40B4-BE49-F238E27FC236}">
                <a16:creationId xmlns:a16="http://schemas.microsoft.com/office/drawing/2014/main" id="{C8042CCB-9DBA-CE29-DFD9-A83156DC3636}"/>
              </a:ext>
            </a:extLst>
          </p:cNvPr>
          <p:cNvSpPr>
            <a:spLocks noGrp="1"/>
          </p:cNvSpPr>
          <p:nvPr>
            <p:ph type="subTitle" idx="1"/>
          </p:nvPr>
        </p:nvSpPr>
        <p:spPr>
          <a:xfrm>
            <a:off x="647701" y="5560043"/>
            <a:ext cx="9524999" cy="564596"/>
          </a:xfrm>
        </p:spPr>
        <p:txBody>
          <a:bodyPr anchor="ctr">
            <a:normAutofit/>
          </a:bodyPr>
          <a:lstStyle/>
          <a:p>
            <a:r>
              <a:rPr lang="en-GB" dirty="0"/>
              <a:t>Assignment 2 workshop</a:t>
            </a:r>
          </a:p>
        </p:txBody>
      </p:sp>
      <p:pic>
        <p:nvPicPr>
          <p:cNvPr id="7" name="Audio 6">
            <a:hlinkClick r:id="" action="ppaction://media"/>
            <a:extLst>
              <a:ext uri="{FF2B5EF4-FFF2-40B4-BE49-F238E27FC236}">
                <a16:creationId xmlns:a16="http://schemas.microsoft.com/office/drawing/2014/main" id="{64380E40-2F7D-E920-ED47-FE98087166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15057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9659">
        <p159:morph option="byObject"/>
      </p:transition>
    </mc:Choice>
    <mc:Fallback>
      <p:transition spd="slow" advTm="96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AFEDC9-01F4-403B-9CC2-619E67A6C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12161-610E-87C9-96EF-7AD4B6B8FF18}"/>
              </a:ext>
            </a:extLst>
          </p:cNvPr>
          <p:cNvSpPr>
            <a:spLocks noGrp="1"/>
          </p:cNvSpPr>
          <p:nvPr>
            <p:ph type="title"/>
          </p:nvPr>
        </p:nvSpPr>
        <p:spPr>
          <a:xfrm>
            <a:off x="6095999" y="914400"/>
            <a:ext cx="5181601" cy="1451035"/>
          </a:xfrm>
        </p:spPr>
        <p:txBody>
          <a:bodyPr anchor="b">
            <a:normAutofit/>
          </a:bodyPr>
          <a:lstStyle/>
          <a:p>
            <a:r>
              <a:rPr lang="en-GB" dirty="0"/>
              <a:t>Aims</a:t>
            </a:r>
          </a:p>
        </p:txBody>
      </p:sp>
      <p:pic>
        <p:nvPicPr>
          <p:cNvPr id="4" name="Picture 3" descr="A blue pencil and dart in a circle&#10;&#10;Description automatically generated">
            <a:extLst>
              <a:ext uri="{FF2B5EF4-FFF2-40B4-BE49-F238E27FC236}">
                <a16:creationId xmlns:a16="http://schemas.microsoft.com/office/drawing/2014/main" id="{82298D3A-CFEE-BC1E-7763-731CDE3A6F2D}"/>
              </a:ext>
            </a:extLst>
          </p:cNvPr>
          <p:cNvPicPr>
            <a:picLocks noChangeAspect="1"/>
          </p:cNvPicPr>
          <p:nvPr/>
        </p:nvPicPr>
        <p:blipFill>
          <a:blip r:embed="rId4"/>
          <a:stretch>
            <a:fillRect/>
          </a:stretch>
        </p:blipFill>
        <p:spPr>
          <a:xfrm>
            <a:off x="647700" y="1189010"/>
            <a:ext cx="4759978" cy="4479979"/>
          </a:xfrm>
          <a:prstGeom prst="rect">
            <a:avLst/>
          </a:prstGeom>
        </p:spPr>
      </p:pic>
      <p:sp>
        <p:nvSpPr>
          <p:cNvPr id="3" name="Content Placeholder 2">
            <a:extLst>
              <a:ext uri="{FF2B5EF4-FFF2-40B4-BE49-F238E27FC236}">
                <a16:creationId xmlns:a16="http://schemas.microsoft.com/office/drawing/2014/main" id="{C6BDA81B-2195-67D2-9985-76109DB40A0B}"/>
              </a:ext>
            </a:extLst>
          </p:cNvPr>
          <p:cNvSpPr>
            <a:spLocks noGrp="1"/>
          </p:cNvSpPr>
          <p:nvPr>
            <p:ph idx="1"/>
          </p:nvPr>
        </p:nvSpPr>
        <p:spPr>
          <a:xfrm>
            <a:off x="6096000" y="2861187"/>
            <a:ext cx="5181600" cy="3082413"/>
          </a:xfrm>
        </p:spPr>
        <p:txBody>
          <a:bodyPr>
            <a:normAutofit/>
          </a:bodyPr>
          <a:lstStyle/>
          <a:p>
            <a:pPr marL="0" indent="0">
              <a:lnSpc>
                <a:spcPct val="110000"/>
              </a:lnSpc>
              <a:buNone/>
            </a:pPr>
            <a:r>
              <a:rPr lang="en-GB" sz="1900" b="1" u="sng"/>
              <a:t>By the end of this session you should be able to:</a:t>
            </a:r>
          </a:p>
          <a:p>
            <a:pPr marL="0" indent="0">
              <a:lnSpc>
                <a:spcPct val="110000"/>
              </a:lnSpc>
              <a:buNone/>
            </a:pPr>
            <a:r>
              <a:rPr lang="en-GB" sz="1900"/>
              <a:t>- Identify the main requirements of the assignment </a:t>
            </a:r>
          </a:p>
          <a:p>
            <a:pPr marL="0" indent="0">
              <a:lnSpc>
                <a:spcPct val="110000"/>
              </a:lnSpc>
              <a:buNone/>
            </a:pPr>
            <a:r>
              <a:rPr lang="en-GB" sz="1900"/>
              <a:t>- Outline a suitable structure in terms of writing your assignment</a:t>
            </a:r>
          </a:p>
          <a:p>
            <a:pPr marL="0" indent="0">
              <a:lnSpc>
                <a:spcPct val="110000"/>
              </a:lnSpc>
              <a:buNone/>
            </a:pPr>
            <a:r>
              <a:rPr lang="en-GB" sz="1900"/>
              <a:t>- Identify key cases applicable to the task question</a:t>
            </a:r>
          </a:p>
        </p:txBody>
      </p:sp>
      <p:pic>
        <p:nvPicPr>
          <p:cNvPr id="6" name="Audio 5">
            <a:hlinkClick r:id="" action="ppaction://media"/>
            <a:extLst>
              <a:ext uri="{FF2B5EF4-FFF2-40B4-BE49-F238E27FC236}">
                <a16:creationId xmlns:a16="http://schemas.microsoft.com/office/drawing/2014/main" id="{FEE5C0D6-EF87-C72B-E10F-DF76A856B2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2074439"/>
      </p:ext>
    </p:extLst>
  </p:cSld>
  <p:clrMapOvr>
    <a:masterClrMapping/>
  </p:clrMapOvr>
  <mc:AlternateContent xmlns:mc="http://schemas.openxmlformats.org/markup-compatibility/2006">
    <mc:Choice xmlns:p14="http://schemas.microsoft.com/office/powerpoint/2010/main" Requires="p14">
      <p:transition spd="slow" p14:dur="2000" advTm="27206"/>
    </mc:Choice>
    <mc:Fallback>
      <p:transition spd="slow" advTm="27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270F8-9719-3412-A9AC-FF81B4546697}"/>
              </a:ext>
            </a:extLst>
          </p:cNvPr>
          <p:cNvSpPr>
            <a:spLocks noGrp="1"/>
          </p:cNvSpPr>
          <p:nvPr>
            <p:ph type="title"/>
          </p:nvPr>
        </p:nvSpPr>
        <p:spPr/>
        <p:txBody>
          <a:bodyPr/>
          <a:lstStyle/>
          <a:p>
            <a:r>
              <a:rPr lang="en-GB" dirty="0"/>
              <a:t>Which assignment?</a:t>
            </a:r>
          </a:p>
        </p:txBody>
      </p:sp>
      <p:sp>
        <p:nvSpPr>
          <p:cNvPr id="3" name="Content Placeholder 2">
            <a:extLst>
              <a:ext uri="{FF2B5EF4-FFF2-40B4-BE49-F238E27FC236}">
                <a16:creationId xmlns:a16="http://schemas.microsoft.com/office/drawing/2014/main" id="{479F4C76-F9BE-8E8C-3B14-184B5D226005}"/>
              </a:ext>
            </a:extLst>
          </p:cNvPr>
          <p:cNvSpPr>
            <a:spLocks noGrp="1"/>
          </p:cNvSpPr>
          <p:nvPr>
            <p:ph idx="1"/>
          </p:nvPr>
        </p:nvSpPr>
        <p:spPr>
          <a:xfrm>
            <a:off x="652371" y="2095500"/>
            <a:ext cx="5512685" cy="2847975"/>
          </a:xfrm>
        </p:spPr>
        <p:txBody>
          <a:bodyPr/>
          <a:lstStyle/>
          <a:p>
            <a:r>
              <a:rPr lang="en-GB" dirty="0"/>
              <a:t>Criminal law</a:t>
            </a:r>
          </a:p>
          <a:p>
            <a:r>
              <a:rPr lang="en-GB" dirty="0"/>
              <a:t>Module code: BMLW4005</a:t>
            </a:r>
          </a:p>
          <a:p>
            <a:r>
              <a:rPr lang="en-GB" dirty="0"/>
              <a:t>Submission deadline: 23:59 Friday 3rd May 2024</a:t>
            </a:r>
            <a:endParaRPr lang="en-GB" baseline="30000" dirty="0"/>
          </a:p>
          <a:p>
            <a:r>
              <a:rPr lang="en-GB" dirty="0"/>
              <a:t>1500 word scenario question</a:t>
            </a:r>
          </a:p>
          <a:p>
            <a:endParaRPr lang="en-GB" dirty="0"/>
          </a:p>
          <a:p>
            <a:pPr marL="0" indent="0">
              <a:buNone/>
            </a:pPr>
            <a:endParaRPr lang="en-GB" dirty="0"/>
          </a:p>
          <a:p>
            <a:endParaRPr lang="en-GB" dirty="0"/>
          </a:p>
        </p:txBody>
      </p:sp>
      <p:sp>
        <p:nvSpPr>
          <p:cNvPr id="8" name="Footer Placeholder 7">
            <a:extLst>
              <a:ext uri="{FF2B5EF4-FFF2-40B4-BE49-F238E27FC236}">
                <a16:creationId xmlns:a16="http://schemas.microsoft.com/office/drawing/2014/main" id="{03D6148C-95FE-60D8-4F85-86D495949B36}"/>
              </a:ext>
            </a:extLst>
          </p:cNvPr>
          <p:cNvSpPr>
            <a:spLocks noGrp="1"/>
          </p:cNvSpPr>
          <p:nvPr>
            <p:ph type="ftr" sz="quarter" idx="11"/>
          </p:nvPr>
        </p:nvSpPr>
        <p:spPr/>
        <p:txBody>
          <a:bodyPr/>
          <a:lstStyle/>
          <a:p>
            <a:endParaRPr lang="en-US" dirty="0"/>
          </a:p>
        </p:txBody>
      </p:sp>
      <p:pic>
        <p:nvPicPr>
          <p:cNvPr id="22" name="Audio 21">
            <a:hlinkClick r:id="" action="ppaction://media"/>
            <a:extLst>
              <a:ext uri="{FF2B5EF4-FFF2-40B4-BE49-F238E27FC236}">
                <a16:creationId xmlns:a16="http://schemas.microsoft.com/office/drawing/2014/main" id="{115DFE0F-8A68-FE3B-16ED-D743ACD6591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134600" y="4110038"/>
            <a:ext cx="2057400" cy="2057400"/>
          </a:xfrm>
          <a:prstGeom prst="ellipse">
            <a:avLst/>
          </a:prstGeom>
        </p:spPr>
      </p:pic>
      <p:pic>
        <p:nvPicPr>
          <p:cNvPr id="19" name="Picture 18">
            <a:extLst>
              <a:ext uri="{FF2B5EF4-FFF2-40B4-BE49-F238E27FC236}">
                <a16:creationId xmlns:a16="http://schemas.microsoft.com/office/drawing/2014/main" id="{C0AA0E91-EBEA-E7E7-D9BE-9A217775A3E9}"/>
              </a:ext>
            </a:extLst>
          </p:cNvPr>
          <p:cNvPicPr>
            <a:picLocks noChangeAspect="1"/>
          </p:cNvPicPr>
          <p:nvPr/>
        </p:nvPicPr>
        <p:blipFill rotWithShape="1">
          <a:blip r:embed="rId6"/>
          <a:srcRect l="22818" t="20870" r="23593" b="7661"/>
          <a:stretch/>
        </p:blipFill>
        <p:spPr>
          <a:xfrm>
            <a:off x="6096000" y="297310"/>
            <a:ext cx="5512685" cy="490130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49342611"/>
      </p:ext>
    </p:extLst>
  </p:cSld>
  <p:clrMapOvr>
    <a:masterClrMapping/>
  </p:clrMapOvr>
  <mc:AlternateContent xmlns:mc="http://schemas.openxmlformats.org/markup-compatibility/2006">
    <mc:Choice xmlns:p14="http://schemas.microsoft.com/office/powerpoint/2010/main" Requires="p14">
      <p:transition spd="slow" p14:dur="2000" advTm="44072"/>
    </mc:Choice>
    <mc:Fallback>
      <p:transition spd="slow" advTm="44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26AAC6-8D52-754D-C87E-D833D3A8D6D5}"/>
              </a:ext>
            </a:extLst>
          </p:cNvPr>
          <p:cNvPicPr>
            <a:picLocks noChangeAspect="1"/>
          </p:cNvPicPr>
          <p:nvPr/>
        </p:nvPicPr>
        <p:blipFill rotWithShape="1">
          <a:blip r:embed="rId4"/>
          <a:srcRect l="24907" t="21042" r="25371" b="11250"/>
          <a:stretch/>
        </p:blipFill>
        <p:spPr>
          <a:xfrm>
            <a:off x="334217" y="300039"/>
            <a:ext cx="6216601" cy="5643562"/>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106725F8-1206-DA33-BD38-B04A61D8405D}"/>
              </a:ext>
            </a:extLst>
          </p:cNvPr>
          <p:cNvSpPr txBox="1"/>
          <p:nvPr/>
        </p:nvSpPr>
        <p:spPr>
          <a:xfrm>
            <a:off x="7820084" y="2227097"/>
            <a:ext cx="3500525" cy="1477328"/>
          </a:xfrm>
          <a:prstGeom prst="rect">
            <a:avLst/>
          </a:prstGeom>
          <a:noFill/>
        </p:spPr>
        <p:txBody>
          <a:bodyPr wrap="square" rtlCol="0">
            <a:spAutoFit/>
          </a:bodyPr>
          <a:lstStyle/>
          <a:p>
            <a:r>
              <a:rPr lang="en-GB" dirty="0"/>
              <a:t>1. Read through the problem question and highlight any areas you think would give rise to any of the criminal offences we have covered throughout the module. </a:t>
            </a:r>
          </a:p>
        </p:txBody>
      </p:sp>
      <p:sp>
        <p:nvSpPr>
          <p:cNvPr id="7" name="TextBox 6">
            <a:extLst>
              <a:ext uri="{FF2B5EF4-FFF2-40B4-BE49-F238E27FC236}">
                <a16:creationId xmlns:a16="http://schemas.microsoft.com/office/drawing/2014/main" id="{5E816B1D-F975-2627-F908-9177D18099C7}"/>
              </a:ext>
            </a:extLst>
          </p:cNvPr>
          <p:cNvSpPr txBox="1"/>
          <p:nvPr/>
        </p:nvSpPr>
        <p:spPr>
          <a:xfrm>
            <a:off x="11901488" y="-1960513"/>
            <a:ext cx="2693939" cy="369331"/>
          </a:xfrm>
          <a:prstGeom prst="rect">
            <a:avLst/>
          </a:prstGeom>
          <a:noFill/>
        </p:spPr>
        <p:txBody>
          <a:bodyPr wrap="square" rtlCol="0">
            <a:spAutoFit/>
          </a:bodyPr>
          <a:lstStyle/>
          <a:p>
            <a:endParaRPr lang="en-GB" dirty="0"/>
          </a:p>
        </p:txBody>
      </p:sp>
      <p:pic>
        <p:nvPicPr>
          <p:cNvPr id="1026" name="Picture 2" descr="Tasks | Cegedim Healthcare Solutions">
            <a:extLst>
              <a:ext uri="{FF2B5EF4-FFF2-40B4-BE49-F238E27FC236}">
                <a16:creationId xmlns:a16="http://schemas.microsoft.com/office/drawing/2014/main" id="{5DB93DD6-3C69-2E63-5C26-34544885C9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96209" y="300039"/>
            <a:ext cx="3057517" cy="149542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6D31D52-6185-CEE8-36E1-0EB504382D84}"/>
              </a:ext>
            </a:extLst>
          </p:cNvPr>
          <p:cNvSpPr txBox="1"/>
          <p:nvPr/>
        </p:nvSpPr>
        <p:spPr>
          <a:xfrm>
            <a:off x="7921060" y="4224191"/>
            <a:ext cx="3292962" cy="1200329"/>
          </a:xfrm>
          <a:prstGeom prst="rect">
            <a:avLst/>
          </a:prstGeom>
          <a:noFill/>
        </p:spPr>
        <p:txBody>
          <a:bodyPr wrap="square" rtlCol="0">
            <a:spAutoFit/>
          </a:bodyPr>
          <a:lstStyle/>
          <a:p>
            <a:r>
              <a:rPr lang="en-GB" dirty="0"/>
              <a:t>2. Can you identify the actus reus and </a:t>
            </a:r>
            <a:r>
              <a:rPr lang="en-GB" dirty="0" err="1"/>
              <a:t>mens</a:t>
            </a:r>
            <a:r>
              <a:rPr lang="en-GB" dirty="0"/>
              <a:t> rea requirements of the offences you have found?</a:t>
            </a:r>
          </a:p>
        </p:txBody>
      </p:sp>
      <p:pic>
        <p:nvPicPr>
          <p:cNvPr id="9" name="Audio 8">
            <a:hlinkClick r:id="" action="ppaction://media"/>
            <a:extLst>
              <a:ext uri="{FF2B5EF4-FFF2-40B4-BE49-F238E27FC236}">
                <a16:creationId xmlns:a16="http://schemas.microsoft.com/office/drawing/2014/main" id="{21E47BF0-21B4-50F1-93DF-61FB168CFA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2311299"/>
      </p:ext>
    </p:extLst>
  </p:cSld>
  <p:clrMapOvr>
    <a:masterClrMapping/>
  </p:clrMapOvr>
  <mc:AlternateContent xmlns:mc="http://schemas.openxmlformats.org/markup-compatibility/2006">
    <mc:Choice xmlns:p14="http://schemas.microsoft.com/office/powerpoint/2010/main" Requires="p14">
      <p:transition spd="slow" p14:dur="2000" advTm="242917"/>
    </mc:Choice>
    <mc:Fallback>
      <p:transition spd="slow" advTm="242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ECD20-FEE2-BA29-EA56-666BA382032D}"/>
              </a:ext>
            </a:extLst>
          </p:cNvPr>
          <p:cNvSpPr>
            <a:spLocks noGrp="1"/>
          </p:cNvSpPr>
          <p:nvPr>
            <p:ph type="title"/>
          </p:nvPr>
        </p:nvSpPr>
        <p:spPr>
          <a:xfrm>
            <a:off x="74560" y="-300359"/>
            <a:ext cx="10625229" cy="1147053"/>
          </a:xfrm>
        </p:spPr>
        <p:txBody>
          <a:bodyPr/>
          <a:lstStyle/>
          <a:p>
            <a:r>
              <a:rPr lang="en-GB" dirty="0"/>
              <a:t>Suggested structure</a:t>
            </a:r>
          </a:p>
        </p:txBody>
      </p:sp>
      <p:pic>
        <p:nvPicPr>
          <p:cNvPr id="5" name="Content Placeholder 4">
            <a:extLst>
              <a:ext uri="{FF2B5EF4-FFF2-40B4-BE49-F238E27FC236}">
                <a16:creationId xmlns:a16="http://schemas.microsoft.com/office/drawing/2014/main" id="{FED2AEDC-9CC2-4F33-0613-3B89C3D52A68}"/>
              </a:ext>
            </a:extLst>
          </p:cNvPr>
          <p:cNvPicPr>
            <a:picLocks noGrp="1" noChangeAspect="1"/>
          </p:cNvPicPr>
          <p:nvPr>
            <p:ph idx="1"/>
          </p:nvPr>
        </p:nvPicPr>
        <p:blipFill rotWithShape="1">
          <a:blip r:embed="rId5"/>
          <a:srcRect l="11334" t="2264" r="7416"/>
          <a:stretch/>
        </p:blipFill>
        <p:spPr>
          <a:xfrm>
            <a:off x="224842" y="1492210"/>
            <a:ext cx="7278342" cy="4364438"/>
          </a:xfrm>
        </p:spPr>
      </p:pic>
      <p:sp>
        <p:nvSpPr>
          <p:cNvPr id="6" name="TextBox 5">
            <a:extLst>
              <a:ext uri="{FF2B5EF4-FFF2-40B4-BE49-F238E27FC236}">
                <a16:creationId xmlns:a16="http://schemas.microsoft.com/office/drawing/2014/main" id="{DD48CEAC-10BB-87C0-446A-CAA53086169C}"/>
              </a:ext>
            </a:extLst>
          </p:cNvPr>
          <p:cNvSpPr txBox="1"/>
          <p:nvPr/>
        </p:nvSpPr>
        <p:spPr>
          <a:xfrm>
            <a:off x="7503184" y="1127572"/>
            <a:ext cx="4193282" cy="5262979"/>
          </a:xfrm>
          <a:prstGeom prst="rect">
            <a:avLst/>
          </a:prstGeom>
          <a:noFill/>
        </p:spPr>
        <p:txBody>
          <a:bodyPr wrap="square" rtlCol="0">
            <a:spAutoFit/>
          </a:bodyPr>
          <a:lstStyle/>
          <a:p>
            <a:pPr marL="342900" indent="-342900">
              <a:buAutoNum type="arabicPeriod"/>
            </a:pPr>
            <a:r>
              <a:rPr lang="en-GB" sz="2400" b="1" dirty="0"/>
              <a:t>Introduction </a:t>
            </a:r>
            <a:r>
              <a:rPr lang="en-GB" sz="2400" dirty="0"/>
              <a:t>– Briefly show the reader how you intend to address the problem question </a:t>
            </a:r>
            <a:r>
              <a:rPr lang="en-GB" sz="2400" dirty="0" err="1"/>
              <a:t>e.g</a:t>
            </a:r>
            <a:r>
              <a:rPr lang="en-GB" sz="2400" dirty="0"/>
              <a:t> as each potential offence arises in the scenario.</a:t>
            </a:r>
          </a:p>
          <a:p>
            <a:pPr marL="342900" indent="-342900">
              <a:buAutoNum type="arabicPeriod"/>
            </a:pPr>
            <a:endParaRPr lang="en-GB" sz="2400" dirty="0"/>
          </a:p>
          <a:p>
            <a:pPr marL="342900" indent="-342900">
              <a:buAutoNum type="arabicPeriod"/>
            </a:pPr>
            <a:r>
              <a:rPr lang="en-GB" sz="2400" b="1" dirty="0"/>
              <a:t>Main body - </a:t>
            </a:r>
            <a:r>
              <a:rPr lang="en-GB" sz="2400" dirty="0"/>
              <a:t>For each potential offence refer to the IRAC structure.</a:t>
            </a:r>
          </a:p>
          <a:p>
            <a:pPr marL="342900" indent="-342900">
              <a:buAutoNum type="arabicPeriod"/>
            </a:pPr>
            <a:endParaRPr lang="en-GB" sz="2400" dirty="0"/>
          </a:p>
          <a:p>
            <a:pPr marL="342900" indent="-342900">
              <a:buAutoNum type="arabicPeriod"/>
            </a:pPr>
            <a:r>
              <a:rPr lang="en-GB" sz="2400" b="1" dirty="0"/>
              <a:t>Conclusion – </a:t>
            </a:r>
            <a:r>
              <a:rPr lang="en-GB" sz="2400" dirty="0"/>
              <a:t>Provide a brief summary of the potential liability overall.</a:t>
            </a:r>
          </a:p>
        </p:txBody>
      </p:sp>
      <p:pic>
        <p:nvPicPr>
          <p:cNvPr id="12" name="Audio 11">
            <a:hlinkClick r:id="" action="ppaction://media"/>
            <a:extLst>
              <a:ext uri="{FF2B5EF4-FFF2-40B4-BE49-F238E27FC236}">
                <a16:creationId xmlns:a16="http://schemas.microsoft.com/office/drawing/2014/main" id="{F6B5B0DC-6FE4-2C3E-450A-AAC0D288505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9004171"/>
      </p:ext>
    </p:extLst>
  </p:cSld>
  <p:clrMapOvr>
    <a:masterClrMapping/>
  </p:clrMapOvr>
  <mc:AlternateContent xmlns:mc="http://schemas.openxmlformats.org/markup-compatibility/2006">
    <mc:Choice xmlns:p14="http://schemas.microsoft.com/office/powerpoint/2010/main" Requires="p14">
      <p:transition spd="slow" p14:dur="2000" advTm="173474"/>
    </mc:Choice>
    <mc:Fallback>
      <p:transition spd="slow" advTm="173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173B9-2993-6AA4-148B-3AF6060AA374}"/>
              </a:ext>
            </a:extLst>
          </p:cNvPr>
          <p:cNvSpPr>
            <a:spLocks noGrp="1"/>
          </p:cNvSpPr>
          <p:nvPr>
            <p:ph type="title"/>
          </p:nvPr>
        </p:nvSpPr>
        <p:spPr>
          <a:xfrm>
            <a:off x="926660" y="914399"/>
            <a:ext cx="4696590" cy="1447802"/>
          </a:xfrm>
        </p:spPr>
        <p:txBody>
          <a:bodyPr anchor="b">
            <a:normAutofit/>
          </a:bodyPr>
          <a:lstStyle/>
          <a:p>
            <a:r>
              <a:rPr lang="en-GB" dirty="0"/>
              <a:t>REMEMBER . . . . </a:t>
            </a:r>
          </a:p>
        </p:txBody>
      </p:sp>
      <p:sp>
        <p:nvSpPr>
          <p:cNvPr id="3" name="Content Placeholder 2">
            <a:extLst>
              <a:ext uri="{FF2B5EF4-FFF2-40B4-BE49-F238E27FC236}">
                <a16:creationId xmlns:a16="http://schemas.microsoft.com/office/drawing/2014/main" id="{B5FDE92C-3B86-CEDD-E530-C20FA5CF6350}"/>
              </a:ext>
            </a:extLst>
          </p:cNvPr>
          <p:cNvSpPr>
            <a:spLocks noGrp="1"/>
          </p:cNvSpPr>
          <p:nvPr>
            <p:ph idx="1"/>
          </p:nvPr>
        </p:nvSpPr>
        <p:spPr>
          <a:xfrm>
            <a:off x="926658" y="2861189"/>
            <a:ext cx="4696590" cy="3082412"/>
          </a:xfrm>
        </p:spPr>
        <p:txBody>
          <a:bodyPr>
            <a:normAutofit/>
          </a:bodyPr>
          <a:lstStyle/>
          <a:p>
            <a:r>
              <a:rPr lang="en-GB" sz="1900" b="1">
                <a:effectLst/>
                <a:latin typeface="Arial" panose="020B0604020202020204" pitchFamily="34" charset="0"/>
                <a:ea typeface="Arial" panose="020B0604020202020204" pitchFamily="34" charset="0"/>
              </a:rPr>
              <a:t>Advise Vinnie as to which criminal offences he could potentially be liable for. </a:t>
            </a:r>
          </a:p>
          <a:p>
            <a:r>
              <a:rPr lang="en-GB" sz="1900" b="1">
                <a:effectLst/>
                <a:latin typeface="Arial" panose="020B0604020202020204" pitchFamily="34" charset="0"/>
                <a:ea typeface="Arial" panose="020B0604020202020204" pitchFamily="34" charset="0"/>
              </a:rPr>
              <a:t>In order to do this </a:t>
            </a:r>
            <a:r>
              <a:rPr lang="en-GB" sz="1900" b="1">
                <a:effectLst/>
                <a:highlight>
                  <a:srgbClr val="FFFF00"/>
                </a:highlight>
                <a:latin typeface="Arial" panose="020B0604020202020204" pitchFamily="34" charset="0"/>
                <a:ea typeface="Arial" panose="020B0604020202020204" pitchFamily="34" charset="0"/>
              </a:rPr>
              <a:t>you must identify how the actus reus and mens rea elements of each potential offence have been met </a:t>
            </a:r>
            <a:r>
              <a:rPr lang="en-GB" sz="1900" b="1">
                <a:effectLst/>
                <a:latin typeface="Arial" panose="020B0604020202020204" pitchFamily="34" charset="0"/>
                <a:ea typeface="Arial" panose="020B0604020202020204" pitchFamily="34" charset="0"/>
              </a:rPr>
              <a:t>(you do not need to consider defences). </a:t>
            </a:r>
          </a:p>
          <a:p>
            <a:endParaRPr lang="en-GB" sz="1900" b="1">
              <a:latin typeface="Arial" panose="020B0604020202020204" pitchFamily="34" charset="0"/>
              <a:ea typeface="Times New Roman" panose="02020603050405020304" pitchFamily="18" charset="0"/>
            </a:endParaRPr>
          </a:p>
          <a:p>
            <a:pPr marL="0" indent="0">
              <a:buNone/>
            </a:pPr>
            <a:endParaRPr lang="en-GB" sz="1900">
              <a:effectLst/>
              <a:latin typeface="Times New Roman" panose="02020603050405020304" pitchFamily="18" charset="0"/>
              <a:ea typeface="Times New Roman" panose="02020603050405020304" pitchFamily="18" charset="0"/>
            </a:endParaRPr>
          </a:p>
        </p:txBody>
      </p:sp>
      <p:pic>
        <p:nvPicPr>
          <p:cNvPr id="9" name="Picture 8" descr="A clipboard with check marks&#10;&#10;Description automatically generated">
            <a:extLst>
              <a:ext uri="{FF2B5EF4-FFF2-40B4-BE49-F238E27FC236}">
                <a16:creationId xmlns:a16="http://schemas.microsoft.com/office/drawing/2014/main" id="{8633D299-6530-207E-90AE-AD29A814E592}"/>
              </a:ext>
            </a:extLst>
          </p:cNvPr>
          <p:cNvPicPr>
            <a:picLocks noChangeAspect="1"/>
          </p:cNvPicPr>
          <p:nvPr/>
        </p:nvPicPr>
        <p:blipFill>
          <a:blip r:embed="rId4"/>
          <a:stretch>
            <a:fillRect/>
          </a:stretch>
        </p:blipFill>
        <p:spPr>
          <a:xfrm>
            <a:off x="7240169" y="914399"/>
            <a:ext cx="3471759" cy="2353735"/>
          </a:xfrm>
          <a:prstGeom prst="rect">
            <a:avLst/>
          </a:prstGeom>
        </p:spPr>
      </p:pic>
      <p:pic>
        <p:nvPicPr>
          <p:cNvPr id="8" name="Picture 7" descr="A close-up of a logo&#10;&#10;Description automatically generated">
            <a:extLst>
              <a:ext uri="{FF2B5EF4-FFF2-40B4-BE49-F238E27FC236}">
                <a16:creationId xmlns:a16="http://schemas.microsoft.com/office/drawing/2014/main" id="{81F8C828-2B2B-CAAE-C51C-BC2444908139}"/>
              </a:ext>
            </a:extLst>
          </p:cNvPr>
          <p:cNvPicPr>
            <a:picLocks noChangeAspect="1"/>
          </p:cNvPicPr>
          <p:nvPr/>
        </p:nvPicPr>
        <p:blipFill rotWithShape="1">
          <a:blip r:embed="rId5"/>
          <a:srcRect b="14173"/>
          <a:stretch/>
        </p:blipFill>
        <p:spPr>
          <a:xfrm>
            <a:off x="6674498" y="3589864"/>
            <a:ext cx="4603101" cy="1837076"/>
          </a:xfrm>
          <a:prstGeom prst="rect">
            <a:avLst/>
          </a:prstGeom>
        </p:spPr>
      </p:pic>
      <p:pic>
        <p:nvPicPr>
          <p:cNvPr id="7" name="Audio 6">
            <a:hlinkClick r:id="" action="ppaction://media"/>
            <a:extLst>
              <a:ext uri="{FF2B5EF4-FFF2-40B4-BE49-F238E27FC236}">
                <a16:creationId xmlns:a16="http://schemas.microsoft.com/office/drawing/2014/main" id="{445A9CF5-06F3-04E0-7CA5-1DD486390C7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4894801"/>
      </p:ext>
    </p:extLst>
  </p:cSld>
  <p:clrMapOvr>
    <a:masterClrMapping/>
  </p:clrMapOvr>
  <mc:AlternateContent xmlns:mc="http://schemas.openxmlformats.org/markup-compatibility/2006">
    <mc:Choice xmlns:p14="http://schemas.microsoft.com/office/powerpoint/2010/main" Requires="p14">
      <p:transition spd="slow" p14:dur="2000" advTm="36327"/>
    </mc:Choice>
    <mc:Fallback>
      <p:transition spd="slow" advTm="36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9744A-907C-F543-B949-70A13E810305}"/>
              </a:ext>
            </a:extLst>
          </p:cNvPr>
          <p:cNvSpPr>
            <a:spLocks noGrp="1"/>
          </p:cNvSpPr>
          <p:nvPr>
            <p:ph type="title"/>
          </p:nvPr>
        </p:nvSpPr>
        <p:spPr/>
        <p:txBody>
          <a:bodyPr/>
          <a:lstStyle/>
          <a:p>
            <a:r>
              <a:rPr lang="en-GB" dirty="0"/>
              <a:t>Where to start your research . . . .</a:t>
            </a:r>
          </a:p>
        </p:txBody>
      </p:sp>
      <p:sp>
        <p:nvSpPr>
          <p:cNvPr id="3" name="Content Placeholder 2">
            <a:extLst>
              <a:ext uri="{FF2B5EF4-FFF2-40B4-BE49-F238E27FC236}">
                <a16:creationId xmlns:a16="http://schemas.microsoft.com/office/drawing/2014/main" id="{3CC5395B-5BD4-74C0-1552-F680EE4146B5}"/>
              </a:ext>
            </a:extLst>
          </p:cNvPr>
          <p:cNvSpPr>
            <a:spLocks noGrp="1"/>
          </p:cNvSpPr>
          <p:nvPr>
            <p:ph idx="1"/>
          </p:nvPr>
        </p:nvSpPr>
        <p:spPr>
          <a:xfrm>
            <a:off x="3797845" y="1988914"/>
            <a:ext cx="7598798" cy="1099289"/>
          </a:xfrm>
        </p:spPr>
        <p:txBody>
          <a:bodyPr/>
          <a:lstStyle/>
          <a:p>
            <a:pPr marL="0" indent="0">
              <a:buNone/>
            </a:pPr>
            <a:r>
              <a:rPr lang="en-GB" dirty="0"/>
              <a:t>1. Once you have identified the potential offences, read through the relevant lecture notes on these topics. </a:t>
            </a:r>
          </a:p>
        </p:txBody>
      </p:sp>
      <p:pic>
        <p:nvPicPr>
          <p:cNvPr id="2050" name="Picture 2" descr="Lecture notes Royalty Free Vector Image - VectorStock">
            <a:extLst>
              <a:ext uri="{FF2B5EF4-FFF2-40B4-BE49-F238E27FC236}">
                <a16:creationId xmlns:a16="http://schemas.microsoft.com/office/drawing/2014/main" id="{71AD4A87-9419-F375-8224-B545CB5C5C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371" y="1988914"/>
            <a:ext cx="1466850" cy="1409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hlinkClick r:id="rId5"/>
            <a:extLst>
              <a:ext uri="{FF2B5EF4-FFF2-40B4-BE49-F238E27FC236}">
                <a16:creationId xmlns:a16="http://schemas.microsoft.com/office/drawing/2014/main" id="{1F836B83-082B-869D-5634-EA41AA2ABE10}"/>
              </a:ext>
            </a:extLst>
          </p:cNvPr>
          <p:cNvPicPr>
            <a:picLocks noChangeAspect="1"/>
          </p:cNvPicPr>
          <p:nvPr/>
        </p:nvPicPr>
        <p:blipFill rotWithShape="1">
          <a:blip r:embed="rId6"/>
          <a:srcRect l="1102" t="10716" r="5319" b="11820"/>
          <a:stretch/>
        </p:blipFill>
        <p:spPr>
          <a:xfrm>
            <a:off x="349607" y="3592775"/>
            <a:ext cx="2984051" cy="1646793"/>
          </a:xfrm>
          <a:prstGeom prst="rect">
            <a:avLst/>
          </a:prstGeom>
        </p:spPr>
      </p:pic>
      <p:sp>
        <p:nvSpPr>
          <p:cNvPr id="6" name="TextBox 5">
            <a:extLst>
              <a:ext uri="{FF2B5EF4-FFF2-40B4-BE49-F238E27FC236}">
                <a16:creationId xmlns:a16="http://schemas.microsoft.com/office/drawing/2014/main" id="{BA9F8E04-DC6F-6B00-DAF9-94E682A2E41D}"/>
              </a:ext>
            </a:extLst>
          </p:cNvPr>
          <p:cNvSpPr txBox="1"/>
          <p:nvPr/>
        </p:nvSpPr>
        <p:spPr>
          <a:xfrm>
            <a:off x="3870771" y="3769797"/>
            <a:ext cx="7525871" cy="646331"/>
          </a:xfrm>
          <a:prstGeom prst="rect">
            <a:avLst/>
          </a:prstGeom>
          <a:noFill/>
        </p:spPr>
        <p:txBody>
          <a:bodyPr wrap="square" rtlCol="0">
            <a:spAutoFit/>
          </a:bodyPr>
          <a:lstStyle/>
          <a:p>
            <a:r>
              <a:rPr lang="en-GB" dirty="0"/>
              <a:t>2. Criminal law textbooks via the UWTSD library (keep your eye out for the online versions too).</a:t>
            </a:r>
          </a:p>
        </p:txBody>
      </p:sp>
      <p:pic>
        <p:nvPicPr>
          <p:cNvPr id="2054" name="Picture 6" descr="LexisNexis | Legal and Professional Solutions and Products">
            <a:extLst>
              <a:ext uri="{FF2B5EF4-FFF2-40B4-BE49-F238E27FC236}">
                <a16:creationId xmlns:a16="http://schemas.microsoft.com/office/drawing/2014/main" id="{BFB0E0FE-B30B-3149-EA10-2C2A1B36F66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6338" y="5574872"/>
            <a:ext cx="3744433" cy="11049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5BFF4A1-98D9-E280-AA80-73319B4AB90E}"/>
              </a:ext>
            </a:extLst>
          </p:cNvPr>
          <p:cNvSpPr txBox="1"/>
          <p:nvPr/>
        </p:nvSpPr>
        <p:spPr>
          <a:xfrm>
            <a:off x="3870771" y="5804156"/>
            <a:ext cx="7023489" cy="646331"/>
          </a:xfrm>
          <a:prstGeom prst="rect">
            <a:avLst/>
          </a:prstGeom>
          <a:noFill/>
        </p:spPr>
        <p:txBody>
          <a:bodyPr wrap="square" rtlCol="0">
            <a:spAutoFit/>
          </a:bodyPr>
          <a:lstStyle/>
          <a:p>
            <a:r>
              <a:rPr lang="en-GB" dirty="0"/>
              <a:t>3. Lexis is available via a database search through the UWTSD online library </a:t>
            </a:r>
          </a:p>
        </p:txBody>
      </p:sp>
      <p:pic>
        <p:nvPicPr>
          <p:cNvPr id="7" name="Audio 6">
            <a:hlinkClick r:id="" action="ppaction://media"/>
            <a:extLst>
              <a:ext uri="{FF2B5EF4-FFF2-40B4-BE49-F238E27FC236}">
                <a16:creationId xmlns:a16="http://schemas.microsoft.com/office/drawing/2014/main" id="{3507FD33-F7EC-17AA-F583-0BD9CD9F53C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6676766"/>
      </p:ext>
    </p:extLst>
  </p:cSld>
  <p:clrMapOvr>
    <a:masterClrMapping/>
  </p:clrMapOvr>
  <mc:AlternateContent xmlns:mc="http://schemas.openxmlformats.org/markup-compatibility/2006">
    <mc:Choice xmlns:p14="http://schemas.microsoft.com/office/powerpoint/2010/main" Requires="p14">
      <p:transition spd="slow" p14:dur="2000" advTm="84227"/>
    </mc:Choice>
    <mc:Fallback>
      <p:transition spd="slow" advTm="84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33142-BC51-0EBD-DDB1-6B135A84C7A1}"/>
              </a:ext>
            </a:extLst>
          </p:cNvPr>
          <p:cNvSpPr>
            <a:spLocks noGrp="1"/>
          </p:cNvSpPr>
          <p:nvPr>
            <p:ph type="title"/>
          </p:nvPr>
        </p:nvSpPr>
        <p:spPr/>
        <p:txBody>
          <a:bodyPr/>
          <a:lstStyle/>
          <a:p>
            <a:r>
              <a:rPr lang="en-GB" dirty="0"/>
              <a:t>Referencing </a:t>
            </a:r>
          </a:p>
        </p:txBody>
      </p:sp>
      <p:sp>
        <p:nvSpPr>
          <p:cNvPr id="3" name="Content Placeholder 2">
            <a:extLst>
              <a:ext uri="{FF2B5EF4-FFF2-40B4-BE49-F238E27FC236}">
                <a16:creationId xmlns:a16="http://schemas.microsoft.com/office/drawing/2014/main" id="{EFC2DE11-4EC8-7E1B-3033-93D28FB64150}"/>
              </a:ext>
            </a:extLst>
          </p:cNvPr>
          <p:cNvSpPr>
            <a:spLocks noGrp="1"/>
          </p:cNvSpPr>
          <p:nvPr>
            <p:ph idx="1"/>
          </p:nvPr>
        </p:nvSpPr>
        <p:spPr>
          <a:xfrm>
            <a:off x="4487853" y="244261"/>
            <a:ext cx="7595691" cy="1382586"/>
          </a:xfrm>
        </p:spPr>
        <p:txBody>
          <a:bodyPr>
            <a:normAutofit fontScale="85000" lnSpcReduction="10000"/>
          </a:bodyPr>
          <a:lstStyle/>
          <a:p>
            <a:pPr marL="0" indent="0">
              <a:buNone/>
            </a:pPr>
            <a:r>
              <a:rPr lang="en-GB" dirty="0"/>
              <a:t>‘</a:t>
            </a:r>
            <a:r>
              <a:rPr lang="en-GB" sz="1800" dirty="0">
                <a:effectLst/>
                <a:latin typeface="Arial" panose="020B0604020202020204" pitchFamily="34" charset="0"/>
                <a:ea typeface="MS Mincho" panose="020B0400000000000000" pitchFamily="49" charset="-128"/>
                <a:cs typeface="Arial" panose="020B0604020202020204" pitchFamily="34" charset="0"/>
              </a:rPr>
              <a:t>Please note that the question is assessing your ability to apply criminal law you have learnt within this module to a given set of facts and therefore you need to support the advice you provide with relevant case law and legislation. You do not have to reference academic literature for this assignment.’</a:t>
            </a:r>
            <a:endParaRPr lang="en-GB" sz="1800" dirty="0">
              <a:effectLst/>
              <a:latin typeface="Cambria" panose="02040503050406030204" pitchFamily="18" charset="0"/>
              <a:ea typeface="MS Mincho" panose="020B0400000000000000" pitchFamily="49" charset="-128"/>
              <a:cs typeface="Arial" panose="020B0604020202020204" pitchFamily="34" charset="0"/>
            </a:endParaRPr>
          </a:p>
          <a:p>
            <a:pPr marL="0" indent="0">
              <a:buNone/>
            </a:pPr>
            <a:endParaRPr lang="en-GB" dirty="0"/>
          </a:p>
        </p:txBody>
      </p:sp>
      <p:pic>
        <p:nvPicPr>
          <p:cNvPr id="5" name="Picture 4">
            <a:hlinkClick r:id="rId4"/>
            <a:extLst>
              <a:ext uri="{FF2B5EF4-FFF2-40B4-BE49-F238E27FC236}">
                <a16:creationId xmlns:a16="http://schemas.microsoft.com/office/drawing/2014/main" id="{18161946-01ED-83C3-574A-D88873A7201D}"/>
              </a:ext>
            </a:extLst>
          </p:cNvPr>
          <p:cNvPicPr>
            <a:picLocks noChangeAspect="1"/>
          </p:cNvPicPr>
          <p:nvPr/>
        </p:nvPicPr>
        <p:blipFill rotWithShape="1">
          <a:blip r:embed="rId5"/>
          <a:srcRect l="30386" t="15868" r="31713" b="5194"/>
          <a:stretch/>
        </p:blipFill>
        <p:spPr>
          <a:xfrm>
            <a:off x="2514629" y="1834409"/>
            <a:ext cx="3450356" cy="47907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353DDFF2-08E3-EB27-528E-BDBDB80B5F48}"/>
              </a:ext>
            </a:extLst>
          </p:cNvPr>
          <p:cNvPicPr>
            <a:picLocks noChangeAspect="1"/>
          </p:cNvPicPr>
          <p:nvPr/>
        </p:nvPicPr>
        <p:blipFill rotWithShape="1">
          <a:blip r:embed="rId6"/>
          <a:srcRect l="31313" t="16687" r="31877" b="6666"/>
          <a:stretch/>
        </p:blipFill>
        <p:spPr>
          <a:xfrm>
            <a:off x="7198486" y="1794753"/>
            <a:ext cx="3420896" cy="4748710"/>
          </a:xfrm>
          <a:prstGeom prst="rect">
            <a:avLst/>
          </a:prstGeom>
          <a:ln w="228600" cap="sq" cmpd="thickThin">
            <a:solidFill>
              <a:srgbClr val="000000"/>
            </a:solidFill>
            <a:prstDash val="solid"/>
            <a:miter lim="800000"/>
          </a:ln>
          <a:effectLst>
            <a:innerShdw blurRad="76200">
              <a:srgbClr val="000000"/>
            </a:innerShdw>
          </a:effectLst>
        </p:spPr>
      </p:pic>
      <p:pic>
        <p:nvPicPr>
          <p:cNvPr id="6" name="Audio 5">
            <a:hlinkClick r:id="" action="ppaction://media"/>
            <a:extLst>
              <a:ext uri="{FF2B5EF4-FFF2-40B4-BE49-F238E27FC236}">
                <a16:creationId xmlns:a16="http://schemas.microsoft.com/office/drawing/2014/main" id="{756ABB35-1662-1C4F-2FDE-B7BA0B79E88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4322324"/>
      </p:ext>
    </p:extLst>
  </p:cSld>
  <p:clrMapOvr>
    <a:masterClrMapping/>
  </p:clrMapOvr>
  <mc:AlternateContent xmlns:mc="http://schemas.openxmlformats.org/markup-compatibility/2006">
    <mc:Choice xmlns:p14="http://schemas.microsoft.com/office/powerpoint/2010/main" Requires="p14">
      <p:transition spd="slow" p14:dur="2000" advTm="88458"/>
    </mc:Choice>
    <mc:Fallback>
      <p:transition spd="slow" advTm="88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BB8DD-47BA-BDFF-0975-5E8BD2A3AF05}"/>
              </a:ext>
            </a:extLst>
          </p:cNvPr>
          <p:cNvSpPr>
            <a:spLocks noGrp="1"/>
          </p:cNvSpPr>
          <p:nvPr>
            <p:ph type="title"/>
          </p:nvPr>
        </p:nvSpPr>
        <p:spPr/>
        <p:txBody>
          <a:bodyPr/>
          <a:lstStyle/>
          <a:p>
            <a:r>
              <a:rPr lang="en-GB" dirty="0"/>
              <a:t>Referencing case law</a:t>
            </a:r>
          </a:p>
        </p:txBody>
      </p:sp>
      <p:pic>
        <p:nvPicPr>
          <p:cNvPr id="4" name="Content Placeholder 3">
            <a:extLst>
              <a:ext uri="{FF2B5EF4-FFF2-40B4-BE49-F238E27FC236}">
                <a16:creationId xmlns:a16="http://schemas.microsoft.com/office/drawing/2014/main" id="{4D84CA0A-F257-D114-6F8B-9D282CE2F80A}"/>
              </a:ext>
            </a:extLst>
          </p:cNvPr>
          <p:cNvPicPr>
            <a:picLocks noGrp="1" noChangeAspect="1"/>
          </p:cNvPicPr>
          <p:nvPr>
            <p:ph idx="1"/>
          </p:nvPr>
        </p:nvPicPr>
        <p:blipFill>
          <a:blip r:embed="rId4"/>
          <a:stretch>
            <a:fillRect/>
          </a:stretch>
        </p:blipFill>
        <p:spPr>
          <a:xfrm>
            <a:off x="396758" y="2541246"/>
            <a:ext cx="6231939" cy="2872226"/>
          </a:xfrm>
          <a:prstGeom prst="rect">
            <a:avLst/>
          </a:prstGeom>
        </p:spPr>
      </p:pic>
      <p:pic>
        <p:nvPicPr>
          <p:cNvPr id="6" name="Picture 5">
            <a:extLst>
              <a:ext uri="{FF2B5EF4-FFF2-40B4-BE49-F238E27FC236}">
                <a16:creationId xmlns:a16="http://schemas.microsoft.com/office/drawing/2014/main" id="{BDB9815A-B2B9-9B8E-368C-B1E8282C1218}"/>
              </a:ext>
            </a:extLst>
          </p:cNvPr>
          <p:cNvPicPr>
            <a:picLocks noChangeAspect="1"/>
          </p:cNvPicPr>
          <p:nvPr/>
        </p:nvPicPr>
        <p:blipFill>
          <a:blip r:embed="rId5"/>
          <a:stretch>
            <a:fillRect/>
          </a:stretch>
        </p:blipFill>
        <p:spPr>
          <a:xfrm>
            <a:off x="6353490" y="2279062"/>
            <a:ext cx="5681864" cy="2917714"/>
          </a:xfrm>
          <a:prstGeom prst="rect">
            <a:avLst/>
          </a:prstGeom>
        </p:spPr>
      </p:pic>
      <p:pic>
        <p:nvPicPr>
          <p:cNvPr id="7" name="Picture 6">
            <a:hlinkClick r:id="rId6"/>
            <a:extLst>
              <a:ext uri="{FF2B5EF4-FFF2-40B4-BE49-F238E27FC236}">
                <a16:creationId xmlns:a16="http://schemas.microsoft.com/office/drawing/2014/main" id="{167EED53-10A0-57D1-C45E-3FDDFE16E020}"/>
              </a:ext>
            </a:extLst>
          </p:cNvPr>
          <p:cNvPicPr>
            <a:picLocks noChangeAspect="1"/>
          </p:cNvPicPr>
          <p:nvPr/>
        </p:nvPicPr>
        <p:blipFill rotWithShape="1">
          <a:blip r:embed="rId7"/>
          <a:srcRect l="30386" t="15868" r="31713" b="5194"/>
          <a:stretch/>
        </p:blipFill>
        <p:spPr>
          <a:xfrm>
            <a:off x="515783" y="5873477"/>
            <a:ext cx="606035" cy="8414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Audio 4">
            <a:hlinkClick r:id="" action="ppaction://media"/>
            <a:extLst>
              <a:ext uri="{FF2B5EF4-FFF2-40B4-BE49-F238E27FC236}">
                <a16:creationId xmlns:a16="http://schemas.microsoft.com/office/drawing/2014/main" id="{C2169CAA-C921-D08E-42A7-15ECDDB1841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5316770"/>
      </p:ext>
    </p:extLst>
  </p:cSld>
  <p:clrMapOvr>
    <a:masterClrMapping/>
  </p:clrMapOvr>
  <mc:AlternateContent xmlns:mc="http://schemas.openxmlformats.org/markup-compatibility/2006">
    <mc:Choice xmlns:p14="http://schemas.microsoft.com/office/powerpoint/2010/main" Requires="p14">
      <p:transition spd="slow" p14:dur="2000" advTm="23778"/>
    </mc:Choice>
    <mc:Fallback>
      <p:transition spd="slow" advTm="23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4DEBB-381E-F721-4426-7F2ACFCB198E}"/>
              </a:ext>
            </a:extLst>
          </p:cNvPr>
          <p:cNvSpPr>
            <a:spLocks noGrp="1"/>
          </p:cNvSpPr>
          <p:nvPr>
            <p:ph type="title"/>
          </p:nvPr>
        </p:nvSpPr>
        <p:spPr/>
        <p:txBody>
          <a:bodyPr/>
          <a:lstStyle/>
          <a:p>
            <a:r>
              <a:rPr lang="en-GB" dirty="0"/>
              <a:t>cases to consider</a:t>
            </a:r>
          </a:p>
        </p:txBody>
      </p:sp>
      <p:sp>
        <p:nvSpPr>
          <p:cNvPr id="3" name="Content Placeholder 2">
            <a:extLst>
              <a:ext uri="{FF2B5EF4-FFF2-40B4-BE49-F238E27FC236}">
                <a16:creationId xmlns:a16="http://schemas.microsoft.com/office/drawing/2014/main" id="{33958849-717F-1EA1-0CDF-BCC5A740F980}"/>
              </a:ext>
            </a:extLst>
          </p:cNvPr>
          <p:cNvSpPr>
            <a:spLocks noGrp="1"/>
          </p:cNvSpPr>
          <p:nvPr>
            <p:ph idx="1"/>
          </p:nvPr>
        </p:nvSpPr>
        <p:spPr>
          <a:xfrm>
            <a:off x="652371" y="2095500"/>
            <a:ext cx="7504301" cy="3848100"/>
          </a:xfrm>
        </p:spPr>
        <p:txBody>
          <a:bodyPr>
            <a:normAutofit fontScale="85000" lnSpcReduction="20000"/>
          </a:bodyPr>
          <a:lstStyle/>
          <a:p>
            <a:r>
              <a:rPr lang="en-GB" b="1" dirty="0">
                <a:effectLst/>
                <a:latin typeface="Arial" panose="020B0604020202020204" pitchFamily="34" charset="0"/>
                <a:cs typeface="Arial" panose="020B0604020202020204" pitchFamily="34" charset="0"/>
              </a:rPr>
              <a:t>R v Jones &amp; Smith [1976]1 WLR 672</a:t>
            </a:r>
          </a:p>
          <a:p>
            <a:r>
              <a:rPr lang="pt-BR" b="1" dirty="0">
                <a:effectLst/>
                <a:latin typeface="Arial" panose="020B0604020202020204" pitchFamily="34" charset="0"/>
                <a:cs typeface="Arial" panose="020B0604020202020204" pitchFamily="34" charset="0"/>
              </a:rPr>
              <a:t>R v </a:t>
            </a:r>
            <a:r>
              <a:rPr lang="pt-BR" b="1" dirty="0" err="1">
                <a:effectLst/>
                <a:latin typeface="Arial" panose="020B0604020202020204" pitchFamily="34" charset="0"/>
                <a:cs typeface="Arial" panose="020B0604020202020204" pitchFamily="34" charset="0"/>
              </a:rPr>
              <a:t>Fiak</a:t>
            </a:r>
            <a:r>
              <a:rPr lang="pt-BR" b="1" dirty="0">
                <a:effectLst/>
                <a:latin typeface="Arial" panose="020B0604020202020204" pitchFamily="34" charset="0"/>
                <a:cs typeface="Arial" panose="020B0604020202020204" pitchFamily="34" charset="0"/>
              </a:rPr>
              <a:t> [2005] EWCA </a:t>
            </a:r>
            <a:r>
              <a:rPr lang="pt-BR" b="1" dirty="0" err="1">
                <a:effectLst/>
                <a:latin typeface="Arial" panose="020B0604020202020204" pitchFamily="34" charset="0"/>
                <a:cs typeface="Arial" panose="020B0604020202020204" pitchFamily="34" charset="0"/>
              </a:rPr>
              <a:t>Crim</a:t>
            </a:r>
            <a:r>
              <a:rPr lang="pt-BR" b="1" dirty="0">
                <a:effectLst/>
                <a:latin typeface="Arial" panose="020B0604020202020204" pitchFamily="34" charset="0"/>
                <a:cs typeface="Arial" panose="020B0604020202020204" pitchFamily="34" charset="0"/>
              </a:rPr>
              <a:t> 2381</a:t>
            </a:r>
          </a:p>
          <a:p>
            <a:r>
              <a:rPr lang="en-GB" b="1" dirty="0">
                <a:effectLst/>
                <a:latin typeface="Arial" panose="020B0604020202020204" pitchFamily="34" charset="0"/>
                <a:cs typeface="Arial" panose="020B0604020202020204" pitchFamily="34" charset="0"/>
              </a:rPr>
              <a:t>R v Mitchell [1983] 2 WLR 938</a:t>
            </a:r>
          </a:p>
          <a:p>
            <a:r>
              <a:rPr lang="en-GB" b="1" dirty="0">
                <a:latin typeface="Arial" panose="020B0604020202020204" pitchFamily="34" charset="0"/>
                <a:cs typeface="Arial" panose="020B0604020202020204" pitchFamily="34" charset="0"/>
              </a:rPr>
              <a:t>R v Latimer (1886) 17 QBD 359</a:t>
            </a:r>
          </a:p>
          <a:p>
            <a:r>
              <a:rPr lang="en-GB" b="1" dirty="0">
                <a:effectLst/>
                <a:latin typeface="Arial" panose="020B0604020202020204" pitchFamily="34" charset="0"/>
                <a:cs typeface="Arial" panose="020B0604020202020204" pitchFamily="34" charset="0"/>
              </a:rPr>
              <a:t>R v Meade and Belt (1823) 1 Lew. C.C. 184</a:t>
            </a:r>
          </a:p>
          <a:p>
            <a:r>
              <a:rPr lang="en-GB" b="1" dirty="0">
                <a:effectLst/>
                <a:latin typeface="Arial" panose="020B0604020202020204" pitchFamily="34" charset="0"/>
                <a:cs typeface="Arial" panose="020B0604020202020204" pitchFamily="34" charset="0"/>
              </a:rPr>
              <a:t>Fagan v Commissioner of Police for the Metropolis [1969] 1 Q.B. 439</a:t>
            </a:r>
            <a:endParaRPr lang="en-GB" b="1" dirty="0">
              <a:latin typeface="Arial" panose="020B0604020202020204" pitchFamily="34" charset="0"/>
              <a:cs typeface="Arial" panose="020B0604020202020204" pitchFamily="34" charset="0"/>
            </a:endParaRPr>
          </a:p>
          <a:p>
            <a:r>
              <a:rPr lang="pt-BR" b="1" dirty="0">
                <a:effectLst/>
                <a:latin typeface="Arial" panose="020B0604020202020204" pitchFamily="34" charset="0"/>
                <a:cs typeface="Arial" panose="020B0604020202020204" pitchFamily="34" charset="0"/>
              </a:rPr>
              <a:t>R v </a:t>
            </a:r>
            <a:r>
              <a:rPr lang="pt-BR" b="1" dirty="0" err="1">
                <a:effectLst/>
                <a:latin typeface="Arial" panose="020B0604020202020204" pitchFamily="34" charset="0"/>
                <a:cs typeface="Arial" panose="020B0604020202020204" pitchFamily="34" charset="0"/>
              </a:rPr>
              <a:t>Darroux</a:t>
            </a:r>
            <a:r>
              <a:rPr lang="pt-BR" b="1" dirty="0">
                <a:effectLst/>
                <a:latin typeface="Arial" panose="020B0604020202020204" pitchFamily="34" charset="0"/>
                <a:cs typeface="Arial" panose="020B0604020202020204" pitchFamily="34" charset="0"/>
              </a:rPr>
              <a:t> [2018] EWCA </a:t>
            </a:r>
            <a:r>
              <a:rPr lang="pt-BR" b="1" dirty="0" err="1">
                <a:effectLst/>
                <a:latin typeface="Arial" panose="020B0604020202020204" pitchFamily="34" charset="0"/>
                <a:cs typeface="Arial" panose="020B0604020202020204" pitchFamily="34" charset="0"/>
              </a:rPr>
              <a:t>Crim</a:t>
            </a:r>
            <a:r>
              <a:rPr lang="pt-BR" b="1" dirty="0">
                <a:effectLst/>
                <a:latin typeface="Arial" panose="020B0604020202020204" pitchFamily="34" charset="0"/>
                <a:cs typeface="Arial" panose="020B0604020202020204" pitchFamily="34" charset="0"/>
              </a:rPr>
              <a:t> 1009</a:t>
            </a:r>
          </a:p>
          <a:p>
            <a:r>
              <a:rPr lang="en-GB" b="1" dirty="0">
                <a:latin typeface="Arial" panose="020B0604020202020204" pitchFamily="34" charset="0"/>
                <a:cs typeface="Arial" panose="020B0604020202020204" pitchFamily="34" charset="0"/>
              </a:rPr>
              <a:t>Ivey v Genting Casinos Ltd [2017) </a:t>
            </a:r>
            <a:r>
              <a:rPr lang="en-GB" b="1" dirty="0">
                <a:effectLst/>
                <a:latin typeface="Arial" panose="020B0604020202020204" pitchFamily="34" charset="0"/>
                <a:cs typeface="Arial" panose="020B0604020202020204" pitchFamily="34" charset="0"/>
              </a:rPr>
              <a:t>UKSC 67</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R v Cunningham (1957) </a:t>
            </a:r>
            <a:r>
              <a:rPr lang="en-GB" b="1" dirty="0">
                <a:effectLst/>
                <a:latin typeface="Arial" panose="020B0604020202020204" pitchFamily="34" charset="0"/>
                <a:cs typeface="Arial" panose="020B0604020202020204" pitchFamily="34" charset="0"/>
              </a:rPr>
              <a:t>3 WLR 76</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R v </a:t>
            </a:r>
            <a:r>
              <a:rPr lang="en-GB" b="1" dirty="0" err="1">
                <a:latin typeface="Arial" panose="020B0604020202020204" pitchFamily="34" charset="0"/>
                <a:cs typeface="Arial" panose="020B0604020202020204" pitchFamily="34" charset="0"/>
              </a:rPr>
              <a:t>Woollin</a:t>
            </a:r>
            <a:r>
              <a:rPr lang="en-GB" b="1" dirty="0">
                <a:latin typeface="Arial" panose="020B0604020202020204" pitchFamily="34" charset="0"/>
                <a:cs typeface="Arial" panose="020B0604020202020204" pitchFamily="34" charset="0"/>
              </a:rPr>
              <a:t> (1998) AC 82</a:t>
            </a:r>
          </a:p>
          <a:p>
            <a:endParaRPr lang="en-GB" dirty="0"/>
          </a:p>
        </p:txBody>
      </p:sp>
      <p:pic>
        <p:nvPicPr>
          <p:cNvPr id="5" name="Picture 4">
            <a:extLst>
              <a:ext uri="{FF2B5EF4-FFF2-40B4-BE49-F238E27FC236}">
                <a16:creationId xmlns:a16="http://schemas.microsoft.com/office/drawing/2014/main" id="{C94F662C-0C83-F2E2-66A6-30858A1C243D}"/>
              </a:ext>
            </a:extLst>
          </p:cNvPr>
          <p:cNvPicPr>
            <a:picLocks noChangeAspect="1"/>
          </p:cNvPicPr>
          <p:nvPr/>
        </p:nvPicPr>
        <p:blipFill>
          <a:blip r:embed="rId4"/>
          <a:stretch>
            <a:fillRect/>
          </a:stretch>
        </p:blipFill>
        <p:spPr>
          <a:xfrm>
            <a:off x="8182852" y="1054100"/>
            <a:ext cx="4009148" cy="4009148"/>
          </a:xfrm>
          <a:prstGeom prst="rect">
            <a:avLst/>
          </a:prstGeom>
        </p:spPr>
      </p:pic>
      <p:pic>
        <p:nvPicPr>
          <p:cNvPr id="6" name="Audio 5">
            <a:hlinkClick r:id="" action="ppaction://media"/>
            <a:extLst>
              <a:ext uri="{FF2B5EF4-FFF2-40B4-BE49-F238E27FC236}">
                <a16:creationId xmlns:a16="http://schemas.microsoft.com/office/drawing/2014/main" id="{A7BA46E1-D066-EA99-681B-3170E2A103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2569937"/>
      </p:ext>
    </p:extLst>
  </p:cSld>
  <p:clrMapOvr>
    <a:masterClrMapping/>
  </p:clrMapOvr>
  <mc:AlternateContent xmlns:mc="http://schemas.openxmlformats.org/markup-compatibility/2006">
    <mc:Choice xmlns:p14="http://schemas.microsoft.com/office/powerpoint/2010/main" Requires="p14">
      <p:transition spd="slow" p14:dur="2000" advTm="33949"/>
    </mc:Choice>
    <mc:Fallback>
      <p:transition spd="slow" advTm="33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ED8913-0295-4A95-B0E8-D143E80D7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board with white text&#10;&#10;Description automatically generated">
            <a:extLst>
              <a:ext uri="{FF2B5EF4-FFF2-40B4-BE49-F238E27FC236}">
                <a16:creationId xmlns:a16="http://schemas.microsoft.com/office/drawing/2014/main" id="{E032108E-762A-74F9-208B-174F0CF3463A}"/>
              </a:ext>
            </a:extLst>
          </p:cNvPr>
          <p:cNvPicPr>
            <a:picLocks noGrp="1" noChangeAspect="1"/>
          </p:cNvPicPr>
          <p:nvPr>
            <p:ph idx="1"/>
          </p:nvPr>
        </p:nvPicPr>
        <p:blipFill rotWithShape="1">
          <a:blip r:embed="rId4"/>
          <a:srcRect t="2317" b="13414"/>
          <a:stretch/>
        </p:blipFill>
        <p:spPr>
          <a:xfrm>
            <a:off x="20" y="10"/>
            <a:ext cx="12191980" cy="6857990"/>
          </a:xfrm>
          <a:prstGeom prst="rect">
            <a:avLst/>
          </a:prstGeom>
        </p:spPr>
      </p:pic>
      <p:pic>
        <p:nvPicPr>
          <p:cNvPr id="3" name="Audio 2">
            <a:hlinkClick r:id="" action="ppaction://media"/>
            <a:extLst>
              <a:ext uri="{FF2B5EF4-FFF2-40B4-BE49-F238E27FC236}">
                <a16:creationId xmlns:a16="http://schemas.microsoft.com/office/drawing/2014/main" id="{6E685E62-E819-3D3D-336C-214B71D447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0137106"/>
      </p:ext>
    </p:extLst>
  </p:cSld>
  <p:clrMapOvr>
    <a:masterClrMapping/>
  </p:clrMapOvr>
  <mc:AlternateContent xmlns:mc="http://schemas.openxmlformats.org/markup-compatibility/2006">
    <mc:Choice xmlns:p14="http://schemas.microsoft.com/office/powerpoint/2010/main" Requires="p14">
      <p:transition spd="slow" p14:dur="2000" advTm="39031"/>
    </mc:Choice>
    <mc:Fallback>
      <p:transition spd="slow" advTm="39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CitationVTI">
  <a:themeElements>
    <a:clrScheme name="AnalogousFromLightSeedRightStep">
      <a:dk1>
        <a:srgbClr val="000000"/>
      </a:dk1>
      <a:lt1>
        <a:srgbClr val="FFFFFF"/>
      </a:lt1>
      <a:dk2>
        <a:srgbClr val="3C2441"/>
      </a:dk2>
      <a:lt2>
        <a:srgbClr val="E3E8E2"/>
      </a:lt2>
      <a:accent1>
        <a:srgbClr val="BF96C6"/>
      </a:accent1>
      <a:accent2>
        <a:srgbClr val="BA7FAA"/>
      </a:accent2>
      <a:accent3>
        <a:srgbClr val="C696A6"/>
      </a:accent3>
      <a:accent4>
        <a:srgbClr val="BA847F"/>
      </a:accent4>
      <a:accent5>
        <a:srgbClr val="BB9F81"/>
      </a:accent5>
      <a:accent6>
        <a:srgbClr val="A9A574"/>
      </a:accent6>
      <a:hlink>
        <a:srgbClr val="609057"/>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464</Words>
  <Application>Microsoft Office PowerPoint</Application>
  <PresentationFormat>Widescreen</PresentationFormat>
  <Paragraphs>47</Paragraphs>
  <Slides>11</Slides>
  <Notes>2</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Cambria</vt:lpstr>
      <vt:lpstr>Grandview</vt:lpstr>
      <vt:lpstr>Grandview Display</vt:lpstr>
      <vt:lpstr>Times New Roman</vt:lpstr>
      <vt:lpstr>CitationVTI</vt:lpstr>
      <vt:lpstr>Criminal law </vt:lpstr>
      <vt:lpstr>Aims</vt:lpstr>
      <vt:lpstr>Which assignment?</vt:lpstr>
      <vt:lpstr>PowerPoint Presentation</vt:lpstr>
      <vt:lpstr>Suggested structure</vt:lpstr>
      <vt:lpstr>REMEMBER . . . . </vt:lpstr>
      <vt:lpstr>Where to start your research . . . .</vt:lpstr>
      <vt:lpstr>Referencing </vt:lpstr>
      <vt:lpstr>Referencing case law</vt:lpstr>
      <vt:lpstr>cases to consider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 </dc:title>
  <dc:creator>Laura Knight</dc:creator>
  <cp:lastModifiedBy>Laura Knight</cp:lastModifiedBy>
  <cp:revision>2</cp:revision>
  <dcterms:created xsi:type="dcterms:W3CDTF">2024-03-13T12:56:43Z</dcterms:created>
  <dcterms:modified xsi:type="dcterms:W3CDTF">2024-03-15T10:21:17Z</dcterms:modified>
</cp:coreProperties>
</file>