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sldIdLst>
    <p:sldId id="256" r:id="rId5"/>
    <p:sldId id="341" r:id="rId6"/>
    <p:sldId id="262" r:id="rId7"/>
    <p:sldId id="342" r:id="rId8"/>
    <p:sldId id="478" r:id="rId9"/>
    <p:sldId id="343" r:id="rId10"/>
    <p:sldId id="348" r:id="rId11"/>
    <p:sldId id="260" r:id="rId12"/>
    <p:sldId id="354" r:id="rId13"/>
    <p:sldId id="270" r:id="rId14"/>
    <p:sldId id="273" r:id="rId15"/>
    <p:sldId id="480" r:id="rId16"/>
    <p:sldId id="474" r:id="rId17"/>
    <p:sldId id="355" r:id="rId18"/>
    <p:sldId id="349" r:id="rId19"/>
    <p:sldId id="345" r:id="rId20"/>
    <p:sldId id="4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37118C-7362-4151-B367-9ACE35C4F26B}" v="2" dt="2026-01-28T13:17:35.0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aine Sharpling" userId="b6e2ce18-38cf-4309-986e-8ad8ade46d06" providerId="ADAL" clId="{9D21A03B-9C0F-4A12-A5E1-A416EB0F8F4E}"/>
    <pc:docChg chg="modSld sldOrd">
      <pc:chgData name="Elaine Sharpling" userId="b6e2ce18-38cf-4309-986e-8ad8ade46d06" providerId="ADAL" clId="{9D21A03B-9C0F-4A12-A5E1-A416EB0F8F4E}" dt="2026-01-28T13:17:35.005" v="3"/>
      <pc:docMkLst>
        <pc:docMk/>
      </pc:docMkLst>
      <pc:sldChg chg="ord">
        <pc:chgData name="Elaine Sharpling" userId="b6e2ce18-38cf-4309-986e-8ad8ade46d06" providerId="ADAL" clId="{9D21A03B-9C0F-4A12-A5E1-A416EB0F8F4E}" dt="2026-01-28T13:17:30.760" v="1"/>
        <pc:sldMkLst>
          <pc:docMk/>
          <pc:sldMk cId="1395769011" sldId="343"/>
        </pc:sldMkLst>
      </pc:sldChg>
      <pc:sldChg chg="ord">
        <pc:chgData name="Elaine Sharpling" userId="b6e2ce18-38cf-4309-986e-8ad8ade46d06" providerId="ADAL" clId="{9D21A03B-9C0F-4A12-A5E1-A416EB0F8F4E}" dt="2026-01-28T13:17:35.005" v="3"/>
        <pc:sldMkLst>
          <pc:docMk/>
          <pc:sldMk cId="2543583194" sldId="47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4F40C0-E64F-4CB1-AD82-07E4DAE61C4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9AFB915-6814-43D4-8C55-E8F6E068C5B4}">
      <dgm:prSet/>
      <dgm:spPr/>
      <dgm:t>
        <a:bodyPr/>
        <a:lstStyle/>
        <a:p>
          <a:r>
            <a:rPr lang="en-GB"/>
            <a:t>Aims: the overall driving force of the research – what is it that you want to find out?</a:t>
          </a:r>
          <a:endParaRPr lang="en-US"/>
        </a:p>
      </dgm:t>
    </dgm:pt>
    <dgm:pt modelId="{018A7FF1-DDB7-4DD2-A711-870BD1B95B12}" type="parTrans" cxnId="{835E6E53-982C-4657-A7C5-EAA213748C50}">
      <dgm:prSet/>
      <dgm:spPr/>
      <dgm:t>
        <a:bodyPr/>
        <a:lstStyle/>
        <a:p>
          <a:endParaRPr lang="en-US"/>
        </a:p>
      </dgm:t>
    </dgm:pt>
    <dgm:pt modelId="{D17A6799-800C-4778-BA8B-F7D771230DA1}" type="sibTrans" cxnId="{835E6E53-982C-4657-A7C5-EAA213748C50}">
      <dgm:prSet/>
      <dgm:spPr/>
      <dgm:t>
        <a:bodyPr/>
        <a:lstStyle/>
        <a:p>
          <a:endParaRPr lang="en-US"/>
        </a:p>
      </dgm:t>
    </dgm:pt>
    <dgm:pt modelId="{D14134B3-078C-4D89-8303-392EA4BFC43D}">
      <dgm:prSet/>
      <dgm:spPr/>
      <dgm:t>
        <a:bodyPr/>
        <a:lstStyle/>
        <a:p>
          <a:r>
            <a:rPr lang="en-GB"/>
            <a:t>Objectives: the means by which you intend to achieve the aim. How will you find this out?</a:t>
          </a:r>
          <a:endParaRPr lang="en-US"/>
        </a:p>
      </dgm:t>
    </dgm:pt>
    <dgm:pt modelId="{DC48EAE2-9E91-4D4B-9FB9-CB15D91C32DD}" type="parTrans" cxnId="{F62F6EEB-8619-40F7-8679-04D0B679C6BD}">
      <dgm:prSet/>
      <dgm:spPr/>
      <dgm:t>
        <a:bodyPr/>
        <a:lstStyle/>
        <a:p>
          <a:endParaRPr lang="en-US"/>
        </a:p>
      </dgm:t>
    </dgm:pt>
    <dgm:pt modelId="{95FBAEF3-D720-4C4F-AB35-583A741C579A}" type="sibTrans" cxnId="{F62F6EEB-8619-40F7-8679-04D0B679C6BD}">
      <dgm:prSet/>
      <dgm:spPr/>
      <dgm:t>
        <a:bodyPr/>
        <a:lstStyle/>
        <a:p>
          <a:endParaRPr lang="en-US"/>
        </a:p>
      </dgm:t>
    </dgm:pt>
    <dgm:pt modelId="{16D2CB31-36F8-488C-8EDC-F51133B5925D}" type="pres">
      <dgm:prSet presAssocID="{394F40C0-E64F-4CB1-AD82-07E4DAE61C48}" presName="linear" presStyleCnt="0">
        <dgm:presLayoutVars>
          <dgm:animLvl val="lvl"/>
          <dgm:resizeHandles val="exact"/>
        </dgm:presLayoutVars>
      </dgm:prSet>
      <dgm:spPr/>
    </dgm:pt>
    <dgm:pt modelId="{903A8039-E799-4E2A-8E8A-76E6B780CA2F}" type="pres">
      <dgm:prSet presAssocID="{89AFB915-6814-43D4-8C55-E8F6E068C5B4}" presName="parentText" presStyleLbl="node1" presStyleIdx="0" presStyleCnt="2">
        <dgm:presLayoutVars>
          <dgm:chMax val="0"/>
          <dgm:bulletEnabled val="1"/>
        </dgm:presLayoutVars>
      </dgm:prSet>
      <dgm:spPr/>
    </dgm:pt>
    <dgm:pt modelId="{A5AC5006-2A40-4675-A4A9-2E25EBD91DBE}" type="pres">
      <dgm:prSet presAssocID="{D17A6799-800C-4778-BA8B-F7D771230DA1}" presName="spacer" presStyleCnt="0"/>
      <dgm:spPr/>
    </dgm:pt>
    <dgm:pt modelId="{22F84BBF-5D29-4340-85E2-DAF3BAC5905F}" type="pres">
      <dgm:prSet presAssocID="{D14134B3-078C-4D89-8303-392EA4BFC43D}" presName="parentText" presStyleLbl="node1" presStyleIdx="1" presStyleCnt="2">
        <dgm:presLayoutVars>
          <dgm:chMax val="0"/>
          <dgm:bulletEnabled val="1"/>
        </dgm:presLayoutVars>
      </dgm:prSet>
      <dgm:spPr/>
    </dgm:pt>
  </dgm:ptLst>
  <dgm:cxnLst>
    <dgm:cxn modelId="{C8AD0E70-6B74-41F6-ABD0-96F3F5DD54BE}" type="presOf" srcId="{89AFB915-6814-43D4-8C55-E8F6E068C5B4}" destId="{903A8039-E799-4E2A-8E8A-76E6B780CA2F}" srcOrd="0" destOrd="0" presId="urn:microsoft.com/office/officeart/2005/8/layout/vList2"/>
    <dgm:cxn modelId="{835E6E53-982C-4657-A7C5-EAA213748C50}" srcId="{394F40C0-E64F-4CB1-AD82-07E4DAE61C48}" destId="{89AFB915-6814-43D4-8C55-E8F6E068C5B4}" srcOrd="0" destOrd="0" parTransId="{018A7FF1-DDB7-4DD2-A711-870BD1B95B12}" sibTransId="{D17A6799-800C-4778-BA8B-F7D771230DA1}"/>
    <dgm:cxn modelId="{4333AE89-CB3D-4C50-9013-5A4A833DE5BD}" type="presOf" srcId="{394F40C0-E64F-4CB1-AD82-07E4DAE61C48}" destId="{16D2CB31-36F8-488C-8EDC-F51133B5925D}" srcOrd="0" destOrd="0" presId="urn:microsoft.com/office/officeart/2005/8/layout/vList2"/>
    <dgm:cxn modelId="{A96CC0D5-9B40-45E8-808C-4B51090F23DD}" type="presOf" srcId="{D14134B3-078C-4D89-8303-392EA4BFC43D}" destId="{22F84BBF-5D29-4340-85E2-DAF3BAC5905F}" srcOrd="0" destOrd="0" presId="urn:microsoft.com/office/officeart/2005/8/layout/vList2"/>
    <dgm:cxn modelId="{F62F6EEB-8619-40F7-8679-04D0B679C6BD}" srcId="{394F40C0-E64F-4CB1-AD82-07E4DAE61C48}" destId="{D14134B3-078C-4D89-8303-392EA4BFC43D}" srcOrd="1" destOrd="0" parTransId="{DC48EAE2-9E91-4D4B-9FB9-CB15D91C32DD}" sibTransId="{95FBAEF3-D720-4C4F-AB35-583A741C579A}"/>
    <dgm:cxn modelId="{0896460E-FE2D-4D97-ACD1-AD461E5DDD8E}" type="presParOf" srcId="{16D2CB31-36F8-488C-8EDC-F51133B5925D}" destId="{903A8039-E799-4E2A-8E8A-76E6B780CA2F}" srcOrd="0" destOrd="0" presId="urn:microsoft.com/office/officeart/2005/8/layout/vList2"/>
    <dgm:cxn modelId="{944144E7-AAFE-4CB0-A8FA-87AFCAAEF9F6}" type="presParOf" srcId="{16D2CB31-36F8-488C-8EDC-F51133B5925D}" destId="{A5AC5006-2A40-4675-A4A9-2E25EBD91DBE}" srcOrd="1" destOrd="0" presId="urn:microsoft.com/office/officeart/2005/8/layout/vList2"/>
    <dgm:cxn modelId="{94D7D169-B763-4CBD-8BA6-DFEBACF3179A}" type="presParOf" srcId="{16D2CB31-36F8-488C-8EDC-F51133B5925D}" destId="{22F84BBF-5D29-4340-85E2-DAF3BAC5905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A355AD-9723-4A65-A8F1-F033D21700F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41DB22F-B23D-42BC-BA88-E34E71DAF4A7}">
      <dgm:prSet/>
      <dgm:spPr/>
      <dgm:t>
        <a:bodyPr/>
        <a:lstStyle/>
        <a:p>
          <a:r>
            <a:rPr lang="en-GB" b="1" i="1"/>
            <a:t>In</a:t>
          </a:r>
          <a:r>
            <a:rPr lang="en-GB" b="1" i="0"/>
            <a:t> deductive </a:t>
          </a:r>
          <a:r>
            <a:rPr lang="en-GB" b="1" i="1"/>
            <a:t>research</a:t>
          </a:r>
          <a:r>
            <a:rPr lang="en-GB" b="1" i="1">
              <a:latin typeface="Calibri Light" panose="020F0302020204030204"/>
            </a:rPr>
            <a:t>,</a:t>
          </a:r>
          <a:r>
            <a:rPr lang="en-GB" b="1" i="1"/>
            <a:t> a hypothesis is derived from existing theory and the empirical world is then explored, and data are collected, in order to test the hypothesis.</a:t>
          </a:r>
          <a:endParaRPr lang="en-US"/>
        </a:p>
      </dgm:t>
    </dgm:pt>
    <dgm:pt modelId="{6DBBD07E-336F-4A14-A909-632F52CB8813}" type="parTrans" cxnId="{1A587225-1342-435E-8BBB-8E8014867272}">
      <dgm:prSet/>
      <dgm:spPr/>
      <dgm:t>
        <a:bodyPr/>
        <a:lstStyle/>
        <a:p>
          <a:endParaRPr lang="en-US"/>
        </a:p>
      </dgm:t>
    </dgm:pt>
    <dgm:pt modelId="{6BCD05D1-6F36-4B90-96D2-E2E3C20E5D73}" type="sibTrans" cxnId="{1A587225-1342-435E-8BBB-8E8014867272}">
      <dgm:prSet/>
      <dgm:spPr/>
      <dgm:t>
        <a:bodyPr/>
        <a:lstStyle/>
        <a:p>
          <a:endParaRPr lang="en-US"/>
        </a:p>
      </dgm:t>
    </dgm:pt>
    <dgm:pt modelId="{40F77A8B-A24F-49F5-9CFC-6509D834A1E6}">
      <dgm:prSet/>
      <dgm:spPr/>
      <dgm:t>
        <a:bodyPr/>
        <a:lstStyle/>
        <a:p>
          <a:r>
            <a:rPr lang="en-GB" b="1" i="1"/>
            <a:t>An</a:t>
          </a:r>
          <a:r>
            <a:rPr lang="en-GB" b="1" i="0"/>
            <a:t> inductive </a:t>
          </a:r>
          <a:r>
            <a:rPr lang="en-GB" b="1" i="1"/>
            <a:t>approach is where the researcher begins with as few preconceptions as possible, allowing theory to emerge from the data.</a:t>
          </a:r>
          <a:endParaRPr lang="en-US"/>
        </a:p>
      </dgm:t>
    </dgm:pt>
    <dgm:pt modelId="{74406062-1D38-4983-A6F0-E3D4473BC3EF}" type="parTrans" cxnId="{3C2BC832-17F2-40A6-8856-2AB4CE650723}">
      <dgm:prSet/>
      <dgm:spPr/>
      <dgm:t>
        <a:bodyPr/>
        <a:lstStyle/>
        <a:p>
          <a:endParaRPr lang="en-US"/>
        </a:p>
      </dgm:t>
    </dgm:pt>
    <dgm:pt modelId="{6A36DC8E-3B84-4AD4-9A83-F00E528FE859}" type="sibTrans" cxnId="{3C2BC832-17F2-40A6-8856-2AB4CE650723}">
      <dgm:prSet/>
      <dgm:spPr/>
      <dgm:t>
        <a:bodyPr/>
        <a:lstStyle/>
        <a:p>
          <a:endParaRPr lang="en-US"/>
        </a:p>
      </dgm:t>
    </dgm:pt>
    <dgm:pt modelId="{568CAACE-2A15-4998-AFBC-956A6D50D9E2}" type="pres">
      <dgm:prSet presAssocID="{80A355AD-9723-4A65-A8F1-F033D21700F2}" presName="linear" presStyleCnt="0">
        <dgm:presLayoutVars>
          <dgm:animLvl val="lvl"/>
          <dgm:resizeHandles val="exact"/>
        </dgm:presLayoutVars>
      </dgm:prSet>
      <dgm:spPr/>
    </dgm:pt>
    <dgm:pt modelId="{B64133AD-5FDB-4877-9829-7830B310B521}" type="pres">
      <dgm:prSet presAssocID="{841DB22F-B23D-42BC-BA88-E34E71DAF4A7}" presName="parentText" presStyleLbl="node1" presStyleIdx="0" presStyleCnt="2">
        <dgm:presLayoutVars>
          <dgm:chMax val="0"/>
          <dgm:bulletEnabled val="1"/>
        </dgm:presLayoutVars>
      </dgm:prSet>
      <dgm:spPr/>
    </dgm:pt>
    <dgm:pt modelId="{64922030-A312-4246-9A0D-B7F8D13F71C4}" type="pres">
      <dgm:prSet presAssocID="{6BCD05D1-6F36-4B90-96D2-E2E3C20E5D73}" presName="spacer" presStyleCnt="0"/>
      <dgm:spPr/>
    </dgm:pt>
    <dgm:pt modelId="{D0E0D410-0453-4747-AB04-22032B2945BC}" type="pres">
      <dgm:prSet presAssocID="{40F77A8B-A24F-49F5-9CFC-6509D834A1E6}" presName="parentText" presStyleLbl="node1" presStyleIdx="1" presStyleCnt="2">
        <dgm:presLayoutVars>
          <dgm:chMax val="0"/>
          <dgm:bulletEnabled val="1"/>
        </dgm:presLayoutVars>
      </dgm:prSet>
      <dgm:spPr/>
    </dgm:pt>
  </dgm:ptLst>
  <dgm:cxnLst>
    <dgm:cxn modelId="{1A587225-1342-435E-8BBB-8E8014867272}" srcId="{80A355AD-9723-4A65-A8F1-F033D21700F2}" destId="{841DB22F-B23D-42BC-BA88-E34E71DAF4A7}" srcOrd="0" destOrd="0" parTransId="{6DBBD07E-336F-4A14-A909-632F52CB8813}" sibTransId="{6BCD05D1-6F36-4B90-96D2-E2E3C20E5D73}"/>
    <dgm:cxn modelId="{3C2BC832-17F2-40A6-8856-2AB4CE650723}" srcId="{80A355AD-9723-4A65-A8F1-F033D21700F2}" destId="{40F77A8B-A24F-49F5-9CFC-6509D834A1E6}" srcOrd="1" destOrd="0" parTransId="{74406062-1D38-4983-A6F0-E3D4473BC3EF}" sibTransId="{6A36DC8E-3B84-4AD4-9A83-F00E528FE859}"/>
    <dgm:cxn modelId="{DD999F40-9DAD-4BE8-A1CE-FDAA70CCA8FE}" type="presOf" srcId="{40F77A8B-A24F-49F5-9CFC-6509D834A1E6}" destId="{D0E0D410-0453-4747-AB04-22032B2945BC}" srcOrd="0" destOrd="0" presId="urn:microsoft.com/office/officeart/2005/8/layout/vList2"/>
    <dgm:cxn modelId="{24689A63-8971-456A-B4E1-A5D57BA1FA62}" type="presOf" srcId="{841DB22F-B23D-42BC-BA88-E34E71DAF4A7}" destId="{B64133AD-5FDB-4877-9829-7830B310B521}" srcOrd="0" destOrd="0" presId="urn:microsoft.com/office/officeart/2005/8/layout/vList2"/>
    <dgm:cxn modelId="{9CCF5ACB-2A1D-4FD4-92BC-C0576D17AC22}" type="presOf" srcId="{80A355AD-9723-4A65-A8F1-F033D21700F2}" destId="{568CAACE-2A15-4998-AFBC-956A6D50D9E2}" srcOrd="0" destOrd="0" presId="urn:microsoft.com/office/officeart/2005/8/layout/vList2"/>
    <dgm:cxn modelId="{FE720DF9-EE03-4249-9D44-353EEEB7C941}" type="presParOf" srcId="{568CAACE-2A15-4998-AFBC-956A6D50D9E2}" destId="{B64133AD-5FDB-4877-9829-7830B310B521}" srcOrd="0" destOrd="0" presId="urn:microsoft.com/office/officeart/2005/8/layout/vList2"/>
    <dgm:cxn modelId="{72FF1A3D-6C8A-4D76-9E37-21B57AA35DFC}" type="presParOf" srcId="{568CAACE-2A15-4998-AFBC-956A6D50D9E2}" destId="{64922030-A312-4246-9A0D-B7F8D13F71C4}" srcOrd="1" destOrd="0" presId="urn:microsoft.com/office/officeart/2005/8/layout/vList2"/>
    <dgm:cxn modelId="{78166212-550B-4FB2-9F9E-E4B82C569A53}" type="presParOf" srcId="{568CAACE-2A15-4998-AFBC-956A6D50D9E2}" destId="{D0E0D410-0453-4747-AB04-22032B2945BC}"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3A8039-E799-4E2A-8E8A-76E6B780CA2F}">
      <dsp:nvSpPr>
        <dsp:cNvPr id="0" name=""/>
        <dsp:cNvSpPr/>
      </dsp:nvSpPr>
      <dsp:spPr>
        <a:xfrm>
          <a:off x="0" y="92194"/>
          <a:ext cx="6263640" cy="260686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Aims: the overall driving force of the research – what is it that you want to find out?</a:t>
          </a:r>
          <a:endParaRPr lang="en-US" sz="3700" kern="1200"/>
        </a:p>
      </dsp:txBody>
      <dsp:txXfrm>
        <a:off x="127257" y="219451"/>
        <a:ext cx="6009126" cy="2352355"/>
      </dsp:txXfrm>
    </dsp:sp>
    <dsp:sp modelId="{22F84BBF-5D29-4340-85E2-DAF3BAC5905F}">
      <dsp:nvSpPr>
        <dsp:cNvPr id="0" name=""/>
        <dsp:cNvSpPr/>
      </dsp:nvSpPr>
      <dsp:spPr>
        <a:xfrm>
          <a:off x="0" y="2805623"/>
          <a:ext cx="6263640" cy="260686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Objectives: the means by which you intend to achieve the aim. How will you find this out?</a:t>
          </a:r>
          <a:endParaRPr lang="en-US" sz="3700" kern="1200"/>
        </a:p>
      </dsp:txBody>
      <dsp:txXfrm>
        <a:off x="127257" y="2932880"/>
        <a:ext cx="6009126" cy="23523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4133AD-5FDB-4877-9829-7830B310B521}">
      <dsp:nvSpPr>
        <dsp:cNvPr id="0" name=""/>
        <dsp:cNvSpPr/>
      </dsp:nvSpPr>
      <dsp:spPr>
        <a:xfrm>
          <a:off x="0" y="23724"/>
          <a:ext cx="6263640" cy="26839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i="1" kern="1200"/>
            <a:t>In</a:t>
          </a:r>
          <a:r>
            <a:rPr lang="en-GB" sz="3100" b="1" i="0" kern="1200"/>
            <a:t> deductive </a:t>
          </a:r>
          <a:r>
            <a:rPr lang="en-GB" sz="3100" b="1" i="1" kern="1200"/>
            <a:t>research</a:t>
          </a:r>
          <a:r>
            <a:rPr lang="en-GB" sz="3100" b="1" i="1" kern="1200">
              <a:latin typeface="Calibri Light" panose="020F0302020204030204"/>
            </a:rPr>
            <a:t>,</a:t>
          </a:r>
          <a:r>
            <a:rPr lang="en-GB" sz="3100" b="1" i="1" kern="1200"/>
            <a:t> a hypothesis is derived from existing theory and the empirical world is then explored, and data are collected, in order to test the hypothesis.</a:t>
          </a:r>
          <a:endParaRPr lang="en-US" sz="3100" kern="1200"/>
        </a:p>
      </dsp:txBody>
      <dsp:txXfrm>
        <a:off x="131021" y="154745"/>
        <a:ext cx="6001598" cy="2421937"/>
      </dsp:txXfrm>
    </dsp:sp>
    <dsp:sp modelId="{D0E0D410-0453-4747-AB04-22032B2945BC}">
      <dsp:nvSpPr>
        <dsp:cNvPr id="0" name=""/>
        <dsp:cNvSpPr/>
      </dsp:nvSpPr>
      <dsp:spPr>
        <a:xfrm>
          <a:off x="0" y="2796984"/>
          <a:ext cx="6263640" cy="26839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i="1" kern="1200"/>
            <a:t>An</a:t>
          </a:r>
          <a:r>
            <a:rPr lang="en-GB" sz="3100" b="1" i="0" kern="1200"/>
            <a:t> inductive </a:t>
          </a:r>
          <a:r>
            <a:rPr lang="en-GB" sz="3100" b="1" i="1" kern="1200"/>
            <a:t>approach is where the researcher begins with as few preconceptions as possible, allowing theory to emerge from the data.</a:t>
          </a:r>
          <a:endParaRPr lang="en-US" sz="3100" kern="1200"/>
        </a:p>
      </dsp:txBody>
      <dsp:txXfrm>
        <a:off x="131021" y="2928005"/>
        <a:ext cx="6001598" cy="242193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ED0BA2-68E2-4F10-BEFB-DFFB790A5C0C}" type="datetimeFigureOut">
              <a:rPr lang="en-GB" smtClean="0"/>
              <a:t>28/01/2026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5C0E52-75A7-4B4D-8994-42B208742EA0}" type="slidenum">
              <a:rPr lang="en-GB" smtClean="0"/>
              <a:t>‹#›</a:t>
            </a:fld>
            <a:endParaRPr lang="en-GB"/>
          </a:p>
        </p:txBody>
      </p:sp>
    </p:spTree>
    <p:extLst>
      <p:ext uri="{BB962C8B-B14F-4D97-AF65-F5344CB8AC3E}">
        <p14:creationId xmlns:p14="http://schemas.microsoft.com/office/powerpoint/2010/main" val="1541773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00354B2-8851-4348-AA78-5C225C52FF6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53407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findings can be used to influence their personal practice.</a:t>
            </a:r>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01494F-6C03-4543-926C-9B1F60658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924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Allow time for students to write this – can be used in the ethics form</a:t>
            </a:r>
          </a:p>
          <a:p>
            <a:r>
              <a:rPr lang="en-GB"/>
              <a:t>Exploratory research studies have three main purpose: to fulfil the researcher's curiosity and need for greater understanding, to test the feasibility of starting a more in depth study, and also to develop the methods to be used in any following research projects. Questions that are designed to understand more about a topic are exploratory questions. </a:t>
            </a:r>
          </a:p>
        </p:txBody>
      </p:sp>
      <p:sp>
        <p:nvSpPr>
          <p:cNvPr id="4" name="Slide Number Placeholder 3"/>
          <p:cNvSpPr>
            <a:spLocks noGrp="1"/>
          </p:cNvSpPr>
          <p:nvPr>
            <p:ph type="sldNum" sz="quarter" idx="5"/>
          </p:nvPr>
        </p:nvSpPr>
        <p:spPr/>
        <p:txBody>
          <a:bodyPr/>
          <a:lstStyle/>
          <a:p>
            <a:fld id="{1A5C0E52-75A7-4B4D-8994-42B208742EA0}" type="slidenum">
              <a:rPr lang="en-GB" smtClean="0"/>
              <a:t>6</a:t>
            </a:fld>
            <a:endParaRPr lang="en-GB"/>
          </a:p>
        </p:txBody>
      </p:sp>
    </p:spTree>
    <p:extLst>
      <p:ext uri="{BB962C8B-B14F-4D97-AF65-F5344CB8AC3E}">
        <p14:creationId xmlns:p14="http://schemas.microsoft.com/office/powerpoint/2010/main" val="821158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has been common to claim that qualitative research suits a more inductive approach to reasoning and theorising. In deductive research a hypothesis is derived from existing theory and the empirical world is then explored, and data are collected, in order to test the truth or falsity of the hypothesis. Thus a deductive approach can be used to test existing theories but not to develop new perspectives that might challenge existing ideas. One wonders where the theories to be tested come from in the first place if not from the real world. An inductive approach to research is one where the researcher begins with as open a mind and as few preconceptions as possible, allowing theory to emerge from the data (see </a:t>
            </a:r>
            <a:r>
              <a:rPr lang="en-GB" err="1"/>
              <a:t>Znaniecki</a:t>
            </a:r>
            <a:r>
              <a:rPr lang="en-GB"/>
              <a:t>, 1934).</a:t>
            </a:r>
          </a:p>
        </p:txBody>
      </p:sp>
      <p:sp>
        <p:nvSpPr>
          <p:cNvPr id="4" name="Slide Number Placeholder 3"/>
          <p:cNvSpPr>
            <a:spLocks noGrp="1"/>
          </p:cNvSpPr>
          <p:nvPr>
            <p:ph type="sldNum" sz="quarter" idx="5"/>
          </p:nvPr>
        </p:nvSpPr>
        <p:spPr/>
        <p:txBody>
          <a:bodyPr/>
          <a:lstStyle/>
          <a:p>
            <a:fld id="{1A5C0E52-75A7-4B4D-8994-42B208742EA0}" type="slidenum">
              <a:rPr lang="en-GB" smtClean="0"/>
              <a:t>7</a:t>
            </a:fld>
            <a:endParaRPr lang="en-GB"/>
          </a:p>
        </p:txBody>
      </p:sp>
    </p:spTree>
    <p:extLst>
      <p:ext uri="{BB962C8B-B14F-4D97-AF65-F5344CB8AC3E}">
        <p14:creationId xmlns:p14="http://schemas.microsoft.com/office/powerpoint/2010/main" val="14888024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Need to frame research topic or problem statement as a question.</a:t>
            </a:r>
          </a:p>
          <a:p>
            <a:r>
              <a:rPr lang="en-GB" b="0" i="0">
                <a:solidFill>
                  <a:srgbClr val="373D3F"/>
                </a:solidFill>
                <a:effectLst/>
                <a:latin typeface="Lora" panose="020B0604020202020204" pitchFamily="2" charset="0"/>
              </a:rPr>
              <a:t>A good research question is also one that is well-focused. A well-focused question helps you tune out irrelevant information and not try to answer everything about the world all at once. You could be the most eloquent writer in your class, or even in the world, but if the research question about which you are writing is unclear, your work will ultimately lack direction.</a:t>
            </a:r>
            <a:endParaRPr lang="en-GB"/>
          </a:p>
        </p:txBody>
      </p:sp>
      <p:sp>
        <p:nvSpPr>
          <p:cNvPr id="4" name="Slide Number Placeholder 3"/>
          <p:cNvSpPr>
            <a:spLocks noGrp="1"/>
          </p:cNvSpPr>
          <p:nvPr>
            <p:ph type="sldNum" sz="quarter" idx="5"/>
          </p:nvPr>
        </p:nvSpPr>
        <p:spPr/>
        <p:txBody>
          <a:bodyPr/>
          <a:lstStyle/>
          <a:p>
            <a:fld id="{1A5C0E52-75A7-4B4D-8994-42B208742EA0}" type="slidenum">
              <a:rPr lang="en-GB" smtClean="0"/>
              <a:t>8</a:t>
            </a:fld>
            <a:endParaRPr lang="en-GB"/>
          </a:p>
        </p:txBody>
      </p:sp>
    </p:spTree>
    <p:extLst>
      <p:ext uri="{BB962C8B-B14F-4D97-AF65-F5344CB8AC3E}">
        <p14:creationId xmlns:p14="http://schemas.microsoft.com/office/powerpoint/2010/main" val="9598298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addition to being written in the form of a question and being well-focused, a good research question is one that cannot be answered with a simple yes or no. For example, if your interest is in gender norms, you could ask, “Does gender affect a person’s performance of household tasks?” but you will have nothing left to say once you discover your yes or no answer. Instead, why not ask, about the relationship between gender and household tasks. Alternatively, maybe we are interested in how or to what extent gender affects a person’s contributions to housework in a marriage? By tweaking your question in this small way, you suddenly have a much more fascinating question and more to say as you attempt to answer it.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373D3F"/>
                </a:solidFill>
                <a:effectLst/>
                <a:latin typeface="Lora" pitchFamily="2" charset="0"/>
              </a:rPr>
              <a:t>A good research question should also have more than one plausible answer. In the example above, the student who studied the relationship between gender and household tasks had a specific interest in the impact of gender, but she also knew that preferences might be impacted by other factors. For example, she knew from her own experience that her more traditional and socially conservative friends were more likely to see household tasks as part of the female domain, and were less likely to expect their male partners to contribute to those tasks. Thinking through the possible relationships between gender, culture, and household tasks led that student to realize that there were many plausible answers to her questions about </a:t>
            </a:r>
            <a:r>
              <a:rPr lang="en-GB" b="0" i="1">
                <a:solidFill>
                  <a:srgbClr val="373D3F"/>
                </a:solidFill>
                <a:effectLst/>
                <a:latin typeface="Lora" pitchFamily="2" charset="0"/>
              </a:rPr>
              <a:t>how</a:t>
            </a:r>
            <a:r>
              <a:rPr lang="en-GB" b="0" i="0">
                <a:solidFill>
                  <a:srgbClr val="373D3F"/>
                </a:solidFill>
                <a:effectLst/>
                <a:latin typeface="Lora" pitchFamily="2" charset="0"/>
              </a:rPr>
              <a:t> gender affects a person’s contribution to household tasks. Because gender doesn’t exist in a vacuum, she wisely felt that she needed to consider other characteristics that work together with gender to shape people’s </a:t>
            </a:r>
            <a:r>
              <a:rPr lang="en-GB" b="0" i="0" err="1">
                <a:solidFill>
                  <a:srgbClr val="373D3F"/>
                </a:solidFill>
                <a:effectLst/>
                <a:latin typeface="Lora" pitchFamily="2" charset="0"/>
              </a:rPr>
              <a:t>behaviors</a:t>
            </a:r>
            <a:r>
              <a:rPr lang="en-GB" b="0" i="0">
                <a:solidFill>
                  <a:srgbClr val="373D3F"/>
                </a:solidFill>
                <a:effectLst/>
                <a:latin typeface="Lora" pitchFamily="2" charset="0"/>
              </a:rPr>
              <a:t>, likes, and dislikes. By doing this, the student considered the third feature of a good research question–she thought about relationships between several concepts. While she began with an interest in a single concept—household tasks—by asking herself what other concepts (such as gender or political orientation) might be related to her original interest, she was able to form a question that considered the relationships </a:t>
            </a:r>
            <a:r>
              <a:rPr lang="en-GB" b="0" i="1">
                <a:solidFill>
                  <a:srgbClr val="373D3F"/>
                </a:solidFill>
                <a:effectLst/>
                <a:latin typeface="Lora" pitchFamily="2" charset="0"/>
              </a:rPr>
              <a:t>among </a:t>
            </a:r>
            <a:r>
              <a:rPr lang="en-GB" b="0" i="0">
                <a:solidFill>
                  <a:srgbClr val="373D3F"/>
                </a:solidFill>
                <a:effectLst/>
                <a:latin typeface="Lora" pitchFamily="2" charset="0"/>
              </a:rPr>
              <a:t>those concepts.</a:t>
            </a:r>
            <a:endParaRPr lang="en-GB"/>
          </a:p>
          <a:p>
            <a:endParaRPr lang="en-GB"/>
          </a:p>
          <a:p>
            <a:endParaRPr lang="en-GB"/>
          </a:p>
        </p:txBody>
      </p:sp>
      <p:sp>
        <p:nvSpPr>
          <p:cNvPr id="4" name="Slide Number Placeholder 3"/>
          <p:cNvSpPr>
            <a:spLocks noGrp="1"/>
          </p:cNvSpPr>
          <p:nvPr>
            <p:ph type="sldNum" sz="quarter" idx="5"/>
          </p:nvPr>
        </p:nvSpPr>
        <p:spPr/>
        <p:txBody>
          <a:bodyPr/>
          <a:lstStyle/>
          <a:p>
            <a:fld id="{1A5C0E52-75A7-4B4D-8994-42B208742EA0}" type="slidenum">
              <a:rPr lang="en-GB" smtClean="0"/>
              <a:t>9</a:t>
            </a:fld>
            <a:endParaRPr lang="en-GB"/>
          </a:p>
        </p:txBody>
      </p:sp>
    </p:spTree>
    <p:extLst>
      <p:ext uri="{BB962C8B-B14F-4D97-AF65-F5344CB8AC3E}">
        <p14:creationId xmlns:p14="http://schemas.microsoft.com/office/powerpoint/2010/main" val="10098161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a:t>Students will be using exploratory questions – therefore, causal/impact is not what we are looking at</a:t>
            </a:r>
          </a:p>
        </p:txBody>
      </p:sp>
      <p:sp>
        <p:nvSpPr>
          <p:cNvPr id="4" name="Slide Number Placeholder 3"/>
          <p:cNvSpPr>
            <a:spLocks noGrp="1"/>
          </p:cNvSpPr>
          <p:nvPr>
            <p:ph type="sldNum" sz="quarter" idx="10"/>
          </p:nvPr>
        </p:nvSpPr>
        <p:spPr/>
        <p:txBody>
          <a:bodyPr/>
          <a:lstStyle/>
          <a:p>
            <a:fld id="{B68C8073-CAD2-48BF-B8DB-FCAF7D6ED014}" type="slidenum">
              <a:rPr lang="en-US" smtClean="0">
                <a:solidFill>
                  <a:prstClr val="black"/>
                </a:solidFill>
                <a:latin typeface="Calibri"/>
              </a:rPr>
              <a:pPr/>
              <a:t>10</a:t>
            </a:fld>
            <a:endParaRPr lang="en-US">
              <a:solidFill>
                <a:prstClr val="black"/>
              </a:solidFill>
              <a:latin typeface="Calibri"/>
            </a:endParaRPr>
          </a:p>
        </p:txBody>
      </p:sp>
    </p:spTree>
    <p:extLst>
      <p:ext uri="{BB962C8B-B14F-4D97-AF65-F5344CB8AC3E}">
        <p14:creationId xmlns:p14="http://schemas.microsoft.com/office/powerpoint/2010/main" val="19482127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41957312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First draft </a:t>
            </a:r>
          </a:p>
        </p:txBody>
      </p:sp>
      <p:sp>
        <p:nvSpPr>
          <p:cNvPr id="4" name="Slide Number Placeholder 3"/>
          <p:cNvSpPr>
            <a:spLocks noGrp="1"/>
          </p:cNvSpPr>
          <p:nvPr>
            <p:ph type="sldNum" sz="quarter" idx="5"/>
          </p:nvPr>
        </p:nvSpPr>
        <p:spPr/>
        <p:txBody>
          <a:bodyPr/>
          <a:lstStyle/>
          <a:p>
            <a:fld id="{DA7832A2-77D8-47F8-A3E7-3FB9D4367D5B}" type="slidenum">
              <a:rPr lang="en-GB" smtClean="0"/>
              <a:t>13</a:t>
            </a:fld>
            <a:endParaRPr lang="en-GB"/>
          </a:p>
        </p:txBody>
      </p:sp>
    </p:spTree>
    <p:extLst>
      <p:ext uri="{BB962C8B-B14F-4D97-AF65-F5344CB8AC3E}">
        <p14:creationId xmlns:p14="http://schemas.microsoft.com/office/powerpoint/2010/main" val="22922369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5C0E52-75A7-4B4D-8994-42B208742EA0}" type="slidenum">
              <a:rPr lang="en-GB" smtClean="0"/>
              <a:t>16</a:t>
            </a:fld>
            <a:endParaRPr lang="en-GB"/>
          </a:p>
        </p:txBody>
      </p:sp>
    </p:spTree>
    <p:extLst>
      <p:ext uri="{BB962C8B-B14F-4D97-AF65-F5344CB8AC3E}">
        <p14:creationId xmlns:p14="http://schemas.microsoft.com/office/powerpoint/2010/main" val="19861685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25249-C444-4A26-A708-7EED9D71DB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340029-45B7-4B4F-98EE-02EC3B7D99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2611EBB-5E15-420E-9553-8635AA785ABE}"/>
              </a:ext>
            </a:extLst>
          </p:cNvPr>
          <p:cNvSpPr>
            <a:spLocks noGrp="1"/>
          </p:cNvSpPr>
          <p:nvPr>
            <p:ph type="dt" sz="half" idx="10"/>
          </p:nvPr>
        </p:nvSpPr>
        <p:spPr/>
        <p:txBody>
          <a:bodyPr/>
          <a:lstStyle/>
          <a:p>
            <a:fld id="{5A3F6446-7E48-4F89-8376-61D1BB1B665D}" type="datetimeFigureOut">
              <a:rPr lang="en-GB" smtClean="0"/>
              <a:t>28/01/2026</a:t>
            </a:fld>
            <a:endParaRPr lang="en-GB"/>
          </a:p>
        </p:txBody>
      </p:sp>
      <p:sp>
        <p:nvSpPr>
          <p:cNvPr id="5" name="Footer Placeholder 4">
            <a:extLst>
              <a:ext uri="{FF2B5EF4-FFF2-40B4-BE49-F238E27FC236}">
                <a16:creationId xmlns:a16="http://schemas.microsoft.com/office/drawing/2014/main" id="{742328AF-4691-4F97-A6A5-7BB511E4FD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E846C0-AF15-4446-8934-A7D08B4CBF2A}"/>
              </a:ext>
            </a:extLst>
          </p:cNvPr>
          <p:cNvSpPr>
            <a:spLocks noGrp="1"/>
          </p:cNvSpPr>
          <p:nvPr>
            <p:ph type="sldNum" sz="quarter" idx="12"/>
          </p:nvPr>
        </p:nvSpPr>
        <p:spPr/>
        <p:txBody>
          <a:bodyPr/>
          <a:lstStyle/>
          <a:p>
            <a:fld id="{D351E780-49E3-45AF-985D-02C8B8B1DBC2}" type="slidenum">
              <a:rPr lang="en-GB" smtClean="0"/>
              <a:t>‹#›</a:t>
            </a:fld>
            <a:endParaRPr lang="en-GB"/>
          </a:p>
        </p:txBody>
      </p:sp>
    </p:spTree>
    <p:extLst>
      <p:ext uri="{BB962C8B-B14F-4D97-AF65-F5344CB8AC3E}">
        <p14:creationId xmlns:p14="http://schemas.microsoft.com/office/powerpoint/2010/main" val="234978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3BE06-04BF-48FF-8AC7-ADC5F808F8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0CCEDB-930B-4E37-BEE4-23A3948CA3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12214E-0F7A-4718-9BCD-BFA1CC5A57FA}"/>
              </a:ext>
            </a:extLst>
          </p:cNvPr>
          <p:cNvSpPr>
            <a:spLocks noGrp="1"/>
          </p:cNvSpPr>
          <p:nvPr>
            <p:ph type="dt" sz="half" idx="10"/>
          </p:nvPr>
        </p:nvSpPr>
        <p:spPr/>
        <p:txBody>
          <a:bodyPr/>
          <a:lstStyle/>
          <a:p>
            <a:fld id="{5A3F6446-7E48-4F89-8376-61D1BB1B665D}" type="datetimeFigureOut">
              <a:rPr lang="en-GB" smtClean="0"/>
              <a:t>28/01/2026</a:t>
            </a:fld>
            <a:endParaRPr lang="en-GB"/>
          </a:p>
        </p:txBody>
      </p:sp>
      <p:sp>
        <p:nvSpPr>
          <p:cNvPr id="5" name="Footer Placeholder 4">
            <a:extLst>
              <a:ext uri="{FF2B5EF4-FFF2-40B4-BE49-F238E27FC236}">
                <a16:creationId xmlns:a16="http://schemas.microsoft.com/office/drawing/2014/main" id="{004FD292-52D6-4D24-B98C-FA324509DE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24F145-DE68-49D3-9133-816B03212678}"/>
              </a:ext>
            </a:extLst>
          </p:cNvPr>
          <p:cNvSpPr>
            <a:spLocks noGrp="1"/>
          </p:cNvSpPr>
          <p:nvPr>
            <p:ph type="sldNum" sz="quarter" idx="12"/>
          </p:nvPr>
        </p:nvSpPr>
        <p:spPr/>
        <p:txBody>
          <a:bodyPr/>
          <a:lstStyle/>
          <a:p>
            <a:fld id="{D351E780-49E3-45AF-985D-02C8B8B1DBC2}" type="slidenum">
              <a:rPr lang="en-GB" smtClean="0"/>
              <a:t>‹#›</a:t>
            </a:fld>
            <a:endParaRPr lang="en-GB"/>
          </a:p>
        </p:txBody>
      </p:sp>
    </p:spTree>
    <p:extLst>
      <p:ext uri="{BB962C8B-B14F-4D97-AF65-F5344CB8AC3E}">
        <p14:creationId xmlns:p14="http://schemas.microsoft.com/office/powerpoint/2010/main" val="1697227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62FE3-4EAA-4DFF-A688-C3471D09A3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EFA2149-3E4B-4DF1-9CD3-79F20E4D97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53A811-7EA4-41CE-A63F-C11F12810DEF}"/>
              </a:ext>
            </a:extLst>
          </p:cNvPr>
          <p:cNvSpPr>
            <a:spLocks noGrp="1"/>
          </p:cNvSpPr>
          <p:nvPr>
            <p:ph type="dt" sz="half" idx="10"/>
          </p:nvPr>
        </p:nvSpPr>
        <p:spPr/>
        <p:txBody>
          <a:bodyPr/>
          <a:lstStyle/>
          <a:p>
            <a:fld id="{5A3F6446-7E48-4F89-8376-61D1BB1B665D}" type="datetimeFigureOut">
              <a:rPr lang="en-GB" smtClean="0"/>
              <a:t>28/01/2026</a:t>
            </a:fld>
            <a:endParaRPr lang="en-GB"/>
          </a:p>
        </p:txBody>
      </p:sp>
      <p:sp>
        <p:nvSpPr>
          <p:cNvPr id="5" name="Footer Placeholder 4">
            <a:extLst>
              <a:ext uri="{FF2B5EF4-FFF2-40B4-BE49-F238E27FC236}">
                <a16:creationId xmlns:a16="http://schemas.microsoft.com/office/drawing/2014/main" id="{CFEB51A7-27CB-4D39-8891-C9FD12CC35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F1882D-8F3A-409B-B6F7-20586608555D}"/>
              </a:ext>
            </a:extLst>
          </p:cNvPr>
          <p:cNvSpPr>
            <a:spLocks noGrp="1"/>
          </p:cNvSpPr>
          <p:nvPr>
            <p:ph type="sldNum" sz="quarter" idx="12"/>
          </p:nvPr>
        </p:nvSpPr>
        <p:spPr/>
        <p:txBody>
          <a:bodyPr/>
          <a:lstStyle/>
          <a:p>
            <a:fld id="{D351E780-49E3-45AF-985D-02C8B8B1DBC2}" type="slidenum">
              <a:rPr lang="en-GB" smtClean="0"/>
              <a:t>‹#›</a:t>
            </a:fld>
            <a:endParaRPr lang="en-GB"/>
          </a:p>
        </p:txBody>
      </p:sp>
    </p:spTree>
    <p:extLst>
      <p:ext uri="{BB962C8B-B14F-4D97-AF65-F5344CB8AC3E}">
        <p14:creationId xmlns:p14="http://schemas.microsoft.com/office/powerpoint/2010/main" val="2667604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D5C5-9C58-448F-91AF-84E01E53A3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F763D7-6457-4788-8A1C-3CCCB888E4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B85232-19E7-418E-B368-9944FEB684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58ACD7-3BA2-48D2-A4C8-62212F07994F}"/>
              </a:ext>
            </a:extLst>
          </p:cNvPr>
          <p:cNvSpPr>
            <a:spLocks noGrp="1"/>
          </p:cNvSpPr>
          <p:nvPr>
            <p:ph type="dt" sz="half" idx="10"/>
          </p:nvPr>
        </p:nvSpPr>
        <p:spPr/>
        <p:txBody>
          <a:bodyPr/>
          <a:lstStyle/>
          <a:p>
            <a:fld id="{5A3F6446-7E48-4F89-8376-61D1BB1B665D}" type="datetimeFigureOut">
              <a:rPr lang="en-GB" smtClean="0"/>
              <a:t>28/01/2026</a:t>
            </a:fld>
            <a:endParaRPr lang="en-GB"/>
          </a:p>
        </p:txBody>
      </p:sp>
      <p:sp>
        <p:nvSpPr>
          <p:cNvPr id="6" name="Footer Placeholder 5">
            <a:extLst>
              <a:ext uri="{FF2B5EF4-FFF2-40B4-BE49-F238E27FC236}">
                <a16:creationId xmlns:a16="http://schemas.microsoft.com/office/drawing/2014/main" id="{56D7B90A-A1B0-4E3C-8F50-6A2545E9D4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C6ACD9-B8EC-4D93-932E-B6593E4CE107}"/>
              </a:ext>
            </a:extLst>
          </p:cNvPr>
          <p:cNvSpPr>
            <a:spLocks noGrp="1"/>
          </p:cNvSpPr>
          <p:nvPr>
            <p:ph type="sldNum" sz="quarter" idx="12"/>
          </p:nvPr>
        </p:nvSpPr>
        <p:spPr/>
        <p:txBody>
          <a:bodyPr/>
          <a:lstStyle/>
          <a:p>
            <a:fld id="{D351E780-49E3-45AF-985D-02C8B8B1DBC2}" type="slidenum">
              <a:rPr lang="en-GB" smtClean="0"/>
              <a:t>‹#›</a:t>
            </a:fld>
            <a:endParaRPr lang="en-GB"/>
          </a:p>
        </p:txBody>
      </p:sp>
    </p:spTree>
    <p:extLst>
      <p:ext uri="{BB962C8B-B14F-4D97-AF65-F5344CB8AC3E}">
        <p14:creationId xmlns:p14="http://schemas.microsoft.com/office/powerpoint/2010/main" val="3484140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2A63A-0CD2-4438-B081-C263C8A1EEE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22F0D9-2687-4C04-A0D3-7688FB3AA6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75BE15-3855-40BB-836D-6982F28789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F5A4555-2B84-445B-A2E9-A8AA669F90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02C04E-9DD1-4ED8-A8E0-A43CE95E11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85AB23-4C73-4989-9779-EE4404A3BEC3}"/>
              </a:ext>
            </a:extLst>
          </p:cNvPr>
          <p:cNvSpPr>
            <a:spLocks noGrp="1"/>
          </p:cNvSpPr>
          <p:nvPr>
            <p:ph type="dt" sz="half" idx="10"/>
          </p:nvPr>
        </p:nvSpPr>
        <p:spPr/>
        <p:txBody>
          <a:bodyPr/>
          <a:lstStyle/>
          <a:p>
            <a:fld id="{5A3F6446-7E48-4F89-8376-61D1BB1B665D}" type="datetimeFigureOut">
              <a:rPr lang="en-GB" smtClean="0"/>
              <a:t>28/01/2026</a:t>
            </a:fld>
            <a:endParaRPr lang="en-GB"/>
          </a:p>
        </p:txBody>
      </p:sp>
      <p:sp>
        <p:nvSpPr>
          <p:cNvPr id="8" name="Footer Placeholder 7">
            <a:extLst>
              <a:ext uri="{FF2B5EF4-FFF2-40B4-BE49-F238E27FC236}">
                <a16:creationId xmlns:a16="http://schemas.microsoft.com/office/drawing/2014/main" id="{A97A05FF-4C42-4259-98B2-E1C6C25A42E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F8835F-EC68-47FE-BDC8-05B256DFAC5E}"/>
              </a:ext>
            </a:extLst>
          </p:cNvPr>
          <p:cNvSpPr>
            <a:spLocks noGrp="1"/>
          </p:cNvSpPr>
          <p:nvPr>
            <p:ph type="sldNum" sz="quarter" idx="12"/>
          </p:nvPr>
        </p:nvSpPr>
        <p:spPr/>
        <p:txBody>
          <a:bodyPr/>
          <a:lstStyle/>
          <a:p>
            <a:fld id="{D351E780-49E3-45AF-985D-02C8B8B1DBC2}" type="slidenum">
              <a:rPr lang="en-GB" smtClean="0"/>
              <a:t>‹#›</a:t>
            </a:fld>
            <a:endParaRPr lang="en-GB"/>
          </a:p>
        </p:txBody>
      </p:sp>
    </p:spTree>
    <p:extLst>
      <p:ext uri="{BB962C8B-B14F-4D97-AF65-F5344CB8AC3E}">
        <p14:creationId xmlns:p14="http://schemas.microsoft.com/office/powerpoint/2010/main" val="3420910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48A41-7BC8-4500-9E01-7FBA68C7DF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CDE24DD-D661-4883-A432-7858181E5926}"/>
              </a:ext>
            </a:extLst>
          </p:cNvPr>
          <p:cNvSpPr>
            <a:spLocks noGrp="1"/>
          </p:cNvSpPr>
          <p:nvPr>
            <p:ph type="dt" sz="half" idx="10"/>
          </p:nvPr>
        </p:nvSpPr>
        <p:spPr/>
        <p:txBody>
          <a:bodyPr/>
          <a:lstStyle/>
          <a:p>
            <a:fld id="{5A3F6446-7E48-4F89-8376-61D1BB1B665D}" type="datetimeFigureOut">
              <a:rPr lang="en-GB" smtClean="0"/>
              <a:t>28/01/2026</a:t>
            </a:fld>
            <a:endParaRPr lang="en-GB"/>
          </a:p>
        </p:txBody>
      </p:sp>
      <p:sp>
        <p:nvSpPr>
          <p:cNvPr id="4" name="Footer Placeholder 3">
            <a:extLst>
              <a:ext uri="{FF2B5EF4-FFF2-40B4-BE49-F238E27FC236}">
                <a16:creationId xmlns:a16="http://schemas.microsoft.com/office/drawing/2014/main" id="{A076DDEF-B983-4581-B91E-A0D860776A4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B0D909-417A-4C6B-AE51-F875EF1A12B8}"/>
              </a:ext>
            </a:extLst>
          </p:cNvPr>
          <p:cNvSpPr>
            <a:spLocks noGrp="1"/>
          </p:cNvSpPr>
          <p:nvPr>
            <p:ph type="sldNum" sz="quarter" idx="12"/>
          </p:nvPr>
        </p:nvSpPr>
        <p:spPr/>
        <p:txBody>
          <a:bodyPr/>
          <a:lstStyle/>
          <a:p>
            <a:fld id="{D351E780-49E3-45AF-985D-02C8B8B1DBC2}" type="slidenum">
              <a:rPr lang="en-GB" smtClean="0"/>
              <a:t>‹#›</a:t>
            </a:fld>
            <a:endParaRPr lang="en-GB"/>
          </a:p>
        </p:txBody>
      </p:sp>
    </p:spTree>
    <p:extLst>
      <p:ext uri="{BB962C8B-B14F-4D97-AF65-F5344CB8AC3E}">
        <p14:creationId xmlns:p14="http://schemas.microsoft.com/office/powerpoint/2010/main" val="1324295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01FEB9-73FF-4372-8C25-0FF276900A6B}"/>
              </a:ext>
            </a:extLst>
          </p:cNvPr>
          <p:cNvSpPr>
            <a:spLocks noGrp="1"/>
          </p:cNvSpPr>
          <p:nvPr>
            <p:ph type="dt" sz="half" idx="10"/>
          </p:nvPr>
        </p:nvSpPr>
        <p:spPr/>
        <p:txBody>
          <a:bodyPr/>
          <a:lstStyle/>
          <a:p>
            <a:fld id="{5A3F6446-7E48-4F89-8376-61D1BB1B665D}" type="datetimeFigureOut">
              <a:rPr lang="en-GB" smtClean="0"/>
              <a:t>28/01/2026</a:t>
            </a:fld>
            <a:endParaRPr lang="en-GB"/>
          </a:p>
        </p:txBody>
      </p:sp>
      <p:sp>
        <p:nvSpPr>
          <p:cNvPr id="3" name="Footer Placeholder 2">
            <a:extLst>
              <a:ext uri="{FF2B5EF4-FFF2-40B4-BE49-F238E27FC236}">
                <a16:creationId xmlns:a16="http://schemas.microsoft.com/office/drawing/2014/main" id="{9E585F36-5352-4D63-B439-B7901DFE6E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8D409A-AE03-432D-8227-DF6A2863C4F0}"/>
              </a:ext>
            </a:extLst>
          </p:cNvPr>
          <p:cNvSpPr>
            <a:spLocks noGrp="1"/>
          </p:cNvSpPr>
          <p:nvPr>
            <p:ph type="sldNum" sz="quarter" idx="12"/>
          </p:nvPr>
        </p:nvSpPr>
        <p:spPr/>
        <p:txBody>
          <a:bodyPr/>
          <a:lstStyle/>
          <a:p>
            <a:fld id="{D351E780-49E3-45AF-985D-02C8B8B1DBC2}" type="slidenum">
              <a:rPr lang="en-GB" smtClean="0"/>
              <a:t>‹#›</a:t>
            </a:fld>
            <a:endParaRPr lang="en-GB"/>
          </a:p>
        </p:txBody>
      </p:sp>
    </p:spTree>
    <p:extLst>
      <p:ext uri="{BB962C8B-B14F-4D97-AF65-F5344CB8AC3E}">
        <p14:creationId xmlns:p14="http://schemas.microsoft.com/office/powerpoint/2010/main" val="2839284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E050F-EFB7-437F-B363-D79D4330B8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D4F0F97-5FDD-4D2C-A914-228C38986F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241459-1297-4312-BCF5-76AA482D66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7215F0-AC4D-4B5C-94D8-3AB6555FD713}"/>
              </a:ext>
            </a:extLst>
          </p:cNvPr>
          <p:cNvSpPr>
            <a:spLocks noGrp="1"/>
          </p:cNvSpPr>
          <p:nvPr>
            <p:ph type="dt" sz="half" idx="10"/>
          </p:nvPr>
        </p:nvSpPr>
        <p:spPr/>
        <p:txBody>
          <a:bodyPr/>
          <a:lstStyle/>
          <a:p>
            <a:fld id="{5A3F6446-7E48-4F89-8376-61D1BB1B665D}" type="datetimeFigureOut">
              <a:rPr lang="en-GB" smtClean="0"/>
              <a:t>28/01/2026</a:t>
            </a:fld>
            <a:endParaRPr lang="en-GB"/>
          </a:p>
        </p:txBody>
      </p:sp>
      <p:sp>
        <p:nvSpPr>
          <p:cNvPr id="6" name="Footer Placeholder 5">
            <a:extLst>
              <a:ext uri="{FF2B5EF4-FFF2-40B4-BE49-F238E27FC236}">
                <a16:creationId xmlns:a16="http://schemas.microsoft.com/office/drawing/2014/main" id="{E09CD5A7-6148-435D-A77D-9BFA4886DA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E8E578-ED61-4AF8-9604-5E89C95DDF6C}"/>
              </a:ext>
            </a:extLst>
          </p:cNvPr>
          <p:cNvSpPr>
            <a:spLocks noGrp="1"/>
          </p:cNvSpPr>
          <p:nvPr>
            <p:ph type="sldNum" sz="quarter" idx="12"/>
          </p:nvPr>
        </p:nvSpPr>
        <p:spPr/>
        <p:txBody>
          <a:bodyPr/>
          <a:lstStyle/>
          <a:p>
            <a:fld id="{D351E780-49E3-45AF-985D-02C8B8B1DBC2}" type="slidenum">
              <a:rPr lang="en-GB" smtClean="0"/>
              <a:t>‹#›</a:t>
            </a:fld>
            <a:endParaRPr lang="en-GB"/>
          </a:p>
        </p:txBody>
      </p:sp>
    </p:spTree>
    <p:extLst>
      <p:ext uri="{BB962C8B-B14F-4D97-AF65-F5344CB8AC3E}">
        <p14:creationId xmlns:p14="http://schemas.microsoft.com/office/powerpoint/2010/main" val="1121625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A3071-A1B9-404D-A809-F912199730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9B6A8E4-2FB4-4762-AA7E-99771295E3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D74A50-863E-4232-A30C-3E8336300C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6545B8-8E59-4B36-950D-B8B650EE6BAE}"/>
              </a:ext>
            </a:extLst>
          </p:cNvPr>
          <p:cNvSpPr>
            <a:spLocks noGrp="1"/>
          </p:cNvSpPr>
          <p:nvPr>
            <p:ph type="dt" sz="half" idx="10"/>
          </p:nvPr>
        </p:nvSpPr>
        <p:spPr/>
        <p:txBody>
          <a:bodyPr/>
          <a:lstStyle/>
          <a:p>
            <a:fld id="{5A3F6446-7E48-4F89-8376-61D1BB1B665D}" type="datetimeFigureOut">
              <a:rPr lang="en-GB" smtClean="0"/>
              <a:t>28/01/2026</a:t>
            </a:fld>
            <a:endParaRPr lang="en-GB"/>
          </a:p>
        </p:txBody>
      </p:sp>
      <p:sp>
        <p:nvSpPr>
          <p:cNvPr id="6" name="Footer Placeholder 5">
            <a:extLst>
              <a:ext uri="{FF2B5EF4-FFF2-40B4-BE49-F238E27FC236}">
                <a16:creationId xmlns:a16="http://schemas.microsoft.com/office/drawing/2014/main" id="{9E55A92E-28E1-40AA-9B32-CD3E735F1D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FE78DA-B074-4177-9E90-5E9F2CEC9964}"/>
              </a:ext>
            </a:extLst>
          </p:cNvPr>
          <p:cNvSpPr>
            <a:spLocks noGrp="1"/>
          </p:cNvSpPr>
          <p:nvPr>
            <p:ph type="sldNum" sz="quarter" idx="12"/>
          </p:nvPr>
        </p:nvSpPr>
        <p:spPr/>
        <p:txBody>
          <a:bodyPr/>
          <a:lstStyle/>
          <a:p>
            <a:fld id="{D351E780-49E3-45AF-985D-02C8B8B1DBC2}" type="slidenum">
              <a:rPr lang="en-GB" smtClean="0"/>
              <a:t>‹#›</a:t>
            </a:fld>
            <a:endParaRPr lang="en-GB"/>
          </a:p>
        </p:txBody>
      </p:sp>
    </p:spTree>
    <p:extLst>
      <p:ext uri="{BB962C8B-B14F-4D97-AF65-F5344CB8AC3E}">
        <p14:creationId xmlns:p14="http://schemas.microsoft.com/office/powerpoint/2010/main" val="1176740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4B36E-32A7-49F5-B0FC-414F9E7A48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87B09A-6B4E-478A-989E-E33B2DE98B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DF8172-34F3-4C48-9DB5-F33D3BE07669}"/>
              </a:ext>
            </a:extLst>
          </p:cNvPr>
          <p:cNvSpPr>
            <a:spLocks noGrp="1"/>
          </p:cNvSpPr>
          <p:nvPr>
            <p:ph type="dt" sz="half" idx="10"/>
          </p:nvPr>
        </p:nvSpPr>
        <p:spPr/>
        <p:txBody>
          <a:bodyPr/>
          <a:lstStyle/>
          <a:p>
            <a:fld id="{5A3F6446-7E48-4F89-8376-61D1BB1B665D}" type="datetimeFigureOut">
              <a:rPr lang="en-GB" smtClean="0"/>
              <a:t>28/01/2026</a:t>
            </a:fld>
            <a:endParaRPr lang="en-GB"/>
          </a:p>
        </p:txBody>
      </p:sp>
      <p:sp>
        <p:nvSpPr>
          <p:cNvPr id="5" name="Footer Placeholder 4">
            <a:extLst>
              <a:ext uri="{FF2B5EF4-FFF2-40B4-BE49-F238E27FC236}">
                <a16:creationId xmlns:a16="http://schemas.microsoft.com/office/drawing/2014/main" id="{E25351E8-07B1-48E2-BC6D-657B1C1BE2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EEAEAE-6E0B-418A-8025-0EC21109D2EC}"/>
              </a:ext>
            </a:extLst>
          </p:cNvPr>
          <p:cNvSpPr>
            <a:spLocks noGrp="1"/>
          </p:cNvSpPr>
          <p:nvPr>
            <p:ph type="sldNum" sz="quarter" idx="12"/>
          </p:nvPr>
        </p:nvSpPr>
        <p:spPr/>
        <p:txBody>
          <a:bodyPr/>
          <a:lstStyle/>
          <a:p>
            <a:fld id="{D351E780-49E3-45AF-985D-02C8B8B1DBC2}" type="slidenum">
              <a:rPr lang="en-GB" smtClean="0"/>
              <a:t>‹#›</a:t>
            </a:fld>
            <a:endParaRPr lang="en-GB"/>
          </a:p>
        </p:txBody>
      </p:sp>
    </p:spTree>
    <p:extLst>
      <p:ext uri="{BB962C8B-B14F-4D97-AF65-F5344CB8AC3E}">
        <p14:creationId xmlns:p14="http://schemas.microsoft.com/office/powerpoint/2010/main" val="40109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309F80-2BEE-45F9-AC4B-9E88E93557B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D559AC-5846-4698-B9C6-10E2427219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29B1A4-F2CF-4803-90C3-C39373259A1C}"/>
              </a:ext>
            </a:extLst>
          </p:cNvPr>
          <p:cNvSpPr>
            <a:spLocks noGrp="1"/>
          </p:cNvSpPr>
          <p:nvPr>
            <p:ph type="dt" sz="half" idx="10"/>
          </p:nvPr>
        </p:nvSpPr>
        <p:spPr/>
        <p:txBody>
          <a:bodyPr/>
          <a:lstStyle/>
          <a:p>
            <a:fld id="{5A3F6446-7E48-4F89-8376-61D1BB1B665D}" type="datetimeFigureOut">
              <a:rPr lang="en-GB" smtClean="0"/>
              <a:t>28/01/2026</a:t>
            </a:fld>
            <a:endParaRPr lang="en-GB"/>
          </a:p>
        </p:txBody>
      </p:sp>
      <p:sp>
        <p:nvSpPr>
          <p:cNvPr id="5" name="Footer Placeholder 4">
            <a:extLst>
              <a:ext uri="{FF2B5EF4-FFF2-40B4-BE49-F238E27FC236}">
                <a16:creationId xmlns:a16="http://schemas.microsoft.com/office/drawing/2014/main" id="{A6654F1D-27DE-4CAB-943B-BAE02E1024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C3B2CC-DD85-4C96-9561-77DBEB67C2BE}"/>
              </a:ext>
            </a:extLst>
          </p:cNvPr>
          <p:cNvSpPr>
            <a:spLocks noGrp="1"/>
          </p:cNvSpPr>
          <p:nvPr>
            <p:ph type="sldNum" sz="quarter" idx="12"/>
          </p:nvPr>
        </p:nvSpPr>
        <p:spPr/>
        <p:txBody>
          <a:bodyPr/>
          <a:lstStyle/>
          <a:p>
            <a:fld id="{D351E780-49E3-45AF-985D-02C8B8B1DBC2}" type="slidenum">
              <a:rPr lang="en-GB" smtClean="0"/>
              <a:t>‹#›</a:t>
            </a:fld>
            <a:endParaRPr lang="en-GB"/>
          </a:p>
        </p:txBody>
      </p:sp>
    </p:spTree>
    <p:extLst>
      <p:ext uri="{BB962C8B-B14F-4D97-AF65-F5344CB8AC3E}">
        <p14:creationId xmlns:p14="http://schemas.microsoft.com/office/powerpoint/2010/main" val="2132173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1/28/2026</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790788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FD00CD-ADE2-4BB6-9BD8-0AD6BC617D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381386-41D0-4549-B111-134C5923AD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EECBC-EBEE-4414-9ADC-0E38A8F916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3F6446-7E48-4F89-8376-61D1BB1B665D}" type="datetimeFigureOut">
              <a:rPr lang="en-GB" smtClean="0"/>
              <a:t>28/01/2026</a:t>
            </a:fld>
            <a:endParaRPr lang="en-GB"/>
          </a:p>
        </p:txBody>
      </p:sp>
      <p:sp>
        <p:nvSpPr>
          <p:cNvPr id="5" name="Footer Placeholder 4">
            <a:extLst>
              <a:ext uri="{FF2B5EF4-FFF2-40B4-BE49-F238E27FC236}">
                <a16:creationId xmlns:a16="http://schemas.microsoft.com/office/drawing/2014/main" id="{38B40810-A366-4D8F-B57A-043E2CB079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6FB7144-EEFA-404B-85E3-9E26924079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51E780-49E3-45AF-985D-02C8B8B1DBC2}" type="slidenum">
              <a:rPr lang="en-GB" smtClean="0"/>
              <a:t>‹#›</a:t>
            </a:fld>
            <a:endParaRPr lang="en-GB"/>
          </a:p>
        </p:txBody>
      </p:sp>
    </p:spTree>
    <p:extLst>
      <p:ext uri="{BB962C8B-B14F-4D97-AF65-F5344CB8AC3E}">
        <p14:creationId xmlns:p14="http://schemas.microsoft.com/office/powerpoint/2010/main" val="26404924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peoplematters.in/article/employee-engagement/leveraging-design-thinking-for-enhancing-employee-engagement-15993"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BEBA8EAE-BF5A-486C-A8C5-ECC9F3942E4B}">
                <a14:imgProps xmlns:a14="http://schemas.microsoft.com/office/drawing/2010/main">
                  <a14:imgLayer r:embed="rId3">
                    <a14:imgEffect>
                      <a14:artisticGlowDiffused/>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25219-A86C-4CEA-A3A1-7018B29F6EE6}"/>
              </a:ext>
            </a:extLst>
          </p:cNvPr>
          <p:cNvSpPr>
            <a:spLocks noGrp="1"/>
          </p:cNvSpPr>
          <p:nvPr>
            <p:ph type="ctrTitle"/>
          </p:nvPr>
        </p:nvSpPr>
        <p:spPr>
          <a:xfrm>
            <a:off x="2728452" y="2816942"/>
            <a:ext cx="6540910" cy="1032234"/>
          </a:xfrm>
          <a:solidFill>
            <a:schemeClr val="bg1"/>
          </a:solidFill>
        </p:spPr>
        <p:txBody>
          <a:bodyPr>
            <a:normAutofit fontScale="90000"/>
          </a:bodyPr>
          <a:lstStyle/>
          <a:p>
            <a:r>
              <a:rPr lang="en-GB"/>
              <a:t>ECAD7006: </a:t>
            </a:r>
            <a:br>
              <a:rPr lang="en-GB"/>
            </a:br>
            <a:r>
              <a:rPr lang="en-GB"/>
              <a:t>Research Question</a:t>
            </a:r>
          </a:p>
        </p:txBody>
      </p:sp>
    </p:spTree>
    <p:extLst>
      <p:ext uri="{BB962C8B-B14F-4D97-AF65-F5344CB8AC3E}">
        <p14:creationId xmlns:p14="http://schemas.microsoft.com/office/powerpoint/2010/main" val="9937300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Three arrows on bullseye">
            <a:extLst>
              <a:ext uri="{FF2B5EF4-FFF2-40B4-BE49-F238E27FC236}">
                <a16:creationId xmlns:a16="http://schemas.microsoft.com/office/drawing/2014/main" id="{017F5239-57B8-4D0D-9388-7660FC048ECF}"/>
              </a:ext>
            </a:extLst>
          </p:cNvPr>
          <p:cNvPicPr>
            <a:picLocks noChangeAspect="1"/>
          </p:cNvPicPr>
          <p:nvPr/>
        </p:nvPicPr>
        <p:blipFill rotWithShape="1">
          <a:blip r:embed="rId3">
            <a:alphaModFix amt="35000"/>
          </a:blip>
          <a:srcRect t="14122"/>
          <a:stretch/>
        </p:blipFill>
        <p:spPr>
          <a:xfrm>
            <a:off x="20" y="1"/>
            <a:ext cx="12191980" cy="6857999"/>
          </a:xfrm>
          <a:prstGeom prst="rect">
            <a:avLst/>
          </a:prstGeom>
        </p:spPr>
      </p:pic>
      <p:sp>
        <p:nvSpPr>
          <p:cNvPr id="2" name="Title 1">
            <a:extLst>
              <a:ext uri="{FF2B5EF4-FFF2-40B4-BE49-F238E27FC236}">
                <a16:creationId xmlns:a16="http://schemas.microsoft.com/office/drawing/2014/main" id="{C1ADB5E4-5A60-474D-850B-E8912642D386}"/>
              </a:ext>
            </a:extLst>
          </p:cNvPr>
          <p:cNvSpPr>
            <a:spLocks noGrp="1"/>
          </p:cNvSpPr>
          <p:nvPr>
            <p:ph type="title"/>
          </p:nvPr>
        </p:nvSpPr>
        <p:spPr>
          <a:xfrm>
            <a:off x="838201" y="1065862"/>
            <a:ext cx="3313164" cy="4726276"/>
          </a:xfrm>
        </p:spPr>
        <p:txBody>
          <a:bodyPr>
            <a:normAutofit/>
          </a:bodyPr>
          <a:lstStyle/>
          <a:p>
            <a:pPr algn="r"/>
            <a:r>
              <a:rPr lang="en-GB" sz="4000">
                <a:solidFill>
                  <a:srgbClr val="FFFFFF"/>
                </a:solidFill>
              </a:rPr>
              <a:t>Write down</a:t>
            </a:r>
            <a:endParaRPr lang="en-GB" sz="4000">
              <a:solidFill>
                <a:srgbClr val="FFFFFF"/>
              </a:solidFill>
              <a:ea typeface="Calibri Light"/>
              <a:cs typeface="Calibri Light"/>
            </a:endParaRP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7B34FD-621D-42DD-93EC-8BA591692B2C}"/>
              </a:ext>
            </a:extLst>
          </p:cNvPr>
          <p:cNvSpPr>
            <a:spLocks noGrp="1"/>
          </p:cNvSpPr>
          <p:nvPr>
            <p:ph idx="1"/>
          </p:nvPr>
        </p:nvSpPr>
        <p:spPr>
          <a:xfrm>
            <a:off x="5155379" y="1065862"/>
            <a:ext cx="5744685" cy="4726276"/>
          </a:xfrm>
        </p:spPr>
        <p:txBody>
          <a:bodyPr anchor="ctr">
            <a:normAutofit/>
          </a:bodyPr>
          <a:lstStyle/>
          <a:p>
            <a:r>
              <a:rPr lang="en-GB" sz="3600">
                <a:solidFill>
                  <a:srgbClr val="FFFFFF"/>
                </a:solidFill>
              </a:rPr>
              <a:t>Who?</a:t>
            </a:r>
          </a:p>
          <a:p>
            <a:r>
              <a:rPr lang="en-GB" sz="3600">
                <a:solidFill>
                  <a:srgbClr val="FFFFFF"/>
                </a:solidFill>
              </a:rPr>
              <a:t>What?</a:t>
            </a:r>
          </a:p>
          <a:p>
            <a:r>
              <a:rPr lang="en-GB" sz="3600">
                <a:solidFill>
                  <a:srgbClr val="FFFFFF"/>
                </a:solidFill>
              </a:rPr>
              <a:t>How?</a:t>
            </a:r>
          </a:p>
          <a:p>
            <a:r>
              <a:rPr lang="en-GB" sz="3600">
                <a:solidFill>
                  <a:srgbClr val="FFFFFF"/>
                </a:solidFill>
              </a:rPr>
              <a:t>What is the overall goal?</a:t>
            </a:r>
          </a:p>
        </p:txBody>
      </p:sp>
    </p:spTree>
    <p:extLst>
      <p:ext uri="{BB962C8B-B14F-4D97-AF65-F5344CB8AC3E}">
        <p14:creationId xmlns:p14="http://schemas.microsoft.com/office/powerpoint/2010/main" val="382532190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05D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D31F371-7EF9-4870-915C-73FF033B6946}"/>
              </a:ext>
            </a:extLst>
          </p:cNvPr>
          <p:cNvSpPr>
            <a:spLocks noGrp="1"/>
          </p:cNvSpPr>
          <p:nvPr>
            <p:ph type="title"/>
          </p:nvPr>
        </p:nvSpPr>
        <p:spPr>
          <a:xfrm>
            <a:off x="524256" y="516804"/>
            <a:ext cx="6594189" cy="1625210"/>
          </a:xfrm>
        </p:spPr>
        <p:txBody>
          <a:bodyPr>
            <a:normAutofit/>
          </a:bodyPr>
          <a:lstStyle/>
          <a:p>
            <a:r>
              <a:rPr lang="en-GB">
                <a:solidFill>
                  <a:srgbClr val="FFFFFF"/>
                </a:solidFill>
              </a:rPr>
              <a:t>Acting upon findings:</a:t>
            </a:r>
          </a:p>
        </p:txBody>
      </p:sp>
      <p:sp>
        <p:nvSpPr>
          <p:cNvPr id="11" name="Rectangle 1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204159F4-F8FC-4734-9529-A578BD395577}"/>
              </a:ext>
            </a:extLst>
          </p:cNvPr>
          <p:cNvPicPr>
            <a:picLocks noChangeAspect="1"/>
          </p:cNvPicPr>
          <p:nvPr/>
        </p:nvPicPr>
        <p:blipFill>
          <a:blip r:embed="rId3"/>
          <a:stretch>
            <a:fillRect/>
          </a:stretch>
        </p:blipFill>
        <p:spPr>
          <a:xfrm>
            <a:off x="1425441" y="2660287"/>
            <a:ext cx="4862516" cy="3646887"/>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D6E23B6-A47C-4B3A-A08D-E51E9BB0913A}"/>
              </a:ext>
            </a:extLst>
          </p:cNvPr>
          <p:cNvSpPr>
            <a:spLocks noGrp="1"/>
          </p:cNvSpPr>
          <p:nvPr>
            <p:ph idx="1"/>
          </p:nvPr>
        </p:nvSpPr>
        <p:spPr>
          <a:xfrm>
            <a:off x="7750277" y="917725"/>
            <a:ext cx="3917467" cy="4852362"/>
          </a:xfrm>
        </p:spPr>
        <p:txBody>
          <a:bodyPr anchor="ctr">
            <a:normAutofit/>
          </a:bodyPr>
          <a:lstStyle/>
          <a:p>
            <a:pPr marL="0" indent="0">
              <a:buNone/>
            </a:pPr>
            <a:r>
              <a:rPr lang="en-GB" sz="3200">
                <a:solidFill>
                  <a:srgbClr val="FFFFFF"/>
                </a:solidFill>
              </a:rPr>
              <a:t>Is there some change you could introduce to your pupils that would help you to help them improve their learning? (Henning, Stone and Kelly, 2009)</a:t>
            </a:r>
          </a:p>
        </p:txBody>
      </p:sp>
    </p:spTree>
    <p:extLst>
      <p:ext uri="{BB962C8B-B14F-4D97-AF65-F5344CB8AC3E}">
        <p14:creationId xmlns:p14="http://schemas.microsoft.com/office/powerpoint/2010/main" val="36679609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757B1-3E13-47F3-B712-E96FA927583C}"/>
              </a:ext>
            </a:extLst>
          </p:cNvPr>
          <p:cNvSpPr>
            <a:spLocks noGrp="1"/>
          </p:cNvSpPr>
          <p:nvPr>
            <p:ph type="title"/>
          </p:nvPr>
        </p:nvSpPr>
        <p:spPr>
          <a:xfrm>
            <a:off x="481013" y="3752849"/>
            <a:ext cx="3290887" cy="2452687"/>
          </a:xfrm>
        </p:spPr>
        <p:txBody>
          <a:bodyPr anchor="ctr">
            <a:normAutofit/>
          </a:bodyPr>
          <a:lstStyle/>
          <a:p>
            <a:r>
              <a:rPr lang="en-GB" sz="3600"/>
              <a:t>Example:</a:t>
            </a:r>
          </a:p>
        </p:txBody>
      </p:sp>
      <p:pic>
        <p:nvPicPr>
          <p:cNvPr id="4" name="Picture 3">
            <a:extLst>
              <a:ext uri="{FF2B5EF4-FFF2-40B4-BE49-F238E27FC236}">
                <a16:creationId xmlns:a16="http://schemas.microsoft.com/office/drawing/2014/main" id="{C8745F0D-338F-4100-90C8-FC7E51851BFB}"/>
              </a:ext>
            </a:extLst>
          </p:cNvPr>
          <p:cNvPicPr>
            <a:picLocks noChangeAspect="1"/>
          </p:cNvPicPr>
          <p:nvPr/>
        </p:nvPicPr>
        <p:blipFill rotWithShape="1">
          <a:blip r:embed="rId2"/>
          <a:srcRect t="30546" b="39020"/>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07094BE7-9844-4911-A447-4A97BEDF3C1C}"/>
              </a:ext>
            </a:extLst>
          </p:cNvPr>
          <p:cNvSpPr>
            <a:spLocks noGrp="1"/>
          </p:cNvSpPr>
          <p:nvPr>
            <p:ph idx="1"/>
          </p:nvPr>
        </p:nvSpPr>
        <p:spPr>
          <a:xfrm>
            <a:off x="4223982" y="3947922"/>
            <a:ext cx="7485413" cy="2452687"/>
          </a:xfrm>
        </p:spPr>
        <p:txBody>
          <a:bodyPr anchor="ctr">
            <a:normAutofit/>
          </a:bodyPr>
          <a:lstStyle/>
          <a:p>
            <a:pPr marL="0" indent="0">
              <a:buNone/>
            </a:pPr>
            <a:r>
              <a:rPr lang="en-GB" sz="3200" b="1">
                <a:highlight>
                  <a:srgbClr val="FFFF00"/>
                </a:highlight>
              </a:rPr>
              <a:t>The aim of this research project is to</a:t>
            </a:r>
            <a:r>
              <a:rPr lang="en-GB" sz="3200">
                <a:highlight>
                  <a:srgbClr val="FFFF00"/>
                </a:highlight>
              </a:rPr>
              <a:t> [verb: explore, identify, understand] </a:t>
            </a:r>
            <a:r>
              <a:rPr lang="en-GB" sz="3200" b="1">
                <a:highlight>
                  <a:srgbClr val="FFFF00"/>
                </a:highlight>
              </a:rPr>
              <a:t>the</a:t>
            </a:r>
            <a:r>
              <a:rPr lang="en-GB" sz="3200">
                <a:highlight>
                  <a:srgbClr val="FFFF00"/>
                </a:highlight>
              </a:rPr>
              <a:t> </a:t>
            </a:r>
            <a:r>
              <a:rPr lang="en-GB" sz="3200" b="1">
                <a:highlight>
                  <a:srgbClr val="FFFF00"/>
                </a:highlight>
              </a:rPr>
              <a:t>impact</a:t>
            </a:r>
            <a:r>
              <a:rPr lang="en-GB" sz="3200">
                <a:highlight>
                  <a:srgbClr val="FFFF00"/>
                </a:highlight>
              </a:rPr>
              <a:t> </a:t>
            </a:r>
            <a:r>
              <a:rPr lang="en-GB" sz="3200" b="1">
                <a:highlight>
                  <a:srgbClr val="FFFF00"/>
                </a:highlight>
              </a:rPr>
              <a:t>of</a:t>
            </a:r>
            <a:r>
              <a:rPr lang="en-GB" sz="3200">
                <a:highlight>
                  <a:srgbClr val="FFFF00"/>
                </a:highlight>
              </a:rPr>
              <a:t> [action/intervention] </a:t>
            </a:r>
            <a:r>
              <a:rPr lang="en-GB" sz="3200" b="1">
                <a:highlight>
                  <a:srgbClr val="FFFF00"/>
                </a:highlight>
              </a:rPr>
              <a:t>on </a:t>
            </a:r>
            <a:r>
              <a:rPr lang="en-GB" sz="3200">
                <a:highlight>
                  <a:srgbClr val="FFFF00"/>
                </a:highlight>
              </a:rPr>
              <a:t>(learners) </a:t>
            </a:r>
            <a:r>
              <a:rPr lang="en-GB" sz="3200" b="1">
                <a:highlight>
                  <a:srgbClr val="FFFF00"/>
                </a:highlight>
              </a:rPr>
              <a:t>in </a:t>
            </a:r>
            <a:r>
              <a:rPr lang="en-GB" sz="3200">
                <a:highlight>
                  <a:srgbClr val="FFFF00"/>
                </a:highlight>
              </a:rPr>
              <a:t>[topic]. </a:t>
            </a:r>
            <a:endParaRPr lang="en-US">
              <a:highlight>
                <a:srgbClr val="FFFF00"/>
              </a:highlight>
            </a:endParaRPr>
          </a:p>
          <a:p>
            <a:endParaRPr lang="en-GB" sz="1800"/>
          </a:p>
        </p:txBody>
      </p:sp>
    </p:spTree>
    <p:extLst>
      <p:ext uri="{BB962C8B-B14F-4D97-AF65-F5344CB8AC3E}">
        <p14:creationId xmlns:p14="http://schemas.microsoft.com/office/powerpoint/2010/main" val="3391782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71B4001-43D0-124D-35C7-6D6CB7E8D5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84CCA5-312C-ECD9-4813-9701724BB172}"/>
              </a:ext>
            </a:extLst>
          </p:cNvPr>
          <p:cNvSpPr>
            <a:spLocks noGrp="1"/>
          </p:cNvSpPr>
          <p:nvPr>
            <p:ph type="title"/>
          </p:nvPr>
        </p:nvSpPr>
        <p:spPr>
          <a:xfrm>
            <a:off x="481013" y="3752849"/>
            <a:ext cx="3290887" cy="2452687"/>
          </a:xfrm>
        </p:spPr>
        <p:txBody>
          <a:bodyPr anchor="ctr">
            <a:normAutofit/>
          </a:bodyPr>
          <a:lstStyle/>
          <a:p>
            <a:r>
              <a:rPr lang="en-GB" sz="3600"/>
              <a:t>Example:</a:t>
            </a:r>
          </a:p>
        </p:txBody>
      </p:sp>
      <p:pic>
        <p:nvPicPr>
          <p:cNvPr id="4" name="Picture 3">
            <a:extLst>
              <a:ext uri="{FF2B5EF4-FFF2-40B4-BE49-F238E27FC236}">
                <a16:creationId xmlns:a16="http://schemas.microsoft.com/office/drawing/2014/main" id="{6B4572EB-2D68-F68E-588E-36A97B44DBF7}"/>
              </a:ext>
            </a:extLst>
          </p:cNvPr>
          <p:cNvPicPr>
            <a:picLocks noChangeAspect="1"/>
          </p:cNvPicPr>
          <p:nvPr/>
        </p:nvPicPr>
        <p:blipFill rotWithShape="1">
          <a:blip r:embed="rId2"/>
          <a:srcRect t="30546" b="39020"/>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70CCCE24-B2F2-97CF-7849-DF1FA6B8FC15}"/>
              </a:ext>
            </a:extLst>
          </p:cNvPr>
          <p:cNvSpPr>
            <a:spLocks noGrp="1"/>
          </p:cNvSpPr>
          <p:nvPr>
            <p:ph idx="1"/>
          </p:nvPr>
        </p:nvSpPr>
        <p:spPr>
          <a:xfrm>
            <a:off x="4223982" y="3947922"/>
            <a:ext cx="7485413" cy="2452687"/>
          </a:xfrm>
        </p:spPr>
        <p:txBody>
          <a:bodyPr anchor="ctr">
            <a:normAutofit/>
          </a:bodyPr>
          <a:lstStyle/>
          <a:p>
            <a:pPr marL="0" indent="0">
              <a:buNone/>
            </a:pPr>
            <a:r>
              <a:rPr lang="en-GB" sz="3200">
                <a:highlight>
                  <a:srgbClr val="FFFF00"/>
                </a:highlight>
              </a:rPr>
              <a:t>The aim of this research project is to explore the impact of using mini-plenaries on Year 7 learners in Mathematics.  </a:t>
            </a:r>
            <a:endParaRPr lang="en-US">
              <a:highlight>
                <a:srgbClr val="FFFF00"/>
              </a:highlight>
            </a:endParaRPr>
          </a:p>
          <a:p>
            <a:endParaRPr lang="en-GB" sz="1800"/>
          </a:p>
        </p:txBody>
      </p:sp>
    </p:spTree>
    <p:extLst>
      <p:ext uri="{BB962C8B-B14F-4D97-AF65-F5344CB8AC3E}">
        <p14:creationId xmlns:p14="http://schemas.microsoft.com/office/powerpoint/2010/main" val="2543583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563BE-2D07-44FE-9C1A-6AE9F71BC1AA}"/>
              </a:ext>
            </a:extLst>
          </p:cNvPr>
          <p:cNvSpPr>
            <a:spLocks noGrp="1"/>
          </p:cNvSpPr>
          <p:nvPr>
            <p:ph type="title"/>
          </p:nvPr>
        </p:nvSpPr>
        <p:spPr>
          <a:xfrm>
            <a:off x="524741" y="620392"/>
            <a:ext cx="3808268" cy="5504688"/>
          </a:xfrm>
        </p:spPr>
        <p:txBody>
          <a:bodyPr>
            <a:normAutofit/>
          </a:bodyPr>
          <a:lstStyle/>
          <a:p>
            <a:r>
              <a:rPr lang="en-GB" sz="6000" b="1">
                <a:solidFill>
                  <a:schemeClr val="accent5"/>
                </a:solidFill>
              </a:rPr>
              <a:t>Aims </a:t>
            </a:r>
            <a:r>
              <a:rPr lang="en-GB" sz="6000">
                <a:solidFill>
                  <a:schemeClr val="accent5"/>
                </a:solidFill>
              </a:rPr>
              <a:t>and Objectives</a:t>
            </a:r>
          </a:p>
        </p:txBody>
      </p:sp>
      <p:graphicFrame>
        <p:nvGraphicFramePr>
          <p:cNvPr id="5" name="Content Placeholder 2">
            <a:extLst>
              <a:ext uri="{FF2B5EF4-FFF2-40B4-BE49-F238E27FC236}">
                <a16:creationId xmlns:a16="http://schemas.microsoft.com/office/drawing/2014/main" id="{45154043-4E7F-4BBF-9689-1504DFCD2E38}"/>
              </a:ext>
            </a:extLst>
          </p:cNvPr>
          <p:cNvGraphicFramePr>
            <a:graphicFrameLocks noGrp="1"/>
          </p:cNvGraphicFramePr>
          <p:nvPr>
            <p:ph idx="1"/>
            <p:extLst>
              <p:ext uri="{D42A27DB-BD31-4B8C-83A1-F6EECF244321}">
                <p14:modId xmlns:p14="http://schemas.microsoft.com/office/powerpoint/2010/main" val="293658037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Arrow: Right 9">
            <a:extLst>
              <a:ext uri="{FF2B5EF4-FFF2-40B4-BE49-F238E27FC236}">
                <a16:creationId xmlns:a16="http://schemas.microsoft.com/office/drawing/2014/main" id="{063D9FE5-1E08-0B10-BF02-A33987EB3399}"/>
              </a:ext>
            </a:extLst>
          </p:cNvPr>
          <p:cNvSpPr/>
          <p:nvPr/>
        </p:nvSpPr>
        <p:spPr>
          <a:xfrm>
            <a:off x="1662770" y="1853580"/>
            <a:ext cx="3246243" cy="42746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95769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A84E9B-4427-5B76-763B-F942A80D3E76}"/>
              </a:ext>
            </a:extLst>
          </p:cNvPr>
          <p:cNvSpPr>
            <a:spLocks noGrp="1"/>
          </p:cNvSpPr>
          <p:nvPr>
            <p:ph type="title"/>
          </p:nvPr>
        </p:nvSpPr>
        <p:spPr>
          <a:xfrm>
            <a:off x="524741" y="620392"/>
            <a:ext cx="3808268" cy="5504688"/>
          </a:xfrm>
        </p:spPr>
        <p:txBody>
          <a:bodyPr>
            <a:normAutofit/>
          </a:bodyPr>
          <a:lstStyle/>
          <a:p>
            <a:r>
              <a:rPr lang="en-GB" sz="5600">
                <a:solidFill>
                  <a:schemeClr val="bg1"/>
                </a:solidFill>
              </a:rPr>
              <a:t>Deductive vs Inductive approaches:</a:t>
            </a:r>
          </a:p>
        </p:txBody>
      </p:sp>
      <p:graphicFrame>
        <p:nvGraphicFramePr>
          <p:cNvPr id="6" name="Content Placeholder 2">
            <a:extLst>
              <a:ext uri="{FF2B5EF4-FFF2-40B4-BE49-F238E27FC236}">
                <a16:creationId xmlns:a16="http://schemas.microsoft.com/office/drawing/2014/main" id="{1D9300AB-9093-D768-05FF-172D14059AAD}"/>
              </a:ext>
            </a:extLst>
          </p:cNvPr>
          <p:cNvGraphicFramePr>
            <a:graphicFrameLocks noGrp="1"/>
          </p:cNvGraphicFramePr>
          <p:nvPr>
            <p:ph idx="1"/>
            <p:extLst>
              <p:ext uri="{D42A27DB-BD31-4B8C-83A1-F6EECF244321}">
                <p14:modId xmlns:p14="http://schemas.microsoft.com/office/powerpoint/2010/main" val="337287064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44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AD41DB-DF9F-49BC-85AE-6AB1840A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9BC47A87-FE08-4870-AF4C-66BC67E9A49F}"/>
              </a:ext>
            </a:extLst>
          </p:cNvPr>
          <p:cNvPicPr>
            <a:picLocks noChangeAspect="1"/>
          </p:cNvPicPr>
          <p:nvPr/>
        </p:nvPicPr>
        <p:blipFill rotWithShape="1">
          <a:blip r:embed="rId3"/>
          <a:srcRect t="17184" b="24710"/>
          <a:stretch/>
        </p:blipFill>
        <p:spPr>
          <a:xfrm>
            <a:off x="20" y="-1"/>
            <a:ext cx="12191980" cy="3984912"/>
          </a:xfrm>
          <a:custGeom>
            <a:avLst/>
            <a:gdLst/>
            <a:ahLst/>
            <a:cxnLst/>
            <a:rect l="l" t="t" r="r" b="b"/>
            <a:pathLst>
              <a:path w="12192000" h="3984912">
                <a:moveTo>
                  <a:pt x="0" y="0"/>
                </a:moveTo>
                <a:lnTo>
                  <a:pt x="12192000" y="0"/>
                </a:lnTo>
                <a:lnTo>
                  <a:pt x="12192000" y="566059"/>
                </a:lnTo>
                <a:lnTo>
                  <a:pt x="12192000" y="794037"/>
                </a:lnTo>
                <a:lnTo>
                  <a:pt x="12192000" y="2336800"/>
                </a:lnTo>
                <a:lnTo>
                  <a:pt x="12192000" y="2631227"/>
                </a:lnTo>
                <a:lnTo>
                  <a:pt x="12192000" y="3908712"/>
                </a:lnTo>
                <a:lnTo>
                  <a:pt x="9439275" y="3984912"/>
                </a:lnTo>
                <a:lnTo>
                  <a:pt x="5572127" y="3737262"/>
                </a:lnTo>
                <a:lnTo>
                  <a:pt x="0" y="3908712"/>
                </a:lnTo>
                <a:lnTo>
                  <a:pt x="0" y="2631227"/>
                </a:lnTo>
                <a:lnTo>
                  <a:pt x="0" y="2336800"/>
                </a:lnTo>
                <a:lnTo>
                  <a:pt x="0" y="794037"/>
                </a:lnTo>
                <a:lnTo>
                  <a:pt x="0" y="566059"/>
                </a:lnTo>
                <a:close/>
              </a:path>
            </a:pathLst>
          </a:custGeom>
        </p:spPr>
      </p:pic>
      <p:grpSp>
        <p:nvGrpSpPr>
          <p:cNvPr id="11" name="Group 10">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2" name="Freeform: Shape 11">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 name="Content Placeholder 2">
            <a:extLst>
              <a:ext uri="{FF2B5EF4-FFF2-40B4-BE49-F238E27FC236}">
                <a16:creationId xmlns:a16="http://schemas.microsoft.com/office/drawing/2014/main" id="{68B6A700-AD72-498F-8DC3-55CB03E7B369}"/>
              </a:ext>
            </a:extLst>
          </p:cNvPr>
          <p:cNvSpPr>
            <a:spLocks noGrp="1"/>
          </p:cNvSpPr>
          <p:nvPr>
            <p:ph idx="1"/>
          </p:nvPr>
        </p:nvSpPr>
        <p:spPr>
          <a:xfrm>
            <a:off x="1445342" y="4669978"/>
            <a:ext cx="9911633" cy="1173700"/>
          </a:xfrm>
        </p:spPr>
        <p:txBody>
          <a:bodyPr vert="horz" lIns="91440" tIns="45720" rIns="91440" bIns="45720" rtlCol="0" anchor="t">
            <a:noAutofit/>
          </a:bodyPr>
          <a:lstStyle/>
          <a:p>
            <a:pPr marL="0" indent="0">
              <a:buNone/>
            </a:pPr>
            <a:r>
              <a:rPr lang="en-GB">
                <a:solidFill>
                  <a:schemeClr val="bg1">
                    <a:alpha val="80000"/>
                  </a:schemeClr>
                </a:solidFill>
              </a:rPr>
              <a:t>What will you attempt to answer as a result of the actions and activities of your research?</a:t>
            </a:r>
            <a:endParaRPr lang="en-US">
              <a:solidFill>
                <a:schemeClr val="bg1">
                  <a:alpha val="80000"/>
                </a:schemeClr>
              </a:solidFill>
            </a:endParaRPr>
          </a:p>
          <a:p>
            <a:pPr marL="0" indent="0">
              <a:buNone/>
            </a:pPr>
            <a:r>
              <a:rPr lang="en-GB">
                <a:solidFill>
                  <a:schemeClr val="bg1">
                    <a:alpha val="80000"/>
                  </a:schemeClr>
                </a:solidFill>
              </a:rPr>
              <a:t>It will guide your study and keep you focussed.</a:t>
            </a:r>
            <a:endParaRPr lang="en-GB">
              <a:solidFill>
                <a:srgbClr val="FFFFFF">
                  <a:alpha val="80000"/>
                </a:srgbClr>
              </a:solidFill>
              <a:cs typeface="Calibri" panose="020F0502020204030204"/>
            </a:endParaRPr>
          </a:p>
        </p:txBody>
      </p:sp>
    </p:spTree>
    <p:extLst>
      <p:ext uri="{BB962C8B-B14F-4D97-AF65-F5344CB8AC3E}">
        <p14:creationId xmlns:p14="http://schemas.microsoft.com/office/powerpoint/2010/main" val="1738407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70DDA-55F4-7020-3B89-09FF641717E6}"/>
              </a:ext>
            </a:extLst>
          </p:cNvPr>
          <p:cNvSpPr>
            <a:spLocks noGrp="1"/>
          </p:cNvSpPr>
          <p:nvPr>
            <p:ph type="title"/>
          </p:nvPr>
        </p:nvSpPr>
        <p:spPr>
          <a:xfrm>
            <a:off x="4965430" y="629268"/>
            <a:ext cx="6586491" cy="1286160"/>
          </a:xfrm>
        </p:spPr>
        <p:txBody>
          <a:bodyPr anchor="b">
            <a:normAutofit/>
          </a:bodyPr>
          <a:lstStyle/>
          <a:p>
            <a:r>
              <a:rPr lang="en-GB" sz="3400"/>
              <a:t>A good research question generally has the following features:</a:t>
            </a:r>
          </a:p>
        </p:txBody>
      </p:sp>
      <p:sp>
        <p:nvSpPr>
          <p:cNvPr id="3" name="Content Placeholder 2">
            <a:extLst>
              <a:ext uri="{FF2B5EF4-FFF2-40B4-BE49-F238E27FC236}">
                <a16:creationId xmlns:a16="http://schemas.microsoft.com/office/drawing/2014/main" id="{FEE9D8B2-C067-7EF2-2FCA-CAE8EABFFA81}"/>
              </a:ext>
            </a:extLst>
          </p:cNvPr>
          <p:cNvSpPr>
            <a:spLocks noGrp="1"/>
          </p:cNvSpPr>
          <p:nvPr>
            <p:ph idx="1"/>
          </p:nvPr>
        </p:nvSpPr>
        <p:spPr>
          <a:xfrm>
            <a:off x="4965431" y="2438400"/>
            <a:ext cx="6586489" cy="3785419"/>
          </a:xfrm>
        </p:spPr>
        <p:txBody>
          <a:bodyPr>
            <a:normAutofit/>
          </a:bodyPr>
          <a:lstStyle/>
          <a:p>
            <a:pPr>
              <a:buFont typeface="Arial" panose="020B0604020202020204" pitchFamily="34" charset="0"/>
              <a:buChar char="•"/>
            </a:pPr>
            <a:r>
              <a:rPr lang="en-GB" sz="2000" b="0" i="0">
                <a:effectLst/>
                <a:latin typeface="Lora" pitchFamily="2" charset="0"/>
              </a:rPr>
              <a:t>It is written in the form of a question</a:t>
            </a:r>
          </a:p>
          <a:p>
            <a:pPr>
              <a:buFont typeface="Arial" panose="020B0604020202020204" pitchFamily="34" charset="0"/>
              <a:buChar char="•"/>
            </a:pPr>
            <a:r>
              <a:rPr lang="en-GB" sz="2000" b="0" i="0">
                <a:effectLst/>
                <a:latin typeface="Lora" pitchFamily="2" charset="0"/>
              </a:rPr>
              <a:t>It is clearly written</a:t>
            </a:r>
          </a:p>
          <a:p>
            <a:pPr>
              <a:buFont typeface="Arial" panose="020B0604020202020204" pitchFamily="34" charset="0"/>
              <a:buChar char="•"/>
            </a:pPr>
            <a:r>
              <a:rPr lang="en-GB" sz="2000" b="0" i="0">
                <a:effectLst/>
                <a:latin typeface="Lora" pitchFamily="2" charset="0"/>
              </a:rPr>
              <a:t>It cannot be answered with “yes” or “no”</a:t>
            </a:r>
          </a:p>
          <a:p>
            <a:pPr>
              <a:buFont typeface="Arial" panose="020B0604020202020204" pitchFamily="34" charset="0"/>
              <a:buChar char="•"/>
            </a:pPr>
            <a:r>
              <a:rPr lang="en-GB" sz="2000" b="0" i="0">
                <a:effectLst/>
                <a:latin typeface="Lora" pitchFamily="2" charset="0"/>
              </a:rPr>
              <a:t>It has more than one plausible answer</a:t>
            </a:r>
          </a:p>
          <a:p>
            <a:pPr>
              <a:buFont typeface="Arial" panose="020B0604020202020204" pitchFamily="34" charset="0"/>
              <a:buChar char="•"/>
            </a:pPr>
            <a:r>
              <a:rPr lang="en-GB" sz="2000" b="0" i="0">
                <a:effectLst/>
                <a:latin typeface="Lora" pitchFamily="2" charset="0"/>
              </a:rPr>
              <a:t>It considers relationships among multiple variables</a:t>
            </a:r>
          </a:p>
          <a:p>
            <a:pPr>
              <a:buFont typeface="Arial" panose="020B0604020202020204" pitchFamily="34" charset="0"/>
              <a:buChar char="•"/>
            </a:pPr>
            <a:r>
              <a:rPr lang="en-GB" sz="2000" b="0" i="0">
                <a:effectLst/>
                <a:latin typeface="Lora" pitchFamily="2" charset="0"/>
              </a:rPr>
              <a:t>It is specific and clear about the concepts it addresses</a:t>
            </a:r>
          </a:p>
          <a:p>
            <a:pPr>
              <a:buFont typeface="Arial" panose="020B0604020202020204" pitchFamily="34" charset="0"/>
              <a:buChar char="•"/>
            </a:pPr>
            <a:r>
              <a:rPr lang="en-GB" sz="2000" b="0" i="0">
                <a:effectLst/>
                <a:latin typeface="Lora" pitchFamily="2" charset="0"/>
              </a:rPr>
              <a:t>It includes a target population</a:t>
            </a:r>
          </a:p>
          <a:p>
            <a:endParaRPr lang="en-GB" sz="2000"/>
          </a:p>
        </p:txBody>
      </p:sp>
      <p:pic>
        <p:nvPicPr>
          <p:cNvPr id="6" name="Picture 4" descr="Magnifying glass and question mark">
            <a:extLst>
              <a:ext uri="{FF2B5EF4-FFF2-40B4-BE49-F238E27FC236}">
                <a16:creationId xmlns:a16="http://schemas.microsoft.com/office/drawing/2014/main" id="{A10AA7E3-F333-69C3-413F-DE637C56BF9F}"/>
              </a:ext>
            </a:extLst>
          </p:cNvPr>
          <p:cNvPicPr>
            <a:picLocks noChangeAspect="1"/>
          </p:cNvPicPr>
          <p:nvPr/>
        </p:nvPicPr>
        <p:blipFill rotWithShape="1">
          <a:blip r:embed="rId3"/>
          <a:srcRect l="35430" r="26548"/>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7E9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14764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580" y="104955"/>
            <a:ext cx="7886700" cy="994172"/>
          </a:xfrm>
        </p:spPr>
        <p:txBody>
          <a:bodyPr>
            <a:normAutofit/>
          </a:bodyPr>
          <a:lstStyle/>
          <a:p>
            <a:r>
              <a:rPr lang="en-US" sz="5400" b="1">
                <a:latin typeface="+mn-lt"/>
              </a:rPr>
              <a:t>Research Questions (RQs)</a:t>
            </a:r>
          </a:p>
        </p:txBody>
      </p:sp>
      <p:sp>
        <p:nvSpPr>
          <p:cNvPr id="3" name="Content Placeholder 2"/>
          <p:cNvSpPr>
            <a:spLocks noGrp="1"/>
          </p:cNvSpPr>
          <p:nvPr>
            <p:ph idx="1"/>
          </p:nvPr>
        </p:nvSpPr>
        <p:spPr>
          <a:xfrm>
            <a:off x="510958" y="2288738"/>
            <a:ext cx="7614522" cy="3327500"/>
          </a:xfrm>
        </p:spPr>
        <p:txBody>
          <a:bodyPr vert="horz" lIns="91440" tIns="45720" rIns="91440" bIns="45720" rtlCol="0" anchor="t">
            <a:noAutofit/>
          </a:bodyPr>
          <a:lstStyle/>
          <a:p>
            <a:r>
              <a:rPr lang="en-US"/>
              <a:t>RQs start from the premise that you are trying to improve your teaching in order to improve learner outcomes. </a:t>
            </a:r>
          </a:p>
          <a:p>
            <a:r>
              <a:rPr lang="en-US"/>
              <a:t>RQs provide your focus and help develop your research practice.</a:t>
            </a:r>
            <a:endParaRPr lang="en-US">
              <a:cs typeface="Calibri"/>
            </a:endParaRPr>
          </a:p>
          <a:p>
            <a:r>
              <a:rPr lang="en-US"/>
              <a:t>RQs often evolve through the research process.</a:t>
            </a:r>
            <a:endParaRPr lang="en-US">
              <a:cs typeface="Calibri"/>
            </a:endParaRPr>
          </a:p>
          <a:p>
            <a:pPr marL="0" indent="0">
              <a:buNone/>
            </a:pPr>
            <a:endParaRPr lang="en-US">
              <a:cs typeface="Calibri"/>
            </a:endParaRPr>
          </a:p>
          <a:p>
            <a:endParaRPr lang="en-US" sz="2400"/>
          </a:p>
        </p:txBody>
      </p:sp>
      <p:pic>
        <p:nvPicPr>
          <p:cNvPr id="4" name="Picture 3">
            <a:extLst>
              <a:ext uri="{FF2B5EF4-FFF2-40B4-BE49-F238E27FC236}">
                <a16:creationId xmlns:a16="http://schemas.microsoft.com/office/drawing/2014/main" id="{93D9B59F-7B2E-40D6-9756-28267A015AAF}"/>
              </a:ext>
            </a:extLst>
          </p:cNvPr>
          <p:cNvPicPr>
            <a:picLocks noChangeAspect="1"/>
          </p:cNvPicPr>
          <p:nvPr/>
        </p:nvPicPr>
        <p:blipFill>
          <a:blip r:embed="rId3"/>
          <a:stretch>
            <a:fillRect/>
          </a:stretch>
        </p:blipFill>
        <p:spPr>
          <a:xfrm>
            <a:off x="7766333" y="1292772"/>
            <a:ext cx="4169895" cy="3426373"/>
          </a:xfrm>
          <a:prstGeom prst="rect">
            <a:avLst/>
          </a:prstGeom>
        </p:spPr>
      </p:pic>
    </p:spTree>
    <p:extLst>
      <p:ext uri="{BB962C8B-B14F-4D97-AF65-F5344CB8AC3E}">
        <p14:creationId xmlns:p14="http://schemas.microsoft.com/office/powerpoint/2010/main" val="774101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4093" y="13434"/>
            <a:ext cx="10515600" cy="1325563"/>
          </a:xfrm>
        </p:spPr>
        <p:txBody>
          <a:bodyPr/>
          <a:lstStyle/>
          <a:p>
            <a:r>
              <a:rPr lang="en-US" b="1">
                <a:latin typeface="+mn-lt"/>
              </a:rPr>
              <a:t>Research Questions should be:</a:t>
            </a:r>
          </a:p>
        </p:txBody>
      </p:sp>
      <p:sp>
        <p:nvSpPr>
          <p:cNvPr id="4" name="Content Placeholder 3"/>
          <p:cNvSpPr>
            <a:spLocks noGrp="1"/>
          </p:cNvSpPr>
          <p:nvPr>
            <p:ph sz="half" idx="2"/>
          </p:nvPr>
        </p:nvSpPr>
        <p:spPr>
          <a:xfrm>
            <a:off x="5638298" y="1714007"/>
            <a:ext cx="5965580" cy="4233239"/>
          </a:xfrm>
        </p:spPr>
        <p:txBody>
          <a:bodyPr vert="horz" lIns="91440" tIns="45720" rIns="91440" bIns="45720" rtlCol="0" anchor="t">
            <a:normAutofit fontScale="25000" lnSpcReduction="20000"/>
          </a:bodyPr>
          <a:lstStyle/>
          <a:p>
            <a:r>
              <a:rPr lang="en-GB" sz="9600" b="1"/>
              <a:t>Clear </a:t>
            </a:r>
            <a:r>
              <a:rPr lang="en-GB" sz="9600"/>
              <a:t>– it should be easy to understand</a:t>
            </a:r>
          </a:p>
          <a:p>
            <a:r>
              <a:rPr lang="en-GB" sz="9600" b="1"/>
              <a:t>Specific</a:t>
            </a:r>
            <a:r>
              <a:rPr lang="en-GB" sz="9600"/>
              <a:t> – convey exactly what you want to know</a:t>
            </a:r>
            <a:endParaRPr lang="en-GB" sz="9600">
              <a:ea typeface="Calibri"/>
              <a:cs typeface="Calibri"/>
            </a:endParaRPr>
          </a:p>
          <a:p>
            <a:r>
              <a:rPr lang="en-GB" sz="9600" b="1"/>
              <a:t>Original</a:t>
            </a:r>
            <a:r>
              <a:rPr lang="en-GB" sz="9600"/>
              <a:t> – remember that you’re researching something new that has not been done before</a:t>
            </a:r>
            <a:endParaRPr lang="en-GB" sz="9600">
              <a:ea typeface="Calibri"/>
              <a:cs typeface="Calibri"/>
            </a:endParaRPr>
          </a:p>
          <a:p>
            <a:r>
              <a:rPr lang="en-GB" sz="9600" b="1"/>
              <a:t>Achievable </a:t>
            </a:r>
            <a:r>
              <a:rPr lang="en-GB" sz="9600"/>
              <a:t>– is it possible for you to answer this question?</a:t>
            </a:r>
            <a:endParaRPr lang="en-GB" sz="9600">
              <a:ea typeface="Calibri"/>
              <a:cs typeface="Calibri"/>
            </a:endParaRPr>
          </a:p>
          <a:p>
            <a:r>
              <a:rPr lang="en-GB" sz="9600" b="1"/>
              <a:t>Relevant</a:t>
            </a:r>
            <a:r>
              <a:rPr lang="en-GB" sz="9600"/>
              <a:t> – to the literature you’ve read, your own setting, the purpose of your enquiry</a:t>
            </a:r>
            <a:endParaRPr lang="en-GB" sz="9600">
              <a:ea typeface="Calibri"/>
              <a:cs typeface="Calibri"/>
            </a:endParaRPr>
          </a:p>
          <a:p>
            <a:r>
              <a:rPr lang="en-GB" sz="9600" b="1"/>
              <a:t>Interesting</a:t>
            </a:r>
            <a:r>
              <a:rPr lang="en-GB" sz="9600"/>
              <a:t> – Why do people need to know about this?</a:t>
            </a:r>
            <a:endParaRPr lang="en-GB" sz="9600">
              <a:ea typeface="Calibri"/>
              <a:cs typeface="Calibri"/>
            </a:endParaRPr>
          </a:p>
          <a:p>
            <a:pPr marL="0" indent="0">
              <a:buNone/>
            </a:pPr>
            <a:r>
              <a:rPr lang="en-GB" sz="9600"/>
              <a:t>      (Adapted from Lewin, 1948)</a:t>
            </a:r>
            <a:endParaRPr lang="en-GB" sz="9600">
              <a:ea typeface="Calibri"/>
              <a:cs typeface="Calibri"/>
            </a:endParaRPr>
          </a:p>
          <a:p>
            <a:endParaRPr lang="en-GB"/>
          </a:p>
        </p:txBody>
      </p:sp>
      <p:pic>
        <p:nvPicPr>
          <p:cNvPr id="8" name="Content Placeholder 7"/>
          <p:cNvPicPr>
            <a:picLocks noGrp="1" noChangeAspect="1"/>
          </p:cNvPicPr>
          <p:nvPr>
            <p:ph sz="half" idx="1"/>
          </p:nvPr>
        </p:nvPicPr>
        <p:blipFill rotWithShape="1">
          <a:blip r:embed="rId3"/>
          <a:srcRect l="21100" r="19495"/>
          <a:stretch/>
        </p:blipFill>
        <p:spPr>
          <a:xfrm>
            <a:off x="717452" y="1450109"/>
            <a:ext cx="4923693" cy="4515912"/>
          </a:xfrm>
          <a:prstGeom prst="rect">
            <a:avLst/>
          </a:prstGeom>
        </p:spPr>
      </p:pic>
    </p:spTree>
    <p:extLst>
      <p:ext uri="{BB962C8B-B14F-4D97-AF65-F5344CB8AC3E}">
        <p14:creationId xmlns:p14="http://schemas.microsoft.com/office/powerpoint/2010/main" val="1788742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2DC56-C24C-7818-2109-107488599BB9}"/>
              </a:ext>
            </a:extLst>
          </p:cNvPr>
          <p:cNvSpPr>
            <a:spLocks noGrp="1"/>
          </p:cNvSpPr>
          <p:nvPr>
            <p:ph type="title"/>
          </p:nvPr>
        </p:nvSpPr>
        <p:spPr/>
        <p:txBody>
          <a:bodyPr/>
          <a:lstStyle/>
          <a:p>
            <a:r>
              <a:rPr lang="en-GB"/>
              <a:t>Task: Research Questions</a:t>
            </a:r>
          </a:p>
        </p:txBody>
      </p:sp>
      <p:sp>
        <p:nvSpPr>
          <p:cNvPr id="4" name="TextBox 3">
            <a:extLst>
              <a:ext uri="{FF2B5EF4-FFF2-40B4-BE49-F238E27FC236}">
                <a16:creationId xmlns:a16="http://schemas.microsoft.com/office/drawing/2014/main" id="{B5C5DEE4-AEA4-C389-DB22-962B77824865}"/>
              </a:ext>
            </a:extLst>
          </p:cNvPr>
          <p:cNvSpPr txBox="1"/>
          <p:nvPr/>
        </p:nvSpPr>
        <p:spPr>
          <a:xfrm>
            <a:off x="489140" y="1899037"/>
            <a:ext cx="11213719" cy="4154984"/>
          </a:xfrm>
          <a:prstGeom prst="rect">
            <a:avLst/>
          </a:prstGeom>
          <a:noFill/>
        </p:spPr>
        <p:txBody>
          <a:bodyPr wrap="square">
            <a:spAutoFit/>
          </a:bodyPr>
          <a:lstStyle/>
          <a:p>
            <a:pPr algn="l" rtl="0" fontAlgn="base"/>
            <a:r>
              <a:rPr lang="en-GB" sz="2400" b="1" i="0">
                <a:solidFill>
                  <a:srgbClr val="000000"/>
                </a:solidFill>
                <a:effectLst/>
                <a:latin typeface="Calibri" panose="020F0502020204030204" pitchFamily="34" charset="0"/>
              </a:rPr>
              <a:t>In pairs or small groups, discuss the strengths and limitations of the following RQs:</a:t>
            </a:r>
            <a:r>
              <a:rPr lang="en-GB" sz="2400" b="0" i="0">
                <a:solidFill>
                  <a:srgbClr val="000000"/>
                </a:solidFill>
                <a:effectLst/>
                <a:latin typeface="Calibri" panose="020F0502020204030204" pitchFamily="34" charset="0"/>
              </a:rPr>
              <a:t> </a:t>
            </a:r>
          </a:p>
          <a:p>
            <a:pPr algn="l" rtl="0" fontAlgn="base"/>
            <a:r>
              <a:rPr lang="en-GB" sz="2400" b="0" i="0">
                <a:solidFill>
                  <a:srgbClr val="000000"/>
                </a:solidFill>
                <a:effectLst/>
                <a:latin typeface="Calibri" panose="020F0502020204030204" pitchFamily="34" charset="0"/>
              </a:rPr>
              <a:t> </a:t>
            </a:r>
          </a:p>
          <a:p>
            <a:pPr algn="l" rtl="0" fontAlgn="base">
              <a:buFont typeface="+mj-lt"/>
              <a:buAutoNum type="arabicPeriod"/>
            </a:pPr>
            <a:r>
              <a:rPr lang="en-GB" sz="2400" b="0" i="0">
                <a:solidFill>
                  <a:srgbClr val="000000"/>
                </a:solidFill>
                <a:effectLst/>
                <a:latin typeface="Calibri" panose="020F0502020204030204" pitchFamily="34" charset="0"/>
              </a:rPr>
              <a:t>What is the best way to teach counting in the Foundation Phase? </a:t>
            </a:r>
          </a:p>
          <a:p>
            <a:pPr algn="l" rtl="0" fontAlgn="base"/>
            <a:endParaRPr lang="en-GB" sz="2400" b="0" i="0">
              <a:solidFill>
                <a:srgbClr val="000000"/>
              </a:solidFill>
              <a:effectLst/>
              <a:latin typeface="Calibri" panose="020F0502020204030204" pitchFamily="34" charset="0"/>
            </a:endParaRPr>
          </a:p>
          <a:p>
            <a:pPr algn="l" rtl="0" fontAlgn="base">
              <a:buFont typeface="+mj-lt"/>
              <a:buAutoNum type="arabicPeriod" startAt="2"/>
            </a:pPr>
            <a:r>
              <a:rPr lang="en-GB" sz="2400" b="0" i="0">
                <a:solidFill>
                  <a:srgbClr val="000000"/>
                </a:solidFill>
                <a:effectLst/>
                <a:latin typeface="Calibri" panose="020F0502020204030204" pitchFamily="34" charset="0"/>
              </a:rPr>
              <a:t>Why do learners with ALN find aspects of school difficult, and what could the school do about it?  </a:t>
            </a:r>
          </a:p>
          <a:p>
            <a:pPr algn="l" rtl="0" fontAlgn="base"/>
            <a:endParaRPr lang="en-GB" sz="2400" b="0" i="0">
              <a:solidFill>
                <a:srgbClr val="000000"/>
              </a:solidFill>
              <a:effectLst/>
              <a:latin typeface="Calibri" panose="020F0502020204030204" pitchFamily="34" charset="0"/>
            </a:endParaRPr>
          </a:p>
          <a:p>
            <a:pPr algn="l" rtl="0" fontAlgn="base">
              <a:buFont typeface="+mj-lt"/>
              <a:buAutoNum type="arabicPeriod" startAt="3"/>
            </a:pPr>
            <a:r>
              <a:rPr lang="en-GB" sz="2400" b="0" i="0">
                <a:solidFill>
                  <a:srgbClr val="000000"/>
                </a:solidFill>
                <a:effectLst/>
                <a:latin typeface="Calibri" panose="020F0502020204030204" pitchFamily="34" charset="0"/>
              </a:rPr>
              <a:t>How often does the average parent listen to their child read and what is the impact on progress? </a:t>
            </a:r>
          </a:p>
          <a:p>
            <a:pPr algn="l" rtl="0" fontAlgn="base"/>
            <a:endParaRPr lang="en-GB" sz="2400" b="0" i="0">
              <a:solidFill>
                <a:srgbClr val="000000"/>
              </a:solidFill>
              <a:effectLst/>
              <a:latin typeface="Calibri" panose="020F0502020204030204" pitchFamily="34" charset="0"/>
            </a:endParaRPr>
          </a:p>
          <a:p>
            <a:pPr algn="l" rtl="0" fontAlgn="base">
              <a:buFont typeface="+mj-lt"/>
              <a:buAutoNum type="arabicPeriod" startAt="4"/>
            </a:pPr>
            <a:r>
              <a:rPr lang="en-GB" sz="2400" b="0" i="0">
                <a:solidFill>
                  <a:srgbClr val="000000"/>
                </a:solidFill>
                <a:effectLst/>
                <a:latin typeface="Calibri" panose="020F0502020204030204" pitchFamily="34" charset="0"/>
              </a:rPr>
              <a:t>How many school days are lost through pupils’ unauthorised absence?  </a:t>
            </a:r>
          </a:p>
        </p:txBody>
      </p:sp>
    </p:spTree>
    <p:extLst>
      <p:ext uri="{BB962C8B-B14F-4D97-AF65-F5344CB8AC3E}">
        <p14:creationId xmlns:p14="http://schemas.microsoft.com/office/powerpoint/2010/main" val="1626427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166042-2C32-4735-92D4-9FD96FE8A5AC}"/>
              </a:ext>
            </a:extLst>
          </p:cNvPr>
          <p:cNvSpPr txBox="1"/>
          <p:nvPr/>
        </p:nvSpPr>
        <p:spPr>
          <a:xfrm>
            <a:off x="2316482" y="2885"/>
            <a:ext cx="11379199" cy="1384995"/>
          </a:xfrm>
          <a:prstGeom prst="rect">
            <a:avLst/>
          </a:prstGeom>
          <a:noFill/>
        </p:spPr>
        <p:txBody>
          <a:bodyPr wrap="square" rtlCol="0">
            <a:spAutoFit/>
          </a:bodyPr>
          <a:lstStyle/>
          <a:p>
            <a:r>
              <a:rPr lang="en-GB" sz="6600" b="1"/>
              <a:t>Creating your own RQ</a:t>
            </a:r>
          </a:p>
          <a:p>
            <a:endParaRPr lang="en-GB"/>
          </a:p>
        </p:txBody>
      </p:sp>
      <p:pic>
        <p:nvPicPr>
          <p:cNvPr id="1028" name="Picture 4" descr="See the source image">
            <a:extLst>
              <a:ext uri="{FF2B5EF4-FFF2-40B4-BE49-F238E27FC236}">
                <a16:creationId xmlns:a16="http://schemas.microsoft.com/office/drawing/2014/main" id="{095F93C0-DA73-4EDA-8D20-EF6AE909A3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789" r="4720" b="69532"/>
          <a:stretch/>
        </p:blipFill>
        <p:spPr bwMode="auto">
          <a:xfrm>
            <a:off x="782319" y="1107725"/>
            <a:ext cx="9956801" cy="320399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B02E997-87A9-4953-8523-5F2532002FEA}"/>
              </a:ext>
            </a:extLst>
          </p:cNvPr>
          <p:cNvSpPr txBox="1"/>
          <p:nvPr/>
        </p:nvSpPr>
        <p:spPr>
          <a:xfrm>
            <a:off x="1005842" y="2232670"/>
            <a:ext cx="2621280" cy="954107"/>
          </a:xfrm>
          <a:prstGeom prst="rect">
            <a:avLst/>
          </a:prstGeom>
          <a:noFill/>
        </p:spPr>
        <p:txBody>
          <a:bodyPr wrap="square" rtlCol="0">
            <a:spAutoFit/>
          </a:bodyPr>
          <a:lstStyle/>
          <a:p>
            <a:r>
              <a:rPr lang="en-GB" sz="2800"/>
              <a:t>Focused and researchable </a:t>
            </a:r>
          </a:p>
        </p:txBody>
      </p:sp>
      <p:sp>
        <p:nvSpPr>
          <p:cNvPr id="6" name="TextBox 5">
            <a:extLst>
              <a:ext uri="{FF2B5EF4-FFF2-40B4-BE49-F238E27FC236}">
                <a16:creationId xmlns:a16="http://schemas.microsoft.com/office/drawing/2014/main" id="{8E24B326-B752-4B2D-A49A-5F7985EE1B7E}"/>
              </a:ext>
            </a:extLst>
          </p:cNvPr>
          <p:cNvSpPr txBox="1"/>
          <p:nvPr/>
        </p:nvSpPr>
        <p:spPr>
          <a:xfrm>
            <a:off x="4638042" y="2232669"/>
            <a:ext cx="2621280" cy="954107"/>
          </a:xfrm>
          <a:prstGeom prst="rect">
            <a:avLst/>
          </a:prstGeom>
          <a:noFill/>
        </p:spPr>
        <p:txBody>
          <a:bodyPr wrap="square" rtlCol="0">
            <a:spAutoFit/>
          </a:bodyPr>
          <a:lstStyle/>
          <a:p>
            <a:r>
              <a:rPr lang="en-GB" sz="2800"/>
              <a:t>Feasible and specific </a:t>
            </a:r>
          </a:p>
        </p:txBody>
      </p:sp>
      <p:sp>
        <p:nvSpPr>
          <p:cNvPr id="7" name="TextBox 6">
            <a:extLst>
              <a:ext uri="{FF2B5EF4-FFF2-40B4-BE49-F238E27FC236}">
                <a16:creationId xmlns:a16="http://schemas.microsoft.com/office/drawing/2014/main" id="{C342D298-D982-4C5C-BC0E-0E94107290B3}"/>
              </a:ext>
            </a:extLst>
          </p:cNvPr>
          <p:cNvSpPr txBox="1"/>
          <p:nvPr/>
        </p:nvSpPr>
        <p:spPr>
          <a:xfrm>
            <a:off x="8270242" y="2232668"/>
            <a:ext cx="2621280" cy="954107"/>
          </a:xfrm>
          <a:prstGeom prst="rect">
            <a:avLst/>
          </a:prstGeom>
          <a:noFill/>
        </p:spPr>
        <p:txBody>
          <a:bodyPr wrap="square" rtlCol="0">
            <a:spAutoFit/>
          </a:bodyPr>
          <a:lstStyle/>
          <a:p>
            <a:r>
              <a:rPr lang="en-GB" sz="2800"/>
              <a:t>Relevant and original </a:t>
            </a:r>
          </a:p>
        </p:txBody>
      </p:sp>
      <p:sp>
        <p:nvSpPr>
          <p:cNvPr id="4" name="TextBox 3">
            <a:extLst>
              <a:ext uri="{FF2B5EF4-FFF2-40B4-BE49-F238E27FC236}">
                <a16:creationId xmlns:a16="http://schemas.microsoft.com/office/drawing/2014/main" id="{21D2F0A0-A6C1-41DF-9BF0-FCA88D6B9C16}"/>
              </a:ext>
            </a:extLst>
          </p:cNvPr>
          <p:cNvSpPr txBox="1"/>
          <p:nvPr/>
        </p:nvSpPr>
        <p:spPr>
          <a:xfrm>
            <a:off x="924560" y="4227861"/>
            <a:ext cx="2540000" cy="1477328"/>
          </a:xfrm>
          <a:prstGeom prst="rect">
            <a:avLst/>
          </a:prstGeom>
          <a:noFill/>
        </p:spPr>
        <p:txBody>
          <a:bodyPr wrap="square" rtlCol="0">
            <a:spAutoFit/>
          </a:bodyPr>
          <a:lstStyle/>
          <a:p>
            <a:pPr marL="285750" indent="-285750">
              <a:buFont typeface="Arial" panose="020B0604020202020204" pitchFamily="34" charset="0"/>
              <a:buChar char="•"/>
            </a:pPr>
            <a:r>
              <a:rPr lang="en-GB"/>
              <a:t>Focused on a single topic or problem</a:t>
            </a:r>
          </a:p>
          <a:p>
            <a:pPr marL="285750" indent="-285750">
              <a:buFont typeface="Arial" panose="020B0604020202020204" pitchFamily="34" charset="0"/>
              <a:buChar char="•"/>
            </a:pPr>
            <a:r>
              <a:rPr lang="en-GB"/>
              <a:t>Does not ask for a subjective value judgement  </a:t>
            </a:r>
          </a:p>
        </p:txBody>
      </p:sp>
      <p:sp>
        <p:nvSpPr>
          <p:cNvPr id="9" name="TextBox 8">
            <a:extLst>
              <a:ext uri="{FF2B5EF4-FFF2-40B4-BE49-F238E27FC236}">
                <a16:creationId xmlns:a16="http://schemas.microsoft.com/office/drawing/2014/main" id="{5BBC456D-5107-4922-B467-704DAE17F6F7}"/>
              </a:ext>
            </a:extLst>
          </p:cNvPr>
          <p:cNvSpPr txBox="1"/>
          <p:nvPr/>
        </p:nvSpPr>
        <p:spPr>
          <a:xfrm>
            <a:off x="4399187" y="4569332"/>
            <a:ext cx="2540000"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a:t>Answerable within practical constraints</a:t>
            </a:r>
          </a:p>
          <a:p>
            <a:pPr marL="285750" indent="-285750">
              <a:buFont typeface="Arial" panose="020B0604020202020204" pitchFamily="34" charset="0"/>
              <a:buChar char="•"/>
            </a:pPr>
            <a:r>
              <a:rPr lang="en-GB"/>
              <a:t>Uses specific, well-defined concepts</a:t>
            </a:r>
            <a:endParaRPr lang="en-GB">
              <a:ea typeface="Calibri"/>
              <a:cs typeface="Calibri"/>
            </a:endParaRPr>
          </a:p>
        </p:txBody>
      </p:sp>
      <p:sp>
        <p:nvSpPr>
          <p:cNvPr id="10" name="TextBox 9">
            <a:extLst>
              <a:ext uri="{FF2B5EF4-FFF2-40B4-BE49-F238E27FC236}">
                <a16:creationId xmlns:a16="http://schemas.microsoft.com/office/drawing/2014/main" id="{E6F4E35E-795A-41F0-B26E-D942AAF68145}"/>
              </a:ext>
            </a:extLst>
          </p:cNvPr>
          <p:cNvSpPr txBox="1"/>
          <p:nvPr/>
        </p:nvSpPr>
        <p:spPr>
          <a:xfrm>
            <a:off x="8067040" y="4272947"/>
            <a:ext cx="2540000" cy="1754326"/>
          </a:xfrm>
          <a:prstGeom prst="rect">
            <a:avLst/>
          </a:prstGeom>
          <a:noFill/>
        </p:spPr>
        <p:txBody>
          <a:bodyPr wrap="square" rtlCol="0">
            <a:spAutoFit/>
          </a:bodyPr>
          <a:lstStyle/>
          <a:p>
            <a:pPr marL="285750" indent="-285750">
              <a:buFont typeface="Arial" panose="020B0604020202020204" pitchFamily="34" charset="0"/>
              <a:buChar char="•"/>
            </a:pPr>
            <a:r>
              <a:rPr lang="en-GB"/>
              <a:t>Addresses a problem relevant to your practice/setting</a:t>
            </a:r>
          </a:p>
          <a:p>
            <a:pPr marL="285750" indent="-285750">
              <a:buFont typeface="Arial" panose="020B0604020202020204" pitchFamily="34" charset="0"/>
              <a:buChar char="•"/>
            </a:pPr>
            <a:r>
              <a:rPr lang="en-GB"/>
              <a:t>Contribute to a topical or academic debate </a:t>
            </a:r>
          </a:p>
        </p:txBody>
      </p:sp>
    </p:spTree>
    <p:extLst>
      <p:ext uri="{BB962C8B-B14F-4D97-AF65-F5344CB8AC3E}">
        <p14:creationId xmlns:p14="http://schemas.microsoft.com/office/powerpoint/2010/main" val="190516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7" descr="Hands writing in notebook">
            <a:extLst>
              <a:ext uri="{FF2B5EF4-FFF2-40B4-BE49-F238E27FC236}">
                <a16:creationId xmlns:a16="http://schemas.microsoft.com/office/drawing/2014/main" id="{97CC151C-0965-A0D9-E107-16DAFFA3496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0786" b="4945"/>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E2AAF2-DF62-7B73-A776-7812B1CE47AD}"/>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Have a go!</a:t>
            </a:r>
          </a:p>
        </p:txBody>
      </p:sp>
      <p:cxnSp>
        <p:nvCxnSpPr>
          <p:cNvPr id="15" name="Straight Connector 1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27974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92A987-1462-243C-5C5D-6AC1C311C1BD}"/>
              </a:ext>
            </a:extLst>
          </p:cNvPr>
          <p:cNvSpPr>
            <a:spLocks noGrp="1"/>
          </p:cNvSpPr>
          <p:nvPr>
            <p:ph type="title"/>
          </p:nvPr>
        </p:nvSpPr>
        <p:spPr>
          <a:xfrm>
            <a:off x="572493" y="238539"/>
            <a:ext cx="11018520" cy="1434415"/>
          </a:xfrm>
        </p:spPr>
        <p:txBody>
          <a:bodyPr anchor="b">
            <a:normAutofit/>
          </a:bodyPr>
          <a:lstStyle/>
          <a:p>
            <a:r>
              <a:rPr lang="en-GB" sz="5400"/>
              <a:t>Ask yourself:</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5DD839-FB34-1E04-4653-96287C48A4C8}"/>
              </a:ext>
            </a:extLst>
          </p:cNvPr>
          <p:cNvSpPr>
            <a:spLocks noGrp="1"/>
          </p:cNvSpPr>
          <p:nvPr>
            <p:ph idx="1"/>
          </p:nvPr>
        </p:nvSpPr>
        <p:spPr>
          <a:xfrm>
            <a:off x="489149" y="1946885"/>
            <a:ext cx="11318829" cy="4531402"/>
          </a:xfrm>
        </p:spPr>
        <p:txBody>
          <a:bodyPr vert="horz" lIns="91440" tIns="45720" rIns="91440" bIns="45720" rtlCol="0" anchor="t">
            <a:noAutofit/>
          </a:bodyPr>
          <a:lstStyle/>
          <a:p>
            <a:pPr>
              <a:buFont typeface="+mj-lt"/>
              <a:buAutoNum type="arabicPeriod"/>
            </a:pPr>
            <a:r>
              <a:rPr lang="en-GB" sz="2200" b="0" i="0">
                <a:effectLst/>
                <a:latin typeface="Calibri"/>
                <a:cs typeface="Calibri"/>
              </a:rPr>
              <a:t>Does the question deal with a topic or issue that interests me enough to spark my own thoughts and opinions?</a:t>
            </a:r>
            <a:endParaRPr lang="en-GB" sz="2200" b="0" i="0">
              <a:effectLst/>
              <a:latin typeface="Calibri"/>
              <a:ea typeface="Calibri"/>
              <a:cs typeface="Calibri"/>
            </a:endParaRPr>
          </a:p>
          <a:p>
            <a:pPr>
              <a:buFont typeface="+mj-lt"/>
              <a:buAutoNum type="arabicPeriod"/>
            </a:pPr>
            <a:r>
              <a:rPr lang="en-GB" sz="2200" b="0" i="0">
                <a:effectLst/>
                <a:latin typeface="Calibri"/>
                <a:cs typeface="Calibri"/>
              </a:rPr>
              <a:t>Is the question easily and fully researchable?</a:t>
            </a:r>
            <a:endParaRPr lang="en-GB" sz="2200" b="0" i="0">
              <a:effectLst/>
              <a:latin typeface="Calibri"/>
              <a:ea typeface="Calibri"/>
              <a:cs typeface="Calibri"/>
            </a:endParaRPr>
          </a:p>
          <a:p>
            <a:pPr>
              <a:buFont typeface="+mj-lt"/>
              <a:buAutoNum type="arabicPeriod"/>
            </a:pPr>
            <a:r>
              <a:rPr lang="en-GB" sz="2200" b="0" i="0">
                <a:effectLst/>
                <a:latin typeface="Calibri"/>
                <a:cs typeface="Calibri"/>
              </a:rPr>
              <a:t>What type of information do I need to answer the research question?</a:t>
            </a:r>
            <a:br>
              <a:rPr lang="en-GB" sz="2200" b="0" i="0">
                <a:effectLst/>
                <a:latin typeface="Calibri"/>
              </a:rPr>
            </a:br>
            <a:r>
              <a:rPr lang="en-GB" sz="2200" b="0" i="0">
                <a:effectLst/>
                <a:latin typeface="Calibri"/>
                <a:cs typeface="Calibri"/>
              </a:rPr>
              <a:t>Is the scope of this information reasonable (e.g., can I really research 30 online writing programs developed over a span of 10 years?)</a:t>
            </a:r>
            <a:endParaRPr lang="en-GB" sz="2200" b="0" i="0">
              <a:effectLst/>
              <a:latin typeface="Calibri"/>
              <a:ea typeface="Calibri"/>
              <a:cs typeface="Calibri"/>
            </a:endParaRPr>
          </a:p>
          <a:p>
            <a:pPr>
              <a:buFont typeface="+mj-lt"/>
              <a:buAutoNum type="arabicPeriod"/>
            </a:pPr>
            <a:r>
              <a:rPr lang="en-GB" sz="2200" b="0" i="0">
                <a:effectLst/>
                <a:latin typeface="Calibri"/>
                <a:cs typeface="Calibri"/>
              </a:rPr>
              <a:t>Given the type and scope of the information that I need, is my question too broad, too narrow, or okay?</a:t>
            </a:r>
            <a:endParaRPr lang="en-GB" sz="2200" b="0" i="0">
              <a:effectLst/>
              <a:latin typeface="Calibri"/>
              <a:ea typeface="Calibri"/>
              <a:cs typeface="Calibri"/>
            </a:endParaRPr>
          </a:p>
          <a:p>
            <a:pPr>
              <a:buFont typeface="+mj-lt"/>
              <a:buAutoNum type="arabicPeriod"/>
            </a:pPr>
            <a:r>
              <a:rPr lang="en-GB" sz="2200" b="0" i="0">
                <a:effectLst/>
                <a:latin typeface="Calibri"/>
                <a:cs typeface="Calibri"/>
              </a:rPr>
              <a:t>What sources will be able to provide the information I need to answer my research question (journals, books, Internet, government documents, people)?</a:t>
            </a:r>
            <a:endParaRPr lang="en-GB" sz="2200" b="0" i="0">
              <a:effectLst/>
              <a:latin typeface="Calibri"/>
              <a:ea typeface="Calibri"/>
              <a:cs typeface="Calibri"/>
            </a:endParaRPr>
          </a:p>
          <a:p>
            <a:pPr>
              <a:buFont typeface="+mj-lt"/>
              <a:buAutoNum type="arabicPeriod"/>
            </a:pPr>
            <a:r>
              <a:rPr lang="en-GB" sz="2200" b="0" i="0">
                <a:effectLst/>
                <a:latin typeface="Calibri"/>
                <a:cs typeface="Calibri"/>
              </a:rPr>
              <a:t>Can I access these sources?</a:t>
            </a:r>
            <a:endParaRPr lang="en-GB" sz="2200" b="0" i="0">
              <a:effectLst/>
              <a:latin typeface="Calibri"/>
              <a:ea typeface="Calibri"/>
              <a:cs typeface="Calibri"/>
            </a:endParaRPr>
          </a:p>
          <a:p>
            <a:pPr>
              <a:buFont typeface="+mj-lt"/>
              <a:buAutoNum type="arabicPeriod"/>
            </a:pPr>
            <a:r>
              <a:rPr lang="en-GB" sz="2200" b="0" i="0">
                <a:effectLst/>
                <a:latin typeface="Calibri"/>
                <a:cs typeface="Calibri"/>
              </a:rPr>
              <a:t>Given my answers to the above questions, do I have a good-quality research question that I actually will be able to answer by doing research?</a:t>
            </a:r>
            <a:endParaRPr lang="en-GB" sz="2200" b="0" i="0">
              <a:effectLst/>
              <a:latin typeface="Calibri"/>
              <a:ea typeface="Calibri"/>
              <a:cs typeface="Calibri"/>
            </a:endParaRPr>
          </a:p>
          <a:p>
            <a:endParaRPr lang="en-GB" sz="2200">
              <a:ea typeface="Calibri"/>
              <a:cs typeface="Calibri"/>
            </a:endParaRPr>
          </a:p>
        </p:txBody>
      </p:sp>
      <p:pic>
        <p:nvPicPr>
          <p:cNvPr id="7" name="Picture 6" descr="A picture containing vector graphics, clipart&#10;&#10;Description automatically generated">
            <a:extLst>
              <a:ext uri="{FF2B5EF4-FFF2-40B4-BE49-F238E27FC236}">
                <a16:creationId xmlns:a16="http://schemas.microsoft.com/office/drawing/2014/main" id="{5BC01679-DC3F-39FB-2896-705DA47AC4B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727" r="24159" b="2"/>
          <a:stretch/>
        </p:blipFill>
        <p:spPr>
          <a:xfrm>
            <a:off x="10291663" y="241544"/>
            <a:ext cx="1676182" cy="1755249"/>
          </a:xfrm>
          <a:prstGeom prst="rect">
            <a:avLst/>
          </a:prstGeom>
        </p:spPr>
      </p:pic>
    </p:spTree>
    <p:extLst>
      <p:ext uri="{BB962C8B-B14F-4D97-AF65-F5344CB8AC3E}">
        <p14:creationId xmlns:p14="http://schemas.microsoft.com/office/powerpoint/2010/main" val="31203557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4DEE1C-7FD6-4FA0-A96A-BDF952F1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21303B-24F8-4358-898F-594B9A6B8455}"/>
              </a:ext>
            </a:extLst>
          </p:cNvPr>
          <p:cNvSpPr>
            <a:spLocks noGrp="1"/>
          </p:cNvSpPr>
          <p:nvPr>
            <p:ph type="title"/>
          </p:nvPr>
        </p:nvSpPr>
        <p:spPr>
          <a:xfrm>
            <a:off x="1524000" y="4370227"/>
            <a:ext cx="9144000" cy="1193138"/>
          </a:xfrm>
        </p:spPr>
        <p:txBody>
          <a:bodyPr vert="horz" lIns="91440" tIns="45720" rIns="91440" bIns="45720" rtlCol="0" anchor="b">
            <a:normAutofit/>
          </a:bodyPr>
          <a:lstStyle/>
          <a:p>
            <a:pPr algn="ctr"/>
            <a:r>
              <a:rPr lang="en-US"/>
              <a:t>Any questions?</a:t>
            </a:r>
          </a:p>
        </p:txBody>
      </p:sp>
      <p:pic>
        <p:nvPicPr>
          <p:cNvPr id="4" name="Picture 3">
            <a:extLst>
              <a:ext uri="{FF2B5EF4-FFF2-40B4-BE49-F238E27FC236}">
                <a16:creationId xmlns:a16="http://schemas.microsoft.com/office/drawing/2014/main" id="{88BB823A-3FB1-40FB-A7A1-100BEAEEA17D}"/>
              </a:ext>
            </a:extLst>
          </p:cNvPr>
          <p:cNvPicPr>
            <a:picLocks noChangeAspect="1"/>
          </p:cNvPicPr>
          <p:nvPr/>
        </p:nvPicPr>
        <p:blipFill rotWithShape="1">
          <a:blip r:embed="rId3"/>
          <a:srcRect t="18653" b="5797"/>
          <a:stretch/>
        </p:blipFill>
        <p:spPr>
          <a:xfrm>
            <a:off x="1690046" y="386205"/>
            <a:ext cx="8903441" cy="3766876"/>
          </a:xfrm>
          <a:custGeom>
            <a:avLst/>
            <a:gdLst/>
            <a:ahLst/>
            <a:cxnLst/>
            <a:rect l="l" t="t" r="r" b="b"/>
            <a:pathLst>
              <a:path w="8903441" h="3766876">
                <a:moveTo>
                  <a:pt x="8890380" y="1667288"/>
                </a:moveTo>
                <a:lnTo>
                  <a:pt x="8895460" y="1677046"/>
                </a:lnTo>
                <a:cubicBezTo>
                  <a:pt x="8905866" y="1703466"/>
                  <a:pt x="8906717" y="1724063"/>
                  <a:pt x="8894323" y="1729738"/>
                </a:cubicBezTo>
                <a:lnTo>
                  <a:pt x="8891365" y="1729349"/>
                </a:lnTo>
                <a:lnTo>
                  <a:pt x="8891421" y="1712412"/>
                </a:lnTo>
                <a:cubicBezTo>
                  <a:pt x="8891337" y="1700170"/>
                  <a:pt x="8891138" y="1688653"/>
                  <a:pt x="8890856" y="1678595"/>
                </a:cubicBezTo>
                <a:close/>
                <a:moveTo>
                  <a:pt x="8888451" y="1641624"/>
                </a:moveTo>
                <a:cubicBezTo>
                  <a:pt x="8888927" y="1642911"/>
                  <a:pt x="8889388" y="1647125"/>
                  <a:pt x="8889800" y="1653531"/>
                </a:cubicBezTo>
                <a:lnTo>
                  <a:pt x="8890380" y="1667288"/>
                </a:lnTo>
                <a:lnTo>
                  <a:pt x="8884645" y="1656272"/>
                </a:lnTo>
                <a:lnTo>
                  <a:pt x="8886368" y="1643902"/>
                </a:lnTo>
                <a:cubicBezTo>
                  <a:pt x="8887058" y="1640758"/>
                  <a:pt x="8887743" y="1639762"/>
                  <a:pt x="8888451" y="1641624"/>
                </a:cubicBezTo>
                <a:close/>
                <a:moveTo>
                  <a:pt x="999724" y="1241031"/>
                </a:moveTo>
                <a:cubicBezTo>
                  <a:pt x="998379" y="1242269"/>
                  <a:pt x="996554" y="1243547"/>
                  <a:pt x="995210" y="1244785"/>
                </a:cubicBezTo>
                <a:cubicBezTo>
                  <a:pt x="1005261" y="1248940"/>
                  <a:pt x="1015746" y="1252497"/>
                  <a:pt x="1025774" y="1256374"/>
                </a:cubicBezTo>
                <a:cubicBezTo>
                  <a:pt x="1037480" y="1257305"/>
                  <a:pt x="1049668" y="1258195"/>
                  <a:pt x="1060894" y="1259168"/>
                </a:cubicBezTo>
                <a:cubicBezTo>
                  <a:pt x="1040504" y="1253123"/>
                  <a:pt x="1020115" y="1247076"/>
                  <a:pt x="999724" y="1241031"/>
                </a:cubicBezTo>
                <a:close/>
                <a:moveTo>
                  <a:pt x="1319296" y="820371"/>
                </a:moveTo>
                <a:cubicBezTo>
                  <a:pt x="1421680" y="872109"/>
                  <a:pt x="1548101" y="905226"/>
                  <a:pt x="1681342" y="933268"/>
                </a:cubicBezTo>
                <a:cubicBezTo>
                  <a:pt x="1683167" y="931988"/>
                  <a:pt x="1684512" y="930751"/>
                  <a:pt x="1686338" y="929471"/>
                </a:cubicBezTo>
                <a:cubicBezTo>
                  <a:pt x="1563998" y="893197"/>
                  <a:pt x="1441635" y="856646"/>
                  <a:pt x="1319296" y="820371"/>
                </a:cubicBezTo>
                <a:close/>
                <a:moveTo>
                  <a:pt x="7894848" y="858"/>
                </a:moveTo>
                <a:cubicBezTo>
                  <a:pt x="7906700" y="3455"/>
                  <a:pt x="7910528" y="8436"/>
                  <a:pt x="7907341" y="16271"/>
                </a:cubicBezTo>
                <a:cubicBezTo>
                  <a:pt x="7902882" y="26177"/>
                  <a:pt x="7893520" y="35394"/>
                  <a:pt x="7882642" y="43904"/>
                </a:cubicBezTo>
                <a:cubicBezTo>
                  <a:pt x="7831903" y="83897"/>
                  <a:pt x="7856047" y="94090"/>
                  <a:pt x="7927648" y="93123"/>
                </a:cubicBezTo>
                <a:cubicBezTo>
                  <a:pt x="7991511" y="92274"/>
                  <a:pt x="8055318" y="85274"/>
                  <a:pt x="8119655" y="78787"/>
                </a:cubicBezTo>
                <a:cubicBezTo>
                  <a:pt x="8151329" y="75447"/>
                  <a:pt x="8152942" y="77265"/>
                  <a:pt x="8141786" y="93635"/>
                </a:cubicBezTo>
                <a:cubicBezTo>
                  <a:pt x="8123815" y="120677"/>
                  <a:pt x="8122595" y="145410"/>
                  <a:pt x="8151055" y="166138"/>
                </a:cubicBezTo>
                <a:cubicBezTo>
                  <a:pt x="8157767" y="170866"/>
                  <a:pt x="8162605" y="176318"/>
                  <a:pt x="8160811" y="183471"/>
                </a:cubicBezTo>
                <a:cubicBezTo>
                  <a:pt x="8152723" y="212724"/>
                  <a:pt x="8169841" y="236686"/>
                  <a:pt x="8187466" y="260884"/>
                </a:cubicBezTo>
                <a:cubicBezTo>
                  <a:pt x="8217175" y="301371"/>
                  <a:pt x="8254836" y="338641"/>
                  <a:pt x="8295790" y="374783"/>
                </a:cubicBezTo>
                <a:cubicBezTo>
                  <a:pt x="8324664" y="400232"/>
                  <a:pt x="8342922" y="431650"/>
                  <a:pt x="8406170" y="440370"/>
                </a:cubicBezTo>
                <a:cubicBezTo>
                  <a:pt x="8421364" y="442394"/>
                  <a:pt x="8426373" y="449790"/>
                  <a:pt x="8420903" y="459225"/>
                </a:cubicBezTo>
                <a:cubicBezTo>
                  <a:pt x="8402820" y="490474"/>
                  <a:pt x="8417534" y="514648"/>
                  <a:pt x="8450800" y="534955"/>
                </a:cubicBezTo>
                <a:cubicBezTo>
                  <a:pt x="8462563" y="542037"/>
                  <a:pt x="8458146" y="546902"/>
                  <a:pt x="8442097" y="551669"/>
                </a:cubicBezTo>
                <a:cubicBezTo>
                  <a:pt x="8423667" y="556925"/>
                  <a:pt x="8409328" y="564619"/>
                  <a:pt x="8398067" y="574282"/>
                </a:cubicBezTo>
                <a:cubicBezTo>
                  <a:pt x="8379577" y="589897"/>
                  <a:pt x="8370872" y="606612"/>
                  <a:pt x="8363634" y="623477"/>
                </a:cubicBezTo>
                <a:cubicBezTo>
                  <a:pt x="8352394" y="649929"/>
                  <a:pt x="8339133" y="675439"/>
                  <a:pt x="8295388" y="695789"/>
                </a:cubicBezTo>
                <a:cubicBezTo>
                  <a:pt x="8282368" y="701969"/>
                  <a:pt x="8271923" y="709882"/>
                  <a:pt x="8260972" y="717559"/>
                </a:cubicBezTo>
                <a:cubicBezTo>
                  <a:pt x="8264466" y="724248"/>
                  <a:pt x="8273101" y="728807"/>
                  <a:pt x="8289132" y="729358"/>
                </a:cubicBezTo>
                <a:cubicBezTo>
                  <a:pt x="8391169" y="732995"/>
                  <a:pt x="8386647" y="769770"/>
                  <a:pt x="8387346" y="810845"/>
                </a:cubicBezTo>
                <a:cubicBezTo>
                  <a:pt x="8388418" y="861681"/>
                  <a:pt x="8330862" y="890238"/>
                  <a:pt x="8259532" y="916368"/>
                </a:cubicBezTo>
                <a:cubicBezTo>
                  <a:pt x="8235122" y="925226"/>
                  <a:pt x="8199529" y="928071"/>
                  <a:pt x="8191769" y="950020"/>
                </a:cubicBezTo>
                <a:cubicBezTo>
                  <a:pt x="8234379" y="966427"/>
                  <a:pt x="8282955" y="945934"/>
                  <a:pt x="8327664" y="947606"/>
                </a:cubicBezTo>
                <a:cubicBezTo>
                  <a:pt x="8364609" y="949119"/>
                  <a:pt x="8424473" y="941347"/>
                  <a:pt x="8378206" y="982626"/>
                </a:cubicBezTo>
                <a:cubicBezTo>
                  <a:pt x="8364736" y="994722"/>
                  <a:pt x="8382242" y="1001021"/>
                  <a:pt x="8400605" y="1000529"/>
                </a:cubicBezTo>
                <a:cubicBezTo>
                  <a:pt x="8549357" y="995586"/>
                  <a:pt x="8487684" y="1076555"/>
                  <a:pt x="8538706" y="1111533"/>
                </a:cubicBezTo>
                <a:cubicBezTo>
                  <a:pt x="8553092" y="1120905"/>
                  <a:pt x="8540810" y="1141011"/>
                  <a:pt x="8520556" y="1147547"/>
                </a:cubicBezTo>
                <a:cubicBezTo>
                  <a:pt x="8392015" y="1189611"/>
                  <a:pt x="8380569" y="1263373"/>
                  <a:pt x="8322605" y="1331423"/>
                </a:cubicBezTo>
                <a:cubicBezTo>
                  <a:pt x="8393509" y="1350105"/>
                  <a:pt x="8476647" y="1348124"/>
                  <a:pt x="8552563" y="1357692"/>
                </a:cubicBezTo>
                <a:cubicBezTo>
                  <a:pt x="8631413" y="1367560"/>
                  <a:pt x="8632510" y="1380057"/>
                  <a:pt x="8572872" y="1434543"/>
                </a:cubicBezTo>
                <a:cubicBezTo>
                  <a:pt x="8740108" y="1430496"/>
                  <a:pt x="8740108" y="1430496"/>
                  <a:pt x="8695911" y="1511890"/>
                </a:cubicBezTo>
                <a:cubicBezTo>
                  <a:pt x="8766152" y="1509223"/>
                  <a:pt x="8835070" y="1574251"/>
                  <a:pt x="8873147" y="1634187"/>
                </a:cubicBezTo>
                <a:lnTo>
                  <a:pt x="8884645" y="1656272"/>
                </a:lnTo>
                <a:lnTo>
                  <a:pt x="8884254" y="1659075"/>
                </a:lnTo>
                <a:cubicBezTo>
                  <a:pt x="8882795" y="1672543"/>
                  <a:pt x="8881198" y="1691773"/>
                  <a:pt x="8879232" y="1711097"/>
                </a:cubicBezTo>
                <a:lnTo>
                  <a:pt x="8877347" y="1727504"/>
                </a:lnTo>
                <a:lnTo>
                  <a:pt x="8865337" y="1725923"/>
                </a:lnTo>
                <a:cubicBezTo>
                  <a:pt x="8855639" y="1721668"/>
                  <a:pt x="8848716" y="1720054"/>
                  <a:pt x="8843722" y="1720152"/>
                </a:cubicBezTo>
                <a:cubicBezTo>
                  <a:pt x="8828739" y="1720444"/>
                  <a:pt x="8831115" y="1736133"/>
                  <a:pt x="8828004" y="1742073"/>
                </a:cubicBezTo>
                <a:cubicBezTo>
                  <a:pt x="8817547" y="1760900"/>
                  <a:pt x="8843589" y="1770647"/>
                  <a:pt x="8861127" y="1782820"/>
                </a:cubicBezTo>
                <a:cubicBezTo>
                  <a:pt x="8867694" y="1787281"/>
                  <a:pt x="8872382" y="1766445"/>
                  <a:pt x="8875975" y="1739445"/>
                </a:cubicBezTo>
                <a:lnTo>
                  <a:pt x="8877347" y="1727504"/>
                </a:lnTo>
                <a:lnTo>
                  <a:pt x="8891365" y="1729349"/>
                </a:lnTo>
                <a:lnTo>
                  <a:pt x="8891294" y="1750579"/>
                </a:lnTo>
                <a:cubicBezTo>
                  <a:pt x="8890576" y="1802412"/>
                  <a:pt x="8887485" y="1854103"/>
                  <a:pt x="8879895" y="1858687"/>
                </a:cubicBezTo>
                <a:cubicBezTo>
                  <a:pt x="8799411" y="1907447"/>
                  <a:pt x="8858072" y="1996322"/>
                  <a:pt x="8700018" y="2022228"/>
                </a:cubicBezTo>
                <a:cubicBezTo>
                  <a:pt x="8628887" y="2034069"/>
                  <a:pt x="8597252" y="2070985"/>
                  <a:pt x="8546517" y="2094468"/>
                </a:cubicBezTo>
                <a:cubicBezTo>
                  <a:pt x="8369592" y="2175758"/>
                  <a:pt x="8254890" y="2270617"/>
                  <a:pt x="8208310" y="2391116"/>
                </a:cubicBezTo>
                <a:cubicBezTo>
                  <a:pt x="8195251" y="2424444"/>
                  <a:pt x="8137916" y="2455501"/>
                  <a:pt x="8101924" y="2486924"/>
                </a:cubicBezTo>
                <a:cubicBezTo>
                  <a:pt x="8122498" y="2506105"/>
                  <a:pt x="8219539" y="2452814"/>
                  <a:pt x="8188722" y="2510086"/>
                </a:cubicBezTo>
                <a:cubicBezTo>
                  <a:pt x="8165388" y="2553270"/>
                  <a:pt x="8098391" y="2584616"/>
                  <a:pt x="8035596" y="2614194"/>
                </a:cubicBezTo>
                <a:cubicBezTo>
                  <a:pt x="7963481" y="2647947"/>
                  <a:pt x="7883214" y="2677100"/>
                  <a:pt x="7854509" y="2730830"/>
                </a:cubicBezTo>
                <a:cubicBezTo>
                  <a:pt x="7848249" y="2742293"/>
                  <a:pt x="6341566" y="3671513"/>
                  <a:pt x="4141410" y="3763614"/>
                </a:cubicBezTo>
                <a:cubicBezTo>
                  <a:pt x="3781875" y="3778662"/>
                  <a:pt x="2353277" y="3737838"/>
                  <a:pt x="2161737" y="3718831"/>
                </a:cubicBezTo>
                <a:cubicBezTo>
                  <a:pt x="1964811" y="3699179"/>
                  <a:pt x="1793107" y="3646810"/>
                  <a:pt x="1591600" y="3635674"/>
                </a:cubicBezTo>
                <a:cubicBezTo>
                  <a:pt x="1485018" y="3629919"/>
                  <a:pt x="1381185" y="3611329"/>
                  <a:pt x="1390654" y="3531585"/>
                </a:cubicBezTo>
                <a:cubicBezTo>
                  <a:pt x="1393510" y="3508948"/>
                  <a:pt x="1364047" y="3493344"/>
                  <a:pt x="1320867" y="3503571"/>
                </a:cubicBezTo>
                <a:cubicBezTo>
                  <a:pt x="1239265" y="3523046"/>
                  <a:pt x="1198946" y="3494124"/>
                  <a:pt x="1150681" y="3474015"/>
                </a:cubicBezTo>
                <a:cubicBezTo>
                  <a:pt x="1065213" y="3438422"/>
                  <a:pt x="982868" y="3399757"/>
                  <a:pt x="851974" y="3403971"/>
                </a:cubicBezTo>
                <a:cubicBezTo>
                  <a:pt x="873994" y="3367898"/>
                  <a:pt x="917237" y="3369420"/>
                  <a:pt x="956780" y="3372944"/>
                </a:cubicBezTo>
                <a:cubicBezTo>
                  <a:pt x="1061276" y="3382521"/>
                  <a:pt x="1164043" y="3394488"/>
                  <a:pt x="1268515" y="3403788"/>
                </a:cubicBezTo>
                <a:cubicBezTo>
                  <a:pt x="1336376" y="3409863"/>
                  <a:pt x="1404651" y="3420660"/>
                  <a:pt x="1492884" y="3399484"/>
                </a:cubicBezTo>
                <a:cubicBezTo>
                  <a:pt x="1410006" y="3338199"/>
                  <a:pt x="1277736" y="3337777"/>
                  <a:pt x="1169657" y="3325996"/>
                </a:cubicBezTo>
                <a:cubicBezTo>
                  <a:pt x="1034677" y="3311259"/>
                  <a:pt x="951965" y="3268429"/>
                  <a:pt x="853866" y="3221353"/>
                </a:cubicBezTo>
                <a:cubicBezTo>
                  <a:pt x="950752" y="3199416"/>
                  <a:pt x="1014418" y="3234964"/>
                  <a:pt x="1090648" y="3226034"/>
                </a:cubicBezTo>
                <a:cubicBezTo>
                  <a:pt x="1094340" y="3218434"/>
                  <a:pt x="1100169" y="3207568"/>
                  <a:pt x="1099183" y="3207375"/>
                </a:cubicBezTo>
                <a:cubicBezTo>
                  <a:pt x="971072" y="3188118"/>
                  <a:pt x="907890" y="3136018"/>
                  <a:pt x="882137" y="3068880"/>
                </a:cubicBezTo>
                <a:cubicBezTo>
                  <a:pt x="868924" y="3034221"/>
                  <a:pt x="822286" y="3027121"/>
                  <a:pt x="776145" y="3014660"/>
                </a:cubicBezTo>
                <a:cubicBezTo>
                  <a:pt x="613874" y="2970419"/>
                  <a:pt x="443486" y="2933046"/>
                  <a:pt x="307191" y="2864697"/>
                </a:cubicBezTo>
                <a:cubicBezTo>
                  <a:pt x="457123" y="2862170"/>
                  <a:pt x="581367" y="2903594"/>
                  <a:pt x="743379" y="2911759"/>
                </a:cubicBezTo>
                <a:cubicBezTo>
                  <a:pt x="608349" y="2835743"/>
                  <a:pt x="439124" y="2806104"/>
                  <a:pt x="284020" y="2766269"/>
                </a:cubicBezTo>
                <a:cubicBezTo>
                  <a:pt x="213164" y="2748143"/>
                  <a:pt x="147010" y="2722889"/>
                  <a:pt x="63190" y="2717094"/>
                </a:cubicBezTo>
                <a:cubicBezTo>
                  <a:pt x="33455" y="2714947"/>
                  <a:pt x="-16425" y="2709531"/>
                  <a:pt x="5340" y="2681595"/>
                </a:cubicBezTo>
                <a:cubicBezTo>
                  <a:pt x="23652" y="2658441"/>
                  <a:pt x="63627" y="2661368"/>
                  <a:pt x="100237" y="2664591"/>
                </a:cubicBezTo>
                <a:cubicBezTo>
                  <a:pt x="188123" y="2672547"/>
                  <a:pt x="277551" y="2664977"/>
                  <a:pt x="394328" y="2654447"/>
                </a:cubicBezTo>
                <a:cubicBezTo>
                  <a:pt x="290057" y="2592242"/>
                  <a:pt x="112140" y="2629127"/>
                  <a:pt x="21491" y="2562088"/>
                </a:cubicBezTo>
                <a:cubicBezTo>
                  <a:pt x="125636" y="2540073"/>
                  <a:pt x="208727" y="2559644"/>
                  <a:pt x="294268" y="2557453"/>
                </a:cubicBezTo>
                <a:cubicBezTo>
                  <a:pt x="371589" y="2555423"/>
                  <a:pt x="389695" y="2540961"/>
                  <a:pt x="367847" y="2501743"/>
                </a:cubicBezTo>
                <a:cubicBezTo>
                  <a:pt x="333905" y="2440640"/>
                  <a:pt x="373328" y="2404160"/>
                  <a:pt x="486858" y="2411824"/>
                </a:cubicBezTo>
                <a:cubicBezTo>
                  <a:pt x="592120" y="2419095"/>
                  <a:pt x="600599" y="2394285"/>
                  <a:pt x="570008" y="2360312"/>
                </a:cubicBezTo>
                <a:cubicBezTo>
                  <a:pt x="525457" y="2310774"/>
                  <a:pt x="567057" y="2265987"/>
                  <a:pt x="594400" y="2218813"/>
                </a:cubicBezTo>
                <a:cubicBezTo>
                  <a:pt x="635581" y="2147198"/>
                  <a:pt x="612469" y="2115647"/>
                  <a:pt x="505675" y="2074370"/>
                </a:cubicBezTo>
                <a:cubicBezTo>
                  <a:pt x="445534" y="2051386"/>
                  <a:pt x="381431" y="2032947"/>
                  <a:pt x="295650" y="2015851"/>
                </a:cubicBezTo>
                <a:cubicBezTo>
                  <a:pt x="487251" y="1985881"/>
                  <a:pt x="281423" y="1958614"/>
                  <a:pt x="346760" y="1924896"/>
                </a:cubicBezTo>
                <a:cubicBezTo>
                  <a:pt x="481788" y="1901571"/>
                  <a:pt x="600623" y="1980687"/>
                  <a:pt x="783461" y="1939173"/>
                </a:cubicBezTo>
                <a:cubicBezTo>
                  <a:pt x="547912" y="1882335"/>
                  <a:pt x="287006" y="1807013"/>
                  <a:pt x="112183" y="1719100"/>
                </a:cubicBezTo>
                <a:cubicBezTo>
                  <a:pt x="148588" y="1692398"/>
                  <a:pt x="188462" y="1710725"/>
                  <a:pt x="219936" y="1699568"/>
                </a:cubicBezTo>
                <a:cubicBezTo>
                  <a:pt x="218006" y="1694140"/>
                  <a:pt x="220184" y="1685834"/>
                  <a:pt x="214196" y="1683841"/>
                </a:cubicBezTo>
                <a:cubicBezTo>
                  <a:pt x="85284" y="1638910"/>
                  <a:pt x="83720" y="1637648"/>
                  <a:pt x="212296" y="1584947"/>
                </a:cubicBezTo>
                <a:cubicBezTo>
                  <a:pt x="257172" y="1566456"/>
                  <a:pt x="252206" y="1554019"/>
                  <a:pt x="226108" y="1538121"/>
                </a:cubicBezTo>
                <a:cubicBezTo>
                  <a:pt x="207682" y="1526866"/>
                  <a:pt x="185078" y="1517656"/>
                  <a:pt x="192710" y="1488723"/>
                </a:cubicBezTo>
                <a:cubicBezTo>
                  <a:pt x="268435" y="1518175"/>
                  <a:pt x="624154" y="1547955"/>
                  <a:pt x="685843" y="1538903"/>
                </a:cubicBezTo>
                <a:cubicBezTo>
                  <a:pt x="755173" y="1528619"/>
                  <a:pt x="994201" y="1520231"/>
                  <a:pt x="1067153" y="1523622"/>
                </a:cubicBezTo>
                <a:cubicBezTo>
                  <a:pt x="1063138" y="1522015"/>
                  <a:pt x="1059122" y="1520410"/>
                  <a:pt x="1055106" y="1518803"/>
                </a:cubicBezTo>
                <a:cubicBezTo>
                  <a:pt x="983007" y="1486514"/>
                  <a:pt x="909946" y="1454310"/>
                  <a:pt x="864245" y="1408231"/>
                </a:cubicBezTo>
                <a:cubicBezTo>
                  <a:pt x="862153" y="1406456"/>
                  <a:pt x="861045" y="1404874"/>
                  <a:pt x="856768" y="1405809"/>
                </a:cubicBezTo>
                <a:cubicBezTo>
                  <a:pt x="819307" y="1414974"/>
                  <a:pt x="822846" y="1400112"/>
                  <a:pt x="821342" y="1388491"/>
                </a:cubicBezTo>
                <a:cubicBezTo>
                  <a:pt x="819813" y="1376592"/>
                  <a:pt x="812736" y="1367699"/>
                  <a:pt x="784954" y="1371257"/>
                </a:cubicBezTo>
                <a:cubicBezTo>
                  <a:pt x="783512" y="1371384"/>
                  <a:pt x="781566" y="1371274"/>
                  <a:pt x="779619" y="1371165"/>
                </a:cubicBezTo>
                <a:cubicBezTo>
                  <a:pt x="766469" y="1370361"/>
                  <a:pt x="722835" y="1342290"/>
                  <a:pt x="728571" y="1335910"/>
                </a:cubicBezTo>
                <a:cubicBezTo>
                  <a:pt x="741389" y="1321912"/>
                  <a:pt x="726409" y="1316791"/>
                  <a:pt x="713734" y="1310348"/>
                </a:cubicBezTo>
                <a:cubicBezTo>
                  <a:pt x="696009" y="1301550"/>
                  <a:pt x="678333" y="1293308"/>
                  <a:pt x="659695" y="1285149"/>
                </a:cubicBezTo>
                <a:cubicBezTo>
                  <a:pt x="641562" y="1277227"/>
                  <a:pt x="622997" y="1269901"/>
                  <a:pt x="604409" y="1262299"/>
                </a:cubicBezTo>
                <a:cubicBezTo>
                  <a:pt x="561305" y="1256847"/>
                  <a:pt x="517819" y="1252549"/>
                  <a:pt x="472556" y="1250086"/>
                </a:cubicBezTo>
                <a:cubicBezTo>
                  <a:pt x="438951" y="1247999"/>
                  <a:pt x="401379" y="1244860"/>
                  <a:pt x="382690" y="1214040"/>
                </a:cubicBezTo>
                <a:cubicBezTo>
                  <a:pt x="418096" y="1214570"/>
                  <a:pt x="453575" y="1215933"/>
                  <a:pt x="489053" y="1217296"/>
                </a:cubicBezTo>
                <a:cubicBezTo>
                  <a:pt x="454954" y="1204059"/>
                  <a:pt x="421816" y="1190737"/>
                  <a:pt x="390047" y="1176456"/>
                </a:cubicBezTo>
                <a:cubicBezTo>
                  <a:pt x="363810" y="1164487"/>
                  <a:pt x="342232" y="1150431"/>
                  <a:pt x="333292" y="1131347"/>
                </a:cubicBezTo>
                <a:cubicBezTo>
                  <a:pt x="330930" y="1126518"/>
                  <a:pt x="329025" y="1121368"/>
                  <a:pt x="337841" y="1116956"/>
                </a:cubicBezTo>
                <a:cubicBezTo>
                  <a:pt x="347569" y="1111905"/>
                  <a:pt x="355552" y="1114562"/>
                  <a:pt x="363031" y="1116984"/>
                </a:cubicBezTo>
                <a:cubicBezTo>
                  <a:pt x="393929" y="1126864"/>
                  <a:pt x="425283" y="1136425"/>
                  <a:pt x="455724" y="1146625"/>
                </a:cubicBezTo>
                <a:cubicBezTo>
                  <a:pt x="496146" y="1160147"/>
                  <a:pt x="536111" y="1173989"/>
                  <a:pt x="576050" y="1187553"/>
                </a:cubicBezTo>
                <a:cubicBezTo>
                  <a:pt x="519650" y="1157524"/>
                  <a:pt x="457798" y="1131612"/>
                  <a:pt x="391358" y="1108621"/>
                </a:cubicBezTo>
                <a:cubicBezTo>
                  <a:pt x="343386" y="1091844"/>
                  <a:pt x="295414" y="1075067"/>
                  <a:pt x="258466" y="1051446"/>
                </a:cubicBezTo>
                <a:cubicBezTo>
                  <a:pt x="239512" y="1039678"/>
                  <a:pt x="230024" y="1025400"/>
                  <a:pt x="227119" y="1008864"/>
                </a:cubicBezTo>
                <a:cubicBezTo>
                  <a:pt x="226729" y="1004421"/>
                  <a:pt x="227253" y="999338"/>
                  <a:pt x="237176" y="996508"/>
                </a:cubicBezTo>
                <a:cubicBezTo>
                  <a:pt x="247123" y="993956"/>
                  <a:pt x="253208" y="997060"/>
                  <a:pt x="257395" y="1000610"/>
                </a:cubicBezTo>
                <a:cubicBezTo>
                  <a:pt x="262111" y="1004674"/>
                  <a:pt x="267716" y="1007820"/>
                  <a:pt x="275649" y="1009921"/>
                </a:cubicBezTo>
                <a:cubicBezTo>
                  <a:pt x="345186" y="1029563"/>
                  <a:pt x="406508" y="1054962"/>
                  <a:pt x="469199" y="1079402"/>
                </a:cubicBezTo>
                <a:cubicBezTo>
                  <a:pt x="558968" y="1114336"/>
                  <a:pt x="647368" y="1150231"/>
                  <a:pt x="753033" y="1173138"/>
                </a:cubicBezTo>
                <a:cubicBezTo>
                  <a:pt x="793015" y="1181661"/>
                  <a:pt x="834292" y="1188391"/>
                  <a:pt x="865682" y="1187316"/>
                </a:cubicBezTo>
                <a:cubicBezTo>
                  <a:pt x="750261" y="1147076"/>
                  <a:pt x="641375" y="1104025"/>
                  <a:pt x="543487" y="1053852"/>
                </a:cubicBezTo>
                <a:cubicBezTo>
                  <a:pt x="444589" y="1003208"/>
                  <a:pt x="357848" y="947579"/>
                  <a:pt x="295297" y="880592"/>
                </a:cubicBezTo>
                <a:cubicBezTo>
                  <a:pt x="288871" y="873601"/>
                  <a:pt x="284873" y="866676"/>
                  <a:pt x="264758" y="869281"/>
                </a:cubicBezTo>
                <a:cubicBezTo>
                  <a:pt x="255650" y="870360"/>
                  <a:pt x="252375" y="866170"/>
                  <a:pt x="254388" y="861516"/>
                </a:cubicBezTo>
                <a:cubicBezTo>
                  <a:pt x="266992" y="828509"/>
                  <a:pt x="236853" y="810726"/>
                  <a:pt x="190786" y="799099"/>
                </a:cubicBezTo>
                <a:cubicBezTo>
                  <a:pt x="176408" y="795324"/>
                  <a:pt x="175031" y="790688"/>
                  <a:pt x="184973" y="782539"/>
                </a:cubicBezTo>
                <a:cubicBezTo>
                  <a:pt x="198516" y="771277"/>
                  <a:pt x="196123" y="760574"/>
                  <a:pt x="187530" y="750974"/>
                </a:cubicBezTo>
                <a:cubicBezTo>
                  <a:pt x="182644" y="744967"/>
                  <a:pt x="176339" y="739364"/>
                  <a:pt x="170996" y="733676"/>
                </a:cubicBezTo>
                <a:cubicBezTo>
                  <a:pt x="167290" y="730083"/>
                  <a:pt x="161157" y="726424"/>
                  <a:pt x="169444" y="721499"/>
                </a:cubicBezTo>
                <a:cubicBezTo>
                  <a:pt x="177298" y="717172"/>
                  <a:pt x="185665" y="718676"/>
                  <a:pt x="193501" y="719668"/>
                </a:cubicBezTo>
                <a:cubicBezTo>
                  <a:pt x="231170" y="723917"/>
                  <a:pt x="254043" y="736181"/>
                  <a:pt x="265436" y="755609"/>
                </a:cubicBezTo>
                <a:cubicBezTo>
                  <a:pt x="273963" y="769971"/>
                  <a:pt x="281726" y="770130"/>
                  <a:pt x="302333" y="756567"/>
                </a:cubicBezTo>
                <a:cubicBezTo>
                  <a:pt x="317894" y="746247"/>
                  <a:pt x="332387" y="745814"/>
                  <a:pt x="346481" y="751853"/>
                </a:cubicBezTo>
                <a:cubicBezTo>
                  <a:pt x="354007" y="754830"/>
                  <a:pt x="358771" y="759448"/>
                  <a:pt x="364449" y="763428"/>
                </a:cubicBezTo>
                <a:cubicBezTo>
                  <a:pt x="392910" y="784156"/>
                  <a:pt x="422762" y="804202"/>
                  <a:pt x="467363" y="815678"/>
                </a:cubicBezTo>
                <a:cubicBezTo>
                  <a:pt x="487199" y="820933"/>
                  <a:pt x="508355" y="824672"/>
                  <a:pt x="537693" y="816781"/>
                </a:cubicBezTo>
                <a:cubicBezTo>
                  <a:pt x="518386" y="812039"/>
                  <a:pt x="499567" y="812852"/>
                  <a:pt x="482019" y="811593"/>
                </a:cubicBezTo>
                <a:cubicBezTo>
                  <a:pt x="464472" y="810335"/>
                  <a:pt x="454949" y="806693"/>
                  <a:pt x="467050" y="795557"/>
                </a:cubicBezTo>
                <a:cubicBezTo>
                  <a:pt x="473772" y="789371"/>
                  <a:pt x="472878" y="784693"/>
                  <a:pt x="465734" y="780562"/>
                </a:cubicBezTo>
                <a:cubicBezTo>
                  <a:pt x="442763" y="767188"/>
                  <a:pt x="430336" y="747011"/>
                  <a:pt x="384526" y="749353"/>
                </a:cubicBezTo>
                <a:cubicBezTo>
                  <a:pt x="382123" y="749564"/>
                  <a:pt x="379622" y="748664"/>
                  <a:pt x="377146" y="748041"/>
                </a:cubicBezTo>
                <a:cubicBezTo>
                  <a:pt x="367744" y="745789"/>
                  <a:pt x="357358" y="743342"/>
                  <a:pt x="360089" y="735827"/>
                </a:cubicBezTo>
                <a:cubicBezTo>
                  <a:pt x="363301" y="728269"/>
                  <a:pt x="375652" y="725506"/>
                  <a:pt x="386634" y="723703"/>
                </a:cubicBezTo>
                <a:cubicBezTo>
                  <a:pt x="414823" y="719269"/>
                  <a:pt x="437543" y="724271"/>
                  <a:pt x="459375" y="730191"/>
                </a:cubicBezTo>
                <a:cubicBezTo>
                  <a:pt x="512487" y="744837"/>
                  <a:pt x="556932" y="765561"/>
                  <a:pt x="603200" y="785006"/>
                </a:cubicBezTo>
                <a:cubicBezTo>
                  <a:pt x="672604" y="814173"/>
                  <a:pt x="734250" y="848778"/>
                  <a:pt x="810521" y="873425"/>
                </a:cubicBezTo>
                <a:cubicBezTo>
                  <a:pt x="1037317" y="946423"/>
                  <a:pt x="1260943" y="1021938"/>
                  <a:pt x="1494102" y="1090180"/>
                </a:cubicBezTo>
                <a:cubicBezTo>
                  <a:pt x="1580109" y="1115371"/>
                  <a:pt x="1667892" y="1138728"/>
                  <a:pt x="1756565" y="1161167"/>
                </a:cubicBezTo>
                <a:cubicBezTo>
                  <a:pt x="1756899" y="1159458"/>
                  <a:pt x="1757282" y="1158305"/>
                  <a:pt x="1757592" y="1156319"/>
                </a:cubicBezTo>
                <a:cubicBezTo>
                  <a:pt x="1757470" y="1154931"/>
                  <a:pt x="1757324" y="1153264"/>
                  <a:pt x="1757202" y="1151876"/>
                </a:cubicBezTo>
                <a:cubicBezTo>
                  <a:pt x="1694452" y="1137796"/>
                  <a:pt x="1632540" y="1122242"/>
                  <a:pt x="1572453" y="1105409"/>
                </a:cubicBezTo>
                <a:cubicBezTo>
                  <a:pt x="1424942" y="1063789"/>
                  <a:pt x="1288864" y="1014450"/>
                  <a:pt x="1171972" y="951953"/>
                </a:cubicBezTo>
                <a:cubicBezTo>
                  <a:pt x="1162328" y="946924"/>
                  <a:pt x="1152112" y="946421"/>
                  <a:pt x="1137334" y="949118"/>
                </a:cubicBezTo>
                <a:cubicBezTo>
                  <a:pt x="1089682" y="958058"/>
                  <a:pt x="1074050" y="951035"/>
                  <a:pt x="1081493" y="925476"/>
                </a:cubicBezTo>
                <a:cubicBezTo>
                  <a:pt x="1083360" y="919155"/>
                  <a:pt x="1083403" y="914115"/>
                  <a:pt x="1074768" y="909555"/>
                </a:cubicBezTo>
                <a:cubicBezTo>
                  <a:pt x="1036165" y="889158"/>
                  <a:pt x="995714" y="869763"/>
                  <a:pt x="952019" y="852050"/>
                </a:cubicBezTo>
                <a:cubicBezTo>
                  <a:pt x="871170" y="819410"/>
                  <a:pt x="784821" y="790332"/>
                  <a:pt x="709017" y="754450"/>
                </a:cubicBezTo>
                <a:cubicBezTo>
                  <a:pt x="686747" y="743533"/>
                  <a:pt x="669617" y="730485"/>
                  <a:pt x="659046" y="714902"/>
                </a:cubicBezTo>
                <a:cubicBezTo>
                  <a:pt x="655674" y="709602"/>
                  <a:pt x="653624" y="702786"/>
                  <a:pt x="664793" y="697608"/>
                </a:cubicBezTo>
                <a:cubicBezTo>
                  <a:pt x="675483" y="692472"/>
                  <a:pt x="684069" y="696476"/>
                  <a:pt x="692052" y="699133"/>
                </a:cubicBezTo>
                <a:cubicBezTo>
                  <a:pt x="725451" y="709913"/>
                  <a:pt x="759355" y="720929"/>
                  <a:pt x="792779" y="731987"/>
                </a:cubicBezTo>
                <a:cubicBezTo>
                  <a:pt x="826682" y="743003"/>
                  <a:pt x="860155" y="754616"/>
                  <a:pt x="895574" y="766338"/>
                </a:cubicBezTo>
                <a:cubicBezTo>
                  <a:pt x="897416" y="759741"/>
                  <a:pt x="890085" y="758985"/>
                  <a:pt x="886044" y="757101"/>
                </a:cubicBezTo>
                <a:cubicBezTo>
                  <a:pt x="828975" y="730489"/>
                  <a:pt x="766861" y="707118"/>
                  <a:pt x="702924" y="685027"/>
                </a:cubicBezTo>
                <a:cubicBezTo>
                  <a:pt x="653460" y="667821"/>
                  <a:pt x="605342" y="649378"/>
                  <a:pt x="571540" y="622962"/>
                </a:cubicBezTo>
                <a:cubicBezTo>
                  <a:pt x="558524" y="612632"/>
                  <a:pt x="551227" y="601239"/>
                  <a:pt x="552940" y="587657"/>
                </a:cubicBezTo>
                <a:cubicBezTo>
                  <a:pt x="553537" y="583407"/>
                  <a:pt x="554132" y="579157"/>
                  <a:pt x="563623" y="576925"/>
                </a:cubicBezTo>
                <a:cubicBezTo>
                  <a:pt x="571217" y="575139"/>
                  <a:pt x="576243" y="577216"/>
                  <a:pt x="580332" y="579656"/>
                </a:cubicBezTo>
                <a:cubicBezTo>
                  <a:pt x="587500" y="584063"/>
                  <a:pt x="594668" y="588471"/>
                  <a:pt x="604623" y="591516"/>
                </a:cubicBezTo>
                <a:cubicBezTo>
                  <a:pt x="664350" y="609779"/>
                  <a:pt x="720426" y="630601"/>
                  <a:pt x="775136" y="652383"/>
                </a:cubicBezTo>
                <a:cubicBezTo>
                  <a:pt x="864952" y="687874"/>
                  <a:pt x="953882" y="724283"/>
                  <a:pt x="1057795" y="749301"/>
                </a:cubicBezTo>
                <a:cubicBezTo>
                  <a:pt x="1096889" y="758742"/>
                  <a:pt x="1137304" y="766668"/>
                  <a:pt x="1183454" y="768213"/>
                </a:cubicBezTo>
                <a:cubicBezTo>
                  <a:pt x="1181768" y="765563"/>
                  <a:pt x="1178737" y="764150"/>
                  <a:pt x="1175732" y="763015"/>
                </a:cubicBezTo>
                <a:cubicBezTo>
                  <a:pt x="1075170" y="726508"/>
                  <a:pt x="977850" y="688319"/>
                  <a:pt x="888743" y="644370"/>
                </a:cubicBezTo>
                <a:cubicBezTo>
                  <a:pt x="778881" y="590211"/>
                  <a:pt x="683912" y="529148"/>
                  <a:pt x="615490" y="455960"/>
                </a:cubicBezTo>
                <a:cubicBezTo>
                  <a:pt x="612312" y="452882"/>
                  <a:pt x="610122" y="449996"/>
                  <a:pt x="602432" y="450671"/>
                </a:cubicBezTo>
                <a:cubicBezTo>
                  <a:pt x="582748" y="452678"/>
                  <a:pt x="580338" y="447293"/>
                  <a:pt x="582418" y="437876"/>
                </a:cubicBezTo>
                <a:cubicBezTo>
                  <a:pt x="588134" y="414707"/>
                  <a:pt x="573498" y="396964"/>
                  <a:pt x="539211" y="387101"/>
                </a:cubicBezTo>
                <a:cubicBezTo>
                  <a:pt x="514350" y="379769"/>
                  <a:pt x="493430" y="373210"/>
                  <a:pt x="519748" y="352990"/>
                </a:cubicBezTo>
                <a:cubicBezTo>
                  <a:pt x="526113" y="348234"/>
                  <a:pt x="523173" y="342336"/>
                  <a:pt x="520282" y="336993"/>
                </a:cubicBezTo>
                <a:cubicBezTo>
                  <a:pt x="516186" y="328957"/>
                  <a:pt x="507910" y="322968"/>
                  <a:pt x="498650" y="316785"/>
                </a:cubicBezTo>
                <a:cubicBezTo>
                  <a:pt x="493501" y="313319"/>
                  <a:pt x="487271" y="308549"/>
                  <a:pt x="493610" y="303515"/>
                </a:cubicBezTo>
                <a:cubicBezTo>
                  <a:pt x="500838" y="297564"/>
                  <a:pt x="511247" y="300288"/>
                  <a:pt x="519565" y="301237"/>
                </a:cubicBezTo>
                <a:cubicBezTo>
                  <a:pt x="557715" y="305444"/>
                  <a:pt x="581118" y="318221"/>
                  <a:pt x="592560" y="338204"/>
                </a:cubicBezTo>
                <a:cubicBezTo>
                  <a:pt x="599979" y="350985"/>
                  <a:pt x="609184" y="351016"/>
                  <a:pt x="627076" y="339652"/>
                </a:cubicBezTo>
                <a:cubicBezTo>
                  <a:pt x="647275" y="326965"/>
                  <a:pt x="664147" y="326044"/>
                  <a:pt x="679640" y="336997"/>
                </a:cubicBezTo>
                <a:cubicBezTo>
                  <a:pt x="692054" y="345981"/>
                  <a:pt x="702112" y="355732"/>
                  <a:pt x="716352" y="363437"/>
                </a:cubicBezTo>
                <a:cubicBezTo>
                  <a:pt x="754546" y="384710"/>
                  <a:pt x="790508" y="408138"/>
                  <a:pt x="869745" y="400343"/>
                </a:cubicBezTo>
                <a:cubicBezTo>
                  <a:pt x="847718" y="392203"/>
                  <a:pt x="825656" y="394699"/>
                  <a:pt x="806641" y="393290"/>
                </a:cubicBezTo>
                <a:cubicBezTo>
                  <a:pt x="792988" y="392249"/>
                  <a:pt x="779165" y="389265"/>
                  <a:pt x="791435" y="380072"/>
                </a:cubicBezTo>
                <a:cubicBezTo>
                  <a:pt x="805532" y="369601"/>
                  <a:pt x="796441" y="365362"/>
                  <a:pt x="787709" y="359692"/>
                </a:cubicBezTo>
                <a:cubicBezTo>
                  <a:pt x="767647" y="346342"/>
                  <a:pt x="751260" y="330710"/>
                  <a:pt x="711071" y="330880"/>
                </a:cubicBezTo>
                <a:cubicBezTo>
                  <a:pt x="704773" y="330873"/>
                  <a:pt x="699699" y="328240"/>
                  <a:pt x="694722" y="326718"/>
                </a:cubicBezTo>
                <a:cubicBezTo>
                  <a:pt x="687749" y="324532"/>
                  <a:pt x="681713" y="321984"/>
                  <a:pt x="684613" y="316412"/>
                </a:cubicBezTo>
                <a:cubicBezTo>
                  <a:pt x="687565" y="311396"/>
                  <a:pt x="694531" y="307986"/>
                  <a:pt x="703615" y="306629"/>
                </a:cubicBezTo>
                <a:cubicBezTo>
                  <a:pt x="711738" y="305356"/>
                  <a:pt x="720365" y="304319"/>
                  <a:pt x="728585" y="304157"/>
                </a:cubicBezTo>
                <a:cubicBezTo>
                  <a:pt x="765287" y="302895"/>
                  <a:pt x="791378" y="313197"/>
                  <a:pt x="817397" y="322666"/>
                </a:cubicBezTo>
                <a:cubicBezTo>
                  <a:pt x="908436" y="355531"/>
                  <a:pt x="989341" y="394323"/>
                  <a:pt x="1073943" y="431110"/>
                </a:cubicBezTo>
                <a:cubicBezTo>
                  <a:pt x="1158521" y="467620"/>
                  <a:pt x="1256741" y="493978"/>
                  <a:pt x="1349484" y="524175"/>
                </a:cubicBezTo>
                <a:cubicBezTo>
                  <a:pt x="1563417" y="594105"/>
                  <a:pt x="1778287" y="663672"/>
                  <a:pt x="2004921" y="723811"/>
                </a:cubicBezTo>
                <a:cubicBezTo>
                  <a:pt x="2226580" y="782429"/>
                  <a:pt x="2967159" y="809769"/>
                  <a:pt x="3111348" y="808027"/>
                </a:cubicBezTo>
                <a:cubicBezTo>
                  <a:pt x="3295676" y="805559"/>
                  <a:pt x="3730204" y="773014"/>
                  <a:pt x="4173417" y="745585"/>
                </a:cubicBezTo>
                <a:cubicBezTo>
                  <a:pt x="4223504" y="742307"/>
                  <a:pt x="4272653" y="739393"/>
                  <a:pt x="4324760" y="737057"/>
                </a:cubicBezTo>
                <a:cubicBezTo>
                  <a:pt x="5801059" y="670156"/>
                  <a:pt x="6841344" y="326433"/>
                  <a:pt x="6893789" y="305879"/>
                </a:cubicBezTo>
                <a:cubicBezTo>
                  <a:pt x="6978091" y="273014"/>
                  <a:pt x="7258655" y="208091"/>
                  <a:pt x="7259184" y="208604"/>
                </a:cubicBezTo>
                <a:cubicBezTo>
                  <a:pt x="7265440" y="213652"/>
                  <a:pt x="7297274" y="217644"/>
                  <a:pt x="7323059" y="220312"/>
                </a:cubicBezTo>
                <a:lnTo>
                  <a:pt x="7347572" y="222730"/>
                </a:lnTo>
                <a:lnTo>
                  <a:pt x="7350636" y="224083"/>
                </a:lnTo>
                <a:cubicBezTo>
                  <a:pt x="7359607" y="224205"/>
                  <a:pt x="7359159" y="223929"/>
                  <a:pt x="7353245" y="223290"/>
                </a:cubicBezTo>
                <a:lnTo>
                  <a:pt x="7347572" y="222730"/>
                </a:lnTo>
                <a:lnTo>
                  <a:pt x="7342573" y="220523"/>
                </a:lnTo>
                <a:cubicBezTo>
                  <a:pt x="7341302" y="218466"/>
                  <a:pt x="7341191" y="215818"/>
                  <a:pt x="7341465" y="213415"/>
                </a:cubicBezTo>
                <a:cubicBezTo>
                  <a:pt x="7342771" y="200707"/>
                  <a:pt x="7352468" y="189782"/>
                  <a:pt x="7375606" y="182994"/>
                </a:cubicBezTo>
                <a:cubicBezTo>
                  <a:pt x="7397808" y="176568"/>
                  <a:pt x="7420538" y="170655"/>
                  <a:pt x="7443270" y="164742"/>
                </a:cubicBezTo>
                <a:cubicBezTo>
                  <a:pt x="7462204" y="159722"/>
                  <a:pt x="7475181" y="158583"/>
                  <a:pt x="7478299" y="172021"/>
                </a:cubicBezTo>
                <a:cubicBezTo>
                  <a:pt x="7481416" y="185460"/>
                  <a:pt x="7508389" y="189249"/>
                  <a:pt x="7524024" y="179761"/>
                </a:cubicBezTo>
                <a:cubicBezTo>
                  <a:pt x="7585174" y="142492"/>
                  <a:pt x="7658615" y="112820"/>
                  <a:pt x="7727944" y="80430"/>
                </a:cubicBezTo>
                <a:cubicBezTo>
                  <a:pt x="7776349" y="57992"/>
                  <a:pt x="7827303" y="37009"/>
                  <a:pt x="7867024" y="9456"/>
                </a:cubicBezTo>
                <a:cubicBezTo>
                  <a:pt x="7874326" y="4338"/>
                  <a:pt x="7880999" y="-2404"/>
                  <a:pt x="7894848" y="858"/>
                </a:cubicBezTo>
                <a:close/>
              </a:path>
            </a:pathLst>
          </a:custGeom>
        </p:spPr>
      </p:pic>
    </p:spTree>
    <p:extLst>
      <p:ext uri="{BB962C8B-B14F-4D97-AF65-F5344CB8AC3E}">
        <p14:creationId xmlns:p14="http://schemas.microsoft.com/office/powerpoint/2010/main" val="33682517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374DE-DC90-1232-BA05-B59F8FECF034}"/>
              </a:ext>
            </a:extLst>
          </p:cNvPr>
          <p:cNvSpPr>
            <a:spLocks noGrp="1"/>
          </p:cNvSpPr>
          <p:nvPr>
            <p:ph type="title"/>
          </p:nvPr>
        </p:nvSpPr>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8ABCA3C9-70DD-A75B-F9AC-467AFAD2786B}"/>
              </a:ext>
            </a:extLst>
          </p:cNvPr>
          <p:cNvSpPr>
            <a:spLocks noGrp="1"/>
          </p:cNvSpPr>
          <p:nvPr>
            <p:ph idx="1"/>
          </p:nvPr>
        </p:nvSpPr>
        <p:spPr>
          <a:xfrm>
            <a:off x="838200" y="2057399"/>
            <a:ext cx="10515600" cy="4119563"/>
          </a:xfrm>
        </p:spPr>
        <p:txBody>
          <a:bodyPr vert="horz" lIns="91440" tIns="45720" rIns="91440" bIns="45720" rtlCol="0" anchor="t">
            <a:normAutofit/>
          </a:bodyPr>
          <a:lstStyle/>
          <a:p>
            <a:pPr marL="0" indent="0">
              <a:buNone/>
            </a:pPr>
            <a:r>
              <a:rPr lang="en-GB">
                <a:ea typeface="+mn-lt"/>
                <a:cs typeface="+mn-lt"/>
              </a:rPr>
              <a:t>Henning, J. E., Stone, J. M., &amp; Kelly, J. L. (2009) Using Action Research to Improve Instruction: An Interactive Guide for Teachers. New York, NY: Routledge.</a:t>
            </a:r>
          </a:p>
          <a:p>
            <a:pPr marL="0" indent="0">
              <a:buNone/>
            </a:pPr>
            <a:endParaRPr lang="en-US"/>
          </a:p>
          <a:p>
            <a:pPr marL="0" indent="0">
              <a:buNone/>
            </a:pPr>
            <a:r>
              <a:rPr lang="en-GB">
                <a:ea typeface="+mn-lt"/>
                <a:cs typeface="+mn-lt"/>
              </a:rPr>
              <a:t>Lewin, K. (1948) Action research and minority problems. In G. W. Lewin (ed.), Resolving social conflicts. New York: Harper.</a:t>
            </a:r>
          </a:p>
          <a:p>
            <a:pPr marL="0" indent="0">
              <a:buNone/>
            </a:pPr>
            <a:endParaRPr lang="en-GB">
              <a:ea typeface="+mn-lt"/>
              <a:cs typeface="+mn-lt"/>
            </a:endParaRPr>
          </a:p>
          <a:p>
            <a:pPr marL="0" indent="0">
              <a:buNone/>
            </a:pPr>
            <a:endParaRPr lang="en-GB">
              <a:ea typeface="+mn-lt"/>
              <a:cs typeface="+mn-lt"/>
            </a:endParaRPr>
          </a:p>
          <a:p>
            <a:endParaRPr lang="en-GB">
              <a:cs typeface="Calibri"/>
            </a:endParaRPr>
          </a:p>
        </p:txBody>
      </p:sp>
    </p:spTree>
    <p:extLst>
      <p:ext uri="{BB962C8B-B14F-4D97-AF65-F5344CB8AC3E}">
        <p14:creationId xmlns:p14="http://schemas.microsoft.com/office/powerpoint/2010/main" val="41314038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1" ma:contentTypeDescription="Create a new document." ma:contentTypeScope="" ma:versionID="41dec61dd083a53000eef97fc89faae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a68bcea133a727dbef5f24f4c66cdfb2"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element ref="ns2:Updatedfor2526"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element name="Updatedfor2526" ma:index="46" nillable="true" ma:displayName="Updated for 2526" ma:default="0" ma:format="Dropdown" ma:internalName="Updatedfor2526">
      <xsd:simpleType>
        <xsd:restriction base="dms:Boolean"/>
      </xsd:simpleType>
    </xsd:element>
    <xsd:element name="MediaServiceBillingMetadata" ma:index="4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Updatedfor2526 xmlns="92c24619-d6d5-42cf-b618-23d930ad9f20">false</Updatedfor2526>
  </documentManagement>
</p:properties>
</file>

<file path=customXml/itemProps1.xml><?xml version="1.0" encoding="utf-8"?>
<ds:datastoreItem xmlns:ds="http://schemas.openxmlformats.org/officeDocument/2006/customXml" ds:itemID="{9DE3B59B-A964-41BD-A2C7-10D8D06D7E2C}">
  <ds:schemaRefs>
    <ds:schemaRef ds:uri="http://schemas.microsoft.com/sharepoint/v3/contenttype/forms"/>
  </ds:schemaRefs>
</ds:datastoreItem>
</file>

<file path=customXml/itemProps2.xml><?xml version="1.0" encoding="utf-8"?>
<ds:datastoreItem xmlns:ds="http://schemas.openxmlformats.org/officeDocument/2006/customXml" ds:itemID="{549DE784-13D1-441A-9F33-7C643C051FBA}">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B4491E8-5AA5-49DB-8930-D61781DFB126}">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17</Slides>
  <Notes>10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ECAD7006:  Research Question</vt:lpstr>
      <vt:lpstr>Write down</vt:lpstr>
      <vt:lpstr>Acting upon findings:</vt:lpstr>
      <vt:lpstr>Example:</vt:lpstr>
      <vt:lpstr>Example:</vt:lpstr>
      <vt:lpstr>Aims and Objectives</vt:lpstr>
      <vt:lpstr>Deductive vs Inductive approaches:</vt:lpstr>
      <vt:lpstr>PowerPoint Presentation</vt:lpstr>
      <vt:lpstr>A good research question generally has the following features:</vt:lpstr>
      <vt:lpstr>Research Questions (RQs)</vt:lpstr>
      <vt:lpstr>Research Questions should be:</vt:lpstr>
      <vt:lpstr>Task: Research Questions</vt:lpstr>
      <vt:lpstr>PowerPoint Presentation</vt:lpstr>
      <vt:lpstr>Have a go!</vt:lpstr>
      <vt:lpstr>Ask yourself:</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ECAD6010: Session 4</dc:title>
  <dc:creator>Julia Holloway</dc:creator>
  <cp:revision>1</cp:revision>
  <dcterms:created xsi:type="dcterms:W3CDTF">2021-05-20T09:12:16Z</dcterms:created>
  <dcterms:modified xsi:type="dcterms:W3CDTF">2026-01-28T13:18:00Z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