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24"/>
  </p:notesMasterIdLst>
  <p:sldIdLst>
    <p:sldId id="256" r:id="rId2"/>
    <p:sldId id="263" r:id="rId3"/>
    <p:sldId id="258" r:id="rId4"/>
    <p:sldId id="259" r:id="rId5"/>
    <p:sldId id="260" r:id="rId6"/>
    <p:sldId id="280" r:id="rId7"/>
    <p:sldId id="281" r:id="rId8"/>
    <p:sldId id="282" r:id="rId9"/>
    <p:sldId id="278" r:id="rId10"/>
    <p:sldId id="286" r:id="rId11"/>
    <p:sldId id="284" r:id="rId12"/>
    <p:sldId id="279" r:id="rId13"/>
    <p:sldId id="261" r:id="rId14"/>
    <p:sldId id="264" r:id="rId15"/>
    <p:sldId id="265" r:id="rId16"/>
    <p:sldId id="266" r:id="rId17"/>
    <p:sldId id="267" r:id="rId18"/>
    <p:sldId id="272" r:id="rId19"/>
    <p:sldId id="277" r:id="rId20"/>
    <p:sldId id="285" r:id="rId21"/>
    <p:sldId id="287"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59657" autoAdjust="0"/>
  </p:normalViewPr>
  <p:slideViewPr>
    <p:cSldViewPr snapToGrid="0">
      <p:cViewPr varScale="1">
        <p:scale>
          <a:sx n="76" d="100"/>
          <a:sy n="76" d="100"/>
        </p:scale>
        <p:origin x="68" y="940"/>
      </p:cViewPr>
      <p:guideLst/>
    </p:cSldViewPr>
  </p:slideViewPr>
  <p:notesTextViewPr>
    <p:cViewPr>
      <p:scale>
        <a:sx n="1" d="1"/>
        <a:sy n="1" d="1"/>
      </p:scale>
      <p:origin x="0" y="0"/>
    </p:cViewPr>
  </p:notesTextViewPr>
  <p:notesViewPr>
    <p:cSldViewPr snapToGrid="0">
      <p:cViewPr varScale="1">
        <p:scale>
          <a:sx n="79" d="100"/>
          <a:sy n="79" d="100"/>
        </p:scale>
        <p:origin x="2764"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53566-606D-4899-9826-B5996EE97A47}"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F1A0E1-68E8-4E20-B3AE-D0EEFF9E87D6}" type="slidenum">
              <a:rPr lang="en-GB" smtClean="0"/>
              <a:t>‹#›</a:t>
            </a:fld>
            <a:endParaRPr lang="en-GB"/>
          </a:p>
        </p:txBody>
      </p:sp>
    </p:spTree>
    <p:extLst>
      <p:ext uri="{BB962C8B-B14F-4D97-AF65-F5344CB8AC3E}">
        <p14:creationId xmlns:p14="http://schemas.microsoft.com/office/powerpoint/2010/main" val="17407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ing.com/search?q=define+synthe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is to focus on supporting students to engage with the Independent Project. It will outline the expectations of the Independent Project and encourage students to consider what the focus of their project will be.</a:t>
            </a:r>
          </a:p>
          <a:p>
            <a:endParaRPr lang="en-GB" dirty="0"/>
          </a:p>
          <a:p>
            <a:r>
              <a:rPr lang="en-GB" dirty="0"/>
              <a:t>This is a unique module designed to support students in investigating an area of their choice and create a piece of work that allows them to showcase and develop their interests within education. </a:t>
            </a:r>
          </a:p>
          <a:p>
            <a:endParaRPr lang="en-GB" dirty="0"/>
          </a:p>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1</a:t>
            </a:fld>
            <a:endParaRPr lang="en-GB"/>
          </a:p>
        </p:txBody>
      </p:sp>
    </p:spTree>
    <p:extLst>
      <p:ext uri="{BB962C8B-B14F-4D97-AF65-F5344CB8AC3E}">
        <p14:creationId xmlns:p14="http://schemas.microsoft.com/office/powerpoint/2010/main" val="4065127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refer students to the assignment brief and the three elements of the portfolio. Emphasise that the final mark will be awarded on the basis of the portfolio as a whole although the different elements may be completed separately. </a:t>
            </a:r>
          </a:p>
          <a:p>
            <a:endParaRPr lang="en-GB" dirty="0"/>
          </a:p>
          <a:p>
            <a:r>
              <a:rPr lang="en-GB" dirty="0"/>
              <a:t>Exact structure of the portfolio will follow in a few slides but now we will be outlining the significance of independent research to students in relation to their area of study.</a:t>
            </a:r>
          </a:p>
        </p:txBody>
      </p:sp>
      <p:sp>
        <p:nvSpPr>
          <p:cNvPr id="4" name="Slide Number Placeholder 3"/>
          <p:cNvSpPr>
            <a:spLocks noGrp="1"/>
          </p:cNvSpPr>
          <p:nvPr>
            <p:ph type="sldNum" sz="quarter" idx="5"/>
          </p:nvPr>
        </p:nvSpPr>
        <p:spPr/>
        <p:txBody>
          <a:bodyPr/>
          <a:lstStyle/>
          <a:p>
            <a:fld id="{51F1A0E1-68E8-4E20-B3AE-D0EEFF9E87D6}" type="slidenum">
              <a:rPr lang="en-GB" smtClean="0"/>
              <a:t>2</a:t>
            </a:fld>
            <a:endParaRPr lang="en-GB"/>
          </a:p>
        </p:txBody>
      </p:sp>
    </p:spTree>
    <p:extLst>
      <p:ext uri="{BB962C8B-B14F-4D97-AF65-F5344CB8AC3E}">
        <p14:creationId xmlns:p14="http://schemas.microsoft.com/office/powerpoint/2010/main" val="2623903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slides is to emphasis the independent nature of the portfolio, this is to encourage independence of thought and that this is the creation of the student and staff will not be able to provide them with a title so they should have reflected on this over the summer. If not then consideration as to their areas of interest or potential employment routes may give them a starting point. </a:t>
            </a:r>
          </a:p>
        </p:txBody>
      </p:sp>
      <p:sp>
        <p:nvSpPr>
          <p:cNvPr id="4" name="Slide Number Placeholder 3"/>
          <p:cNvSpPr>
            <a:spLocks noGrp="1"/>
          </p:cNvSpPr>
          <p:nvPr>
            <p:ph type="sldNum" sz="quarter" idx="5"/>
          </p:nvPr>
        </p:nvSpPr>
        <p:spPr/>
        <p:txBody>
          <a:bodyPr/>
          <a:lstStyle/>
          <a:p>
            <a:fld id="{51F1A0E1-68E8-4E20-B3AE-D0EEFF9E87D6}" type="slidenum">
              <a:rPr lang="en-GB" smtClean="0"/>
              <a:t>3</a:t>
            </a:fld>
            <a:endParaRPr lang="en-GB"/>
          </a:p>
        </p:txBody>
      </p:sp>
    </p:spTree>
    <p:extLst>
      <p:ext uri="{BB962C8B-B14F-4D97-AF65-F5344CB8AC3E}">
        <p14:creationId xmlns:p14="http://schemas.microsoft.com/office/powerpoint/2010/main" val="3168934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4</a:t>
            </a:fld>
            <a:endParaRPr lang="en-GB"/>
          </a:p>
        </p:txBody>
      </p:sp>
    </p:spTree>
    <p:extLst>
      <p:ext uri="{BB962C8B-B14F-4D97-AF65-F5344CB8AC3E}">
        <p14:creationId xmlns:p14="http://schemas.microsoft.com/office/powerpoint/2010/main" val="2456666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here to the wider skills developed through project management activities such as this. Employability skills and references.</a:t>
            </a:r>
          </a:p>
        </p:txBody>
      </p:sp>
      <p:sp>
        <p:nvSpPr>
          <p:cNvPr id="4" name="Slide Number Placeholder 3"/>
          <p:cNvSpPr>
            <a:spLocks noGrp="1"/>
          </p:cNvSpPr>
          <p:nvPr>
            <p:ph type="sldNum" sz="quarter" idx="5"/>
          </p:nvPr>
        </p:nvSpPr>
        <p:spPr/>
        <p:txBody>
          <a:bodyPr/>
          <a:lstStyle/>
          <a:p>
            <a:fld id="{51F1A0E1-68E8-4E20-B3AE-D0EEFF9E87D6}" type="slidenum">
              <a:rPr lang="en-GB" smtClean="0"/>
              <a:t>5</a:t>
            </a:fld>
            <a:endParaRPr lang="en-GB"/>
          </a:p>
        </p:txBody>
      </p:sp>
    </p:spTree>
    <p:extLst>
      <p:ext uri="{BB962C8B-B14F-4D97-AF65-F5344CB8AC3E}">
        <p14:creationId xmlns:p14="http://schemas.microsoft.com/office/powerpoint/2010/main" val="2057581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to focus on what we mean by research, students should be familiar with this from level 5 but this can act as a refresher. </a:t>
            </a:r>
          </a:p>
        </p:txBody>
      </p:sp>
      <p:sp>
        <p:nvSpPr>
          <p:cNvPr id="4" name="Slide Number Placeholder 3"/>
          <p:cNvSpPr>
            <a:spLocks noGrp="1"/>
          </p:cNvSpPr>
          <p:nvPr>
            <p:ph type="sldNum" sz="quarter" idx="5"/>
          </p:nvPr>
        </p:nvSpPr>
        <p:spPr/>
        <p:txBody>
          <a:bodyPr/>
          <a:lstStyle/>
          <a:p>
            <a:fld id="{51F1A0E1-68E8-4E20-B3AE-D0EEFF9E87D6}" type="slidenum">
              <a:rPr lang="en-GB" smtClean="0"/>
              <a:t>6</a:t>
            </a:fld>
            <a:endParaRPr lang="en-GB"/>
          </a:p>
        </p:txBody>
      </p:sp>
    </p:spTree>
    <p:extLst>
      <p:ext uri="{BB962C8B-B14F-4D97-AF65-F5344CB8AC3E}">
        <p14:creationId xmlns:p14="http://schemas.microsoft.com/office/powerpoint/2010/main" val="1311781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what each of these words mean and there is opportunity here to check with students as to their understanding of the terminology also.</a:t>
            </a:r>
          </a:p>
          <a:p>
            <a:r>
              <a:rPr lang="en-GB" b="1" u="sng" dirty="0">
                <a:solidFill>
                  <a:srgbClr val="FF0000"/>
                </a:solidFill>
              </a:rPr>
              <a:t>ACADEMIC RIGOUR </a:t>
            </a:r>
            <a:r>
              <a:rPr lang="en-GB" dirty="0"/>
              <a:t>-  </a:t>
            </a:r>
            <a:r>
              <a:rPr lang="en-GB" b="0" i="0" u="none" strike="noStrike" dirty="0">
                <a:solidFill>
                  <a:srgbClr val="666666"/>
                </a:solidFill>
                <a:effectLst/>
                <a:latin typeface="Arial" panose="020B0604020202020204" pitchFamily="34" charset="0"/>
              </a:rPr>
              <a:t>Intellectual rigour is a process of thought which is consistent, does not contain self-contradiction, and takes into account the entire scope of available knowledge on the topic. It actively avoids logical fallacy. Furthermore, it requires a sceptical assessment of the available knowledge. If a topic or case is dealt with in a rigorous way, it typically means that it is dealt with in a comprehensive, thorough and complete way, leaving no room for inconsistencies.</a:t>
            </a:r>
          </a:p>
          <a:p>
            <a:r>
              <a:rPr lang="en-GB" b="1" i="0" u="sng" strike="noStrike" dirty="0">
                <a:solidFill>
                  <a:srgbClr val="666666"/>
                </a:solidFill>
                <a:effectLst/>
                <a:latin typeface="Arial" panose="020B0604020202020204" pitchFamily="34" charset="0"/>
              </a:rPr>
              <a:t>CRITICAL WRITING </a:t>
            </a:r>
            <a:r>
              <a:rPr lang="en-GB" b="0" i="0" u="none" strike="noStrike" dirty="0">
                <a:solidFill>
                  <a:srgbClr val="1E1E1E"/>
                </a:solidFill>
                <a:effectLst/>
                <a:latin typeface="Calibre"/>
              </a:rPr>
              <a:t>Critical writing is writing which analyses and evaluates information, usually from multiple sources, in order to develop an argument. A mistake many beginning writers make is to assume that everything they read is true and that they should agree with it, since it has been published in an academic text or journal. Being part of the academic community, however, means that you should be critical of (i.e. question) what you read, looking for reasons why it should be accepted or rejected, for example by comparing it with what other writers say about the topic, or evaluating the research methods to see if they are adequate or whether they could be improved.</a:t>
            </a:r>
            <a:endParaRPr lang="en-GB" b="0" i="0" u="none" strike="noStrike" dirty="0">
              <a:solidFill>
                <a:srgbClr val="666666"/>
              </a:solidFill>
              <a:effectLst/>
              <a:latin typeface="Arial" panose="020B0604020202020204" pitchFamily="34" charset="0"/>
            </a:endParaRPr>
          </a:p>
          <a:p>
            <a:r>
              <a:rPr lang="en-GB" b="1" u="sng" dirty="0"/>
              <a:t>PROCESS</a:t>
            </a:r>
          </a:p>
          <a:p>
            <a:r>
              <a:rPr lang="en-GB" b="1" u="sng" dirty="0"/>
              <a:t>DEPENDABLE</a:t>
            </a:r>
          </a:p>
          <a:p>
            <a:r>
              <a:rPr lang="en-GB" b="1" u="sng" dirty="0"/>
              <a:t>SYSTEMATIC </a:t>
            </a:r>
            <a:r>
              <a:rPr lang="en-GB" b="1" i="0" u="none" strike="noStrike" dirty="0">
                <a:solidFill>
                  <a:srgbClr val="767676"/>
                </a:solidFill>
                <a:effectLst/>
                <a:latin typeface="Arial" panose="020B0604020202020204" pitchFamily="34" charset="0"/>
              </a:rPr>
              <a:t>Writing</a:t>
            </a:r>
            <a:r>
              <a:rPr lang="en-GB" b="0" i="0" u="none" strike="noStrike" dirty="0">
                <a:solidFill>
                  <a:srgbClr val="666666"/>
                </a:solidFill>
                <a:effectLst/>
                <a:latin typeface="Arial" panose="020B0604020202020204" pitchFamily="34" charset="0"/>
              </a:rPr>
              <a:t> up a</a:t>
            </a:r>
            <a:r>
              <a:rPr lang="en-GB" b="1" i="0" u="none" strike="noStrike" dirty="0">
                <a:solidFill>
                  <a:srgbClr val="767676"/>
                </a:solidFill>
                <a:effectLst/>
                <a:latin typeface="Arial" panose="020B0604020202020204" pitchFamily="34" charset="0"/>
              </a:rPr>
              <a:t> systematic</a:t>
            </a:r>
            <a:r>
              <a:rPr lang="en-GB" b="0" i="0" u="none" strike="noStrike" dirty="0">
                <a:solidFill>
                  <a:srgbClr val="666666"/>
                </a:solidFill>
                <a:effectLst/>
                <a:latin typeface="Arial" panose="020B0604020202020204" pitchFamily="34" charset="0"/>
              </a:rPr>
              <a:t> review is best done in a clear structured way so that the (often) large amount of data can be described accurately and succinctly. You must follow a structured approach, otherwise you will miss important data it put it in the wrong order.</a:t>
            </a:r>
          </a:p>
          <a:p>
            <a:pPr algn="l"/>
            <a:r>
              <a:rPr lang="en-GB" b="1" i="0" u="none" strike="noStrike" dirty="0">
                <a:solidFill>
                  <a:srgbClr val="666666"/>
                </a:solidFill>
                <a:effectLst/>
                <a:latin typeface="Arial" panose="020B0604020202020204" pitchFamily="34" charset="0"/>
              </a:rPr>
              <a:t>ANALYSIS </a:t>
            </a:r>
            <a:r>
              <a:rPr lang="en-GB" b="0" i="0" u="none" strike="noStrike" dirty="0">
                <a:solidFill>
                  <a:srgbClr val="666666"/>
                </a:solidFill>
                <a:effectLst/>
                <a:latin typeface="Arial" panose="020B0604020202020204" pitchFamily="34" charset="0"/>
              </a:rPr>
              <a:t>- </a:t>
            </a:r>
            <a:r>
              <a:rPr lang="en-GB" b="0" i="0" u="none" strike="noStrike" dirty="0">
                <a:solidFill>
                  <a:srgbClr val="111111"/>
                </a:solidFill>
                <a:effectLst/>
                <a:latin typeface="Arial" panose="020B0604020202020204" pitchFamily="34" charset="0"/>
              </a:rPr>
              <a:t>detailed examination of the elements or structure of something / the process of separating something into its constituent elements. Often contrasted with </a:t>
            </a:r>
            <a:r>
              <a:rPr lang="en-GB" b="0" i="0" u="none" strike="noStrike" dirty="0">
                <a:solidFill>
                  <a:srgbClr val="1A0DAB"/>
                </a:solidFill>
                <a:effectLst/>
                <a:latin typeface="Arial" panose="020B0604020202020204" pitchFamily="34" charset="0"/>
                <a:hlinkClick r:id="rId3"/>
              </a:rPr>
              <a:t>synthesis</a:t>
            </a:r>
            <a:r>
              <a:rPr lang="en-GB" b="0" i="0" u="none" strike="noStrike" dirty="0">
                <a:solidFill>
                  <a:srgbClr val="111111"/>
                </a:solidFill>
                <a:effectLst/>
                <a:latin typeface="Arial" panose="020B0604020202020204" pitchFamily="34" charset="0"/>
              </a:rPr>
              <a:t>.</a:t>
            </a:r>
          </a:p>
          <a:p>
            <a:r>
              <a:rPr lang="en-GB" b="1" i="0" u="none" strike="noStrike" dirty="0">
                <a:solidFill>
                  <a:srgbClr val="111111"/>
                </a:solidFill>
                <a:effectLst/>
                <a:latin typeface="Arial" panose="020B0604020202020204" pitchFamily="34" charset="0"/>
              </a:rPr>
              <a:t>DATA </a:t>
            </a:r>
            <a:r>
              <a:rPr lang="en-GB" b="0" i="0" u="none" strike="noStrike" dirty="0">
                <a:solidFill>
                  <a:srgbClr val="111111"/>
                </a:solidFill>
                <a:effectLst/>
                <a:latin typeface="Arial" panose="020B0604020202020204" pitchFamily="34" charset="0"/>
              </a:rPr>
              <a:t>– FIGURES AND FACTS</a:t>
            </a:r>
          </a:p>
          <a:p>
            <a:r>
              <a:rPr lang="en-GB" b="1" i="0" u="none" strike="noStrike" dirty="0">
                <a:solidFill>
                  <a:srgbClr val="111111"/>
                </a:solidFill>
                <a:effectLst/>
                <a:latin typeface="Arial" panose="020B0604020202020204" pitchFamily="34" charset="0"/>
              </a:rPr>
              <a:t>INTERPRETATION</a:t>
            </a:r>
            <a:r>
              <a:rPr lang="en-GB" b="0" i="0" u="none" strike="noStrike" dirty="0">
                <a:solidFill>
                  <a:srgbClr val="111111"/>
                </a:solidFill>
                <a:effectLst/>
                <a:latin typeface="Arial" panose="020B0604020202020204" pitchFamily="34" charset="0"/>
              </a:rPr>
              <a:t> - </a:t>
            </a:r>
            <a:r>
              <a:rPr lang="en-GB" b="0" i="0" u="none" strike="noStrike" dirty="0">
                <a:solidFill>
                  <a:srgbClr val="555555"/>
                </a:solidFill>
                <a:effectLst/>
                <a:latin typeface="Proxima Nova"/>
              </a:rPr>
              <a:t>Data interpretation refers to the implementation of processes through which data is reviewed for the purpose of arriving at an informed conclusion. The interpretation of data gives meaning to the information analysed and determines its significance and implications for your study.</a:t>
            </a:r>
          </a:p>
          <a:p>
            <a:r>
              <a:rPr lang="en-GB" b="1" i="0" u="none" strike="noStrike" dirty="0">
                <a:solidFill>
                  <a:srgbClr val="555555"/>
                </a:solidFill>
                <a:effectLst/>
                <a:latin typeface="Proxima Nova"/>
              </a:rPr>
              <a:t>PRESENTATION</a:t>
            </a:r>
            <a:r>
              <a:rPr lang="en-GB" b="0" i="0" u="none" strike="noStrike" dirty="0">
                <a:solidFill>
                  <a:srgbClr val="555555"/>
                </a:solidFill>
                <a:effectLst/>
                <a:latin typeface="Proxima Nova"/>
              </a:rPr>
              <a:t> – Word or other?, Ariel 12, 1.5 line spacing. Tables, graphs, diagrams etc. Cover page? Will share a road map with you </a:t>
            </a:r>
            <a:r>
              <a:rPr lang="en-GB" b="0" i="0" u="none" strike="noStrike" dirty="0" err="1">
                <a:solidFill>
                  <a:srgbClr val="555555"/>
                </a:solidFill>
                <a:effectLst/>
                <a:latin typeface="Proxima Nova"/>
              </a:rPr>
              <a:t>ie</a:t>
            </a:r>
            <a:r>
              <a:rPr lang="en-GB" b="0" i="0" u="none" strike="noStrike" dirty="0">
                <a:solidFill>
                  <a:srgbClr val="555555"/>
                </a:solidFill>
                <a:effectLst/>
                <a:latin typeface="Proxima Nova"/>
              </a:rPr>
              <a:t> a suggested list of headings/sub-headings…</a:t>
            </a:r>
          </a:p>
          <a:p>
            <a:r>
              <a:rPr lang="en-GB" b="1" i="0" u="none" strike="noStrike" dirty="0">
                <a:solidFill>
                  <a:srgbClr val="555555"/>
                </a:solidFill>
                <a:effectLst/>
                <a:latin typeface="Proxima Nova"/>
              </a:rPr>
              <a:t>LOGICAL CONSTRUCTION </a:t>
            </a:r>
            <a:r>
              <a:rPr lang="en-GB" b="0" i="0" u="none" strike="noStrike" dirty="0">
                <a:solidFill>
                  <a:srgbClr val="555555"/>
                </a:solidFill>
                <a:effectLst/>
                <a:latin typeface="Proxima Nova"/>
              </a:rPr>
              <a:t>– orderly and structured each part building the argument in steps GOLDEN THREAD</a:t>
            </a:r>
          </a:p>
          <a:p>
            <a:r>
              <a:rPr lang="en-GB" b="1" i="0" u="none" strike="noStrike" dirty="0">
                <a:solidFill>
                  <a:srgbClr val="555555"/>
                </a:solidFill>
                <a:effectLst/>
                <a:latin typeface="Proxima Nova"/>
              </a:rPr>
              <a:t>SUSTAINED ARGUMENT </a:t>
            </a:r>
            <a:r>
              <a:rPr lang="en-GB" b="0" i="0" u="none" strike="noStrike" dirty="0">
                <a:solidFill>
                  <a:srgbClr val="555555"/>
                </a:solidFill>
                <a:effectLst/>
                <a:latin typeface="Proxima Nova"/>
              </a:rPr>
              <a:t>- </a:t>
            </a:r>
            <a:r>
              <a:rPr lang="en-GB" b="1" i="0" u="none" strike="noStrike" dirty="0">
                <a:solidFill>
                  <a:srgbClr val="111111"/>
                </a:solidFill>
                <a:effectLst/>
                <a:latin typeface="&amp;quot"/>
              </a:rPr>
              <a:t>well-organized, well-supported writing one would expect to find in an academic, research-based, persuasive argument</a:t>
            </a:r>
            <a:r>
              <a:rPr lang="en-GB" b="0" i="0" u="none" strike="noStrike" dirty="0">
                <a:solidFill>
                  <a:srgbClr val="111111"/>
                </a:solidFill>
                <a:effectLst/>
                <a:latin typeface="Segoe UI" panose="020B0502040204020203" pitchFamily="34" charset="0"/>
              </a:rPr>
              <a:t>.</a:t>
            </a:r>
          </a:p>
          <a:p>
            <a:r>
              <a:rPr lang="en-GB" b="1" i="0" u="none" strike="noStrike" dirty="0">
                <a:solidFill>
                  <a:srgbClr val="111111"/>
                </a:solidFill>
                <a:effectLst/>
                <a:latin typeface="Segoe UI" panose="020B0502040204020203" pitchFamily="34" charset="0"/>
              </a:rPr>
              <a:t>VALID AND VERIFIABLE </a:t>
            </a:r>
            <a:r>
              <a:rPr lang="en-GB" b="0" i="0" u="none" strike="noStrike" dirty="0">
                <a:solidFill>
                  <a:srgbClr val="111111"/>
                </a:solidFill>
                <a:effectLst/>
                <a:latin typeface="Segoe UI" panose="020B0502040204020203" pitchFamily="34" charset="0"/>
              </a:rPr>
              <a:t>- this concept implies that whatever you conclude on the basis of your findings is correct and can be verified by you and others.</a:t>
            </a:r>
          </a:p>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7</a:t>
            </a:fld>
            <a:endParaRPr lang="en-GB"/>
          </a:p>
        </p:txBody>
      </p:sp>
    </p:spTree>
    <p:extLst>
      <p:ext uri="{BB962C8B-B14F-4D97-AF65-F5344CB8AC3E}">
        <p14:creationId xmlns:p14="http://schemas.microsoft.com/office/powerpoint/2010/main" val="498113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8</a:t>
            </a:fld>
            <a:endParaRPr lang="en-GB"/>
          </a:p>
        </p:txBody>
      </p:sp>
    </p:spTree>
    <p:extLst>
      <p:ext uri="{BB962C8B-B14F-4D97-AF65-F5344CB8AC3E}">
        <p14:creationId xmlns:p14="http://schemas.microsoft.com/office/powerpoint/2010/main" val="2897793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here how the project is structured and the stages they are expected to reach during the academic year. Those highlighted in red are key points where students will firstly meet with their tutor to discuss initial plans and to determine which aspects of the stage 1 material thy will need to focus on. </a:t>
            </a:r>
          </a:p>
        </p:txBody>
      </p:sp>
      <p:sp>
        <p:nvSpPr>
          <p:cNvPr id="4" name="Slide Number Placeholder 3"/>
          <p:cNvSpPr>
            <a:spLocks noGrp="1"/>
          </p:cNvSpPr>
          <p:nvPr>
            <p:ph type="sldNum" sz="quarter" idx="5"/>
          </p:nvPr>
        </p:nvSpPr>
        <p:spPr/>
        <p:txBody>
          <a:bodyPr/>
          <a:lstStyle/>
          <a:p>
            <a:fld id="{51F1A0E1-68E8-4E20-B3AE-D0EEFF9E87D6}" type="slidenum">
              <a:rPr lang="en-GB" smtClean="0"/>
              <a:t>9</a:t>
            </a:fld>
            <a:endParaRPr lang="en-GB"/>
          </a:p>
        </p:txBody>
      </p:sp>
    </p:spTree>
    <p:extLst>
      <p:ext uri="{BB962C8B-B14F-4D97-AF65-F5344CB8AC3E}">
        <p14:creationId xmlns:p14="http://schemas.microsoft.com/office/powerpoint/2010/main" val="1697452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a distinction here between the two, ethics forms to be completed regardless but for primary research this will need formal university approval and therefore early completion of the ethics form is important. </a:t>
            </a:r>
          </a:p>
        </p:txBody>
      </p:sp>
      <p:sp>
        <p:nvSpPr>
          <p:cNvPr id="4" name="Slide Number Placeholder 3"/>
          <p:cNvSpPr>
            <a:spLocks noGrp="1"/>
          </p:cNvSpPr>
          <p:nvPr>
            <p:ph type="sldNum" sz="quarter" idx="5"/>
          </p:nvPr>
        </p:nvSpPr>
        <p:spPr/>
        <p:txBody>
          <a:bodyPr/>
          <a:lstStyle/>
          <a:p>
            <a:fld id="{51F1A0E1-68E8-4E20-B3AE-D0EEFF9E87D6}" type="slidenum">
              <a:rPr lang="en-GB" smtClean="0"/>
              <a:t>11</a:t>
            </a:fld>
            <a:endParaRPr lang="en-GB"/>
          </a:p>
        </p:txBody>
      </p:sp>
    </p:spTree>
    <p:extLst>
      <p:ext uri="{BB962C8B-B14F-4D97-AF65-F5344CB8AC3E}">
        <p14:creationId xmlns:p14="http://schemas.microsoft.com/office/powerpoint/2010/main" val="3830670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may need to be changed depending on how the portfolio has been altered.</a:t>
            </a:r>
          </a:p>
        </p:txBody>
      </p:sp>
      <p:sp>
        <p:nvSpPr>
          <p:cNvPr id="4" name="Slide Number Placeholder 3"/>
          <p:cNvSpPr>
            <a:spLocks noGrp="1"/>
          </p:cNvSpPr>
          <p:nvPr>
            <p:ph type="sldNum" sz="quarter" idx="5"/>
          </p:nvPr>
        </p:nvSpPr>
        <p:spPr/>
        <p:txBody>
          <a:bodyPr/>
          <a:lstStyle/>
          <a:p>
            <a:fld id="{51F1A0E1-68E8-4E20-B3AE-D0EEFF9E87D6}" type="slidenum">
              <a:rPr lang="en-GB" smtClean="0"/>
              <a:t>12</a:t>
            </a:fld>
            <a:endParaRPr lang="en-GB"/>
          </a:p>
        </p:txBody>
      </p:sp>
    </p:spTree>
    <p:extLst>
      <p:ext uri="{BB962C8B-B14F-4D97-AF65-F5344CB8AC3E}">
        <p14:creationId xmlns:p14="http://schemas.microsoft.com/office/powerpoint/2010/main" val="156886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13</a:t>
            </a:fld>
            <a:endParaRPr lang="en-GB"/>
          </a:p>
        </p:txBody>
      </p:sp>
    </p:spTree>
    <p:extLst>
      <p:ext uri="{BB962C8B-B14F-4D97-AF65-F5344CB8AC3E}">
        <p14:creationId xmlns:p14="http://schemas.microsoft.com/office/powerpoint/2010/main" val="41310165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14</a:t>
            </a:fld>
            <a:endParaRPr lang="en-GB"/>
          </a:p>
        </p:txBody>
      </p:sp>
    </p:spTree>
    <p:extLst>
      <p:ext uri="{BB962C8B-B14F-4D97-AF65-F5344CB8AC3E}">
        <p14:creationId xmlns:p14="http://schemas.microsoft.com/office/powerpoint/2010/main" val="376623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15</a:t>
            </a:fld>
            <a:endParaRPr lang="en-GB"/>
          </a:p>
        </p:txBody>
      </p:sp>
    </p:spTree>
    <p:extLst>
      <p:ext uri="{BB962C8B-B14F-4D97-AF65-F5344CB8AC3E}">
        <p14:creationId xmlns:p14="http://schemas.microsoft.com/office/powerpoint/2010/main" val="1635852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16</a:t>
            </a:fld>
            <a:endParaRPr lang="en-GB"/>
          </a:p>
        </p:txBody>
      </p:sp>
    </p:spTree>
    <p:extLst>
      <p:ext uri="{BB962C8B-B14F-4D97-AF65-F5344CB8AC3E}">
        <p14:creationId xmlns:p14="http://schemas.microsoft.com/office/powerpoint/2010/main" val="2551965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not have a hypothesis but rather a question or a statement. </a:t>
            </a:r>
          </a:p>
          <a:p>
            <a:r>
              <a:rPr lang="en-GB" dirty="0"/>
              <a:t>I quite favour a research question myself.</a:t>
            </a:r>
          </a:p>
        </p:txBody>
      </p:sp>
      <p:sp>
        <p:nvSpPr>
          <p:cNvPr id="4" name="Slide Number Placeholder 3"/>
          <p:cNvSpPr>
            <a:spLocks noGrp="1"/>
          </p:cNvSpPr>
          <p:nvPr>
            <p:ph type="sldNum" sz="quarter" idx="5"/>
          </p:nvPr>
        </p:nvSpPr>
        <p:spPr/>
        <p:txBody>
          <a:bodyPr/>
          <a:lstStyle/>
          <a:p>
            <a:fld id="{51F1A0E1-68E8-4E20-B3AE-D0EEFF9E87D6}" type="slidenum">
              <a:rPr lang="en-GB" smtClean="0"/>
              <a:t>17</a:t>
            </a:fld>
            <a:endParaRPr lang="en-GB"/>
          </a:p>
        </p:txBody>
      </p:sp>
    </p:spTree>
    <p:extLst>
      <p:ext uri="{BB962C8B-B14F-4D97-AF65-F5344CB8AC3E}">
        <p14:creationId xmlns:p14="http://schemas.microsoft.com/office/powerpoint/2010/main" val="3227510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18</a:t>
            </a:fld>
            <a:endParaRPr lang="en-GB"/>
          </a:p>
        </p:txBody>
      </p:sp>
    </p:spTree>
    <p:extLst>
      <p:ext uri="{BB962C8B-B14F-4D97-AF65-F5344CB8AC3E}">
        <p14:creationId xmlns:p14="http://schemas.microsoft.com/office/powerpoint/2010/main" val="2916818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19</a:t>
            </a:fld>
            <a:endParaRPr lang="en-GB"/>
          </a:p>
        </p:txBody>
      </p:sp>
    </p:spTree>
    <p:extLst>
      <p:ext uri="{BB962C8B-B14F-4D97-AF65-F5344CB8AC3E}">
        <p14:creationId xmlns:p14="http://schemas.microsoft.com/office/powerpoint/2010/main" val="25122831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get overwhelmed! Chunk it up!</a:t>
            </a:r>
          </a:p>
        </p:txBody>
      </p:sp>
      <p:sp>
        <p:nvSpPr>
          <p:cNvPr id="4" name="Slide Number Placeholder 3"/>
          <p:cNvSpPr>
            <a:spLocks noGrp="1"/>
          </p:cNvSpPr>
          <p:nvPr>
            <p:ph type="sldNum" sz="quarter" idx="5"/>
          </p:nvPr>
        </p:nvSpPr>
        <p:spPr/>
        <p:txBody>
          <a:bodyPr/>
          <a:lstStyle/>
          <a:p>
            <a:fld id="{51F1A0E1-68E8-4E20-B3AE-D0EEFF9E87D6}" type="slidenum">
              <a:rPr lang="en-GB" smtClean="0"/>
              <a:t>21</a:t>
            </a:fld>
            <a:endParaRPr lang="en-GB"/>
          </a:p>
        </p:txBody>
      </p:sp>
    </p:spTree>
    <p:extLst>
      <p:ext uri="{BB962C8B-B14F-4D97-AF65-F5344CB8AC3E}">
        <p14:creationId xmlns:p14="http://schemas.microsoft.com/office/powerpoint/2010/main" val="1573991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476129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601048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59195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8547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E9F5AC-2876-4E0F-B32F-677BFDF077AA}" type="datetimeFigureOut">
              <a:rPr lang="en-GB" smtClean="0"/>
              <a:t>23/09/2026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42125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E9F5AC-2876-4E0F-B32F-677BFDF077AA}" type="datetimeFigureOut">
              <a:rPr lang="en-GB" smtClean="0"/>
              <a:t>23/09/2026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70196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E9F5AC-2876-4E0F-B32F-677BFDF077AA}" type="datetimeFigureOut">
              <a:rPr lang="en-GB" smtClean="0"/>
              <a:t>23/09/2026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23001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93137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Tree>
    <p:extLst>
      <p:ext uri="{BB962C8B-B14F-4D97-AF65-F5344CB8AC3E}">
        <p14:creationId xmlns:p14="http://schemas.microsoft.com/office/powerpoint/2010/main" val="624059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987072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50829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778092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2438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918783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4036153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03554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DE9F5AC-2876-4E0F-B32F-677BFDF077AA}" type="datetimeFigureOut">
              <a:rPr lang="en-GB" smtClean="0"/>
              <a:t>23/09/2026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82000D-E256-4847-A495-4A84B693D5EB}" type="slidenum">
              <a:rPr lang="en-GB" smtClean="0"/>
              <a:t>‹#›</a:t>
            </a:fld>
            <a:endParaRPr lang="en-GB"/>
          </a:p>
        </p:txBody>
      </p:sp>
    </p:spTree>
    <p:extLst>
      <p:ext uri="{BB962C8B-B14F-4D97-AF65-F5344CB8AC3E}">
        <p14:creationId xmlns:p14="http://schemas.microsoft.com/office/powerpoint/2010/main" val="161183984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dreamstime.com/royalty-free-stock-photography-four-gears-steps-procedure-process-principles-elements-numbers-to-illustrate-to-perform-task-solve-problem-image3696233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finsmes.com/2019/03/advance-to-acquire-turnitin.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dreamstime.com/stock-illustration-hypothesis-colorful-stripes-alphabets-written-over-backgrounds-image5250131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franklinscience.weebly.com/15---variables.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creativecommons.org/licenses/by/3.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misrelatosyotrascosas.blogspot.com/2016/02/personaje.html" TargetMode="External"/><Relationship Id="rId5" Type="http://schemas.openxmlformats.org/officeDocument/2006/relationships/image" Target="../media/image8.jpeg"/><Relationship Id="rId4" Type="http://schemas.openxmlformats.org/officeDocument/2006/relationships/hyperlink" Target="https://www.clipartkey.com/view/TRximb_free-png-question-mark-question-mark-colourful-transpar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www.clker.com/clipart-book-with-title.html" TargetMode="External"/><Relationship Id="rId5" Type="http://schemas.openxmlformats.org/officeDocument/2006/relationships/image" Target="../media/image10.png"/><Relationship Id="rId4" Type="http://schemas.openxmlformats.org/officeDocument/2006/relationships/hyperlink" Target="https://www.pinclipart.com/pindetail/iTxJJxJ_unsure-face-clip-art-png-downloa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04200" y="1678665"/>
            <a:ext cx="4569803" cy="2369131"/>
          </a:xfrm>
        </p:spPr>
        <p:txBody>
          <a:bodyPr>
            <a:normAutofit/>
          </a:bodyPr>
          <a:lstStyle/>
          <a:p>
            <a:pPr>
              <a:lnSpc>
                <a:spcPct val="90000"/>
              </a:lnSpc>
            </a:pPr>
            <a:r>
              <a:rPr lang="en-GB" sz="3800" dirty="0" err="1">
                <a:solidFill>
                  <a:schemeClr val="bg1"/>
                </a:solidFill>
              </a:rPr>
              <a:t>Prosiect</a:t>
            </a:r>
            <a:r>
              <a:rPr lang="en-GB" sz="3800" dirty="0">
                <a:solidFill>
                  <a:schemeClr val="bg1"/>
                </a:solidFill>
              </a:rPr>
              <a:t> </a:t>
            </a:r>
            <a:r>
              <a:rPr lang="en-GB" sz="3800" dirty="0" err="1">
                <a:solidFill>
                  <a:schemeClr val="bg1"/>
                </a:solidFill>
              </a:rPr>
              <a:t>Annibynnol</a:t>
            </a:r>
            <a:br>
              <a:rPr lang="en-GB" sz="3800" dirty="0">
                <a:solidFill>
                  <a:schemeClr val="bg1"/>
                </a:solidFill>
              </a:rPr>
            </a:br>
            <a:r>
              <a:rPr lang="en-GB" sz="3800" dirty="0">
                <a:solidFill>
                  <a:schemeClr val="bg1"/>
                </a:solidFill>
              </a:rPr>
              <a:t>Independent Project </a:t>
            </a:r>
            <a:br>
              <a:rPr lang="en-GB" sz="3800" dirty="0">
                <a:solidFill>
                  <a:schemeClr val="bg1"/>
                </a:solidFill>
              </a:rPr>
            </a:br>
            <a:r>
              <a:rPr lang="en-GB" sz="3800" dirty="0">
                <a:solidFill>
                  <a:schemeClr val="bg1"/>
                </a:solidFill>
              </a:rPr>
              <a:t>(40 </a:t>
            </a:r>
            <a:r>
              <a:rPr lang="en-GB" sz="3800" dirty="0" err="1">
                <a:solidFill>
                  <a:schemeClr val="bg1"/>
                </a:solidFill>
              </a:rPr>
              <a:t>credyd</a:t>
            </a:r>
            <a:r>
              <a:rPr lang="en-GB" sz="3800" dirty="0">
                <a:solidFill>
                  <a:schemeClr val="bg1"/>
                </a:solidFill>
              </a:rPr>
              <a:t>/credits)</a:t>
            </a:r>
            <a:endParaRPr lang="en-GB" sz="3800" dirty="0">
              <a:solidFill>
                <a:schemeClr val="bg1"/>
              </a:solidFill>
              <a:cs typeface="Calibri Light"/>
            </a:endParaRPr>
          </a:p>
        </p:txBody>
      </p:sp>
      <p:sp>
        <p:nvSpPr>
          <p:cNvPr id="3" name="Subtitle 2"/>
          <p:cNvSpPr>
            <a:spLocks noGrp="1"/>
          </p:cNvSpPr>
          <p:nvPr>
            <p:ph type="subTitle" idx="1"/>
          </p:nvPr>
        </p:nvSpPr>
        <p:spPr>
          <a:xfrm>
            <a:off x="4700964" y="4050832"/>
            <a:ext cx="4573037" cy="1096899"/>
          </a:xfrm>
        </p:spPr>
        <p:txBody>
          <a:bodyPr vert="horz" lIns="91440" tIns="45720" rIns="91440" bIns="45720" rtlCol="0">
            <a:normAutofit/>
          </a:bodyPr>
          <a:lstStyle/>
          <a:p>
            <a:r>
              <a:rPr lang="en-GB" dirty="0" err="1">
                <a:solidFill>
                  <a:schemeClr val="bg1"/>
                </a:solidFill>
              </a:rPr>
              <a:t>Cyflwyniad</a:t>
            </a:r>
            <a:r>
              <a:rPr lang="en-GB" dirty="0">
                <a:solidFill>
                  <a:schemeClr val="bg1"/>
                </a:solidFill>
              </a:rPr>
              <a:t> </a:t>
            </a:r>
            <a:r>
              <a:rPr lang="en-GB" dirty="0" err="1">
                <a:solidFill>
                  <a:schemeClr val="bg1"/>
                </a:solidFill>
              </a:rPr>
              <a:t>i’r</a:t>
            </a:r>
            <a:r>
              <a:rPr lang="en-GB" dirty="0">
                <a:solidFill>
                  <a:schemeClr val="bg1"/>
                </a:solidFill>
              </a:rPr>
              <a:t> Modiwl / Introduction to the Module </a:t>
            </a:r>
          </a:p>
        </p:txBody>
      </p:sp>
    </p:spTree>
    <p:extLst>
      <p:ext uri="{BB962C8B-B14F-4D97-AF65-F5344CB8AC3E}">
        <p14:creationId xmlns:p14="http://schemas.microsoft.com/office/powerpoint/2010/main" val="225180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Y </a:t>
            </a:r>
            <a:r>
              <a:rPr lang="en-GB" dirty="0" err="1">
                <a:solidFill>
                  <a:schemeClr val="bg1"/>
                </a:solidFill>
              </a:rPr>
              <a:t>Prosiect</a:t>
            </a:r>
            <a:r>
              <a:rPr lang="en-GB" dirty="0">
                <a:solidFill>
                  <a:schemeClr val="bg1"/>
                </a:solidFill>
              </a:rPr>
              <a:t> </a:t>
            </a:r>
            <a:r>
              <a:rPr lang="en-GB" dirty="0" err="1">
                <a:solidFill>
                  <a:schemeClr val="bg1"/>
                </a:solidFill>
              </a:rPr>
              <a:t>Annibynnol</a:t>
            </a:r>
            <a:br>
              <a:rPr lang="en-GB" dirty="0">
                <a:solidFill>
                  <a:schemeClr val="bg1"/>
                </a:solidFill>
              </a:rPr>
            </a:br>
            <a:r>
              <a:rPr lang="en-GB" dirty="0">
                <a:solidFill>
                  <a:schemeClr val="bg1"/>
                </a:solidFill>
              </a:rPr>
              <a:t>The Independent Project</a:t>
            </a:r>
          </a:p>
        </p:txBody>
      </p:sp>
      <p:sp>
        <p:nvSpPr>
          <p:cNvPr id="3" name="Content Placeholder 2"/>
          <p:cNvSpPr>
            <a:spLocks noGrp="1"/>
          </p:cNvSpPr>
          <p:nvPr>
            <p:ph idx="1"/>
          </p:nvPr>
        </p:nvSpPr>
        <p:spPr>
          <a:xfrm>
            <a:off x="5208907" y="2977226"/>
            <a:ext cx="4307719" cy="3880773"/>
          </a:xfrm>
        </p:spPr>
        <p:txBody>
          <a:bodyPr vert="horz" lIns="91440" tIns="45720" rIns="91440" bIns="45720" rtlCol="0" anchor="t">
            <a:normAutofit/>
          </a:bodyPr>
          <a:lstStyle/>
          <a:p>
            <a:r>
              <a:rPr lang="en-GB" sz="2000" dirty="0">
                <a:solidFill>
                  <a:schemeClr val="bg1"/>
                </a:solidFill>
              </a:rPr>
              <a:t>Portfolio structure (3 elements)</a:t>
            </a:r>
          </a:p>
          <a:p>
            <a:endParaRPr lang="en-GB" sz="2000" dirty="0">
              <a:cs typeface="Calibri"/>
            </a:endParaRPr>
          </a:p>
          <a:p>
            <a:r>
              <a:rPr lang="en-GB" sz="2000" dirty="0">
                <a:solidFill>
                  <a:schemeClr val="bg1"/>
                </a:solidFill>
              </a:rPr>
              <a:t>Some tutor support but this is very much an independent piece of work. </a:t>
            </a:r>
          </a:p>
        </p:txBody>
      </p:sp>
      <p:sp>
        <p:nvSpPr>
          <p:cNvPr id="4" name="Content Placeholder 2">
            <a:extLst>
              <a:ext uri="{FF2B5EF4-FFF2-40B4-BE49-F238E27FC236}">
                <a16:creationId xmlns:a16="http://schemas.microsoft.com/office/drawing/2014/main" id="{9BF62D97-1262-4E3C-8B0E-F7F301499C48}"/>
              </a:ext>
            </a:extLst>
          </p:cNvPr>
          <p:cNvSpPr txBox="1">
            <a:spLocks/>
          </p:cNvSpPr>
          <p:nvPr/>
        </p:nvSpPr>
        <p:spPr>
          <a:xfrm>
            <a:off x="521515" y="2977227"/>
            <a:ext cx="4307719"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solidFill>
                  <a:schemeClr val="bg1"/>
                </a:solidFill>
              </a:rPr>
              <a:t>Strwythur</a:t>
            </a:r>
            <a:r>
              <a:rPr lang="en-GB" sz="2000" dirty="0">
                <a:solidFill>
                  <a:schemeClr val="bg1"/>
                </a:solidFill>
              </a:rPr>
              <a:t> </a:t>
            </a:r>
            <a:r>
              <a:rPr lang="en-GB" sz="2000" dirty="0" err="1">
                <a:solidFill>
                  <a:schemeClr val="bg1"/>
                </a:solidFill>
              </a:rPr>
              <a:t>portffolio</a:t>
            </a:r>
            <a:r>
              <a:rPr lang="en-GB" sz="2000" dirty="0">
                <a:solidFill>
                  <a:schemeClr val="bg1"/>
                </a:solidFill>
              </a:rPr>
              <a:t> (3 </a:t>
            </a:r>
            <a:r>
              <a:rPr lang="en-GB" sz="2000" dirty="0" err="1">
                <a:solidFill>
                  <a:schemeClr val="bg1"/>
                </a:solidFill>
              </a:rPr>
              <a:t>elfen</a:t>
            </a:r>
            <a:r>
              <a:rPr lang="en-GB" sz="2000" dirty="0">
                <a:solidFill>
                  <a:schemeClr val="bg1"/>
                </a:solidFill>
              </a:rPr>
              <a:t>)</a:t>
            </a:r>
          </a:p>
          <a:p>
            <a:endParaRPr lang="en-GB" sz="2000" dirty="0">
              <a:cs typeface="Calibri"/>
            </a:endParaRPr>
          </a:p>
          <a:p>
            <a:r>
              <a:rPr lang="en-GB" sz="2000" dirty="0" err="1">
                <a:solidFill>
                  <a:schemeClr val="bg1"/>
                </a:solidFill>
              </a:rPr>
              <a:t>Bydd</a:t>
            </a:r>
            <a:r>
              <a:rPr lang="en-GB" sz="2000" dirty="0">
                <a:solidFill>
                  <a:schemeClr val="bg1"/>
                </a:solidFill>
              </a:rPr>
              <a:t> </a:t>
            </a:r>
            <a:r>
              <a:rPr lang="en-GB" sz="2000" dirty="0" err="1">
                <a:solidFill>
                  <a:schemeClr val="bg1"/>
                </a:solidFill>
              </a:rPr>
              <a:t>cefnogaeth</a:t>
            </a:r>
            <a:r>
              <a:rPr lang="en-GB" sz="2000" dirty="0">
                <a:solidFill>
                  <a:schemeClr val="bg1"/>
                </a:solidFill>
              </a:rPr>
              <a:t> </a:t>
            </a:r>
            <a:r>
              <a:rPr lang="en-GB" sz="2000" dirty="0" err="1">
                <a:solidFill>
                  <a:schemeClr val="bg1"/>
                </a:solidFill>
              </a:rPr>
              <a:t>tiwtor</a:t>
            </a:r>
            <a:r>
              <a:rPr lang="en-GB" sz="2000" dirty="0">
                <a:solidFill>
                  <a:schemeClr val="bg1"/>
                </a:solidFill>
              </a:rPr>
              <a:t> </a:t>
            </a:r>
            <a:r>
              <a:rPr lang="en-GB" sz="2000" dirty="0" err="1">
                <a:solidFill>
                  <a:schemeClr val="bg1"/>
                </a:solidFill>
              </a:rPr>
              <a:t>ond</a:t>
            </a:r>
            <a:r>
              <a:rPr lang="en-GB" sz="2000" dirty="0">
                <a:solidFill>
                  <a:schemeClr val="bg1"/>
                </a:solidFill>
              </a:rPr>
              <a:t> </a:t>
            </a:r>
            <a:r>
              <a:rPr lang="en-GB" sz="2000" dirty="0" err="1">
                <a:solidFill>
                  <a:schemeClr val="bg1"/>
                </a:solidFill>
              </a:rPr>
              <a:t>mae</a:t>
            </a:r>
            <a:r>
              <a:rPr lang="en-GB" sz="2000" dirty="0">
                <a:solidFill>
                  <a:schemeClr val="bg1"/>
                </a:solidFill>
              </a:rPr>
              <a:t> </a:t>
            </a:r>
            <a:r>
              <a:rPr lang="en-GB" sz="2000" dirty="0" err="1">
                <a:solidFill>
                  <a:schemeClr val="bg1"/>
                </a:solidFill>
              </a:rPr>
              <a:t>hwn</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bennaf</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ddarn</a:t>
            </a:r>
            <a:r>
              <a:rPr lang="en-GB" sz="2000" dirty="0">
                <a:solidFill>
                  <a:schemeClr val="bg1"/>
                </a:solidFill>
              </a:rPr>
              <a:t> </a:t>
            </a:r>
            <a:r>
              <a:rPr lang="en-GB" sz="2000" dirty="0" err="1">
                <a:solidFill>
                  <a:schemeClr val="bg1"/>
                </a:solidFill>
              </a:rPr>
              <a:t>annibynnol</a:t>
            </a:r>
            <a:r>
              <a:rPr lang="en-GB" sz="2000" dirty="0">
                <a:solidFill>
                  <a:schemeClr val="bg1"/>
                </a:solidFill>
              </a:rPr>
              <a:t> o </a:t>
            </a:r>
            <a:r>
              <a:rPr lang="en-GB" sz="2000" dirty="0" err="1">
                <a:solidFill>
                  <a:schemeClr val="bg1"/>
                </a:solidFill>
              </a:rPr>
              <a:t>waith</a:t>
            </a:r>
            <a:r>
              <a:rPr lang="en-GB" sz="2000" dirty="0">
                <a:solidFill>
                  <a:schemeClr val="bg1"/>
                </a:solidFill>
              </a:rPr>
              <a:t>. </a:t>
            </a:r>
          </a:p>
        </p:txBody>
      </p:sp>
      <p:pic>
        <p:nvPicPr>
          <p:cNvPr id="7" name="Picture 6" descr="A picture containing icon&#10;&#10;Description automatically generated">
            <a:extLst>
              <a:ext uri="{FF2B5EF4-FFF2-40B4-BE49-F238E27FC236}">
                <a16:creationId xmlns:a16="http://schemas.microsoft.com/office/drawing/2014/main" id="{8C2E0198-32DB-4B1C-9CEF-573F45FECEE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61076" y="452386"/>
            <a:ext cx="2203383" cy="2203383"/>
          </a:xfrm>
          <a:prstGeom prst="rect">
            <a:avLst/>
          </a:prstGeom>
        </p:spPr>
      </p:pic>
    </p:spTree>
    <p:extLst>
      <p:ext uri="{BB962C8B-B14F-4D97-AF65-F5344CB8AC3E}">
        <p14:creationId xmlns:p14="http://schemas.microsoft.com/office/powerpoint/2010/main" val="1361301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Eich</a:t>
            </a:r>
            <a:r>
              <a:rPr lang="en-GB" dirty="0">
                <a:solidFill>
                  <a:schemeClr val="bg1"/>
                </a:solidFill>
              </a:rPr>
              <a:t> </a:t>
            </a:r>
            <a:r>
              <a:rPr lang="en-GB" dirty="0" err="1">
                <a:solidFill>
                  <a:schemeClr val="bg1"/>
                </a:solidFill>
              </a:rPr>
              <a:t>dewisiadau</a:t>
            </a:r>
            <a:r>
              <a:rPr lang="en-GB" dirty="0">
                <a:solidFill>
                  <a:schemeClr val="bg1"/>
                </a:solidFill>
              </a:rPr>
              <a:t>/Your Choices</a:t>
            </a:r>
          </a:p>
        </p:txBody>
      </p:sp>
      <p:sp>
        <p:nvSpPr>
          <p:cNvPr id="3" name="Content Placeholder 2"/>
          <p:cNvSpPr>
            <a:spLocks noGrp="1"/>
          </p:cNvSpPr>
          <p:nvPr>
            <p:ph idx="1"/>
          </p:nvPr>
        </p:nvSpPr>
        <p:spPr>
          <a:xfrm>
            <a:off x="5494754" y="2549891"/>
            <a:ext cx="4376132" cy="3880773"/>
          </a:xfrm>
        </p:spPr>
        <p:txBody>
          <a:bodyPr>
            <a:normAutofit/>
          </a:bodyPr>
          <a:lstStyle/>
          <a:p>
            <a:r>
              <a:rPr lang="en-GB" sz="2000" dirty="0">
                <a:solidFill>
                  <a:schemeClr val="bg1"/>
                </a:solidFill>
              </a:rPr>
              <a:t>It will be all your own work</a:t>
            </a:r>
          </a:p>
          <a:p>
            <a:r>
              <a:rPr lang="en-GB" sz="2000" dirty="0">
                <a:solidFill>
                  <a:schemeClr val="bg1"/>
                </a:solidFill>
              </a:rPr>
              <a:t>Your own original idea – won’t be completely </a:t>
            </a:r>
          </a:p>
          <a:p>
            <a:pPr marL="0" indent="0">
              <a:buNone/>
            </a:pPr>
            <a:r>
              <a:rPr lang="en-GB" sz="2000" dirty="0">
                <a:solidFill>
                  <a:schemeClr val="bg1"/>
                </a:solidFill>
              </a:rPr>
              <a:t>original but you need to have your own slant on a topic area </a:t>
            </a:r>
          </a:p>
          <a:p>
            <a:r>
              <a:rPr lang="en-GB" sz="2000" dirty="0">
                <a:solidFill>
                  <a:schemeClr val="bg1"/>
                </a:solidFill>
              </a:rPr>
              <a:t>You will be the designer </a:t>
            </a:r>
          </a:p>
          <a:p>
            <a:r>
              <a:rPr lang="en-GB" sz="2000" dirty="0">
                <a:solidFill>
                  <a:schemeClr val="bg1"/>
                </a:solidFill>
              </a:rPr>
              <a:t>You will be the organiser </a:t>
            </a:r>
          </a:p>
          <a:p>
            <a:r>
              <a:rPr lang="en-GB" sz="2000" dirty="0">
                <a:solidFill>
                  <a:schemeClr val="bg1"/>
                </a:solidFill>
              </a:rPr>
              <a:t>You will be the author </a:t>
            </a:r>
          </a:p>
          <a:p>
            <a:r>
              <a:rPr lang="en-GB" sz="2000" dirty="0">
                <a:solidFill>
                  <a:schemeClr val="bg1"/>
                </a:solidFill>
              </a:rPr>
              <a:t>Your very own creation!</a:t>
            </a:r>
          </a:p>
        </p:txBody>
      </p:sp>
      <p:sp>
        <p:nvSpPr>
          <p:cNvPr id="4" name="Content Placeholder 2">
            <a:extLst>
              <a:ext uri="{FF2B5EF4-FFF2-40B4-BE49-F238E27FC236}">
                <a16:creationId xmlns:a16="http://schemas.microsoft.com/office/drawing/2014/main" id="{6C05BD42-AAFB-4E34-9EC7-1AAF58897525}"/>
              </a:ext>
            </a:extLst>
          </p:cNvPr>
          <p:cNvSpPr txBox="1">
            <a:spLocks/>
          </p:cNvSpPr>
          <p:nvPr/>
        </p:nvSpPr>
        <p:spPr>
          <a:xfrm>
            <a:off x="907908" y="2549890"/>
            <a:ext cx="406776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solidFill>
                  <a:schemeClr val="bg1"/>
                </a:solidFill>
              </a:rPr>
              <a:t>Eich</a:t>
            </a:r>
            <a:r>
              <a:rPr lang="en-GB" sz="2000" dirty="0">
                <a:solidFill>
                  <a:schemeClr val="bg1"/>
                </a:solidFill>
              </a:rPr>
              <a:t> </a:t>
            </a:r>
            <a:r>
              <a:rPr lang="en-GB" sz="2000" dirty="0" err="1">
                <a:solidFill>
                  <a:schemeClr val="bg1"/>
                </a:solidFill>
              </a:rPr>
              <a:t>gwaith</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hyn</a:t>
            </a:r>
            <a:r>
              <a:rPr lang="en-GB" sz="2000" dirty="0">
                <a:solidFill>
                  <a:schemeClr val="bg1"/>
                </a:solidFill>
              </a:rPr>
              <a:t> </a:t>
            </a:r>
            <a:r>
              <a:rPr lang="en-GB" sz="2000" dirty="0" err="1">
                <a:solidFill>
                  <a:schemeClr val="bg1"/>
                </a:solidFill>
              </a:rPr>
              <a:t>fydd</a:t>
            </a:r>
            <a:r>
              <a:rPr lang="en-GB" sz="2000" dirty="0">
                <a:solidFill>
                  <a:schemeClr val="bg1"/>
                </a:solidFill>
              </a:rPr>
              <a:t> </a:t>
            </a:r>
            <a:r>
              <a:rPr lang="en-GB" sz="2000" dirty="0" err="1">
                <a:solidFill>
                  <a:schemeClr val="bg1"/>
                </a:solidFill>
              </a:rPr>
              <a:t>hwn</a:t>
            </a:r>
            <a:endParaRPr lang="en-GB" sz="2000" dirty="0">
              <a:solidFill>
                <a:schemeClr val="bg1"/>
              </a:solidFill>
            </a:endParaRPr>
          </a:p>
          <a:p>
            <a:r>
              <a:rPr lang="en-GB" sz="2000" dirty="0" err="1">
                <a:solidFill>
                  <a:schemeClr val="bg1"/>
                </a:solidFill>
              </a:rPr>
              <a:t>Eich</a:t>
            </a:r>
            <a:r>
              <a:rPr lang="en-GB" sz="2000" dirty="0">
                <a:solidFill>
                  <a:schemeClr val="bg1"/>
                </a:solidFill>
              </a:rPr>
              <a:t> </a:t>
            </a:r>
            <a:r>
              <a:rPr lang="en-GB" sz="2000" dirty="0" err="1">
                <a:solidFill>
                  <a:schemeClr val="bg1"/>
                </a:solidFill>
              </a:rPr>
              <a:t>syniad</a:t>
            </a:r>
            <a:r>
              <a:rPr lang="en-GB" sz="2000" dirty="0">
                <a:solidFill>
                  <a:schemeClr val="bg1"/>
                </a:solidFill>
              </a:rPr>
              <a:t> </a:t>
            </a:r>
            <a:r>
              <a:rPr lang="en-GB" sz="2000" dirty="0" err="1">
                <a:solidFill>
                  <a:schemeClr val="bg1"/>
                </a:solidFill>
              </a:rPr>
              <a:t>gwreiddiol</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hun</a:t>
            </a:r>
            <a:r>
              <a:rPr lang="en-GB" sz="2000" dirty="0">
                <a:solidFill>
                  <a:schemeClr val="bg1"/>
                </a:solidFill>
              </a:rPr>
              <a:t> – </a:t>
            </a:r>
            <a:r>
              <a:rPr lang="en-GB" sz="2000" dirty="0" err="1">
                <a:solidFill>
                  <a:schemeClr val="bg1"/>
                </a:solidFill>
              </a:rPr>
              <a:t>ddim</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hollol</a:t>
            </a:r>
            <a:r>
              <a:rPr lang="en-GB" sz="2000" dirty="0">
                <a:solidFill>
                  <a:schemeClr val="bg1"/>
                </a:solidFill>
              </a:rPr>
              <a:t> </a:t>
            </a:r>
            <a:r>
              <a:rPr lang="en-GB" sz="2000" dirty="0" err="1">
                <a:solidFill>
                  <a:schemeClr val="bg1"/>
                </a:solidFill>
              </a:rPr>
              <a:t>wreiddiol</a:t>
            </a:r>
            <a:r>
              <a:rPr lang="en-GB" sz="2000" dirty="0">
                <a:solidFill>
                  <a:schemeClr val="bg1"/>
                </a:solidFill>
              </a:rPr>
              <a:t> </a:t>
            </a:r>
            <a:r>
              <a:rPr lang="en-GB" sz="2000" dirty="0" err="1">
                <a:solidFill>
                  <a:schemeClr val="bg1"/>
                </a:solidFill>
              </a:rPr>
              <a:t>ond</a:t>
            </a:r>
            <a:r>
              <a:rPr lang="en-GB" sz="2000" dirty="0">
                <a:solidFill>
                  <a:schemeClr val="bg1"/>
                </a:solidFill>
              </a:rPr>
              <a:t> </a:t>
            </a:r>
            <a:r>
              <a:rPr lang="en-GB" sz="2000" dirty="0" err="1">
                <a:solidFill>
                  <a:schemeClr val="bg1"/>
                </a:solidFill>
              </a:rPr>
              <a:t>bydd</a:t>
            </a:r>
            <a:r>
              <a:rPr lang="en-GB" sz="2000" dirty="0">
                <a:solidFill>
                  <a:schemeClr val="bg1"/>
                </a:solidFill>
              </a:rPr>
              <a:t> </a:t>
            </a:r>
            <a:r>
              <a:rPr lang="en-GB" sz="2000" dirty="0" err="1">
                <a:solidFill>
                  <a:schemeClr val="bg1"/>
                </a:solidFill>
              </a:rPr>
              <a:t>angen</a:t>
            </a:r>
            <a:r>
              <a:rPr lang="en-GB" sz="2000" dirty="0">
                <a:solidFill>
                  <a:schemeClr val="bg1"/>
                </a:solidFill>
              </a:rPr>
              <a:t> </a:t>
            </a:r>
            <a:r>
              <a:rPr lang="en-GB" sz="2000" dirty="0" err="1">
                <a:solidFill>
                  <a:schemeClr val="bg1"/>
                </a:solidFill>
              </a:rPr>
              <a:t>i</a:t>
            </a:r>
            <a:r>
              <a:rPr lang="en-GB" sz="2000" dirty="0">
                <a:solidFill>
                  <a:schemeClr val="bg1"/>
                </a:solidFill>
              </a:rPr>
              <a:t> chi </a:t>
            </a:r>
            <a:r>
              <a:rPr lang="en-GB" sz="2000" dirty="0" err="1">
                <a:solidFill>
                  <a:schemeClr val="bg1"/>
                </a:solidFill>
              </a:rPr>
              <a:t>gael</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ongl</a:t>
            </a:r>
            <a:r>
              <a:rPr lang="en-GB" sz="2000" dirty="0">
                <a:solidFill>
                  <a:schemeClr val="bg1"/>
                </a:solidFill>
              </a:rPr>
              <a:t> </a:t>
            </a:r>
            <a:r>
              <a:rPr lang="en-GB" sz="2000" dirty="0" err="1">
                <a:solidFill>
                  <a:schemeClr val="bg1"/>
                </a:solidFill>
              </a:rPr>
              <a:t>heich</a:t>
            </a:r>
            <a:r>
              <a:rPr lang="en-GB" sz="2000" dirty="0">
                <a:solidFill>
                  <a:schemeClr val="bg1"/>
                </a:solidFill>
              </a:rPr>
              <a:t> </a:t>
            </a:r>
            <a:r>
              <a:rPr lang="en-GB" sz="2000" dirty="0" err="1">
                <a:solidFill>
                  <a:schemeClr val="bg1"/>
                </a:solidFill>
              </a:rPr>
              <a:t>hun</a:t>
            </a:r>
            <a:r>
              <a:rPr lang="en-GB" sz="2000" dirty="0">
                <a:solidFill>
                  <a:schemeClr val="bg1"/>
                </a:solidFill>
              </a:rPr>
              <a:t> </a:t>
            </a:r>
            <a:r>
              <a:rPr lang="en-GB" sz="2000" dirty="0" err="1">
                <a:solidFill>
                  <a:schemeClr val="bg1"/>
                </a:solidFill>
              </a:rPr>
              <a:t>ar</a:t>
            </a:r>
            <a:r>
              <a:rPr lang="en-GB" sz="2000" dirty="0">
                <a:solidFill>
                  <a:schemeClr val="bg1"/>
                </a:solidFill>
              </a:rPr>
              <a:t> y </a:t>
            </a:r>
            <a:r>
              <a:rPr lang="en-GB" sz="2000" dirty="0" err="1">
                <a:solidFill>
                  <a:schemeClr val="bg1"/>
                </a:solidFill>
              </a:rPr>
              <a:t>testun</a:t>
            </a:r>
            <a:r>
              <a:rPr lang="en-GB" sz="2000" dirty="0">
                <a:solidFill>
                  <a:schemeClr val="bg1"/>
                </a:solidFill>
              </a:rPr>
              <a:t> </a:t>
            </a:r>
          </a:p>
          <a:p>
            <a:r>
              <a:rPr lang="en-GB" sz="2000" dirty="0">
                <a:solidFill>
                  <a:schemeClr val="bg1"/>
                </a:solidFill>
              </a:rPr>
              <a:t>Chi </a:t>
            </a:r>
            <a:r>
              <a:rPr lang="en-GB" sz="2000" dirty="0" err="1">
                <a:solidFill>
                  <a:schemeClr val="bg1"/>
                </a:solidFill>
              </a:rPr>
              <a:t>fydd</a:t>
            </a:r>
            <a:r>
              <a:rPr lang="en-GB" sz="2000" dirty="0">
                <a:solidFill>
                  <a:schemeClr val="bg1"/>
                </a:solidFill>
              </a:rPr>
              <a:t> y </a:t>
            </a:r>
            <a:r>
              <a:rPr lang="en-GB" sz="2000" dirty="0" err="1">
                <a:solidFill>
                  <a:schemeClr val="bg1"/>
                </a:solidFill>
              </a:rPr>
              <a:t>dylunydd</a:t>
            </a:r>
            <a:r>
              <a:rPr lang="en-GB" sz="2000" dirty="0">
                <a:solidFill>
                  <a:schemeClr val="bg1"/>
                </a:solidFill>
              </a:rPr>
              <a:t> </a:t>
            </a:r>
          </a:p>
          <a:p>
            <a:r>
              <a:rPr lang="en-GB" sz="2000" dirty="0">
                <a:solidFill>
                  <a:schemeClr val="bg1"/>
                </a:solidFill>
              </a:rPr>
              <a:t>Chi </a:t>
            </a:r>
            <a:r>
              <a:rPr lang="en-GB" sz="2000" dirty="0" err="1">
                <a:solidFill>
                  <a:schemeClr val="bg1"/>
                </a:solidFill>
              </a:rPr>
              <a:t>fydd</a:t>
            </a:r>
            <a:r>
              <a:rPr lang="en-GB" sz="2000" dirty="0">
                <a:solidFill>
                  <a:schemeClr val="bg1"/>
                </a:solidFill>
              </a:rPr>
              <a:t> y </a:t>
            </a:r>
            <a:r>
              <a:rPr lang="en-GB" sz="2000" dirty="0" err="1">
                <a:solidFill>
                  <a:schemeClr val="bg1"/>
                </a:solidFill>
              </a:rPr>
              <a:t>trenfydd</a:t>
            </a:r>
            <a:r>
              <a:rPr lang="en-GB" sz="2000" dirty="0">
                <a:solidFill>
                  <a:schemeClr val="bg1"/>
                </a:solidFill>
              </a:rPr>
              <a:t> </a:t>
            </a:r>
          </a:p>
          <a:p>
            <a:r>
              <a:rPr lang="en-GB" sz="2000" dirty="0">
                <a:solidFill>
                  <a:schemeClr val="bg1"/>
                </a:solidFill>
              </a:rPr>
              <a:t>Chi </a:t>
            </a:r>
            <a:r>
              <a:rPr lang="en-GB" sz="2000" dirty="0" err="1">
                <a:solidFill>
                  <a:schemeClr val="bg1"/>
                </a:solidFill>
              </a:rPr>
              <a:t>fydd</a:t>
            </a:r>
            <a:r>
              <a:rPr lang="en-GB" sz="2000" dirty="0">
                <a:solidFill>
                  <a:schemeClr val="bg1"/>
                </a:solidFill>
              </a:rPr>
              <a:t> </a:t>
            </a:r>
            <a:r>
              <a:rPr lang="en-GB" sz="2000" dirty="0" err="1">
                <a:solidFill>
                  <a:schemeClr val="bg1"/>
                </a:solidFill>
              </a:rPr>
              <a:t>yr</a:t>
            </a:r>
            <a:r>
              <a:rPr lang="en-GB" sz="2000" dirty="0">
                <a:solidFill>
                  <a:schemeClr val="bg1"/>
                </a:solidFill>
              </a:rPr>
              <a:t> </a:t>
            </a:r>
            <a:r>
              <a:rPr lang="en-GB" sz="2000" dirty="0" err="1">
                <a:solidFill>
                  <a:schemeClr val="bg1"/>
                </a:solidFill>
              </a:rPr>
              <a:t>awdur</a:t>
            </a:r>
            <a:r>
              <a:rPr lang="en-GB" sz="2000" dirty="0">
                <a:solidFill>
                  <a:schemeClr val="bg1"/>
                </a:solidFill>
              </a:rPr>
              <a:t> </a:t>
            </a:r>
          </a:p>
          <a:p>
            <a:r>
              <a:rPr lang="en-GB" sz="2000" dirty="0" err="1">
                <a:solidFill>
                  <a:schemeClr val="bg1"/>
                </a:solidFill>
              </a:rPr>
              <a:t>Eich</a:t>
            </a:r>
            <a:r>
              <a:rPr lang="en-GB" sz="2000" dirty="0">
                <a:solidFill>
                  <a:schemeClr val="bg1"/>
                </a:solidFill>
              </a:rPr>
              <a:t> </a:t>
            </a:r>
            <a:r>
              <a:rPr lang="en-GB" sz="2000" dirty="0" err="1">
                <a:solidFill>
                  <a:schemeClr val="bg1"/>
                </a:solidFill>
              </a:rPr>
              <a:t>creadigaeth</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hun</a:t>
            </a:r>
            <a:r>
              <a:rPr lang="en-GB" sz="2000" dirty="0">
                <a:solidFill>
                  <a:schemeClr val="bg1"/>
                </a:solidFill>
              </a:rPr>
              <a:t>!</a:t>
            </a:r>
          </a:p>
        </p:txBody>
      </p:sp>
      <p:pic>
        <p:nvPicPr>
          <p:cNvPr id="5" name="Picture 4" descr="A picture containing icon&#10;&#10;Description automatically generated">
            <a:extLst>
              <a:ext uri="{FF2B5EF4-FFF2-40B4-BE49-F238E27FC236}">
                <a16:creationId xmlns:a16="http://schemas.microsoft.com/office/drawing/2014/main" id="{CC5650D0-3180-4012-BB9D-43827ED538B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72310" y="229062"/>
            <a:ext cx="2203383" cy="2203383"/>
          </a:xfrm>
          <a:prstGeom prst="rect">
            <a:avLst/>
          </a:prstGeom>
        </p:spPr>
      </p:pic>
    </p:spTree>
    <p:extLst>
      <p:ext uri="{BB962C8B-B14F-4D97-AF65-F5344CB8AC3E}">
        <p14:creationId xmlns:p14="http://schemas.microsoft.com/office/powerpoint/2010/main" val="1444916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Fel</a:t>
            </a:r>
            <a:r>
              <a:rPr lang="en-GB" dirty="0">
                <a:solidFill>
                  <a:schemeClr val="bg1"/>
                </a:solidFill>
              </a:rPr>
              <a:t> y </a:t>
            </a:r>
            <a:r>
              <a:rPr lang="en-GB" dirty="0" err="1">
                <a:solidFill>
                  <a:schemeClr val="bg1"/>
                </a:solidFill>
              </a:rPr>
              <a:t>rhan</a:t>
            </a:r>
            <a:r>
              <a:rPr lang="en-GB" dirty="0">
                <a:solidFill>
                  <a:schemeClr val="bg1"/>
                </a:solidFill>
              </a:rPr>
              <a:t> </a:t>
            </a:r>
            <a:r>
              <a:rPr lang="en-GB" dirty="0" err="1">
                <a:solidFill>
                  <a:schemeClr val="bg1"/>
                </a:solidFill>
              </a:rPr>
              <a:t>fwyaf</a:t>
            </a:r>
            <a:r>
              <a:rPr lang="en-GB" dirty="0">
                <a:solidFill>
                  <a:schemeClr val="bg1"/>
                </a:solidFill>
              </a:rPr>
              <a:t> o </a:t>
            </a:r>
            <a:r>
              <a:rPr lang="en-GB" dirty="0" err="1">
                <a:solidFill>
                  <a:schemeClr val="bg1"/>
                </a:solidFill>
              </a:rPr>
              <a:t>bethau</a:t>
            </a:r>
            <a:r>
              <a:rPr lang="en-GB" dirty="0">
                <a:solidFill>
                  <a:schemeClr val="bg1"/>
                </a:solidFill>
              </a:rPr>
              <a:t>…</a:t>
            </a:r>
            <a:br>
              <a:rPr lang="en-GB" dirty="0">
                <a:solidFill>
                  <a:schemeClr val="bg1"/>
                </a:solidFill>
              </a:rPr>
            </a:br>
            <a:r>
              <a:rPr lang="en-GB" dirty="0">
                <a:solidFill>
                  <a:schemeClr val="bg1"/>
                </a:solidFill>
              </a:rPr>
              <a:t>Like most things…</a:t>
            </a:r>
          </a:p>
        </p:txBody>
      </p:sp>
      <p:sp>
        <p:nvSpPr>
          <p:cNvPr id="3" name="Content Placeholder 2"/>
          <p:cNvSpPr>
            <a:spLocks noGrp="1"/>
          </p:cNvSpPr>
          <p:nvPr>
            <p:ph idx="1"/>
          </p:nvPr>
        </p:nvSpPr>
        <p:spPr>
          <a:xfrm>
            <a:off x="814704" y="3058487"/>
            <a:ext cx="4290940" cy="3880773"/>
          </a:xfrm>
        </p:spPr>
        <p:txBody>
          <a:bodyPr vert="horz" lIns="91440" tIns="45720" rIns="91440" bIns="45720" rtlCol="0" anchor="t">
            <a:normAutofit/>
          </a:bodyPr>
          <a:lstStyle/>
          <a:p>
            <a:r>
              <a:rPr lang="en-GB" sz="2000" dirty="0" err="1">
                <a:solidFill>
                  <a:schemeClr val="bg1"/>
                </a:solidFill>
              </a:rPr>
              <a:t>Bydd</a:t>
            </a:r>
            <a:r>
              <a:rPr lang="en-GB" sz="2000" dirty="0">
                <a:solidFill>
                  <a:schemeClr val="bg1"/>
                </a:solidFill>
              </a:rPr>
              <a:t> y </a:t>
            </a:r>
            <a:r>
              <a:rPr lang="en-GB" sz="2000" dirty="0" err="1">
                <a:solidFill>
                  <a:schemeClr val="bg1"/>
                </a:solidFill>
              </a:rPr>
              <a:t>prosiect</a:t>
            </a:r>
            <a:r>
              <a:rPr lang="en-GB" sz="2000" dirty="0">
                <a:solidFill>
                  <a:schemeClr val="bg1"/>
                </a:solidFill>
              </a:rPr>
              <a:t> </a:t>
            </a:r>
            <a:r>
              <a:rPr lang="en-GB" sz="2000" dirty="0" err="1">
                <a:solidFill>
                  <a:schemeClr val="bg1"/>
                </a:solidFill>
              </a:rPr>
              <a:t>hwn</a:t>
            </a:r>
            <a:r>
              <a:rPr lang="en-GB" sz="2000" dirty="0">
                <a:solidFill>
                  <a:schemeClr val="bg1"/>
                </a:solidFill>
              </a:rPr>
              <a:t> </a:t>
            </a:r>
            <a:r>
              <a:rPr lang="en-GB" sz="2000" dirty="0" err="1">
                <a:solidFill>
                  <a:schemeClr val="bg1"/>
                </a:solidFill>
              </a:rPr>
              <a:t>yn</a:t>
            </a:r>
            <a:r>
              <a:rPr lang="en-GB" sz="2000" dirty="0">
                <a:solidFill>
                  <a:schemeClr val="bg1"/>
                </a:solidFill>
              </a:rPr>
              <a:t> union </a:t>
            </a:r>
            <a:r>
              <a:rPr lang="en-GB" sz="2000" dirty="0" err="1">
                <a:solidFill>
                  <a:schemeClr val="bg1"/>
                </a:solidFill>
              </a:rPr>
              <a:t>yr</a:t>
            </a:r>
            <a:r>
              <a:rPr lang="en-GB" sz="2000" dirty="0">
                <a:solidFill>
                  <a:schemeClr val="bg1"/>
                </a:solidFill>
              </a:rPr>
              <a:t> </a:t>
            </a:r>
            <a:r>
              <a:rPr lang="en-GB" sz="2000" dirty="0" err="1">
                <a:solidFill>
                  <a:schemeClr val="bg1"/>
                </a:solidFill>
              </a:rPr>
              <a:t>hun</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chi’n</a:t>
            </a:r>
            <a:r>
              <a:rPr lang="en-GB" sz="2000" dirty="0">
                <a:solidFill>
                  <a:schemeClr val="bg1"/>
                </a:solidFill>
              </a:rPr>
              <a:t> </a:t>
            </a:r>
            <a:r>
              <a:rPr lang="en-GB" sz="2000" dirty="0" err="1">
                <a:solidFill>
                  <a:schemeClr val="bg1"/>
                </a:solidFill>
              </a:rPr>
              <a:t>ei</a:t>
            </a:r>
            <a:r>
              <a:rPr lang="en-GB" sz="2000" dirty="0">
                <a:solidFill>
                  <a:schemeClr val="bg1"/>
                </a:solidFill>
              </a:rPr>
              <a:t> </a:t>
            </a:r>
            <a:r>
              <a:rPr lang="en-GB" sz="2000" dirty="0" err="1">
                <a:solidFill>
                  <a:schemeClr val="bg1"/>
                </a:solidFill>
              </a:rPr>
              <a:t>wneud</a:t>
            </a:r>
            <a:r>
              <a:rPr lang="en-GB" sz="2000" dirty="0">
                <a:solidFill>
                  <a:schemeClr val="bg1"/>
                </a:solidFill>
              </a:rPr>
              <a:t> </a:t>
            </a:r>
            <a:r>
              <a:rPr lang="en-GB" sz="2000" dirty="0" err="1">
                <a:solidFill>
                  <a:schemeClr val="bg1"/>
                </a:solidFill>
              </a:rPr>
              <a:t>ohonno</a:t>
            </a:r>
            <a:r>
              <a:rPr lang="en-GB" sz="2000" dirty="0">
                <a:solidFill>
                  <a:schemeClr val="bg1"/>
                </a:solidFill>
              </a:rPr>
              <a:t> </a:t>
            </a:r>
            <a:r>
              <a:rPr lang="en-GB" sz="2000" dirty="0" err="1">
                <a:solidFill>
                  <a:schemeClr val="bg1"/>
                </a:solidFill>
              </a:rPr>
              <a:t>fe</a:t>
            </a:r>
            <a:r>
              <a:rPr lang="en-GB" sz="2000" dirty="0">
                <a:solidFill>
                  <a:schemeClr val="bg1"/>
                </a:solidFill>
              </a:rPr>
              <a:t>. </a:t>
            </a:r>
          </a:p>
          <a:p>
            <a:r>
              <a:rPr lang="en-GB" sz="2000" dirty="0" err="1">
                <a:solidFill>
                  <a:schemeClr val="bg1"/>
                </a:solidFill>
              </a:rPr>
              <a:t>Cyfle</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ddatblygu</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diddordebau</a:t>
            </a:r>
            <a:endParaRPr lang="en-GB" sz="2000" dirty="0">
              <a:solidFill>
                <a:schemeClr val="bg1"/>
              </a:solidFill>
            </a:endParaRPr>
          </a:p>
          <a:p>
            <a:r>
              <a:rPr lang="en-GB" sz="2000" dirty="0" err="1">
                <a:solidFill>
                  <a:schemeClr val="bg1"/>
                </a:solidFill>
              </a:rPr>
              <a:t>Cyfle</a:t>
            </a:r>
            <a:r>
              <a:rPr lang="en-GB" sz="2000" dirty="0">
                <a:solidFill>
                  <a:schemeClr val="bg1"/>
                </a:solidFill>
              </a:rPr>
              <a:t> I </a:t>
            </a:r>
            <a:r>
              <a:rPr lang="en-GB" sz="2000" dirty="0" err="1">
                <a:solidFill>
                  <a:schemeClr val="bg1"/>
                </a:solidFill>
              </a:rPr>
              <a:t>astudio</a:t>
            </a:r>
            <a:r>
              <a:rPr lang="en-GB" sz="2000" dirty="0">
                <a:solidFill>
                  <a:schemeClr val="bg1"/>
                </a:solidFill>
              </a:rPr>
              <a:t> </a:t>
            </a:r>
            <a:r>
              <a:rPr lang="en-GB" sz="2000" dirty="0" err="1">
                <a:solidFill>
                  <a:schemeClr val="bg1"/>
                </a:solidFill>
              </a:rPr>
              <a:t>rhyw</a:t>
            </a:r>
            <a:r>
              <a:rPr lang="en-GB" sz="2000" dirty="0">
                <a:solidFill>
                  <a:schemeClr val="bg1"/>
                </a:solidFill>
              </a:rPr>
              <a:t> </a:t>
            </a:r>
            <a:r>
              <a:rPr lang="en-GB" sz="2000" dirty="0" err="1">
                <a:solidFill>
                  <a:schemeClr val="bg1"/>
                </a:solidFill>
              </a:rPr>
              <a:t>agwedd</a:t>
            </a:r>
            <a:r>
              <a:rPr lang="en-GB" sz="2000" dirty="0">
                <a:solidFill>
                  <a:schemeClr val="bg1"/>
                </a:solidFill>
              </a:rPr>
              <a:t> </a:t>
            </a:r>
            <a:r>
              <a:rPr lang="en-GB" sz="2000" dirty="0" err="1">
                <a:solidFill>
                  <a:schemeClr val="bg1"/>
                </a:solidFill>
              </a:rPr>
              <a:t>mewn</a:t>
            </a:r>
            <a:r>
              <a:rPr lang="en-GB" sz="2000" dirty="0">
                <a:solidFill>
                  <a:schemeClr val="bg1"/>
                </a:solidFill>
              </a:rPr>
              <a:t> </a:t>
            </a:r>
            <a:r>
              <a:rPr lang="en-GB" sz="2000" dirty="0" err="1">
                <a:solidFill>
                  <a:schemeClr val="bg1"/>
                </a:solidFill>
              </a:rPr>
              <a:t>dyfnder</a:t>
            </a:r>
            <a:r>
              <a:rPr lang="en-GB" sz="2000" dirty="0">
                <a:solidFill>
                  <a:schemeClr val="bg1"/>
                </a:solidFill>
              </a:rPr>
              <a:t> a </a:t>
            </a:r>
            <a:r>
              <a:rPr lang="en-GB" sz="2000" dirty="0" err="1">
                <a:solidFill>
                  <a:schemeClr val="bg1"/>
                </a:solidFill>
              </a:rPr>
              <a:t>datblygu</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safbwynt</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hun</a:t>
            </a:r>
            <a:r>
              <a:rPr lang="en-GB" sz="2000" dirty="0">
                <a:solidFill>
                  <a:schemeClr val="bg1"/>
                </a:solidFill>
              </a:rPr>
              <a:t> </a:t>
            </a:r>
          </a:p>
          <a:p>
            <a:r>
              <a:rPr lang="en-GB" sz="2000" dirty="0" err="1">
                <a:solidFill>
                  <a:schemeClr val="bg1"/>
                </a:solidFill>
              </a:rPr>
              <a:t>Profiad</a:t>
            </a:r>
            <a:r>
              <a:rPr lang="en-GB" sz="2000" dirty="0">
                <a:solidFill>
                  <a:schemeClr val="bg1"/>
                </a:solidFill>
              </a:rPr>
              <a:t> </a:t>
            </a:r>
            <a:r>
              <a:rPr lang="en-GB" sz="2000" dirty="0" err="1">
                <a:solidFill>
                  <a:schemeClr val="bg1"/>
                </a:solidFill>
              </a:rPr>
              <a:t>pleserus</a:t>
            </a:r>
            <a:r>
              <a:rPr lang="en-GB" sz="2000" dirty="0">
                <a:solidFill>
                  <a:schemeClr val="bg1"/>
                </a:solidFill>
              </a:rPr>
              <a:t>!</a:t>
            </a:r>
          </a:p>
        </p:txBody>
      </p:sp>
      <p:sp>
        <p:nvSpPr>
          <p:cNvPr id="4" name="Content Placeholder 2">
            <a:extLst>
              <a:ext uri="{FF2B5EF4-FFF2-40B4-BE49-F238E27FC236}">
                <a16:creationId xmlns:a16="http://schemas.microsoft.com/office/drawing/2014/main" id="{3EA0DBEF-A886-4369-B9FE-FB628CAFC004}"/>
              </a:ext>
            </a:extLst>
          </p:cNvPr>
          <p:cNvSpPr txBox="1">
            <a:spLocks/>
          </p:cNvSpPr>
          <p:nvPr/>
        </p:nvSpPr>
        <p:spPr>
          <a:xfrm>
            <a:off x="5528153" y="3058488"/>
            <a:ext cx="4290940"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solidFill>
                  <a:schemeClr val="bg1"/>
                </a:solidFill>
              </a:rPr>
              <a:t>The project is what you make of it. </a:t>
            </a:r>
          </a:p>
          <a:p>
            <a:r>
              <a:rPr lang="en-GB" sz="2000" dirty="0">
                <a:solidFill>
                  <a:schemeClr val="bg1"/>
                </a:solidFill>
              </a:rPr>
              <a:t>Chance to develop your interests </a:t>
            </a:r>
          </a:p>
          <a:p>
            <a:r>
              <a:rPr lang="en-GB" sz="2000" dirty="0">
                <a:solidFill>
                  <a:schemeClr val="bg1"/>
                </a:solidFill>
              </a:rPr>
              <a:t>Chance to study something in depth and develop an independent view </a:t>
            </a:r>
          </a:p>
          <a:p>
            <a:r>
              <a:rPr lang="en-GB" sz="2000" dirty="0">
                <a:solidFill>
                  <a:schemeClr val="bg1"/>
                </a:solidFill>
              </a:rPr>
              <a:t>Rewarding experience!</a:t>
            </a:r>
          </a:p>
        </p:txBody>
      </p:sp>
      <p:pic>
        <p:nvPicPr>
          <p:cNvPr id="5" name="Picture 4" descr="A picture containing icon&#10;&#10;Description automatically generated">
            <a:extLst>
              <a:ext uri="{FF2B5EF4-FFF2-40B4-BE49-F238E27FC236}">
                <a16:creationId xmlns:a16="http://schemas.microsoft.com/office/drawing/2014/main" id="{E0CE838A-B980-4EAC-A5A8-4DFE4220AA5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76192" y="609600"/>
            <a:ext cx="2203383" cy="2203383"/>
          </a:xfrm>
          <a:prstGeom prst="rect">
            <a:avLst/>
          </a:prstGeom>
        </p:spPr>
      </p:pic>
    </p:spTree>
    <p:extLst>
      <p:ext uri="{BB962C8B-B14F-4D97-AF65-F5344CB8AC3E}">
        <p14:creationId xmlns:p14="http://schemas.microsoft.com/office/powerpoint/2010/main" val="526004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Cyflogadwyedd</a:t>
            </a:r>
            <a:br>
              <a:rPr lang="en-GB" dirty="0"/>
            </a:br>
            <a:r>
              <a:rPr lang="en-GB" dirty="0"/>
              <a:t>Employability</a:t>
            </a:r>
          </a:p>
        </p:txBody>
      </p:sp>
      <p:sp>
        <p:nvSpPr>
          <p:cNvPr id="3" name="Content Placeholder 2"/>
          <p:cNvSpPr>
            <a:spLocks noGrp="1"/>
          </p:cNvSpPr>
          <p:nvPr>
            <p:ph idx="1"/>
          </p:nvPr>
        </p:nvSpPr>
        <p:spPr>
          <a:xfrm>
            <a:off x="5769153" y="2655769"/>
            <a:ext cx="4404752" cy="3880773"/>
          </a:xfrm>
        </p:spPr>
        <p:txBody>
          <a:bodyPr>
            <a:normAutofit/>
          </a:bodyPr>
          <a:lstStyle/>
          <a:p>
            <a:pPr marL="0" indent="0">
              <a:buNone/>
            </a:pPr>
            <a:r>
              <a:rPr lang="en-GB" sz="2000" dirty="0">
                <a:solidFill>
                  <a:schemeClr val="bg1"/>
                </a:solidFill>
              </a:rPr>
              <a:t>A successfully completed project provides evidence of: </a:t>
            </a:r>
          </a:p>
          <a:p>
            <a:r>
              <a:rPr lang="en-GB" sz="2000" dirty="0">
                <a:solidFill>
                  <a:schemeClr val="bg1"/>
                </a:solidFill>
              </a:rPr>
              <a:t>critical analysis</a:t>
            </a:r>
          </a:p>
          <a:p>
            <a:r>
              <a:rPr lang="en-GB" sz="2000" dirty="0">
                <a:solidFill>
                  <a:schemeClr val="bg1"/>
                </a:solidFill>
              </a:rPr>
              <a:t>written communication</a:t>
            </a:r>
          </a:p>
          <a:p>
            <a:r>
              <a:rPr lang="en-GB" sz="2000" dirty="0">
                <a:solidFill>
                  <a:schemeClr val="bg1"/>
                </a:solidFill>
              </a:rPr>
              <a:t>project management</a:t>
            </a:r>
          </a:p>
          <a:p>
            <a:r>
              <a:rPr lang="en-GB" sz="2000" dirty="0">
                <a:solidFill>
                  <a:schemeClr val="bg1"/>
                </a:solidFill>
              </a:rPr>
              <a:t>ability to work on your own initiative.</a:t>
            </a:r>
          </a:p>
        </p:txBody>
      </p:sp>
      <p:sp>
        <p:nvSpPr>
          <p:cNvPr id="4" name="Content Placeholder 2">
            <a:extLst>
              <a:ext uri="{FF2B5EF4-FFF2-40B4-BE49-F238E27FC236}">
                <a16:creationId xmlns:a16="http://schemas.microsoft.com/office/drawing/2014/main" id="{47F5C8C0-1C9D-466C-845E-39C9367F3B98}"/>
              </a:ext>
            </a:extLst>
          </p:cNvPr>
          <p:cNvSpPr txBox="1">
            <a:spLocks/>
          </p:cNvSpPr>
          <p:nvPr/>
        </p:nvSpPr>
        <p:spPr>
          <a:xfrm>
            <a:off x="808254" y="2655769"/>
            <a:ext cx="4643279"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000" dirty="0" err="1">
                <a:solidFill>
                  <a:schemeClr val="bg1"/>
                </a:solidFill>
              </a:rPr>
              <a:t>Bydd</a:t>
            </a:r>
            <a:r>
              <a:rPr lang="en-GB" sz="2000" dirty="0">
                <a:solidFill>
                  <a:schemeClr val="bg1"/>
                </a:solidFill>
              </a:rPr>
              <a:t> </a:t>
            </a:r>
            <a:r>
              <a:rPr lang="en-GB" sz="2000" dirty="0" err="1">
                <a:solidFill>
                  <a:schemeClr val="bg1"/>
                </a:solidFill>
              </a:rPr>
              <a:t>prosiect</a:t>
            </a:r>
            <a:r>
              <a:rPr lang="en-GB" sz="2000" dirty="0">
                <a:solidFill>
                  <a:schemeClr val="bg1"/>
                </a:solidFill>
              </a:rPr>
              <a:t> </a:t>
            </a:r>
            <a:r>
              <a:rPr lang="en-GB" sz="2000" dirty="0" err="1">
                <a:solidFill>
                  <a:schemeClr val="bg1"/>
                </a:solidFill>
              </a:rPr>
              <a:t>gorffenedig</a:t>
            </a:r>
            <a:r>
              <a:rPr lang="en-GB" sz="2000" dirty="0">
                <a:solidFill>
                  <a:schemeClr val="bg1"/>
                </a:solidFill>
              </a:rPr>
              <a:t> </a:t>
            </a:r>
            <a:r>
              <a:rPr lang="en-GB" sz="2000" dirty="0" err="1">
                <a:solidFill>
                  <a:schemeClr val="bg1"/>
                </a:solidFill>
              </a:rPr>
              <a:t>llwyddiannus</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rhoi</a:t>
            </a:r>
            <a:r>
              <a:rPr lang="en-GB" sz="2000" dirty="0">
                <a:solidFill>
                  <a:schemeClr val="bg1"/>
                </a:solidFill>
              </a:rPr>
              <a:t> </a:t>
            </a:r>
            <a:r>
              <a:rPr lang="en-GB" sz="2000" dirty="0" err="1">
                <a:solidFill>
                  <a:schemeClr val="bg1"/>
                </a:solidFill>
              </a:rPr>
              <a:t>tystiolaeth</a:t>
            </a:r>
            <a:r>
              <a:rPr lang="en-GB" sz="2000" dirty="0">
                <a:solidFill>
                  <a:schemeClr val="bg1"/>
                </a:solidFill>
              </a:rPr>
              <a:t> o: </a:t>
            </a:r>
          </a:p>
          <a:p>
            <a:r>
              <a:rPr lang="en-GB" sz="2000" dirty="0">
                <a:solidFill>
                  <a:schemeClr val="bg1"/>
                </a:solidFill>
              </a:rPr>
              <a:t>critical analysis</a:t>
            </a:r>
          </a:p>
          <a:p>
            <a:r>
              <a:rPr lang="en-GB" sz="2000" dirty="0" err="1">
                <a:solidFill>
                  <a:schemeClr val="bg1"/>
                </a:solidFill>
              </a:rPr>
              <a:t>Cyfathrebu</a:t>
            </a:r>
            <a:r>
              <a:rPr lang="en-GB" sz="2000" dirty="0">
                <a:solidFill>
                  <a:schemeClr val="bg1"/>
                </a:solidFill>
              </a:rPr>
              <a:t> </a:t>
            </a:r>
            <a:r>
              <a:rPr lang="en-GB" sz="2000" dirty="0" err="1">
                <a:solidFill>
                  <a:schemeClr val="bg1"/>
                </a:solidFill>
              </a:rPr>
              <a:t>ysgrifenedig</a:t>
            </a:r>
            <a:endParaRPr lang="en-GB" sz="2000" dirty="0">
              <a:solidFill>
                <a:schemeClr val="bg1"/>
              </a:solidFill>
            </a:endParaRPr>
          </a:p>
          <a:p>
            <a:r>
              <a:rPr lang="en-GB" sz="2000" dirty="0" err="1">
                <a:solidFill>
                  <a:schemeClr val="bg1"/>
                </a:solidFill>
              </a:rPr>
              <a:t>Rheolaeth</a:t>
            </a:r>
            <a:r>
              <a:rPr lang="en-GB" sz="2000" dirty="0">
                <a:solidFill>
                  <a:schemeClr val="bg1"/>
                </a:solidFill>
              </a:rPr>
              <a:t> </a:t>
            </a:r>
            <a:r>
              <a:rPr lang="en-GB" sz="2000" dirty="0" err="1">
                <a:solidFill>
                  <a:schemeClr val="bg1"/>
                </a:solidFill>
              </a:rPr>
              <a:t>prosiect</a:t>
            </a:r>
            <a:endParaRPr lang="en-GB" sz="2000" dirty="0">
              <a:solidFill>
                <a:schemeClr val="bg1"/>
              </a:solidFill>
            </a:endParaRPr>
          </a:p>
          <a:p>
            <a:r>
              <a:rPr lang="en-GB" sz="2000" dirty="0">
                <a:solidFill>
                  <a:schemeClr val="bg1"/>
                </a:solidFill>
              </a:rPr>
              <a:t>Y </a:t>
            </a:r>
            <a:r>
              <a:rPr lang="en-GB" sz="2000" dirty="0" err="1">
                <a:solidFill>
                  <a:schemeClr val="bg1"/>
                </a:solidFill>
              </a:rPr>
              <a:t>gallu</a:t>
            </a:r>
            <a:r>
              <a:rPr lang="en-GB" sz="2000" dirty="0">
                <a:solidFill>
                  <a:schemeClr val="bg1"/>
                </a:solidFill>
              </a:rPr>
              <a:t> i </a:t>
            </a:r>
            <a:r>
              <a:rPr lang="en-GB" sz="2000" dirty="0" err="1">
                <a:solidFill>
                  <a:schemeClr val="bg1"/>
                </a:solidFill>
              </a:rPr>
              <a:t>weithio</a:t>
            </a:r>
            <a:r>
              <a:rPr lang="en-GB" sz="2000" dirty="0">
                <a:solidFill>
                  <a:schemeClr val="bg1"/>
                </a:solidFill>
              </a:rPr>
              <a:t> dan </a:t>
            </a:r>
            <a:r>
              <a:rPr lang="en-GB" sz="2000" dirty="0" err="1">
                <a:solidFill>
                  <a:schemeClr val="bg1"/>
                </a:solidFill>
              </a:rPr>
              <a:t>eich</a:t>
            </a:r>
            <a:r>
              <a:rPr lang="en-GB" sz="2000" dirty="0">
                <a:solidFill>
                  <a:schemeClr val="bg1"/>
                </a:solidFill>
              </a:rPr>
              <a:t> </a:t>
            </a:r>
            <a:r>
              <a:rPr lang="en-GB" sz="2000" dirty="0" err="1">
                <a:solidFill>
                  <a:schemeClr val="bg1"/>
                </a:solidFill>
              </a:rPr>
              <a:t>menter</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hun</a:t>
            </a:r>
            <a:endParaRPr lang="en-GB" sz="2000" dirty="0">
              <a:solidFill>
                <a:schemeClr val="bg1"/>
              </a:solidFill>
            </a:endParaRPr>
          </a:p>
        </p:txBody>
      </p:sp>
      <p:pic>
        <p:nvPicPr>
          <p:cNvPr id="5" name="Picture 4" descr="A picture containing icon&#10;&#10;Description automatically generated">
            <a:extLst>
              <a:ext uri="{FF2B5EF4-FFF2-40B4-BE49-F238E27FC236}">
                <a16:creationId xmlns:a16="http://schemas.microsoft.com/office/drawing/2014/main" id="{4F3FE12F-671B-4C7F-97F3-E98530AA8DD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68057" y="168308"/>
            <a:ext cx="2203383" cy="2203383"/>
          </a:xfrm>
          <a:prstGeom prst="rect">
            <a:avLst/>
          </a:prstGeom>
        </p:spPr>
      </p:pic>
    </p:spTree>
    <p:extLst>
      <p:ext uri="{BB962C8B-B14F-4D97-AF65-F5344CB8AC3E}">
        <p14:creationId xmlns:p14="http://schemas.microsoft.com/office/powerpoint/2010/main" val="4098374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35740"/>
            <a:ext cx="8596668" cy="1320800"/>
          </a:xfrm>
        </p:spPr>
        <p:txBody>
          <a:bodyPr anchor="t">
            <a:normAutofit/>
          </a:bodyPr>
          <a:lstStyle/>
          <a:p>
            <a:r>
              <a:rPr lang="en-GB" dirty="0">
                <a:solidFill>
                  <a:schemeClr val="bg1"/>
                </a:solidFill>
              </a:rPr>
              <a:t>Beth </a:t>
            </a:r>
            <a:r>
              <a:rPr lang="en-GB" dirty="0" err="1">
                <a:solidFill>
                  <a:schemeClr val="bg1"/>
                </a:solidFill>
              </a:rPr>
              <a:t>yw</a:t>
            </a:r>
            <a:r>
              <a:rPr lang="en-GB" dirty="0">
                <a:solidFill>
                  <a:schemeClr val="bg1"/>
                </a:solidFill>
              </a:rPr>
              <a:t> </a:t>
            </a:r>
            <a:r>
              <a:rPr lang="en-GB" dirty="0" err="1">
                <a:solidFill>
                  <a:schemeClr val="bg1"/>
                </a:solidFill>
              </a:rPr>
              <a:t>ymchwil</a:t>
            </a:r>
            <a:r>
              <a:rPr lang="en-GB" dirty="0">
                <a:solidFill>
                  <a:schemeClr val="bg1"/>
                </a:solidFill>
              </a:rPr>
              <a:t>? / What is research?</a:t>
            </a:r>
          </a:p>
        </p:txBody>
      </p:sp>
      <p:sp>
        <p:nvSpPr>
          <p:cNvPr id="3" name="Content Placeholder 2"/>
          <p:cNvSpPr>
            <a:spLocks noGrp="1"/>
          </p:cNvSpPr>
          <p:nvPr>
            <p:ph idx="1"/>
          </p:nvPr>
        </p:nvSpPr>
        <p:spPr>
          <a:xfrm>
            <a:off x="677334" y="1299411"/>
            <a:ext cx="5220430" cy="5291042"/>
          </a:xfrm>
        </p:spPr>
        <p:txBody>
          <a:bodyPr>
            <a:normAutofit/>
          </a:bodyPr>
          <a:lstStyle/>
          <a:p>
            <a:pPr fontAlgn="base">
              <a:lnSpc>
                <a:spcPct val="90000"/>
              </a:lnSpc>
            </a:pPr>
            <a:r>
              <a:rPr lang="en-GB" dirty="0">
                <a:solidFill>
                  <a:schemeClr val="bg1"/>
                </a:solidFill>
              </a:rPr>
              <a:t>“Research is a </a:t>
            </a:r>
            <a:r>
              <a:rPr lang="en-GB" b="1" dirty="0">
                <a:solidFill>
                  <a:schemeClr val="bg1"/>
                </a:solidFill>
              </a:rPr>
              <a:t>structured inquiry </a:t>
            </a:r>
            <a:r>
              <a:rPr lang="en-GB" dirty="0">
                <a:solidFill>
                  <a:schemeClr val="bg1"/>
                </a:solidFill>
              </a:rPr>
              <a:t>that utilises </a:t>
            </a:r>
            <a:r>
              <a:rPr lang="en-GB" b="1" dirty="0">
                <a:solidFill>
                  <a:schemeClr val="bg1"/>
                </a:solidFill>
              </a:rPr>
              <a:t>acceptable scientific methodology </a:t>
            </a:r>
            <a:r>
              <a:rPr lang="en-GB" dirty="0">
                <a:solidFill>
                  <a:schemeClr val="bg1"/>
                </a:solidFill>
              </a:rPr>
              <a:t>to </a:t>
            </a:r>
            <a:r>
              <a:rPr lang="en-GB" b="1" dirty="0">
                <a:solidFill>
                  <a:schemeClr val="bg1"/>
                </a:solidFill>
              </a:rPr>
              <a:t>solve problems </a:t>
            </a:r>
            <a:r>
              <a:rPr lang="en-GB" dirty="0">
                <a:solidFill>
                  <a:schemeClr val="bg1"/>
                </a:solidFill>
              </a:rPr>
              <a:t>and </a:t>
            </a:r>
            <a:r>
              <a:rPr lang="en-GB" b="1" dirty="0">
                <a:solidFill>
                  <a:schemeClr val="bg1"/>
                </a:solidFill>
              </a:rPr>
              <a:t>creates new knowledge</a:t>
            </a:r>
            <a:r>
              <a:rPr lang="en-GB" dirty="0">
                <a:solidFill>
                  <a:schemeClr val="bg1"/>
                </a:solidFill>
              </a:rPr>
              <a:t> that is generally applicable.” (Grinnell 1993, p.4)</a:t>
            </a:r>
            <a:r>
              <a:rPr lang="en-US" dirty="0">
                <a:solidFill>
                  <a:schemeClr val="bg1"/>
                </a:solidFill>
              </a:rPr>
              <a:t>​</a:t>
            </a:r>
          </a:p>
          <a:p>
            <a:pPr fontAlgn="base">
              <a:lnSpc>
                <a:spcPct val="90000"/>
              </a:lnSpc>
            </a:pPr>
            <a:endParaRPr lang="en-GB" dirty="0"/>
          </a:p>
          <a:p>
            <a:pPr fontAlgn="base">
              <a:lnSpc>
                <a:spcPct val="90000"/>
              </a:lnSpc>
            </a:pPr>
            <a:r>
              <a:rPr lang="en-GB" dirty="0">
                <a:solidFill>
                  <a:schemeClr val="bg1"/>
                </a:solidFill>
              </a:rPr>
              <a:t>“a </a:t>
            </a:r>
            <a:r>
              <a:rPr lang="en-GB" b="1" dirty="0">
                <a:solidFill>
                  <a:schemeClr val="bg1"/>
                </a:solidFill>
              </a:rPr>
              <a:t>systematic investigation </a:t>
            </a:r>
            <a:r>
              <a:rPr lang="en-GB" dirty="0">
                <a:solidFill>
                  <a:schemeClr val="bg1"/>
                </a:solidFill>
              </a:rPr>
              <a:t>to </a:t>
            </a:r>
            <a:r>
              <a:rPr lang="en-GB" b="1" dirty="0">
                <a:solidFill>
                  <a:schemeClr val="bg1"/>
                </a:solidFill>
              </a:rPr>
              <a:t>find answers to a problem</a:t>
            </a:r>
            <a:r>
              <a:rPr lang="en-GB" dirty="0">
                <a:solidFill>
                  <a:schemeClr val="bg1"/>
                </a:solidFill>
              </a:rPr>
              <a:t>” (Burns, 1997, p.2)</a:t>
            </a:r>
            <a:r>
              <a:rPr lang="en-US" dirty="0">
                <a:solidFill>
                  <a:schemeClr val="bg1"/>
                </a:solidFill>
              </a:rPr>
              <a:t>​</a:t>
            </a:r>
          </a:p>
          <a:p>
            <a:pPr fontAlgn="base">
              <a:lnSpc>
                <a:spcPct val="90000"/>
              </a:lnSpc>
            </a:pPr>
            <a:endParaRPr lang="en-US" dirty="0"/>
          </a:p>
          <a:p>
            <a:pPr fontAlgn="base">
              <a:lnSpc>
                <a:spcPct val="90000"/>
              </a:lnSpc>
            </a:pPr>
            <a:r>
              <a:rPr lang="en-GB" dirty="0">
                <a:solidFill>
                  <a:schemeClr val="bg1"/>
                </a:solidFill>
              </a:rPr>
              <a:t>Educational research involves the </a:t>
            </a:r>
            <a:r>
              <a:rPr lang="en-GB" b="1" dirty="0">
                <a:solidFill>
                  <a:schemeClr val="bg1"/>
                </a:solidFill>
              </a:rPr>
              <a:t>rigorous and self-critical process</a:t>
            </a:r>
            <a:r>
              <a:rPr lang="en-GB" dirty="0">
                <a:solidFill>
                  <a:schemeClr val="bg1"/>
                </a:solidFill>
              </a:rPr>
              <a:t> of arriving at </a:t>
            </a:r>
            <a:r>
              <a:rPr lang="en-GB" b="1" dirty="0">
                <a:solidFill>
                  <a:schemeClr val="bg1"/>
                </a:solidFill>
              </a:rPr>
              <a:t>dependable answers </a:t>
            </a:r>
            <a:r>
              <a:rPr lang="en-GB" dirty="0">
                <a:solidFill>
                  <a:schemeClr val="bg1"/>
                </a:solidFill>
              </a:rPr>
              <a:t>to questions and </a:t>
            </a:r>
            <a:r>
              <a:rPr lang="en-GB" b="1" dirty="0">
                <a:solidFill>
                  <a:schemeClr val="bg1"/>
                </a:solidFill>
              </a:rPr>
              <a:t>solutions</a:t>
            </a:r>
            <a:r>
              <a:rPr lang="en-GB" dirty="0">
                <a:solidFill>
                  <a:schemeClr val="bg1"/>
                </a:solidFill>
              </a:rPr>
              <a:t> to problems of an educational nature through the </a:t>
            </a:r>
            <a:r>
              <a:rPr lang="en-GB" b="1" dirty="0">
                <a:solidFill>
                  <a:schemeClr val="bg1"/>
                </a:solidFill>
              </a:rPr>
              <a:t>systematic collection and analysis of data</a:t>
            </a:r>
            <a:r>
              <a:rPr lang="en-GB" dirty="0">
                <a:solidFill>
                  <a:schemeClr val="bg1"/>
                </a:solidFill>
              </a:rPr>
              <a:t>, the </a:t>
            </a:r>
            <a:r>
              <a:rPr lang="en-GB" b="1" dirty="0">
                <a:solidFill>
                  <a:schemeClr val="bg1"/>
                </a:solidFill>
              </a:rPr>
              <a:t>interpretation</a:t>
            </a:r>
            <a:r>
              <a:rPr lang="en-GB" dirty="0">
                <a:solidFill>
                  <a:schemeClr val="bg1"/>
                </a:solidFill>
              </a:rPr>
              <a:t> and </a:t>
            </a:r>
            <a:r>
              <a:rPr lang="en-GB" b="1" dirty="0">
                <a:solidFill>
                  <a:schemeClr val="bg1"/>
                </a:solidFill>
              </a:rPr>
              <a:t>presentation</a:t>
            </a:r>
            <a:r>
              <a:rPr lang="en-GB" dirty="0">
                <a:solidFill>
                  <a:schemeClr val="bg1"/>
                </a:solidFill>
              </a:rPr>
              <a:t> of </a:t>
            </a:r>
            <a:r>
              <a:rPr lang="en-GB" b="1" dirty="0">
                <a:solidFill>
                  <a:schemeClr val="bg1"/>
                </a:solidFill>
              </a:rPr>
              <a:t>findings</a:t>
            </a:r>
            <a:r>
              <a:rPr lang="en-GB" dirty="0">
                <a:solidFill>
                  <a:schemeClr val="bg1"/>
                </a:solidFill>
              </a:rPr>
              <a:t>, and the </a:t>
            </a:r>
            <a:r>
              <a:rPr lang="en-GB" b="1" dirty="0">
                <a:solidFill>
                  <a:schemeClr val="bg1"/>
                </a:solidFill>
              </a:rPr>
              <a:t>logical construction of sustained argument</a:t>
            </a:r>
            <a:r>
              <a:rPr lang="en-GB" dirty="0">
                <a:solidFill>
                  <a:schemeClr val="bg1"/>
                </a:solidFill>
              </a:rPr>
              <a:t>.</a:t>
            </a:r>
            <a:r>
              <a:rPr lang="en-US" dirty="0">
                <a:solidFill>
                  <a:schemeClr val="bg1"/>
                </a:solidFill>
              </a:rPr>
              <a:t>​ (</a:t>
            </a:r>
            <a:r>
              <a:rPr lang="en-GB" dirty="0">
                <a:solidFill>
                  <a:schemeClr val="bg1"/>
                </a:solidFill>
              </a:rPr>
              <a:t>Sharp 2012, p.3)</a:t>
            </a:r>
            <a:endParaRPr lang="en-US" dirty="0">
              <a:solidFill>
                <a:schemeClr val="bg1"/>
              </a:solidFill>
            </a:endParaRPr>
          </a:p>
          <a:p>
            <a:pPr fontAlgn="base">
              <a:lnSpc>
                <a:spcPct val="90000"/>
              </a:lnSpc>
            </a:pPr>
            <a:endParaRPr lang="en-US" sz="1500" dirty="0"/>
          </a:p>
          <a:p>
            <a:pPr>
              <a:lnSpc>
                <a:spcPct val="90000"/>
              </a:lnSpc>
            </a:pPr>
            <a:endParaRPr lang="en-GB" sz="1500" dirty="0"/>
          </a:p>
        </p:txBody>
      </p:sp>
      <p:pic>
        <p:nvPicPr>
          <p:cNvPr id="4" name="Picture 3" descr="A picture containing icon&#10;&#10;Description automatically generated">
            <a:extLst>
              <a:ext uri="{FF2B5EF4-FFF2-40B4-BE49-F238E27FC236}">
                <a16:creationId xmlns:a16="http://schemas.microsoft.com/office/drawing/2014/main" id="{5C085669-822C-4A9C-87BF-4361BD07CB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97556" y="1856232"/>
            <a:ext cx="3145536" cy="3145536"/>
          </a:xfrm>
          <a:prstGeom prst="rect">
            <a:avLst/>
          </a:prstGeom>
        </p:spPr>
      </p:pic>
    </p:spTree>
    <p:extLst>
      <p:ext uri="{BB962C8B-B14F-4D97-AF65-F5344CB8AC3E}">
        <p14:creationId xmlns:p14="http://schemas.microsoft.com/office/powerpoint/2010/main" val="3142240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8362" y="388218"/>
            <a:ext cx="8596668" cy="1623461"/>
          </a:xfrm>
        </p:spPr>
        <p:txBody>
          <a:bodyPr/>
          <a:lstStyle/>
          <a:p>
            <a:r>
              <a:rPr lang="en-GB" dirty="0" err="1">
                <a:solidFill>
                  <a:schemeClr val="bg1"/>
                </a:solidFill>
              </a:rPr>
              <a:t>Geiriau</a:t>
            </a:r>
            <a:r>
              <a:rPr lang="en-GB" dirty="0">
                <a:solidFill>
                  <a:schemeClr val="bg1"/>
                </a:solidFill>
              </a:rPr>
              <a:t> </a:t>
            </a:r>
            <a:r>
              <a:rPr lang="en-GB" dirty="0" err="1">
                <a:solidFill>
                  <a:schemeClr val="bg1"/>
                </a:solidFill>
              </a:rPr>
              <a:t>allweddol</a:t>
            </a:r>
            <a:r>
              <a:rPr lang="en-GB" dirty="0">
                <a:solidFill>
                  <a:schemeClr val="bg1"/>
                </a:solidFill>
              </a:rPr>
              <a:t>/Key words</a:t>
            </a:r>
          </a:p>
        </p:txBody>
      </p:sp>
      <p:sp>
        <p:nvSpPr>
          <p:cNvPr id="4" name="Content Placeholder 3"/>
          <p:cNvSpPr>
            <a:spLocks noGrp="1"/>
          </p:cNvSpPr>
          <p:nvPr>
            <p:ph sz="half" idx="1"/>
          </p:nvPr>
        </p:nvSpPr>
        <p:spPr>
          <a:xfrm>
            <a:off x="494455" y="1709019"/>
            <a:ext cx="4780190" cy="4809837"/>
          </a:xfrm>
        </p:spPr>
        <p:txBody>
          <a:bodyPr>
            <a:normAutofit/>
          </a:bodyPr>
          <a:lstStyle/>
          <a:p>
            <a:pPr fontAlgn="base"/>
            <a:r>
              <a:rPr lang="en-GB" sz="2800" dirty="0" err="1">
                <a:solidFill>
                  <a:schemeClr val="bg1"/>
                </a:solidFill>
              </a:rPr>
              <a:t>Trylwyredd</a:t>
            </a:r>
            <a:r>
              <a:rPr lang="en-GB" sz="2800" dirty="0">
                <a:solidFill>
                  <a:schemeClr val="bg1"/>
                </a:solidFill>
              </a:rPr>
              <a:t>/Rigour</a:t>
            </a:r>
            <a:r>
              <a:rPr lang="en-US" sz="2800" dirty="0">
                <a:solidFill>
                  <a:schemeClr val="bg1"/>
                </a:solidFill>
              </a:rPr>
              <a:t>​</a:t>
            </a:r>
          </a:p>
          <a:p>
            <a:pPr fontAlgn="base"/>
            <a:r>
              <a:rPr lang="en-GB" sz="2800" dirty="0" err="1">
                <a:solidFill>
                  <a:schemeClr val="bg1"/>
                </a:solidFill>
              </a:rPr>
              <a:t>Beirniadol</a:t>
            </a:r>
            <a:r>
              <a:rPr lang="en-GB" sz="2800" dirty="0">
                <a:solidFill>
                  <a:schemeClr val="bg1"/>
                </a:solidFill>
              </a:rPr>
              <a:t>/Critical</a:t>
            </a:r>
            <a:r>
              <a:rPr lang="en-US" sz="2800" dirty="0">
                <a:solidFill>
                  <a:schemeClr val="bg1"/>
                </a:solidFill>
              </a:rPr>
              <a:t>​</a:t>
            </a:r>
          </a:p>
          <a:p>
            <a:pPr fontAlgn="base"/>
            <a:r>
              <a:rPr lang="en-GB" sz="2800" dirty="0">
                <a:solidFill>
                  <a:schemeClr val="bg1"/>
                </a:solidFill>
              </a:rPr>
              <a:t>Proses/Process</a:t>
            </a:r>
            <a:r>
              <a:rPr lang="en-US" sz="2800" dirty="0">
                <a:solidFill>
                  <a:schemeClr val="bg1"/>
                </a:solidFill>
              </a:rPr>
              <a:t>​</a:t>
            </a:r>
          </a:p>
          <a:p>
            <a:pPr fontAlgn="base"/>
            <a:r>
              <a:rPr lang="en-GB" sz="2800" dirty="0" err="1">
                <a:solidFill>
                  <a:schemeClr val="bg1"/>
                </a:solidFill>
              </a:rPr>
              <a:t>Dibynadwy</a:t>
            </a:r>
            <a:r>
              <a:rPr lang="en-GB" sz="2800" dirty="0">
                <a:solidFill>
                  <a:schemeClr val="bg1"/>
                </a:solidFill>
              </a:rPr>
              <a:t>/Dependable</a:t>
            </a:r>
            <a:r>
              <a:rPr lang="en-US" sz="2800" dirty="0">
                <a:solidFill>
                  <a:schemeClr val="bg1"/>
                </a:solidFill>
              </a:rPr>
              <a:t>​</a:t>
            </a:r>
          </a:p>
          <a:p>
            <a:pPr fontAlgn="base"/>
            <a:r>
              <a:rPr lang="en-GB" sz="2800" dirty="0" err="1">
                <a:solidFill>
                  <a:schemeClr val="bg1"/>
                </a:solidFill>
              </a:rPr>
              <a:t>Systematig</a:t>
            </a:r>
            <a:r>
              <a:rPr lang="en-GB" sz="2800" dirty="0">
                <a:solidFill>
                  <a:schemeClr val="bg1"/>
                </a:solidFill>
              </a:rPr>
              <a:t>/Systematic</a:t>
            </a:r>
            <a:r>
              <a:rPr lang="en-US" sz="2800" dirty="0">
                <a:solidFill>
                  <a:schemeClr val="bg1"/>
                </a:solidFill>
              </a:rPr>
              <a:t>​</a:t>
            </a:r>
          </a:p>
          <a:p>
            <a:pPr fontAlgn="base"/>
            <a:r>
              <a:rPr lang="en-GB" sz="2800" dirty="0" err="1">
                <a:solidFill>
                  <a:schemeClr val="bg1"/>
                </a:solidFill>
              </a:rPr>
              <a:t>Dadansoddiad</a:t>
            </a:r>
            <a:r>
              <a:rPr lang="en-GB" sz="2800" dirty="0">
                <a:solidFill>
                  <a:schemeClr val="bg1"/>
                </a:solidFill>
              </a:rPr>
              <a:t>/Analysis</a:t>
            </a:r>
            <a:r>
              <a:rPr lang="en-US" sz="2800" dirty="0">
                <a:solidFill>
                  <a:schemeClr val="bg1"/>
                </a:solidFill>
              </a:rPr>
              <a:t>​</a:t>
            </a:r>
          </a:p>
          <a:p>
            <a:pPr fontAlgn="base"/>
            <a:r>
              <a:rPr lang="en-GB" sz="2800" dirty="0">
                <a:solidFill>
                  <a:schemeClr val="bg1"/>
                </a:solidFill>
              </a:rPr>
              <a:t>Data/Data</a:t>
            </a:r>
          </a:p>
          <a:p>
            <a:endParaRPr lang="en-GB" dirty="0"/>
          </a:p>
        </p:txBody>
      </p:sp>
      <p:sp>
        <p:nvSpPr>
          <p:cNvPr id="5" name="Content Placeholder 4"/>
          <p:cNvSpPr>
            <a:spLocks noGrp="1"/>
          </p:cNvSpPr>
          <p:nvPr>
            <p:ph sz="half" idx="2"/>
          </p:nvPr>
        </p:nvSpPr>
        <p:spPr>
          <a:xfrm>
            <a:off x="5730116" y="1199948"/>
            <a:ext cx="5409990" cy="4697411"/>
          </a:xfrm>
        </p:spPr>
        <p:txBody>
          <a:bodyPr>
            <a:normAutofit/>
          </a:bodyPr>
          <a:lstStyle/>
          <a:p>
            <a:pPr marL="0" indent="0" fontAlgn="base">
              <a:buNone/>
            </a:pPr>
            <a:r>
              <a:rPr lang="en-US" sz="2800" dirty="0"/>
              <a:t>​</a:t>
            </a:r>
          </a:p>
          <a:p>
            <a:pPr fontAlgn="base"/>
            <a:r>
              <a:rPr lang="en-GB" sz="2400" dirty="0" err="1">
                <a:solidFill>
                  <a:schemeClr val="bg1"/>
                </a:solidFill>
              </a:rPr>
              <a:t>Dehongliad</a:t>
            </a:r>
            <a:r>
              <a:rPr lang="en-GB" sz="2400" dirty="0">
                <a:solidFill>
                  <a:schemeClr val="bg1"/>
                </a:solidFill>
              </a:rPr>
              <a:t>/Interpretation</a:t>
            </a:r>
            <a:endParaRPr lang="en-US" sz="2400" dirty="0">
              <a:solidFill>
                <a:schemeClr val="bg1"/>
              </a:solidFill>
            </a:endParaRPr>
          </a:p>
          <a:p>
            <a:pPr fontAlgn="base"/>
            <a:r>
              <a:rPr lang="en-GB" sz="2600" dirty="0" err="1">
                <a:solidFill>
                  <a:schemeClr val="bg1"/>
                </a:solidFill>
              </a:rPr>
              <a:t>Cyflwyniad</a:t>
            </a:r>
            <a:r>
              <a:rPr lang="en-GB" sz="2600" dirty="0">
                <a:solidFill>
                  <a:schemeClr val="bg1"/>
                </a:solidFill>
              </a:rPr>
              <a:t>/Presentation</a:t>
            </a:r>
            <a:r>
              <a:rPr lang="en-US" sz="2600" dirty="0">
                <a:solidFill>
                  <a:schemeClr val="bg1"/>
                </a:solidFill>
              </a:rPr>
              <a:t>​</a:t>
            </a:r>
          </a:p>
          <a:p>
            <a:pPr fontAlgn="base"/>
            <a:r>
              <a:rPr lang="en-GB" sz="2600" dirty="0" err="1">
                <a:solidFill>
                  <a:schemeClr val="bg1"/>
                </a:solidFill>
              </a:rPr>
              <a:t>Adeiladu</a:t>
            </a:r>
            <a:r>
              <a:rPr lang="en-GB" sz="2600" dirty="0">
                <a:solidFill>
                  <a:schemeClr val="bg1"/>
                </a:solidFill>
              </a:rPr>
              <a:t> </a:t>
            </a:r>
            <a:r>
              <a:rPr lang="en-GB" sz="2600" dirty="0" err="1">
                <a:solidFill>
                  <a:schemeClr val="bg1"/>
                </a:solidFill>
              </a:rPr>
              <a:t>rhesymegol</a:t>
            </a:r>
            <a:r>
              <a:rPr lang="en-GB" sz="2600" dirty="0">
                <a:solidFill>
                  <a:schemeClr val="bg1"/>
                </a:solidFill>
              </a:rPr>
              <a:t>/</a:t>
            </a:r>
          </a:p>
          <a:p>
            <a:pPr marL="0" indent="0" fontAlgn="base">
              <a:buNone/>
            </a:pPr>
            <a:r>
              <a:rPr lang="en-GB" sz="2600" dirty="0">
                <a:solidFill>
                  <a:schemeClr val="bg1"/>
                </a:solidFill>
              </a:rPr>
              <a:t>    Logical construction</a:t>
            </a:r>
            <a:r>
              <a:rPr lang="en-US" sz="2600" dirty="0">
                <a:solidFill>
                  <a:schemeClr val="bg1"/>
                </a:solidFill>
              </a:rPr>
              <a:t>​</a:t>
            </a:r>
          </a:p>
          <a:p>
            <a:pPr fontAlgn="base"/>
            <a:r>
              <a:rPr lang="en-GB" sz="2600" dirty="0" err="1">
                <a:solidFill>
                  <a:schemeClr val="bg1"/>
                </a:solidFill>
              </a:rPr>
              <a:t>Dadl</a:t>
            </a:r>
            <a:r>
              <a:rPr lang="en-GB" sz="2600" dirty="0">
                <a:solidFill>
                  <a:schemeClr val="bg1"/>
                </a:solidFill>
              </a:rPr>
              <a:t> </a:t>
            </a:r>
            <a:r>
              <a:rPr lang="en-GB" sz="2600" dirty="0" err="1">
                <a:solidFill>
                  <a:schemeClr val="bg1"/>
                </a:solidFill>
              </a:rPr>
              <a:t>barhaus</a:t>
            </a:r>
            <a:r>
              <a:rPr lang="en-GB" sz="2600" dirty="0">
                <a:solidFill>
                  <a:schemeClr val="bg1"/>
                </a:solidFill>
              </a:rPr>
              <a:t>/Sustained argument</a:t>
            </a:r>
            <a:r>
              <a:rPr lang="en-US" sz="2600" dirty="0">
                <a:solidFill>
                  <a:schemeClr val="bg1"/>
                </a:solidFill>
              </a:rPr>
              <a:t>​</a:t>
            </a:r>
          </a:p>
          <a:p>
            <a:pPr fontAlgn="base"/>
            <a:r>
              <a:rPr lang="en-GB" sz="2600" dirty="0">
                <a:solidFill>
                  <a:schemeClr val="bg1"/>
                </a:solidFill>
              </a:rPr>
              <a:t>Dilys &amp; </a:t>
            </a:r>
            <a:r>
              <a:rPr lang="en-GB" sz="2600" dirty="0" err="1">
                <a:solidFill>
                  <a:schemeClr val="bg1"/>
                </a:solidFill>
              </a:rPr>
              <a:t>gwiriadwy</a:t>
            </a:r>
            <a:r>
              <a:rPr lang="en-GB" sz="2600" dirty="0">
                <a:solidFill>
                  <a:schemeClr val="bg1"/>
                </a:solidFill>
              </a:rPr>
              <a:t>/</a:t>
            </a:r>
          </a:p>
          <a:p>
            <a:pPr marL="0" indent="0" fontAlgn="base">
              <a:buNone/>
            </a:pPr>
            <a:r>
              <a:rPr lang="en-GB" sz="2600" dirty="0">
                <a:solidFill>
                  <a:schemeClr val="bg1"/>
                </a:solidFill>
              </a:rPr>
              <a:t>    Valid &amp; verifiable</a:t>
            </a:r>
            <a:r>
              <a:rPr lang="en-US" sz="2600" dirty="0">
                <a:solidFill>
                  <a:schemeClr val="bg1"/>
                </a:solidFill>
              </a:rPr>
              <a:t>​</a:t>
            </a:r>
          </a:p>
          <a:p>
            <a:endParaRPr lang="en-GB" dirty="0"/>
          </a:p>
        </p:txBody>
      </p:sp>
    </p:spTree>
    <p:extLst>
      <p:ext uri="{BB962C8B-B14F-4D97-AF65-F5344CB8AC3E}">
        <p14:creationId xmlns:p14="http://schemas.microsoft.com/office/powerpoint/2010/main" val="2007728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bg1"/>
                </a:solidFill>
              </a:rPr>
              <a:t>Pam </a:t>
            </a:r>
            <a:r>
              <a:rPr lang="en-GB" dirty="0" err="1">
                <a:solidFill>
                  <a:schemeClr val="bg1"/>
                </a:solidFill>
              </a:rPr>
              <a:t>i</a:t>
            </a:r>
            <a:r>
              <a:rPr lang="en-GB" dirty="0">
                <a:solidFill>
                  <a:schemeClr val="bg1"/>
                </a:solidFill>
              </a:rPr>
              <a:t> </a:t>
            </a:r>
            <a:r>
              <a:rPr lang="en-GB" dirty="0" err="1">
                <a:solidFill>
                  <a:schemeClr val="bg1"/>
                </a:solidFill>
              </a:rPr>
              <a:t>ni’n</a:t>
            </a:r>
            <a:r>
              <a:rPr lang="en-GB" dirty="0">
                <a:solidFill>
                  <a:schemeClr val="bg1"/>
                </a:solidFill>
              </a:rPr>
              <a:t> </a:t>
            </a:r>
            <a:r>
              <a:rPr lang="en-GB" dirty="0" err="1">
                <a:solidFill>
                  <a:schemeClr val="bg1"/>
                </a:solidFill>
              </a:rPr>
              <a:t>gwneud</a:t>
            </a:r>
            <a:r>
              <a:rPr lang="en-GB" dirty="0">
                <a:solidFill>
                  <a:schemeClr val="bg1"/>
                </a:solidFill>
              </a:rPr>
              <a:t> </a:t>
            </a:r>
            <a:r>
              <a:rPr lang="en-GB" dirty="0" err="1">
                <a:solidFill>
                  <a:schemeClr val="bg1"/>
                </a:solidFill>
              </a:rPr>
              <a:t>ymchwil</a:t>
            </a:r>
            <a:r>
              <a:rPr lang="en-GB" dirty="0">
                <a:solidFill>
                  <a:schemeClr val="bg1"/>
                </a:solidFill>
              </a:rPr>
              <a:t>?</a:t>
            </a:r>
            <a:br>
              <a:rPr lang="en-GB" dirty="0">
                <a:solidFill>
                  <a:schemeClr val="bg1"/>
                </a:solidFill>
              </a:rPr>
            </a:br>
            <a:r>
              <a:rPr lang="en-GB" dirty="0">
                <a:solidFill>
                  <a:schemeClr val="bg1"/>
                </a:solidFill>
              </a:rPr>
              <a:t>Why do we undertake research?</a:t>
            </a:r>
          </a:p>
        </p:txBody>
      </p:sp>
      <p:sp>
        <p:nvSpPr>
          <p:cNvPr id="6" name="Content Placeholder 5"/>
          <p:cNvSpPr>
            <a:spLocks noGrp="1"/>
          </p:cNvSpPr>
          <p:nvPr>
            <p:ph idx="1"/>
          </p:nvPr>
        </p:nvSpPr>
        <p:spPr>
          <a:xfrm>
            <a:off x="5788349" y="2497473"/>
            <a:ext cx="5261453" cy="3880773"/>
          </a:xfrm>
        </p:spPr>
        <p:txBody>
          <a:bodyPr>
            <a:noAutofit/>
          </a:bodyPr>
          <a:lstStyle/>
          <a:p>
            <a:pPr fontAlgn="base"/>
            <a:r>
              <a:rPr lang="en-GB" sz="2400" dirty="0">
                <a:solidFill>
                  <a:schemeClr val="bg1"/>
                </a:solidFill>
              </a:rPr>
              <a:t>To understand a field you are studying/working in</a:t>
            </a:r>
            <a:r>
              <a:rPr lang="en-US" sz="2400" dirty="0">
                <a:solidFill>
                  <a:schemeClr val="bg1"/>
                </a:solidFill>
              </a:rPr>
              <a:t>​</a:t>
            </a:r>
          </a:p>
          <a:p>
            <a:pPr fontAlgn="base"/>
            <a:r>
              <a:rPr lang="en-GB" sz="2400" dirty="0">
                <a:solidFill>
                  <a:schemeClr val="bg1"/>
                </a:solidFill>
              </a:rPr>
              <a:t>To explain and find answers in relation to what you perceive</a:t>
            </a:r>
            <a:r>
              <a:rPr lang="en-US" sz="2400" dirty="0">
                <a:solidFill>
                  <a:schemeClr val="bg1"/>
                </a:solidFill>
              </a:rPr>
              <a:t>​</a:t>
            </a:r>
          </a:p>
          <a:p>
            <a:pPr fontAlgn="base"/>
            <a:r>
              <a:rPr lang="en-GB" sz="2400" dirty="0">
                <a:solidFill>
                  <a:schemeClr val="bg1"/>
                </a:solidFill>
              </a:rPr>
              <a:t>To critically examine certain aspects</a:t>
            </a:r>
            <a:r>
              <a:rPr lang="en-US" sz="2400" dirty="0">
                <a:solidFill>
                  <a:schemeClr val="bg1"/>
                </a:solidFill>
              </a:rPr>
              <a:t>​</a:t>
            </a:r>
          </a:p>
          <a:p>
            <a:pPr fontAlgn="base"/>
            <a:r>
              <a:rPr lang="en-GB" sz="2400" dirty="0">
                <a:solidFill>
                  <a:schemeClr val="bg1"/>
                </a:solidFill>
              </a:rPr>
              <a:t>To make changes </a:t>
            </a:r>
            <a:r>
              <a:rPr lang="en-US" sz="2400" dirty="0">
                <a:solidFill>
                  <a:schemeClr val="bg1"/>
                </a:solidFill>
              </a:rPr>
              <a:t>​</a:t>
            </a:r>
          </a:p>
          <a:p>
            <a:pPr fontAlgn="base"/>
            <a:r>
              <a:rPr lang="en-GB" sz="2400" dirty="0">
                <a:solidFill>
                  <a:schemeClr val="bg1"/>
                </a:solidFill>
              </a:rPr>
              <a:t>To find answers to theoretical questions</a:t>
            </a:r>
            <a:endParaRPr lang="en-US" sz="2400" dirty="0">
              <a:solidFill>
                <a:schemeClr val="bg1"/>
              </a:solidFill>
            </a:endParaRPr>
          </a:p>
        </p:txBody>
      </p:sp>
      <p:sp>
        <p:nvSpPr>
          <p:cNvPr id="4" name="Content Placeholder 5">
            <a:extLst>
              <a:ext uri="{FF2B5EF4-FFF2-40B4-BE49-F238E27FC236}">
                <a16:creationId xmlns:a16="http://schemas.microsoft.com/office/drawing/2014/main" id="{2EA04253-1401-466F-9009-BF22C6624FC1}"/>
              </a:ext>
            </a:extLst>
          </p:cNvPr>
          <p:cNvSpPr txBox="1">
            <a:spLocks/>
          </p:cNvSpPr>
          <p:nvPr/>
        </p:nvSpPr>
        <p:spPr>
          <a:xfrm>
            <a:off x="425473" y="2367627"/>
            <a:ext cx="5261453" cy="43927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r>
              <a:rPr lang="en-GB" sz="2400" dirty="0">
                <a:solidFill>
                  <a:schemeClr val="bg1"/>
                </a:solidFill>
              </a:rPr>
              <a:t>I </a:t>
            </a:r>
            <a:r>
              <a:rPr lang="en-GB" sz="2400" dirty="0" err="1">
                <a:solidFill>
                  <a:schemeClr val="bg1"/>
                </a:solidFill>
              </a:rPr>
              <a:t>ddeall</a:t>
            </a:r>
            <a:r>
              <a:rPr lang="en-GB" sz="2400" dirty="0">
                <a:solidFill>
                  <a:schemeClr val="bg1"/>
                </a:solidFill>
              </a:rPr>
              <a:t> </a:t>
            </a:r>
            <a:r>
              <a:rPr lang="en-GB" sz="2400" dirty="0" err="1">
                <a:solidFill>
                  <a:schemeClr val="bg1"/>
                </a:solidFill>
              </a:rPr>
              <a:t>maes</a:t>
            </a:r>
            <a:r>
              <a:rPr lang="en-GB" sz="2400" dirty="0">
                <a:solidFill>
                  <a:schemeClr val="bg1"/>
                </a:solidFill>
              </a:rPr>
              <a:t> </a:t>
            </a:r>
            <a:r>
              <a:rPr lang="en-GB" sz="2400" dirty="0" err="1">
                <a:solidFill>
                  <a:schemeClr val="bg1"/>
                </a:solidFill>
              </a:rPr>
              <a:t>yr</a:t>
            </a:r>
            <a:r>
              <a:rPr lang="en-GB" sz="2400" dirty="0">
                <a:solidFill>
                  <a:schemeClr val="bg1"/>
                </a:solidFill>
              </a:rPr>
              <a:t> </a:t>
            </a:r>
            <a:r>
              <a:rPr lang="en-GB" sz="2400" dirty="0" err="1">
                <a:solidFill>
                  <a:schemeClr val="bg1"/>
                </a:solidFill>
              </a:rPr>
              <a:t>ydych</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astudio</a:t>
            </a:r>
            <a:r>
              <a:rPr lang="en-GB" sz="2400" dirty="0">
                <a:solidFill>
                  <a:schemeClr val="bg1"/>
                </a:solidFill>
              </a:rPr>
              <a:t>/</a:t>
            </a:r>
            <a:r>
              <a:rPr lang="en-GB" sz="2400" dirty="0" err="1">
                <a:solidFill>
                  <a:schemeClr val="bg1"/>
                </a:solidFill>
              </a:rPr>
              <a:t>gweithio</a:t>
            </a:r>
            <a:r>
              <a:rPr lang="en-GB" sz="2400" dirty="0">
                <a:solidFill>
                  <a:schemeClr val="bg1"/>
                </a:solidFill>
              </a:rPr>
              <a:t> </a:t>
            </a:r>
            <a:r>
              <a:rPr lang="en-GB" sz="2400" dirty="0" err="1">
                <a:solidFill>
                  <a:schemeClr val="bg1"/>
                </a:solidFill>
              </a:rPr>
              <a:t>ynddo</a:t>
            </a:r>
            <a:r>
              <a:rPr lang="en-US" sz="2400" dirty="0">
                <a:solidFill>
                  <a:schemeClr val="bg1"/>
                </a:solidFill>
              </a:rPr>
              <a:t>​</a:t>
            </a:r>
          </a:p>
          <a:p>
            <a:pPr fontAlgn="base"/>
            <a:r>
              <a:rPr lang="en-GB" sz="2400" dirty="0">
                <a:solidFill>
                  <a:schemeClr val="bg1"/>
                </a:solidFill>
              </a:rPr>
              <a:t>I </a:t>
            </a:r>
            <a:r>
              <a:rPr lang="en-GB" sz="2400" dirty="0" err="1">
                <a:solidFill>
                  <a:schemeClr val="bg1"/>
                </a:solidFill>
              </a:rPr>
              <a:t>egluro</a:t>
            </a:r>
            <a:r>
              <a:rPr lang="en-GB" sz="2400" dirty="0">
                <a:solidFill>
                  <a:schemeClr val="bg1"/>
                </a:solidFill>
              </a:rPr>
              <a:t> a </a:t>
            </a:r>
            <a:r>
              <a:rPr lang="en-GB" sz="2400" dirty="0" err="1">
                <a:solidFill>
                  <a:schemeClr val="bg1"/>
                </a:solidFill>
              </a:rPr>
              <a:t>darganfod</a:t>
            </a:r>
            <a:r>
              <a:rPr lang="en-GB" sz="2400" dirty="0">
                <a:solidFill>
                  <a:schemeClr val="bg1"/>
                </a:solidFill>
              </a:rPr>
              <a:t> </a:t>
            </a:r>
            <a:r>
              <a:rPr lang="en-GB" sz="2400" dirty="0" err="1">
                <a:solidFill>
                  <a:schemeClr val="bg1"/>
                </a:solidFill>
              </a:rPr>
              <a:t>atebion</a:t>
            </a:r>
            <a:r>
              <a:rPr lang="en-GB" sz="2400" dirty="0">
                <a:solidFill>
                  <a:schemeClr val="bg1"/>
                </a:solidFill>
              </a:rPr>
              <a:t> </a:t>
            </a:r>
            <a:r>
              <a:rPr lang="en-GB" sz="2400" dirty="0" err="1">
                <a:solidFill>
                  <a:schemeClr val="bg1"/>
                </a:solidFill>
              </a:rPr>
              <a:t>mewn</a:t>
            </a:r>
            <a:r>
              <a:rPr lang="en-GB" sz="2400" dirty="0">
                <a:solidFill>
                  <a:schemeClr val="bg1"/>
                </a:solidFill>
              </a:rPr>
              <a:t> </a:t>
            </a:r>
            <a:r>
              <a:rPr lang="en-GB" sz="2400" dirty="0" err="1">
                <a:solidFill>
                  <a:schemeClr val="bg1"/>
                </a:solidFill>
              </a:rPr>
              <a:t>perthynas</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hyn</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chi’n</a:t>
            </a:r>
            <a:r>
              <a:rPr lang="en-GB" sz="2400" dirty="0">
                <a:solidFill>
                  <a:schemeClr val="bg1"/>
                </a:solidFill>
              </a:rPr>
              <a:t> </a:t>
            </a:r>
            <a:r>
              <a:rPr lang="en-GB" sz="2400" dirty="0" err="1">
                <a:solidFill>
                  <a:schemeClr val="bg1"/>
                </a:solidFill>
              </a:rPr>
              <a:t>ei</a:t>
            </a:r>
            <a:r>
              <a:rPr lang="en-GB" sz="2400" dirty="0">
                <a:solidFill>
                  <a:schemeClr val="bg1"/>
                </a:solidFill>
              </a:rPr>
              <a:t> weld</a:t>
            </a:r>
            <a:r>
              <a:rPr lang="en-US" sz="2400" dirty="0">
                <a:solidFill>
                  <a:schemeClr val="bg1"/>
                </a:solidFill>
              </a:rPr>
              <a:t>​</a:t>
            </a:r>
          </a:p>
          <a:p>
            <a:pPr fontAlgn="base"/>
            <a:r>
              <a:rPr lang="en-GB" sz="2400" dirty="0">
                <a:solidFill>
                  <a:schemeClr val="bg1"/>
                </a:solidFill>
              </a:rPr>
              <a:t>I </a:t>
            </a:r>
            <a:r>
              <a:rPr lang="en-GB" sz="2400" dirty="0" err="1">
                <a:solidFill>
                  <a:schemeClr val="bg1"/>
                </a:solidFill>
              </a:rPr>
              <a:t>ymchwilio’n</a:t>
            </a:r>
            <a:r>
              <a:rPr lang="en-GB" sz="2400" dirty="0">
                <a:solidFill>
                  <a:schemeClr val="bg1"/>
                </a:solidFill>
              </a:rPr>
              <a:t> </a:t>
            </a:r>
            <a:r>
              <a:rPr lang="en-GB" sz="2400" dirty="0" err="1">
                <a:solidFill>
                  <a:schemeClr val="bg1"/>
                </a:solidFill>
              </a:rPr>
              <a:t>feirniadol</a:t>
            </a:r>
            <a:r>
              <a:rPr lang="en-GB" sz="2400" dirty="0">
                <a:solidFill>
                  <a:schemeClr val="bg1"/>
                </a:solidFill>
              </a:rPr>
              <a:t> </a:t>
            </a:r>
            <a:r>
              <a:rPr lang="en-GB" sz="2400" dirty="0" err="1">
                <a:solidFill>
                  <a:schemeClr val="bg1"/>
                </a:solidFill>
              </a:rPr>
              <a:t>agweddau</a:t>
            </a:r>
            <a:r>
              <a:rPr lang="en-GB" sz="2400" dirty="0">
                <a:solidFill>
                  <a:schemeClr val="bg1"/>
                </a:solidFill>
              </a:rPr>
              <a:t> </a:t>
            </a:r>
            <a:r>
              <a:rPr lang="en-GB" sz="2400" dirty="0" err="1">
                <a:solidFill>
                  <a:schemeClr val="bg1"/>
                </a:solidFill>
              </a:rPr>
              <a:t>penodol</a:t>
            </a:r>
            <a:r>
              <a:rPr lang="en-GB" sz="2400" dirty="0">
                <a:solidFill>
                  <a:schemeClr val="bg1"/>
                </a:solidFill>
              </a:rPr>
              <a:t> </a:t>
            </a:r>
          </a:p>
          <a:p>
            <a:pPr fontAlgn="base"/>
            <a:r>
              <a:rPr lang="en-GB" sz="2400" dirty="0">
                <a:solidFill>
                  <a:schemeClr val="bg1"/>
                </a:solidFill>
              </a:rPr>
              <a:t>I </a:t>
            </a:r>
            <a:r>
              <a:rPr lang="en-GB" sz="2400" dirty="0" err="1">
                <a:solidFill>
                  <a:schemeClr val="bg1"/>
                </a:solidFill>
              </a:rPr>
              <a:t>wneud</a:t>
            </a:r>
            <a:r>
              <a:rPr lang="en-GB" sz="2400" dirty="0">
                <a:solidFill>
                  <a:schemeClr val="bg1"/>
                </a:solidFill>
              </a:rPr>
              <a:t> </a:t>
            </a:r>
            <a:r>
              <a:rPr lang="en-GB" sz="2400" dirty="0" err="1">
                <a:solidFill>
                  <a:schemeClr val="bg1"/>
                </a:solidFill>
              </a:rPr>
              <a:t>newidiadau</a:t>
            </a:r>
            <a:r>
              <a:rPr lang="en-US" sz="2400" dirty="0">
                <a:solidFill>
                  <a:schemeClr val="bg1"/>
                </a:solidFill>
              </a:rPr>
              <a:t>​</a:t>
            </a:r>
          </a:p>
          <a:p>
            <a:pPr fontAlgn="base"/>
            <a:r>
              <a:rPr lang="en-GB" sz="2400" dirty="0">
                <a:solidFill>
                  <a:schemeClr val="bg1"/>
                </a:solidFill>
              </a:rPr>
              <a:t>I </a:t>
            </a:r>
            <a:r>
              <a:rPr lang="en-GB" sz="2400" dirty="0" err="1">
                <a:solidFill>
                  <a:schemeClr val="bg1"/>
                </a:solidFill>
              </a:rPr>
              <a:t>ddarganfod</a:t>
            </a:r>
            <a:r>
              <a:rPr lang="en-GB" sz="2400" dirty="0">
                <a:solidFill>
                  <a:schemeClr val="bg1"/>
                </a:solidFill>
              </a:rPr>
              <a:t> </a:t>
            </a:r>
            <a:r>
              <a:rPr lang="en-GB" sz="2400" dirty="0" err="1">
                <a:solidFill>
                  <a:schemeClr val="bg1"/>
                </a:solidFill>
              </a:rPr>
              <a:t>atebion</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gwestiynau</a:t>
            </a:r>
            <a:r>
              <a:rPr lang="en-GB" sz="2400" dirty="0">
                <a:solidFill>
                  <a:schemeClr val="bg1"/>
                </a:solidFill>
              </a:rPr>
              <a:t> </a:t>
            </a:r>
            <a:r>
              <a:rPr lang="en-GB" sz="2400" dirty="0" err="1">
                <a:solidFill>
                  <a:schemeClr val="bg1"/>
                </a:solidFill>
              </a:rPr>
              <a:t>damcaniaethol</a:t>
            </a:r>
            <a:endParaRPr lang="en-US" sz="2400" dirty="0">
              <a:solidFill>
                <a:schemeClr val="bg1"/>
              </a:solidFill>
            </a:endParaRPr>
          </a:p>
        </p:txBody>
      </p:sp>
      <p:pic>
        <p:nvPicPr>
          <p:cNvPr id="7" name="Picture 6" descr="A picture containing icon&#10;&#10;Description automatically generated">
            <a:extLst>
              <a:ext uri="{FF2B5EF4-FFF2-40B4-BE49-F238E27FC236}">
                <a16:creationId xmlns:a16="http://schemas.microsoft.com/office/drawing/2014/main" id="{32FB18D8-4B24-4E2A-B41F-BFE3762737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332679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E4A4-A658-4C06-8A13-341D42563A16}"/>
              </a:ext>
            </a:extLst>
          </p:cNvPr>
          <p:cNvSpPr>
            <a:spLocks noGrp="1"/>
          </p:cNvSpPr>
          <p:nvPr>
            <p:ph type="title"/>
          </p:nvPr>
        </p:nvSpPr>
        <p:spPr>
          <a:xfrm>
            <a:off x="838200" y="365125"/>
            <a:ext cx="10515600" cy="975995"/>
          </a:xfrm>
        </p:spPr>
        <p:txBody>
          <a:bodyPr>
            <a:normAutofit fontScale="90000"/>
          </a:bodyPr>
          <a:lstStyle/>
          <a:p>
            <a:r>
              <a:rPr lang="en-GB" dirty="0" err="1">
                <a:solidFill>
                  <a:schemeClr val="bg1"/>
                </a:solidFill>
                <a:cs typeface="Calibri Light"/>
              </a:rPr>
              <a:t>Camau</a:t>
            </a:r>
            <a:r>
              <a:rPr lang="en-GB" dirty="0">
                <a:solidFill>
                  <a:schemeClr val="bg1"/>
                </a:solidFill>
                <a:cs typeface="Calibri Light"/>
              </a:rPr>
              <a:t> </a:t>
            </a:r>
            <a:r>
              <a:rPr lang="en-GB" dirty="0" err="1">
                <a:solidFill>
                  <a:schemeClr val="bg1"/>
                </a:solidFill>
                <a:cs typeface="Calibri Light"/>
              </a:rPr>
              <a:t>allweddol</a:t>
            </a:r>
            <a:r>
              <a:rPr lang="en-GB" dirty="0">
                <a:solidFill>
                  <a:schemeClr val="bg1"/>
                </a:solidFill>
                <a:cs typeface="Calibri Light"/>
              </a:rPr>
              <a:t> </a:t>
            </a:r>
            <a:r>
              <a:rPr lang="en-GB" dirty="0" err="1">
                <a:solidFill>
                  <a:schemeClr val="bg1"/>
                </a:solidFill>
                <a:cs typeface="Calibri Light"/>
              </a:rPr>
              <a:t>o’r</a:t>
            </a:r>
            <a:r>
              <a:rPr lang="en-GB" dirty="0">
                <a:solidFill>
                  <a:schemeClr val="bg1"/>
                </a:solidFill>
                <a:cs typeface="Calibri Light"/>
              </a:rPr>
              <a:t> broses</a:t>
            </a:r>
            <a:br>
              <a:rPr lang="en-GB" dirty="0">
                <a:solidFill>
                  <a:schemeClr val="bg1"/>
                </a:solidFill>
                <a:cs typeface="Calibri Light"/>
              </a:rPr>
            </a:br>
            <a:r>
              <a:rPr lang="en-GB" dirty="0">
                <a:solidFill>
                  <a:schemeClr val="bg1"/>
                </a:solidFill>
                <a:cs typeface="Calibri Light"/>
              </a:rPr>
              <a:t>Key stages of the process </a:t>
            </a:r>
            <a:endParaRPr lang="en-GB" dirty="0">
              <a:solidFill>
                <a:schemeClr val="bg1"/>
              </a:solidFill>
            </a:endParaRPr>
          </a:p>
        </p:txBody>
      </p:sp>
      <p:sp>
        <p:nvSpPr>
          <p:cNvPr id="3" name="Content Placeholder 2">
            <a:extLst>
              <a:ext uri="{FF2B5EF4-FFF2-40B4-BE49-F238E27FC236}">
                <a16:creationId xmlns:a16="http://schemas.microsoft.com/office/drawing/2014/main" id="{1493FA03-19FD-41E1-BCFE-5C67FC7DF92F}"/>
              </a:ext>
            </a:extLst>
          </p:cNvPr>
          <p:cNvSpPr>
            <a:spLocks noGrp="1"/>
          </p:cNvSpPr>
          <p:nvPr>
            <p:ph idx="1"/>
          </p:nvPr>
        </p:nvSpPr>
        <p:spPr>
          <a:xfrm>
            <a:off x="5700209" y="1870364"/>
            <a:ext cx="4985886" cy="4987636"/>
          </a:xfrm>
        </p:spPr>
        <p:txBody>
          <a:bodyPr vert="horz" lIns="91440" tIns="45720" rIns="91440" bIns="45720" rtlCol="0" anchor="t">
            <a:normAutofit/>
          </a:bodyPr>
          <a:lstStyle/>
          <a:p>
            <a:pPr marL="0" indent="0">
              <a:buNone/>
            </a:pPr>
            <a:endParaRPr lang="en-GB" dirty="0">
              <a:cs typeface="Calibri"/>
            </a:endParaRPr>
          </a:p>
          <a:p>
            <a:r>
              <a:rPr lang="en-GB" sz="2800" dirty="0">
                <a:solidFill>
                  <a:schemeClr val="bg1"/>
                </a:solidFill>
                <a:cs typeface="Calibri"/>
              </a:rPr>
              <a:t>Initial review </a:t>
            </a:r>
          </a:p>
          <a:p>
            <a:r>
              <a:rPr lang="en-GB" sz="2400" dirty="0">
                <a:solidFill>
                  <a:schemeClr val="bg1"/>
                </a:solidFill>
                <a:cs typeface="Calibri"/>
              </a:rPr>
              <a:t>Stage 1 – Design and explore (Oct-Nov)</a:t>
            </a:r>
          </a:p>
          <a:p>
            <a:r>
              <a:rPr lang="en-GB" sz="2400" dirty="0">
                <a:solidFill>
                  <a:schemeClr val="bg1"/>
                </a:solidFill>
                <a:cs typeface="Calibri"/>
              </a:rPr>
              <a:t>Stage 2 – Collaborate and Develop (Nov-Feb)</a:t>
            </a:r>
          </a:p>
          <a:p>
            <a:r>
              <a:rPr lang="en-GB" sz="2400" dirty="0">
                <a:solidFill>
                  <a:schemeClr val="bg1"/>
                </a:solidFill>
                <a:cs typeface="Calibri"/>
              </a:rPr>
              <a:t>Stage 3 – Produce and reflect (Feb – Apr)</a:t>
            </a:r>
          </a:p>
          <a:p>
            <a:r>
              <a:rPr lang="en-GB" sz="2400" dirty="0">
                <a:solidFill>
                  <a:schemeClr val="bg1"/>
                </a:solidFill>
                <a:cs typeface="Calibri"/>
              </a:rPr>
              <a:t>Stage 4 – Present and share (May)</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Content Placeholder 2">
            <a:extLst>
              <a:ext uri="{FF2B5EF4-FFF2-40B4-BE49-F238E27FC236}">
                <a16:creationId xmlns:a16="http://schemas.microsoft.com/office/drawing/2014/main" id="{50E06144-F25B-4594-B8A7-251F23222150}"/>
              </a:ext>
            </a:extLst>
          </p:cNvPr>
          <p:cNvSpPr txBox="1">
            <a:spLocks/>
          </p:cNvSpPr>
          <p:nvPr/>
        </p:nvSpPr>
        <p:spPr>
          <a:xfrm>
            <a:off x="475893" y="1866858"/>
            <a:ext cx="4985886" cy="53012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dirty="0">
              <a:cs typeface="Calibri"/>
            </a:endParaRPr>
          </a:p>
          <a:p>
            <a:r>
              <a:rPr lang="en-GB" sz="2400" dirty="0" err="1">
                <a:solidFill>
                  <a:schemeClr val="bg1"/>
                </a:solidFill>
                <a:cs typeface="Calibri"/>
              </a:rPr>
              <a:t>Adolygiad</a:t>
            </a:r>
            <a:r>
              <a:rPr lang="en-GB" sz="2400" dirty="0">
                <a:solidFill>
                  <a:schemeClr val="bg1"/>
                </a:solidFill>
                <a:cs typeface="Calibri"/>
              </a:rPr>
              <a:t> </a:t>
            </a:r>
            <a:r>
              <a:rPr lang="en-GB" sz="2400" dirty="0" err="1">
                <a:solidFill>
                  <a:schemeClr val="bg1"/>
                </a:solidFill>
                <a:cs typeface="Calibri"/>
              </a:rPr>
              <a:t>Cychwynnol</a:t>
            </a:r>
            <a:r>
              <a:rPr lang="en-GB" sz="2400" dirty="0">
                <a:solidFill>
                  <a:schemeClr val="bg1"/>
                </a:solidFill>
                <a:cs typeface="Calibri"/>
              </a:rPr>
              <a:t> </a:t>
            </a:r>
          </a:p>
          <a:p>
            <a:r>
              <a:rPr lang="en-GB" sz="2400" dirty="0">
                <a:solidFill>
                  <a:schemeClr val="bg1"/>
                </a:solidFill>
                <a:cs typeface="Calibri"/>
              </a:rPr>
              <a:t>Cam 1 – </a:t>
            </a:r>
            <a:r>
              <a:rPr lang="en-GB" sz="2400" dirty="0" err="1">
                <a:solidFill>
                  <a:schemeClr val="bg1"/>
                </a:solidFill>
                <a:cs typeface="Calibri"/>
              </a:rPr>
              <a:t>Dylunio</a:t>
            </a:r>
            <a:r>
              <a:rPr lang="en-GB" sz="2400" dirty="0">
                <a:solidFill>
                  <a:schemeClr val="bg1"/>
                </a:solidFill>
                <a:cs typeface="Calibri"/>
              </a:rPr>
              <a:t> ac </a:t>
            </a:r>
            <a:r>
              <a:rPr lang="en-GB" sz="2400" dirty="0" err="1">
                <a:solidFill>
                  <a:schemeClr val="bg1"/>
                </a:solidFill>
                <a:cs typeface="Calibri"/>
              </a:rPr>
              <a:t>Ymchwilio</a:t>
            </a:r>
            <a:r>
              <a:rPr lang="en-GB" sz="2400" dirty="0">
                <a:solidFill>
                  <a:schemeClr val="bg1"/>
                </a:solidFill>
                <a:cs typeface="Calibri"/>
              </a:rPr>
              <a:t> (</a:t>
            </a:r>
            <a:r>
              <a:rPr lang="en-GB" sz="2400" dirty="0" err="1">
                <a:solidFill>
                  <a:schemeClr val="bg1"/>
                </a:solidFill>
                <a:cs typeface="Calibri"/>
              </a:rPr>
              <a:t>Hyd</a:t>
            </a:r>
            <a:r>
              <a:rPr lang="en-GB" sz="2400" dirty="0">
                <a:solidFill>
                  <a:schemeClr val="bg1"/>
                </a:solidFill>
                <a:cs typeface="Calibri"/>
              </a:rPr>
              <a:t>-Tach)</a:t>
            </a:r>
          </a:p>
          <a:p>
            <a:r>
              <a:rPr lang="en-GB" sz="2400" dirty="0">
                <a:solidFill>
                  <a:schemeClr val="bg1"/>
                </a:solidFill>
                <a:cs typeface="Calibri"/>
              </a:rPr>
              <a:t>Cam 2 – </a:t>
            </a:r>
            <a:r>
              <a:rPr lang="en-GB" sz="2400" dirty="0" err="1">
                <a:solidFill>
                  <a:schemeClr val="bg1"/>
                </a:solidFill>
                <a:cs typeface="Calibri"/>
              </a:rPr>
              <a:t>Cydweithio</a:t>
            </a:r>
            <a:r>
              <a:rPr lang="en-GB" sz="2400" dirty="0">
                <a:solidFill>
                  <a:schemeClr val="bg1"/>
                </a:solidFill>
                <a:cs typeface="Calibri"/>
              </a:rPr>
              <a:t> a </a:t>
            </a:r>
            <a:r>
              <a:rPr lang="en-GB" sz="2400" dirty="0" err="1">
                <a:solidFill>
                  <a:schemeClr val="bg1"/>
                </a:solidFill>
                <a:cs typeface="Calibri"/>
              </a:rPr>
              <a:t>Datblygu</a:t>
            </a:r>
            <a:r>
              <a:rPr lang="en-GB" sz="2400" dirty="0">
                <a:solidFill>
                  <a:schemeClr val="bg1"/>
                </a:solidFill>
                <a:cs typeface="Calibri"/>
              </a:rPr>
              <a:t> (Tach-</a:t>
            </a:r>
            <a:r>
              <a:rPr lang="en-GB" sz="2400" dirty="0" err="1">
                <a:solidFill>
                  <a:schemeClr val="bg1"/>
                </a:solidFill>
                <a:cs typeface="Calibri"/>
              </a:rPr>
              <a:t>Chwe</a:t>
            </a:r>
            <a:r>
              <a:rPr lang="en-GB" sz="2400" dirty="0">
                <a:solidFill>
                  <a:schemeClr val="bg1"/>
                </a:solidFill>
                <a:cs typeface="Calibri"/>
              </a:rPr>
              <a:t>)</a:t>
            </a:r>
          </a:p>
          <a:p>
            <a:r>
              <a:rPr lang="en-GB" sz="2400" dirty="0">
                <a:solidFill>
                  <a:schemeClr val="bg1"/>
                </a:solidFill>
                <a:cs typeface="Calibri"/>
              </a:rPr>
              <a:t>Cam 3 – </a:t>
            </a:r>
            <a:r>
              <a:rPr lang="en-GB" sz="2400" dirty="0" err="1">
                <a:solidFill>
                  <a:schemeClr val="bg1"/>
                </a:solidFill>
                <a:cs typeface="Calibri"/>
              </a:rPr>
              <a:t>Cynhyrchu</a:t>
            </a:r>
            <a:r>
              <a:rPr lang="en-GB" sz="2400" dirty="0">
                <a:solidFill>
                  <a:schemeClr val="bg1"/>
                </a:solidFill>
                <a:cs typeface="Calibri"/>
              </a:rPr>
              <a:t> ac </a:t>
            </a:r>
            <a:r>
              <a:rPr lang="en-GB" sz="2400" dirty="0" err="1">
                <a:solidFill>
                  <a:schemeClr val="bg1"/>
                </a:solidFill>
                <a:cs typeface="Calibri"/>
              </a:rPr>
              <a:t>adfyfyrio</a:t>
            </a:r>
            <a:r>
              <a:rPr lang="en-GB" sz="2400" dirty="0">
                <a:solidFill>
                  <a:schemeClr val="bg1"/>
                </a:solidFill>
                <a:cs typeface="Calibri"/>
              </a:rPr>
              <a:t> (</a:t>
            </a:r>
            <a:r>
              <a:rPr lang="en-GB" sz="2400" dirty="0" err="1">
                <a:solidFill>
                  <a:schemeClr val="bg1"/>
                </a:solidFill>
                <a:cs typeface="Calibri"/>
              </a:rPr>
              <a:t>Chwe</a:t>
            </a:r>
            <a:r>
              <a:rPr lang="en-GB" sz="2400" dirty="0">
                <a:solidFill>
                  <a:schemeClr val="bg1"/>
                </a:solidFill>
                <a:cs typeface="Calibri"/>
              </a:rPr>
              <a:t> – </a:t>
            </a:r>
            <a:r>
              <a:rPr lang="en-GB" sz="2400" dirty="0" err="1">
                <a:solidFill>
                  <a:schemeClr val="bg1"/>
                </a:solidFill>
                <a:cs typeface="Calibri"/>
              </a:rPr>
              <a:t>Ebr</a:t>
            </a:r>
            <a:r>
              <a:rPr lang="en-GB" sz="2400" dirty="0">
                <a:solidFill>
                  <a:schemeClr val="bg1"/>
                </a:solidFill>
                <a:cs typeface="Calibri"/>
              </a:rPr>
              <a:t>)</a:t>
            </a:r>
          </a:p>
          <a:p>
            <a:r>
              <a:rPr lang="en-GB" sz="2400" dirty="0">
                <a:solidFill>
                  <a:schemeClr val="bg1"/>
                </a:solidFill>
                <a:cs typeface="Calibri"/>
              </a:rPr>
              <a:t>Cam 4 – </a:t>
            </a:r>
            <a:r>
              <a:rPr lang="en-GB" sz="2400" dirty="0" err="1">
                <a:solidFill>
                  <a:schemeClr val="bg1"/>
                </a:solidFill>
                <a:cs typeface="Calibri"/>
              </a:rPr>
              <a:t>Cyflwyno</a:t>
            </a:r>
            <a:r>
              <a:rPr lang="en-GB" sz="2400" dirty="0">
                <a:solidFill>
                  <a:schemeClr val="bg1"/>
                </a:solidFill>
                <a:cs typeface="Calibri"/>
              </a:rPr>
              <a:t> a </a:t>
            </a:r>
            <a:r>
              <a:rPr lang="en-GB" sz="2400" dirty="0" err="1">
                <a:solidFill>
                  <a:schemeClr val="bg1"/>
                </a:solidFill>
                <a:cs typeface="Calibri"/>
              </a:rPr>
              <a:t>rhannu</a:t>
            </a:r>
            <a:r>
              <a:rPr lang="en-GB" sz="2400" dirty="0">
                <a:solidFill>
                  <a:schemeClr val="bg1"/>
                </a:solidFill>
                <a:cs typeface="Calibri"/>
              </a:rPr>
              <a:t> (Mai)</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pic>
        <p:nvPicPr>
          <p:cNvPr id="6" name="Picture 5" descr="Icon&#10;&#10;Description automatically generated">
            <a:extLst>
              <a:ext uri="{FF2B5EF4-FFF2-40B4-BE49-F238E27FC236}">
                <a16:creationId xmlns:a16="http://schemas.microsoft.com/office/drawing/2014/main" id="{186DD0E4-C12F-453D-851D-AF6CD12CA8B8}"/>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991"/>
          <a:stretch/>
        </p:blipFill>
        <p:spPr>
          <a:xfrm>
            <a:off x="7450199" y="135409"/>
            <a:ext cx="1915181" cy="1731449"/>
          </a:xfrm>
          <a:prstGeom prst="rect">
            <a:avLst/>
          </a:prstGeom>
        </p:spPr>
      </p:pic>
    </p:spTree>
    <p:extLst>
      <p:ext uri="{BB962C8B-B14F-4D97-AF65-F5344CB8AC3E}">
        <p14:creationId xmlns:p14="http://schemas.microsoft.com/office/powerpoint/2010/main" val="1156876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755C-1FA1-4CF0-A428-D8F0549EB1A2}"/>
              </a:ext>
            </a:extLst>
          </p:cNvPr>
          <p:cNvSpPr>
            <a:spLocks noGrp="1"/>
          </p:cNvSpPr>
          <p:nvPr>
            <p:ph type="title"/>
          </p:nvPr>
        </p:nvSpPr>
        <p:spPr/>
        <p:txBody>
          <a:bodyPr/>
          <a:lstStyle/>
          <a:p>
            <a:r>
              <a:rPr lang="en-GB" dirty="0" err="1">
                <a:solidFill>
                  <a:schemeClr val="bg1"/>
                </a:solidFill>
              </a:rPr>
              <a:t>Dyddiadau</a:t>
            </a:r>
            <a:r>
              <a:rPr lang="en-GB" dirty="0">
                <a:solidFill>
                  <a:schemeClr val="bg1"/>
                </a:solidFill>
              </a:rPr>
              <a:t> </a:t>
            </a:r>
            <a:r>
              <a:rPr lang="en-GB" dirty="0" err="1">
                <a:solidFill>
                  <a:schemeClr val="bg1"/>
                </a:solidFill>
              </a:rPr>
              <a:t>allweddol</a:t>
            </a:r>
            <a:r>
              <a:rPr lang="en-GB" dirty="0">
                <a:solidFill>
                  <a:schemeClr val="bg1"/>
                </a:solidFill>
              </a:rPr>
              <a:t>/Key dates</a:t>
            </a:r>
          </a:p>
        </p:txBody>
      </p:sp>
      <p:sp>
        <p:nvSpPr>
          <p:cNvPr id="3" name="Content Placeholder 2">
            <a:extLst>
              <a:ext uri="{FF2B5EF4-FFF2-40B4-BE49-F238E27FC236}">
                <a16:creationId xmlns:a16="http://schemas.microsoft.com/office/drawing/2014/main" id="{B3026645-DF93-40DA-96FD-B5E683F973DD}"/>
              </a:ext>
            </a:extLst>
          </p:cNvPr>
          <p:cNvSpPr>
            <a:spLocks noGrp="1"/>
          </p:cNvSpPr>
          <p:nvPr>
            <p:ph idx="1"/>
          </p:nvPr>
        </p:nvSpPr>
        <p:spPr>
          <a:xfrm>
            <a:off x="5720972" y="2175122"/>
            <a:ext cx="4067921" cy="3880773"/>
          </a:xfrm>
        </p:spPr>
        <p:txBody>
          <a:bodyPr>
            <a:normAutofit fontScale="92500"/>
          </a:bodyPr>
          <a:lstStyle/>
          <a:p>
            <a:r>
              <a:rPr lang="en-GB" sz="2400" b="1" dirty="0">
                <a:solidFill>
                  <a:schemeClr val="bg1"/>
                </a:solidFill>
              </a:rPr>
              <a:t>04/12</a:t>
            </a:r>
            <a:r>
              <a:rPr lang="en-GB" sz="2400" dirty="0">
                <a:solidFill>
                  <a:schemeClr val="bg1"/>
                </a:solidFill>
              </a:rPr>
              <a:t> Submission of Research Proposal and Approved Ethics Form for primary data collection as one document</a:t>
            </a:r>
          </a:p>
          <a:p>
            <a:r>
              <a:rPr lang="en-GB" sz="2400" b="1" dirty="0">
                <a:solidFill>
                  <a:schemeClr val="bg1"/>
                </a:solidFill>
              </a:rPr>
              <a:t>14/05</a:t>
            </a:r>
            <a:r>
              <a:rPr lang="en-GB" sz="2400" dirty="0">
                <a:solidFill>
                  <a:schemeClr val="bg1"/>
                </a:solidFill>
              </a:rPr>
              <a:t> Final submission of 3 elements as one document</a:t>
            </a:r>
          </a:p>
          <a:p>
            <a:r>
              <a:rPr lang="en-GB" sz="2400" dirty="0">
                <a:solidFill>
                  <a:schemeClr val="bg1"/>
                </a:solidFill>
              </a:rPr>
              <a:t>TURNITIN WILL NOT ALLOW YOU TO SUBMIT MORE THAN ONE DOCUMENT AT A TIME</a:t>
            </a:r>
          </a:p>
        </p:txBody>
      </p:sp>
      <p:sp>
        <p:nvSpPr>
          <p:cNvPr id="4" name="Content Placeholder 2">
            <a:extLst>
              <a:ext uri="{FF2B5EF4-FFF2-40B4-BE49-F238E27FC236}">
                <a16:creationId xmlns:a16="http://schemas.microsoft.com/office/drawing/2014/main" id="{12BF297D-03F3-434B-BB6B-ADE86E881742}"/>
              </a:ext>
            </a:extLst>
          </p:cNvPr>
          <p:cNvSpPr txBox="1">
            <a:spLocks/>
          </p:cNvSpPr>
          <p:nvPr/>
        </p:nvSpPr>
        <p:spPr>
          <a:xfrm>
            <a:off x="771982" y="2175122"/>
            <a:ext cx="3904291" cy="388077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400" b="1" dirty="0">
                <a:solidFill>
                  <a:schemeClr val="bg1"/>
                </a:solidFill>
              </a:rPr>
              <a:t>04/12 </a:t>
            </a:r>
            <a:r>
              <a:rPr lang="en-GB" sz="2400" dirty="0" err="1">
                <a:solidFill>
                  <a:schemeClr val="bg1"/>
                </a:solidFill>
              </a:rPr>
              <a:t>Cyflwyno</a:t>
            </a:r>
            <a:r>
              <a:rPr lang="en-GB" sz="2400" dirty="0">
                <a:solidFill>
                  <a:schemeClr val="bg1"/>
                </a:solidFill>
              </a:rPr>
              <a:t> </a:t>
            </a:r>
            <a:r>
              <a:rPr lang="en-GB" sz="2400" dirty="0" err="1">
                <a:solidFill>
                  <a:schemeClr val="bg1"/>
                </a:solidFill>
              </a:rPr>
              <a:t>Cynllun</a:t>
            </a:r>
            <a:r>
              <a:rPr lang="en-GB" sz="2400" dirty="0">
                <a:solidFill>
                  <a:schemeClr val="bg1"/>
                </a:solidFill>
              </a:rPr>
              <a:t> Ymchwil a Ffurflen </a:t>
            </a:r>
            <a:r>
              <a:rPr lang="en-GB" sz="2400" dirty="0" err="1">
                <a:solidFill>
                  <a:schemeClr val="bg1"/>
                </a:solidFill>
              </a:rPr>
              <a:t>Foeseg</a:t>
            </a:r>
            <a:r>
              <a:rPr lang="en-GB" sz="2400" dirty="0">
                <a:solidFill>
                  <a:schemeClr val="bg1"/>
                </a:solidFill>
              </a:rPr>
              <a:t> </a:t>
            </a:r>
            <a:r>
              <a:rPr lang="en-GB" sz="2400" dirty="0" err="1">
                <a:solidFill>
                  <a:schemeClr val="bg1"/>
                </a:solidFill>
              </a:rPr>
              <a:t>ar</a:t>
            </a:r>
            <a:r>
              <a:rPr lang="en-GB" sz="2400" dirty="0">
                <a:solidFill>
                  <a:schemeClr val="bg1"/>
                </a:solidFill>
              </a:rPr>
              <a:t> gyfer ymchwil </a:t>
            </a:r>
            <a:r>
              <a:rPr lang="en-GB" sz="2400" dirty="0" err="1">
                <a:solidFill>
                  <a:schemeClr val="bg1"/>
                </a:solidFill>
              </a:rPr>
              <a:t>cynradd</a:t>
            </a:r>
            <a:r>
              <a:rPr lang="en-GB" sz="2400" dirty="0">
                <a:solidFill>
                  <a:schemeClr val="bg1"/>
                </a:solidFill>
              </a:rPr>
              <a:t> </a:t>
            </a:r>
            <a:r>
              <a:rPr lang="en-GB" sz="2400" dirty="0" err="1">
                <a:solidFill>
                  <a:schemeClr val="bg1"/>
                </a:solidFill>
              </a:rPr>
              <a:t>wedi</a:t>
            </a:r>
            <a:r>
              <a:rPr lang="en-GB" sz="2400" dirty="0">
                <a:solidFill>
                  <a:schemeClr val="bg1"/>
                </a:solidFill>
              </a:rPr>
              <a:t> ei </a:t>
            </a:r>
            <a:r>
              <a:rPr lang="en-GB" sz="2400" dirty="0" err="1">
                <a:solidFill>
                  <a:schemeClr val="bg1"/>
                </a:solidFill>
              </a:rPr>
              <a:t>chymeradwyo</a:t>
            </a:r>
            <a:r>
              <a:rPr lang="en-GB" sz="2400" dirty="0">
                <a:solidFill>
                  <a:schemeClr val="bg1"/>
                </a:solidFill>
              </a:rPr>
              <a:t> </a:t>
            </a:r>
            <a:r>
              <a:rPr lang="en-GB" sz="2400" dirty="0" err="1">
                <a:solidFill>
                  <a:schemeClr val="bg1"/>
                </a:solidFill>
              </a:rPr>
              <a:t>fel</a:t>
            </a:r>
            <a:r>
              <a:rPr lang="en-GB" sz="2400" dirty="0">
                <a:solidFill>
                  <a:schemeClr val="bg1"/>
                </a:solidFill>
              </a:rPr>
              <a:t> un </a:t>
            </a:r>
            <a:r>
              <a:rPr lang="en-GB" sz="2400" dirty="0" err="1">
                <a:solidFill>
                  <a:schemeClr val="bg1"/>
                </a:solidFill>
              </a:rPr>
              <a:t>dogfen</a:t>
            </a:r>
            <a:endParaRPr lang="en-GB" sz="2400" dirty="0">
              <a:solidFill>
                <a:schemeClr val="bg1"/>
              </a:solidFill>
            </a:endParaRPr>
          </a:p>
          <a:p>
            <a:r>
              <a:rPr lang="en-GB" sz="2400" b="1" dirty="0">
                <a:solidFill>
                  <a:schemeClr val="bg1"/>
                </a:solidFill>
              </a:rPr>
              <a:t>14/05</a:t>
            </a:r>
            <a:r>
              <a:rPr lang="en-GB" sz="2400" dirty="0">
                <a:solidFill>
                  <a:schemeClr val="bg1"/>
                </a:solidFill>
              </a:rPr>
              <a:t> </a:t>
            </a:r>
            <a:r>
              <a:rPr lang="en-GB" sz="2400" dirty="0" err="1">
                <a:solidFill>
                  <a:schemeClr val="bg1"/>
                </a:solidFill>
              </a:rPr>
              <a:t>Cyflwyniad</a:t>
            </a:r>
            <a:r>
              <a:rPr lang="en-GB" sz="2400" dirty="0">
                <a:solidFill>
                  <a:schemeClr val="bg1"/>
                </a:solidFill>
              </a:rPr>
              <a:t> </a:t>
            </a:r>
            <a:r>
              <a:rPr lang="en-GB" sz="2400" dirty="0" err="1">
                <a:solidFill>
                  <a:schemeClr val="bg1"/>
                </a:solidFill>
              </a:rPr>
              <a:t>terfynol</a:t>
            </a:r>
            <a:r>
              <a:rPr lang="en-GB" sz="2400" dirty="0">
                <a:solidFill>
                  <a:schemeClr val="bg1"/>
                </a:solidFill>
              </a:rPr>
              <a:t> </a:t>
            </a:r>
            <a:r>
              <a:rPr lang="en-GB" sz="2400" dirty="0" err="1">
                <a:solidFill>
                  <a:schemeClr val="bg1"/>
                </a:solidFill>
              </a:rPr>
              <a:t>o’r</a:t>
            </a:r>
            <a:r>
              <a:rPr lang="en-GB" sz="2400" dirty="0">
                <a:solidFill>
                  <a:schemeClr val="bg1"/>
                </a:solidFill>
              </a:rPr>
              <a:t> 3 </a:t>
            </a:r>
            <a:r>
              <a:rPr lang="en-GB" sz="2400" dirty="0" err="1">
                <a:solidFill>
                  <a:schemeClr val="bg1"/>
                </a:solidFill>
              </a:rPr>
              <a:t>elfen</a:t>
            </a:r>
            <a:r>
              <a:rPr lang="en-GB" sz="2400" dirty="0">
                <a:solidFill>
                  <a:schemeClr val="bg1"/>
                </a:solidFill>
              </a:rPr>
              <a:t> </a:t>
            </a:r>
            <a:r>
              <a:rPr lang="en-GB" sz="2400" dirty="0" err="1">
                <a:solidFill>
                  <a:schemeClr val="bg1"/>
                </a:solidFill>
              </a:rPr>
              <a:t>fel</a:t>
            </a:r>
            <a:r>
              <a:rPr lang="en-GB" sz="2400" dirty="0">
                <a:solidFill>
                  <a:schemeClr val="bg1"/>
                </a:solidFill>
              </a:rPr>
              <a:t> un </a:t>
            </a:r>
            <a:r>
              <a:rPr lang="en-GB" sz="2400" dirty="0" err="1">
                <a:solidFill>
                  <a:schemeClr val="bg1"/>
                </a:solidFill>
              </a:rPr>
              <a:t>dogfen</a:t>
            </a:r>
            <a:endParaRPr lang="en-GB" sz="2400" dirty="0">
              <a:solidFill>
                <a:schemeClr val="bg1"/>
              </a:solidFill>
            </a:endParaRPr>
          </a:p>
          <a:p>
            <a:r>
              <a:rPr lang="en-GB" sz="2400" dirty="0">
                <a:solidFill>
                  <a:schemeClr val="bg1"/>
                </a:solidFill>
              </a:rPr>
              <a:t>NID YW TURNITIN YN CANIATAU I CHI GYFLWYNO MWY NAC UN DOGFEN AR Y TRO</a:t>
            </a:r>
          </a:p>
        </p:txBody>
      </p:sp>
      <p:pic>
        <p:nvPicPr>
          <p:cNvPr id="6" name="Picture 5" descr="Logo, company name&#10;&#10;Description automatically generated">
            <a:extLst>
              <a:ext uri="{FF2B5EF4-FFF2-40B4-BE49-F238E27FC236}">
                <a16:creationId xmlns:a16="http://schemas.microsoft.com/office/drawing/2014/main" id="{A8363BD1-11B9-4F3C-BCDD-C89EF203A5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6581" y="244219"/>
            <a:ext cx="1617043" cy="1617043"/>
          </a:xfrm>
          <a:prstGeom prst="rect">
            <a:avLst/>
          </a:prstGeom>
        </p:spPr>
      </p:pic>
    </p:spTree>
    <p:extLst>
      <p:ext uri="{BB962C8B-B14F-4D97-AF65-F5344CB8AC3E}">
        <p14:creationId xmlns:p14="http://schemas.microsoft.com/office/powerpoint/2010/main" val="1465026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Terminoleg</a:t>
            </a:r>
            <a:r>
              <a:rPr lang="en-GB" dirty="0">
                <a:solidFill>
                  <a:schemeClr val="bg1"/>
                </a:solidFill>
              </a:rPr>
              <a:t>/Terminology</a:t>
            </a:r>
          </a:p>
        </p:txBody>
      </p:sp>
      <p:sp>
        <p:nvSpPr>
          <p:cNvPr id="3" name="Content Placeholder 2"/>
          <p:cNvSpPr>
            <a:spLocks noGrp="1"/>
          </p:cNvSpPr>
          <p:nvPr>
            <p:ph idx="1"/>
          </p:nvPr>
        </p:nvSpPr>
        <p:spPr>
          <a:xfrm>
            <a:off x="5265018" y="2150964"/>
            <a:ext cx="4942634" cy="3880773"/>
          </a:xfrm>
        </p:spPr>
        <p:txBody>
          <a:bodyPr>
            <a:normAutofit fontScale="92500" lnSpcReduction="10000"/>
          </a:bodyPr>
          <a:lstStyle/>
          <a:p>
            <a:pPr fontAlgn="base"/>
            <a:r>
              <a:rPr lang="en-GB" b="1" dirty="0">
                <a:solidFill>
                  <a:schemeClr val="bg1"/>
                </a:solidFill>
              </a:rPr>
              <a:t>Primary research </a:t>
            </a:r>
            <a:r>
              <a:rPr lang="en-GB" dirty="0">
                <a:solidFill>
                  <a:schemeClr val="bg1"/>
                </a:solidFill>
              </a:rPr>
              <a:t>– direct, detached observation of phenomena in the real world –the researcher is directly involved in collecting data through questionnaires, interviews etc.</a:t>
            </a:r>
            <a:r>
              <a:rPr lang="en-US" dirty="0">
                <a:solidFill>
                  <a:schemeClr val="bg1"/>
                </a:solidFill>
              </a:rPr>
              <a:t>​</a:t>
            </a:r>
          </a:p>
          <a:p>
            <a:pPr fontAlgn="base"/>
            <a:endParaRPr lang="en-GB" dirty="0">
              <a:solidFill>
                <a:schemeClr val="bg1"/>
              </a:solidFill>
            </a:endParaRPr>
          </a:p>
          <a:p>
            <a:pPr fontAlgn="base"/>
            <a:r>
              <a:rPr lang="en-GB" b="1" dirty="0">
                <a:solidFill>
                  <a:schemeClr val="bg1"/>
                </a:solidFill>
              </a:rPr>
              <a:t>Secondary research </a:t>
            </a:r>
            <a:r>
              <a:rPr lang="en-GB" dirty="0">
                <a:solidFill>
                  <a:schemeClr val="bg1"/>
                </a:solidFill>
              </a:rPr>
              <a:t>– a review of data that has been subject to previous interpretation – other researcher’s published work, journals, policy documents, books, diaries </a:t>
            </a:r>
            <a:r>
              <a:rPr lang="en-US" dirty="0">
                <a:solidFill>
                  <a:schemeClr val="bg1"/>
                </a:solidFill>
              </a:rPr>
              <a:t>​</a:t>
            </a:r>
          </a:p>
          <a:p>
            <a:pPr fontAlgn="base"/>
            <a:endParaRPr lang="en-US" dirty="0">
              <a:solidFill>
                <a:schemeClr val="bg1"/>
              </a:solidFill>
            </a:endParaRPr>
          </a:p>
          <a:p>
            <a:pPr fontAlgn="base"/>
            <a:r>
              <a:rPr lang="en-US" b="1" dirty="0">
                <a:solidFill>
                  <a:schemeClr val="bg1"/>
                </a:solidFill>
              </a:rPr>
              <a:t>PLACEMENT?</a:t>
            </a:r>
          </a:p>
          <a:p>
            <a:pPr fontAlgn="base"/>
            <a:r>
              <a:rPr lang="en-US" b="1" dirty="0">
                <a:solidFill>
                  <a:schemeClr val="bg1"/>
                </a:solidFill>
              </a:rPr>
              <a:t>PARTICIPANTS?</a:t>
            </a:r>
          </a:p>
          <a:p>
            <a:endParaRPr lang="en-GB" dirty="0"/>
          </a:p>
        </p:txBody>
      </p:sp>
      <p:sp>
        <p:nvSpPr>
          <p:cNvPr id="4" name="Content Placeholder 2">
            <a:extLst>
              <a:ext uri="{FF2B5EF4-FFF2-40B4-BE49-F238E27FC236}">
                <a16:creationId xmlns:a16="http://schemas.microsoft.com/office/drawing/2014/main" id="{695D3293-7250-4C11-B2B0-68CC8778AFAD}"/>
              </a:ext>
            </a:extLst>
          </p:cNvPr>
          <p:cNvSpPr txBox="1">
            <a:spLocks/>
          </p:cNvSpPr>
          <p:nvPr/>
        </p:nvSpPr>
        <p:spPr>
          <a:xfrm>
            <a:off x="322384" y="2145869"/>
            <a:ext cx="4769380" cy="3880773"/>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r>
              <a:rPr lang="en-GB" sz="1600" b="1" dirty="0">
                <a:solidFill>
                  <a:schemeClr val="bg1"/>
                </a:solidFill>
              </a:rPr>
              <a:t>Ymchwil </a:t>
            </a:r>
            <a:r>
              <a:rPr lang="en-GB" sz="1600" b="1" dirty="0" err="1">
                <a:solidFill>
                  <a:schemeClr val="bg1"/>
                </a:solidFill>
              </a:rPr>
              <a:t>cynradd</a:t>
            </a:r>
            <a:r>
              <a:rPr lang="en-GB" sz="1600" b="1" dirty="0">
                <a:solidFill>
                  <a:schemeClr val="bg1"/>
                </a:solidFill>
              </a:rPr>
              <a:t> </a:t>
            </a:r>
            <a:r>
              <a:rPr lang="en-GB" sz="1600" dirty="0">
                <a:solidFill>
                  <a:schemeClr val="bg1"/>
                </a:solidFill>
              </a:rPr>
              <a:t>– </a:t>
            </a:r>
            <a:r>
              <a:rPr lang="en-GB" sz="1600" dirty="0" err="1">
                <a:solidFill>
                  <a:schemeClr val="bg1"/>
                </a:solidFill>
              </a:rPr>
              <a:t>arsylwi</a:t>
            </a:r>
            <a:r>
              <a:rPr lang="en-GB" sz="1600" dirty="0">
                <a:solidFill>
                  <a:schemeClr val="bg1"/>
                </a:solidFill>
              </a:rPr>
              <a:t> </a:t>
            </a:r>
            <a:r>
              <a:rPr lang="en-GB" sz="1600" dirty="0" err="1">
                <a:solidFill>
                  <a:schemeClr val="bg1"/>
                </a:solidFill>
              </a:rPr>
              <a:t>uniongyrchol</a:t>
            </a:r>
            <a:r>
              <a:rPr lang="en-GB" sz="1600" dirty="0">
                <a:solidFill>
                  <a:schemeClr val="bg1"/>
                </a:solidFill>
              </a:rPr>
              <a:t>, </a:t>
            </a:r>
            <a:r>
              <a:rPr lang="en-GB" sz="1600" dirty="0" err="1">
                <a:solidFill>
                  <a:schemeClr val="bg1"/>
                </a:solidFill>
              </a:rPr>
              <a:t>ar</a:t>
            </a:r>
            <a:r>
              <a:rPr lang="en-GB" sz="1600" dirty="0">
                <a:solidFill>
                  <a:schemeClr val="bg1"/>
                </a:solidFill>
              </a:rPr>
              <a:t> </a:t>
            </a:r>
            <a:r>
              <a:rPr lang="en-GB" sz="1600" dirty="0" err="1">
                <a:solidFill>
                  <a:schemeClr val="bg1"/>
                </a:solidFill>
              </a:rPr>
              <a:t>wahân</a:t>
            </a:r>
            <a:r>
              <a:rPr lang="en-GB" sz="1600" dirty="0">
                <a:solidFill>
                  <a:schemeClr val="bg1"/>
                </a:solidFill>
              </a:rPr>
              <a:t> </a:t>
            </a:r>
            <a:r>
              <a:rPr lang="en-GB" sz="1600" dirty="0" err="1">
                <a:solidFill>
                  <a:schemeClr val="bg1"/>
                </a:solidFill>
              </a:rPr>
              <a:t>ar</a:t>
            </a:r>
            <a:r>
              <a:rPr lang="en-GB" sz="1600" dirty="0">
                <a:solidFill>
                  <a:schemeClr val="bg1"/>
                </a:solidFill>
              </a:rPr>
              <a:t> </a:t>
            </a:r>
            <a:r>
              <a:rPr lang="en-GB" sz="1600" dirty="0" err="1">
                <a:solidFill>
                  <a:schemeClr val="bg1"/>
                </a:solidFill>
              </a:rPr>
              <a:t>ffenomena</a:t>
            </a:r>
            <a:r>
              <a:rPr lang="en-GB" sz="1600" dirty="0">
                <a:solidFill>
                  <a:schemeClr val="bg1"/>
                </a:solidFill>
              </a:rPr>
              <a:t> </a:t>
            </a:r>
            <a:r>
              <a:rPr lang="en-GB" sz="1600" dirty="0" err="1">
                <a:solidFill>
                  <a:schemeClr val="bg1"/>
                </a:solidFill>
              </a:rPr>
              <a:t>yn</a:t>
            </a:r>
            <a:r>
              <a:rPr lang="en-GB" sz="1600" dirty="0">
                <a:solidFill>
                  <a:schemeClr val="bg1"/>
                </a:solidFill>
              </a:rPr>
              <a:t> y </a:t>
            </a:r>
            <a:r>
              <a:rPr lang="en-GB" sz="1600" dirty="0" err="1">
                <a:solidFill>
                  <a:schemeClr val="bg1"/>
                </a:solidFill>
              </a:rPr>
              <a:t>byd</a:t>
            </a:r>
            <a:r>
              <a:rPr lang="en-GB" sz="1600" dirty="0">
                <a:solidFill>
                  <a:schemeClr val="bg1"/>
                </a:solidFill>
              </a:rPr>
              <a:t> go </a:t>
            </a:r>
            <a:r>
              <a:rPr lang="en-GB" sz="1600" dirty="0" err="1">
                <a:solidFill>
                  <a:schemeClr val="bg1"/>
                </a:solidFill>
              </a:rPr>
              <a:t>iawn</a:t>
            </a:r>
            <a:r>
              <a:rPr lang="en-GB" sz="1600" dirty="0">
                <a:solidFill>
                  <a:schemeClr val="bg1"/>
                </a:solidFill>
              </a:rPr>
              <a:t> – </a:t>
            </a:r>
            <a:r>
              <a:rPr lang="en-GB" sz="1600" dirty="0" err="1">
                <a:solidFill>
                  <a:schemeClr val="bg1"/>
                </a:solidFill>
              </a:rPr>
              <a:t>mae'r</a:t>
            </a:r>
            <a:r>
              <a:rPr lang="en-GB" sz="1600" dirty="0">
                <a:solidFill>
                  <a:schemeClr val="bg1"/>
                </a:solidFill>
              </a:rPr>
              <a:t> </a:t>
            </a:r>
            <a:r>
              <a:rPr lang="en-GB" sz="1600" dirty="0" err="1">
                <a:solidFill>
                  <a:schemeClr val="bg1"/>
                </a:solidFill>
              </a:rPr>
              <a:t>ymchwilydd</a:t>
            </a:r>
            <a:r>
              <a:rPr lang="en-GB" sz="1600" dirty="0">
                <a:solidFill>
                  <a:schemeClr val="bg1"/>
                </a:solidFill>
              </a:rPr>
              <a:t> </a:t>
            </a:r>
            <a:r>
              <a:rPr lang="en-GB" sz="1600" dirty="0" err="1">
                <a:solidFill>
                  <a:schemeClr val="bg1"/>
                </a:solidFill>
              </a:rPr>
              <a:t>yn</a:t>
            </a:r>
            <a:r>
              <a:rPr lang="en-GB" sz="1600" dirty="0">
                <a:solidFill>
                  <a:schemeClr val="bg1"/>
                </a:solidFill>
              </a:rPr>
              <a:t> </a:t>
            </a:r>
            <a:r>
              <a:rPr lang="en-GB" sz="1600" dirty="0" err="1">
                <a:solidFill>
                  <a:schemeClr val="bg1"/>
                </a:solidFill>
              </a:rPr>
              <a:t>ymwneud</a:t>
            </a:r>
            <a:r>
              <a:rPr lang="en-GB" sz="1600" dirty="0">
                <a:solidFill>
                  <a:schemeClr val="bg1"/>
                </a:solidFill>
              </a:rPr>
              <a:t> </a:t>
            </a:r>
            <a:r>
              <a:rPr lang="en-GB" sz="1600" dirty="0" err="1">
                <a:solidFill>
                  <a:schemeClr val="bg1"/>
                </a:solidFill>
              </a:rPr>
              <a:t>yn</a:t>
            </a:r>
            <a:r>
              <a:rPr lang="en-GB" sz="1600" dirty="0">
                <a:solidFill>
                  <a:schemeClr val="bg1"/>
                </a:solidFill>
              </a:rPr>
              <a:t> </a:t>
            </a:r>
            <a:r>
              <a:rPr lang="en-GB" sz="1600" dirty="0" err="1">
                <a:solidFill>
                  <a:schemeClr val="bg1"/>
                </a:solidFill>
              </a:rPr>
              <a:t>uniongyrchol</a:t>
            </a:r>
            <a:r>
              <a:rPr lang="en-GB" sz="1600" dirty="0">
                <a:solidFill>
                  <a:schemeClr val="bg1"/>
                </a:solidFill>
              </a:rPr>
              <a:t> â </a:t>
            </a:r>
            <a:r>
              <a:rPr lang="en-GB" sz="1600" dirty="0" err="1">
                <a:solidFill>
                  <a:schemeClr val="bg1"/>
                </a:solidFill>
              </a:rPr>
              <a:t>chasglu</a:t>
            </a:r>
            <a:r>
              <a:rPr lang="en-GB" sz="1600" dirty="0">
                <a:solidFill>
                  <a:schemeClr val="bg1"/>
                </a:solidFill>
              </a:rPr>
              <a:t> data drwy </a:t>
            </a:r>
            <a:r>
              <a:rPr lang="en-GB" sz="1600" dirty="0" err="1">
                <a:solidFill>
                  <a:schemeClr val="bg1"/>
                </a:solidFill>
              </a:rPr>
              <a:t>holiaduron</a:t>
            </a:r>
            <a:r>
              <a:rPr lang="en-GB" sz="1600" dirty="0">
                <a:solidFill>
                  <a:schemeClr val="bg1"/>
                </a:solidFill>
              </a:rPr>
              <a:t>, </a:t>
            </a:r>
            <a:r>
              <a:rPr lang="en-GB" sz="1600" dirty="0" err="1">
                <a:solidFill>
                  <a:schemeClr val="bg1"/>
                </a:solidFill>
              </a:rPr>
              <a:t>cyfweliadau</a:t>
            </a:r>
            <a:r>
              <a:rPr lang="en-GB" sz="1600" dirty="0">
                <a:solidFill>
                  <a:schemeClr val="bg1"/>
                </a:solidFill>
              </a:rPr>
              <a:t> ac </a:t>
            </a:r>
            <a:r>
              <a:rPr lang="en-GB" sz="1600" dirty="0" err="1">
                <a:solidFill>
                  <a:schemeClr val="bg1"/>
                </a:solidFill>
              </a:rPr>
              <a:t>ati</a:t>
            </a:r>
            <a:r>
              <a:rPr lang="en-GB" sz="1600" dirty="0">
                <a:solidFill>
                  <a:schemeClr val="bg1"/>
                </a:solidFill>
              </a:rPr>
              <a:t>.</a:t>
            </a:r>
          </a:p>
          <a:p>
            <a:pPr fontAlgn="base"/>
            <a:endParaRPr lang="en-GB" sz="1600" b="1" dirty="0">
              <a:solidFill>
                <a:schemeClr val="bg1"/>
              </a:solidFill>
            </a:endParaRPr>
          </a:p>
          <a:p>
            <a:pPr fontAlgn="base"/>
            <a:r>
              <a:rPr lang="en-GB" sz="1600" b="1" dirty="0" err="1">
                <a:solidFill>
                  <a:schemeClr val="bg1"/>
                </a:solidFill>
              </a:rPr>
              <a:t>Ymchwil</a:t>
            </a:r>
            <a:r>
              <a:rPr lang="en-GB" sz="1600" b="1" dirty="0">
                <a:solidFill>
                  <a:schemeClr val="bg1"/>
                </a:solidFill>
              </a:rPr>
              <a:t> </a:t>
            </a:r>
            <a:r>
              <a:rPr lang="en-GB" sz="1600" b="1" dirty="0" err="1">
                <a:solidFill>
                  <a:schemeClr val="bg1"/>
                </a:solidFill>
              </a:rPr>
              <a:t>eilaidd</a:t>
            </a:r>
            <a:r>
              <a:rPr lang="en-GB" sz="1600" b="1" dirty="0">
                <a:solidFill>
                  <a:schemeClr val="bg1"/>
                </a:solidFill>
              </a:rPr>
              <a:t> </a:t>
            </a:r>
            <a:r>
              <a:rPr lang="en-GB" sz="1600" dirty="0">
                <a:solidFill>
                  <a:schemeClr val="bg1"/>
                </a:solidFill>
              </a:rPr>
              <a:t>– </a:t>
            </a:r>
            <a:r>
              <a:rPr lang="en-GB" sz="1600" dirty="0" err="1">
                <a:solidFill>
                  <a:schemeClr val="bg1"/>
                </a:solidFill>
              </a:rPr>
              <a:t>adolygiad</a:t>
            </a:r>
            <a:r>
              <a:rPr lang="en-GB" sz="1600" dirty="0">
                <a:solidFill>
                  <a:schemeClr val="bg1"/>
                </a:solidFill>
              </a:rPr>
              <a:t> o </a:t>
            </a:r>
            <a:r>
              <a:rPr lang="en-GB" sz="1600" dirty="0" err="1">
                <a:solidFill>
                  <a:schemeClr val="bg1"/>
                </a:solidFill>
              </a:rPr>
              <a:t>ddata</a:t>
            </a:r>
            <a:r>
              <a:rPr lang="en-GB" sz="1600" dirty="0">
                <a:solidFill>
                  <a:schemeClr val="bg1"/>
                </a:solidFill>
              </a:rPr>
              <a:t> a </a:t>
            </a:r>
            <a:r>
              <a:rPr lang="en-GB" sz="1600" dirty="0" err="1">
                <a:solidFill>
                  <a:schemeClr val="bg1"/>
                </a:solidFill>
              </a:rPr>
              <a:t>fu'n</a:t>
            </a:r>
            <a:r>
              <a:rPr lang="en-GB" sz="1600" dirty="0">
                <a:solidFill>
                  <a:schemeClr val="bg1"/>
                </a:solidFill>
              </a:rPr>
              <a:t> </a:t>
            </a:r>
            <a:r>
              <a:rPr lang="en-GB" sz="1600" dirty="0" err="1">
                <a:solidFill>
                  <a:schemeClr val="bg1"/>
                </a:solidFill>
              </a:rPr>
              <a:t>destun</a:t>
            </a:r>
            <a:r>
              <a:rPr lang="en-GB" sz="1600" dirty="0">
                <a:solidFill>
                  <a:schemeClr val="bg1"/>
                </a:solidFill>
              </a:rPr>
              <a:t> </a:t>
            </a:r>
            <a:r>
              <a:rPr lang="en-GB" sz="1600" dirty="0" err="1">
                <a:solidFill>
                  <a:schemeClr val="bg1"/>
                </a:solidFill>
              </a:rPr>
              <a:t>dehongliad</a:t>
            </a:r>
            <a:r>
              <a:rPr lang="en-GB" sz="1600" dirty="0">
                <a:solidFill>
                  <a:schemeClr val="bg1"/>
                </a:solidFill>
              </a:rPr>
              <a:t> </a:t>
            </a:r>
            <a:r>
              <a:rPr lang="en-GB" sz="1600" dirty="0" err="1">
                <a:solidFill>
                  <a:schemeClr val="bg1"/>
                </a:solidFill>
              </a:rPr>
              <a:t>blaenorol</a:t>
            </a:r>
            <a:r>
              <a:rPr lang="en-GB" sz="1600" dirty="0">
                <a:solidFill>
                  <a:schemeClr val="bg1"/>
                </a:solidFill>
              </a:rPr>
              <a:t> – </a:t>
            </a:r>
            <a:r>
              <a:rPr lang="en-GB" sz="1600" dirty="0" err="1">
                <a:solidFill>
                  <a:schemeClr val="bg1"/>
                </a:solidFill>
              </a:rPr>
              <a:t>gwaith</a:t>
            </a:r>
            <a:r>
              <a:rPr lang="en-GB" sz="1600" dirty="0">
                <a:solidFill>
                  <a:schemeClr val="bg1"/>
                </a:solidFill>
              </a:rPr>
              <a:t> </a:t>
            </a:r>
            <a:r>
              <a:rPr lang="en-GB" sz="1600" dirty="0" err="1">
                <a:solidFill>
                  <a:schemeClr val="bg1"/>
                </a:solidFill>
              </a:rPr>
              <a:t>cyhoeddedig</a:t>
            </a:r>
            <a:r>
              <a:rPr lang="en-GB" sz="1600" dirty="0">
                <a:solidFill>
                  <a:schemeClr val="bg1"/>
                </a:solidFill>
              </a:rPr>
              <a:t> </a:t>
            </a:r>
            <a:r>
              <a:rPr lang="en-GB" sz="1600" dirty="0" err="1">
                <a:solidFill>
                  <a:schemeClr val="bg1"/>
                </a:solidFill>
              </a:rPr>
              <a:t>ymchwilydd</a:t>
            </a:r>
            <a:r>
              <a:rPr lang="en-GB" sz="1600" dirty="0">
                <a:solidFill>
                  <a:schemeClr val="bg1"/>
                </a:solidFill>
              </a:rPr>
              <a:t> </a:t>
            </a:r>
            <a:r>
              <a:rPr lang="en-GB" sz="1600" dirty="0" err="1">
                <a:solidFill>
                  <a:schemeClr val="bg1"/>
                </a:solidFill>
              </a:rPr>
              <a:t>arall</a:t>
            </a:r>
            <a:r>
              <a:rPr lang="en-GB" sz="1600" dirty="0">
                <a:solidFill>
                  <a:schemeClr val="bg1"/>
                </a:solidFill>
              </a:rPr>
              <a:t>, </a:t>
            </a:r>
            <a:r>
              <a:rPr lang="en-GB" sz="1600" dirty="0" err="1">
                <a:solidFill>
                  <a:schemeClr val="bg1"/>
                </a:solidFill>
              </a:rPr>
              <a:t>cyfnodolion</a:t>
            </a:r>
            <a:r>
              <a:rPr lang="en-GB" sz="1600" dirty="0">
                <a:solidFill>
                  <a:schemeClr val="bg1"/>
                </a:solidFill>
              </a:rPr>
              <a:t>, </a:t>
            </a:r>
            <a:r>
              <a:rPr lang="en-GB" sz="1600" dirty="0" err="1">
                <a:solidFill>
                  <a:schemeClr val="bg1"/>
                </a:solidFill>
              </a:rPr>
              <a:t>dogfennau</a:t>
            </a:r>
            <a:r>
              <a:rPr lang="en-GB" sz="1600" dirty="0">
                <a:solidFill>
                  <a:schemeClr val="bg1"/>
                </a:solidFill>
              </a:rPr>
              <a:t> </a:t>
            </a:r>
            <a:r>
              <a:rPr lang="en-GB" sz="1600" dirty="0" err="1">
                <a:solidFill>
                  <a:schemeClr val="bg1"/>
                </a:solidFill>
              </a:rPr>
              <a:t>polisi</a:t>
            </a:r>
            <a:r>
              <a:rPr lang="en-GB" sz="1600" dirty="0">
                <a:solidFill>
                  <a:schemeClr val="bg1"/>
                </a:solidFill>
              </a:rPr>
              <a:t>, </a:t>
            </a:r>
            <a:r>
              <a:rPr lang="en-GB" sz="1600" dirty="0" err="1">
                <a:solidFill>
                  <a:schemeClr val="bg1"/>
                </a:solidFill>
              </a:rPr>
              <a:t>llyfrau</a:t>
            </a:r>
            <a:r>
              <a:rPr lang="en-GB" sz="1600" dirty="0">
                <a:solidFill>
                  <a:schemeClr val="bg1"/>
                </a:solidFill>
              </a:rPr>
              <a:t>, </a:t>
            </a:r>
            <a:r>
              <a:rPr lang="en-GB" sz="1600" dirty="0" err="1">
                <a:solidFill>
                  <a:schemeClr val="bg1"/>
                </a:solidFill>
              </a:rPr>
              <a:t>dyddiaduron</a:t>
            </a:r>
            <a:endParaRPr lang="en-GB" sz="1600" dirty="0">
              <a:solidFill>
                <a:schemeClr val="bg1"/>
              </a:solidFill>
            </a:endParaRPr>
          </a:p>
          <a:p>
            <a:pPr fontAlgn="base"/>
            <a:endParaRPr lang="en-GB" sz="1600" dirty="0">
              <a:solidFill>
                <a:schemeClr val="bg1"/>
              </a:solidFill>
            </a:endParaRPr>
          </a:p>
          <a:p>
            <a:pPr fontAlgn="base"/>
            <a:r>
              <a:rPr lang="en-GB" sz="1600" b="1" dirty="0">
                <a:solidFill>
                  <a:schemeClr val="bg1"/>
                </a:solidFill>
              </a:rPr>
              <a:t>LLEOLIAD?</a:t>
            </a:r>
          </a:p>
          <a:p>
            <a:pPr fontAlgn="base"/>
            <a:r>
              <a:rPr lang="en-GB" sz="1600" b="1" dirty="0">
                <a:solidFill>
                  <a:schemeClr val="bg1"/>
                </a:solidFill>
              </a:rPr>
              <a:t>CYFRANWYR?</a:t>
            </a:r>
          </a:p>
        </p:txBody>
      </p:sp>
      <p:pic>
        <p:nvPicPr>
          <p:cNvPr id="5" name="Picture 4" descr="A picture containing icon&#10;&#10;Description automatically generated">
            <a:extLst>
              <a:ext uri="{FF2B5EF4-FFF2-40B4-BE49-F238E27FC236}">
                <a16:creationId xmlns:a16="http://schemas.microsoft.com/office/drawing/2014/main" id="{1A1D45F4-C61D-4E75-86A5-ED1515313E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36335" y="389036"/>
            <a:ext cx="1304381" cy="1304381"/>
          </a:xfrm>
          <a:prstGeom prst="rect">
            <a:avLst/>
          </a:prstGeom>
        </p:spPr>
      </p:pic>
    </p:spTree>
    <p:extLst>
      <p:ext uri="{BB962C8B-B14F-4D97-AF65-F5344CB8AC3E}">
        <p14:creationId xmlns:p14="http://schemas.microsoft.com/office/powerpoint/2010/main" val="3291416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F7D6-506E-4502-A97D-C7BC96F654BB}"/>
              </a:ext>
            </a:extLst>
          </p:cNvPr>
          <p:cNvSpPr>
            <a:spLocks noGrp="1"/>
          </p:cNvSpPr>
          <p:nvPr>
            <p:ph type="title"/>
          </p:nvPr>
        </p:nvSpPr>
        <p:spPr>
          <a:xfrm>
            <a:off x="369326" y="291966"/>
            <a:ext cx="9352190" cy="1320800"/>
          </a:xfrm>
        </p:spPr>
        <p:txBody>
          <a:bodyPr/>
          <a:lstStyle/>
          <a:p>
            <a:r>
              <a:rPr lang="en-GB" dirty="0" err="1">
                <a:solidFill>
                  <a:schemeClr val="bg1"/>
                </a:solidFill>
                <a:cs typeface="Calibri Light"/>
              </a:rPr>
              <a:t>Strwythur</a:t>
            </a:r>
            <a:r>
              <a:rPr lang="en-GB" dirty="0">
                <a:solidFill>
                  <a:schemeClr val="bg1"/>
                </a:solidFill>
                <a:cs typeface="Calibri Light"/>
              </a:rPr>
              <a:t> y </a:t>
            </a:r>
            <a:r>
              <a:rPr lang="en-GB" dirty="0" err="1">
                <a:solidFill>
                  <a:schemeClr val="bg1"/>
                </a:solidFill>
                <a:cs typeface="Calibri Light"/>
              </a:rPr>
              <a:t>Portffolio</a:t>
            </a:r>
            <a:r>
              <a:rPr lang="en-GB" dirty="0">
                <a:solidFill>
                  <a:schemeClr val="bg1"/>
                </a:solidFill>
                <a:cs typeface="Calibri Light"/>
              </a:rPr>
              <a:t> / Portfolio structure </a:t>
            </a:r>
            <a:endParaRPr lang="en-GB" dirty="0">
              <a:solidFill>
                <a:schemeClr val="bg1"/>
              </a:solidFill>
            </a:endParaRPr>
          </a:p>
        </p:txBody>
      </p:sp>
      <p:sp>
        <p:nvSpPr>
          <p:cNvPr id="3" name="Content Placeholder 2">
            <a:extLst>
              <a:ext uri="{FF2B5EF4-FFF2-40B4-BE49-F238E27FC236}">
                <a16:creationId xmlns:a16="http://schemas.microsoft.com/office/drawing/2014/main" id="{063A63C8-DA29-4236-8ABB-D47B1D494A58}"/>
              </a:ext>
            </a:extLst>
          </p:cNvPr>
          <p:cNvSpPr>
            <a:spLocks noGrp="1"/>
          </p:cNvSpPr>
          <p:nvPr>
            <p:ph idx="1"/>
          </p:nvPr>
        </p:nvSpPr>
        <p:spPr>
          <a:xfrm>
            <a:off x="211756" y="1135782"/>
            <a:ext cx="5159141" cy="5341628"/>
          </a:xfrm>
        </p:spPr>
        <p:txBody>
          <a:bodyPr vert="horz" lIns="91440" tIns="45720" rIns="91440" bIns="45720" rtlCol="0" anchor="t">
            <a:normAutofit/>
          </a:bodyPr>
          <a:lstStyle/>
          <a:p>
            <a:pPr marL="0" indent="0" algn="just">
              <a:buNone/>
            </a:pPr>
            <a:r>
              <a:rPr lang="en-GB" sz="1700" b="1" dirty="0" err="1">
                <a:solidFill>
                  <a:schemeClr val="bg1"/>
                </a:solidFill>
                <a:ea typeface="+mn-lt"/>
                <a:cs typeface="+mn-lt"/>
              </a:rPr>
              <a:t>Cynnig</a:t>
            </a:r>
            <a:r>
              <a:rPr lang="en-GB" sz="1700" b="1" dirty="0">
                <a:solidFill>
                  <a:schemeClr val="bg1"/>
                </a:solidFill>
                <a:ea typeface="+mn-lt"/>
                <a:cs typeface="+mn-lt"/>
              </a:rPr>
              <a:t> </a:t>
            </a:r>
            <a:r>
              <a:rPr lang="en-GB" sz="1700" b="1" dirty="0" err="1">
                <a:solidFill>
                  <a:schemeClr val="bg1"/>
                </a:solidFill>
                <a:ea typeface="+mn-lt"/>
                <a:cs typeface="+mn-lt"/>
              </a:rPr>
              <a:t>prosiect</a:t>
            </a:r>
            <a:r>
              <a:rPr lang="en-GB" sz="1700" b="1" dirty="0">
                <a:solidFill>
                  <a:schemeClr val="bg1"/>
                </a:solidFill>
                <a:ea typeface="+mn-lt"/>
                <a:cs typeface="+mn-lt"/>
              </a:rPr>
              <a:t> (1000 o </a:t>
            </a:r>
            <a:r>
              <a:rPr lang="en-GB" sz="1700" b="1" dirty="0" err="1">
                <a:solidFill>
                  <a:schemeClr val="bg1"/>
                </a:solidFill>
                <a:ea typeface="+mn-lt"/>
                <a:cs typeface="+mn-lt"/>
              </a:rPr>
              <a:t>eiriau</a:t>
            </a:r>
            <a:r>
              <a:rPr lang="en-GB" sz="1700" b="1" dirty="0">
                <a:solidFill>
                  <a:schemeClr val="bg1"/>
                </a:solidFill>
                <a:ea typeface="+mn-lt"/>
                <a:cs typeface="+mn-lt"/>
              </a:rPr>
              <a:t>)</a:t>
            </a:r>
          </a:p>
          <a:p>
            <a:pPr algn="just"/>
            <a:r>
              <a:rPr lang="en-GB" sz="1700" dirty="0" err="1">
                <a:solidFill>
                  <a:schemeClr val="bg1"/>
                </a:solidFill>
                <a:ea typeface="+mn-lt"/>
                <a:cs typeface="+mn-lt"/>
              </a:rPr>
              <a:t>cynnig</a:t>
            </a:r>
            <a:r>
              <a:rPr lang="en-GB" sz="1700" dirty="0">
                <a:solidFill>
                  <a:schemeClr val="bg1"/>
                </a:solidFill>
                <a:ea typeface="+mn-lt"/>
                <a:cs typeface="+mn-lt"/>
              </a:rPr>
              <a:t> 1000 gair </a:t>
            </a:r>
            <a:r>
              <a:rPr lang="en-GB" sz="1700" dirty="0" err="1">
                <a:solidFill>
                  <a:schemeClr val="bg1"/>
                </a:solidFill>
                <a:ea typeface="+mn-lt"/>
                <a:cs typeface="+mn-lt"/>
              </a:rPr>
              <a:t>ar</a:t>
            </a:r>
            <a:r>
              <a:rPr lang="en-GB" sz="1700" dirty="0">
                <a:solidFill>
                  <a:schemeClr val="bg1"/>
                </a:solidFill>
                <a:ea typeface="+mn-lt"/>
                <a:cs typeface="+mn-lt"/>
              </a:rPr>
              <a:t> </a:t>
            </a:r>
            <a:r>
              <a:rPr lang="en-GB" sz="1700" dirty="0" err="1">
                <a:solidFill>
                  <a:schemeClr val="bg1"/>
                </a:solidFill>
                <a:ea typeface="+mn-lt"/>
                <a:cs typeface="+mn-lt"/>
              </a:rPr>
              <a:t>gyfer</a:t>
            </a:r>
            <a:r>
              <a:rPr lang="en-GB" sz="1700" dirty="0">
                <a:solidFill>
                  <a:schemeClr val="bg1"/>
                </a:solidFill>
                <a:ea typeface="+mn-lt"/>
                <a:cs typeface="+mn-lt"/>
              </a:rPr>
              <a:t> </a:t>
            </a:r>
            <a:r>
              <a:rPr lang="en-GB" sz="1700" dirty="0" err="1">
                <a:solidFill>
                  <a:schemeClr val="bg1"/>
                </a:solidFill>
                <a:ea typeface="+mn-lt"/>
                <a:cs typeface="+mn-lt"/>
              </a:rPr>
              <a:t>pwnc</a:t>
            </a:r>
            <a:r>
              <a:rPr lang="en-GB" sz="1700" dirty="0">
                <a:solidFill>
                  <a:schemeClr val="bg1"/>
                </a:solidFill>
                <a:ea typeface="+mn-lt"/>
                <a:cs typeface="+mn-lt"/>
              </a:rPr>
              <a:t> </a:t>
            </a:r>
            <a:r>
              <a:rPr lang="en-GB" sz="1700" dirty="0" err="1">
                <a:solidFill>
                  <a:schemeClr val="bg1"/>
                </a:solidFill>
                <a:ea typeface="+mn-lt"/>
                <a:cs typeface="+mn-lt"/>
              </a:rPr>
              <a:t>ymchwilio</a:t>
            </a:r>
            <a:r>
              <a:rPr lang="en-GB" sz="1700" dirty="0">
                <a:solidFill>
                  <a:schemeClr val="bg1"/>
                </a:solidFill>
                <a:ea typeface="+mn-lt"/>
                <a:cs typeface="+mn-lt"/>
              </a:rPr>
              <a:t> </a:t>
            </a:r>
            <a:r>
              <a:rPr lang="en-GB" sz="1700" dirty="0" err="1">
                <a:solidFill>
                  <a:schemeClr val="bg1"/>
                </a:solidFill>
                <a:ea typeface="+mn-lt"/>
                <a:cs typeface="+mn-lt"/>
              </a:rPr>
              <a:t>pellach</a:t>
            </a:r>
            <a:r>
              <a:rPr lang="en-GB" sz="1700" dirty="0">
                <a:solidFill>
                  <a:schemeClr val="bg1"/>
                </a:solidFill>
                <a:ea typeface="+mn-lt"/>
                <a:cs typeface="+mn-lt"/>
              </a:rPr>
              <a:t> </a:t>
            </a:r>
            <a:r>
              <a:rPr lang="en-GB" sz="1700" dirty="0" err="1">
                <a:solidFill>
                  <a:schemeClr val="bg1"/>
                </a:solidFill>
                <a:ea typeface="+mn-lt"/>
                <a:cs typeface="+mn-lt"/>
              </a:rPr>
              <a:t>i</a:t>
            </a:r>
            <a:r>
              <a:rPr lang="en-GB" sz="1700" dirty="0">
                <a:solidFill>
                  <a:schemeClr val="bg1"/>
                </a:solidFill>
                <a:ea typeface="+mn-lt"/>
                <a:cs typeface="+mn-lt"/>
              </a:rPr>
              <a:t> </a:t>
            </a:r>
            <a:r>
              <a:rPr lang="en-GB" sz="1700" dirty="0" err="1">
                <a:solidFill>
                  <a:schemeClr val="bg1"/>
                </a:solidFill>
                <a:ea typeface="+mn-lt"/>
                <a:cs typeface="+mn-lt"/>
              </a:rPr>
              <a:t>gynnwys</a:t>
            </a:r>
            <a:r>
              <a:rPr lang="en-GB" sz="1700" dirty="0">
                <a:solidFill>
                  <a:schemeClr val="bg1"/>
                </a:solidFill>
                <a:ea typeface="+mn-lt"/>
                <a:cs typeface="+mn-lt"/>
              </a:rPr>
              <a:t> </a:t>
            </a:r>
            <a:r>
              <a:rPr lang="en-GB" sz="1700" dirty="0" err="1">
                <a:solidFill>
                  <a:schemeClr val="bg1"/>
                </a:solidFill>
                <a:ea typeface="+mn-lt"/>
                <a:cs typeface="+mn-lt"/>
              </a:rPr>
              <a:t>dulliau</a:t>
            </a:r>
            <a:r>
              <a:rPr lang="en-GB" sz="1700" dirty="0">
                <a:solidFill>
                  <a:schemeClr val="bg1"/>
                </a:solidFill>
                <a:ea typeface="+mn-lt"/>
                <a:cs typeface="+mn-lt"/>
              </a:rPr>
              <a:t> </a:t>
            </a:r>
            <a:r>
              <a:rPr lang="en-GB" sz="1700" dirty="0" err="1">
                <a:solidFill>
                  <a:schemeClr val="bg1"/>
                </a:solidFill>
                <a:ea typeface="+mn-lt"/>
                <a:cs typeface="+mn-lt"/>
              </a:rPr>
              <a:t>ymchwil</a:t>
            </a:r>
            <a:r>
              <a:rPr lang="en-GB" sz="1700" dirty="0">
                <a:solidFill>
                  <a:schemeClr val="bg1"/>
                </a:solidFill>
                <a:ea typeface="+mn-lt"/>
                <a:cs typeface="+mn-lt"/>
              </a:rPr>
              <a:t> </a:t>
            </a:r>
            <a:r>
              <a:rPr lang="en-GB" sz="1700" dirty="0" err="1">
                <a:solidFill>
                  <a:schemeClr val="bg1"/>
                </a:solidFill>
                <a:ea typeface="+mn-lt"/>
                <a:cs typeface="+mn-lt"/>
              </a:rPr>
              <a:t>perthnasol</a:t>
            </a:r>
            <a:r>
              <a:rPr lang="en-GB" sz="1700" dirty="0">
                <a:solidFill>
                  <a:schemeClr val="bg1"/>
                </a:solidFill>
                <a:ea typeface="+mn-lt"/>
                <a:cs typeface="+mn-lt"/>
              </a:rPr>
              <a:t> a </a:t>
            </a:r>
            <a:r>
              <a:rPr lang="en-GB" sz="1700" dirty="0" err="1">
                <a:solidFill>
                  <a:schemeClr val="bg1"/>
                </a:solidFill>
                <a:ea typeface="+mn-lt"/>
                <a:cs typeface="+mn-lt"/>
              </a:rPr>
              <a:t>chwestiynau</a:t>
            </a:r>
            <a:r>
              <a:rPr lang="en-GB" sz="1700" dirty="0">
                <a:solidFill>
                  <a:schemeClr val="bg1"/>
                </a:solidFill>
                <a:ea typeface="+mn-lt"/>
                <a:cs typeface="+mn-lt"/>
              </a:rPr>
              <a:t> </a:t>
            </a:r>
            <a:r>
              <a:rPr lang="en-GB" sz="1700" dirty="0" err="1">
                <a:solidFill>
                  <a:schemeClr val="bg1"/>
                </a:solidFill>
                <a:ea typeface="+mn-lt"/>
                <a:cs typeface="+mn-lt"/>
              </a:rPr>
              <a:t>priodol</a:t>
            </a:r>
            <a:r>
              <a:rPr lang="en-GB" sz="1700" dirty="0">
                <a:solidFill>
                  <a:schemeClr val="bg1"/>
                </a:solidFill>
                <a:ea typeface="+mn-lt"/>
                <a:cs typeface="+mn-lt"/>
              </a:rPr>
              <a:t> </a:t>
            </a:r>
            <a:r>
              <a:rPr lang="en-GB" sz="1700" dirty="0" err="1">
                <a:solidFill>
                  <a:schemeClr val="bg1"/>
                </a:solidFill>
                <a:ea typeface="+mn-lt"/>
                <a:cs typeface="+mn-lt"/>
              </a:rPr>
              <a:t>ar</a:t>
            </a:r>
            <a:r>
              <a:rPr lang="en-GB" sz="1700" dirty="0">
                <a:solidFill>
                  <a:schemeClr val="bg1"/>
                </a:solidFill>
                <a:ea typeface="+mn-lt"/>
                <a:cs typeface="+mn-lt"/>
              </a:rPr>
              <a:t> </a:t>
            </a:r>
            <a:r>
              <a:rPr lang="en-GB" sz="1700" dirty="0" err="1">
                <a:solidFill>
                  <a:schemeClr val="bg1"/>
                </a:solidFill>
                <a:ea typeface="+mn-lt"/>
                <a:cs typeface="+mn-lt"/>
              </a:rPr>
              <a:t>gyfer</a:t>
            </a:r>
            <a:r>
              <a:rPr lang="en-GB" sz="1700" dirty="0">
                <a:solidFill>
                  <a:schemeClr val="bg1"/>
                </a:solidFill>
                <a:ea typeface="+mn-lt"/>
                <a:cs typeface="+mn-lt"/>
              </a:rPr>
              <a:t> </a:t>
            </a:r>
            <a:r>
              <a:rPr lang="en-GB" sz="1700" dirty="0" err="1">
                <a:solidFill>
                  <a:schemeClr val="bg1"/>
                </a:solidFill>
                <a:ea typeface="+mn-lt"/>
                <a:cs typeface="+mn-lt"/>
              </a:rPr>
              <a:t>ymchwiliad</a:t>
            </a:r>
            <a:r>
              <a:rPr lang="en-GB" sz="1700" dirty="0">
                <a:solidFill>
                  <a:schemeClr val="bg1"/>
                </a:solidFill>
                <a:ea typeface="+mn-lt"/>
                <a:cs typeface="+mn-lt"/>
              </a:rPr>
              <a:t> </a:t>
            </a:r>
            <a:r>
              <a:rPr lang="en-GB" sz="1700" dirty="0" err="1">
                <a:solidFill>
                  <a:schemeClr val="bg1"/>
                </a:solidFill>
                <a:ea typeface="+mn-lt"/>
                <a:cs typeface="+mn-lt"/>
              </a:rPr>
              <a:t>pellach</a:t>
            </a:r>
            <a:endParaRPr lang="en-GB" sz="1700" dirty="0">
              <a:solidFill>
                <a:schemeClr val="bg1"/>
              </a:solidFill>
              <a:ea typeface="+mn-lt"/>
              <a:cs typeface="+mn-lt"/>
            </a:endParaRPr>
          </a:p>
          <a:p>
            <a:pPr marL="0" indent="0" algn="just">
              <a:buNone/>
            </a:pPr>
            <a:endParaRPr lang="en-GB" sz="1700" b="1" dirty="0">
              <a:solidFill>
                <a:schemeClr val="bg1"/>
              </a:solidFill>
              <a:ea typeface="+mn-lt"/>
              <a:cs typeface="+mn-lt"/>
            </a:endParaRPr>
          </a:p>
          <a:p>
            <a:pPr marL="0" indent="0" algn="just">
              <a:buNone/>
            </a:pPr>
            <a:r>
              <a:rPr lang="en-GB" sz="1700" b="1" dirty="0" err="1">
                <a:solidFill>
                  <a:schemeClr val="bg1"/>
                </a:solidFill>
                <a:ea typeface="+mn-lt"/>
                <a:cs typeface="+mn-lt"/>
              </a:rPr>
              <a:t>Prosiect</a:t>
            </a:r>
            <a:r>
              <a:rPr lang="en-GB" sz="1700" b="1" dirty="0">
                <a:solidFill>
                  <a:schemeClr val="bg1"/>
                </a:solidFill>
                <a:ea typeface="+mn-lt"/>
                <a:cs typeface="+mn-lt"/>
              </a:rPr>
              <a:t> </a:t>
            </a:r>
            <a:r>
              <a:rPr lang="en-GB" sz="1700" b="1" dirty="0" err="1">
                <a:solidFill>
                  <a:schemeClr val="bg1"/>
                </a:solidFill>
                <a:ea typeface="+mn-lt"/>
                <a:cs typeface="+mn-lt"/>
              </a:rPr>
              <a:t>ymchwil</a:t>
            </a:r>
            <a:r>
              <a:rPr lang="en-GB" sz="1700" b="1" dirty="0">
                <a:solidFill>
                  <a:schemeClr val="bg1"/>
                </a:solidFill>
                <a:ea typeface="+mn-lt"/>
                <a:cs typeface="+mn-lt"/>
              </a:rPr>
              <a:t> (8000 o </a:t>
            </a:r>
            <a:r>
              <a:rPr lang="en-GB" sz="1700" b="1" dirty="0" err="1">
                <a:solidFill>
                  <a:schemeClr val="bg1"/>
                </a:solidFill>
                <a:ea typeface="+mn-lt"/>
                <a:cs typeface="+mn-lt"/>
              </a:rPr>
              <a:t>eiriau</a:t>
            </a:r>
            <a:r>
              <a:rPr lang="en-GB" sz="1700" b="1" dirty="0">
                <a:solidFill>
                  <a:schemeClr val="bg1"/>
                </a:solidFill>
                <a:ea typeface="+mn-lt"/>
                <a:cs typeface="+mn-lt"/>
              </a:rPr>
              <a:t>)</a:t>
            </a:r>
          </a:p>
          <a:p>
            <a:pPr algn="just"/>
            <a:r>
              <a:rPr lang="en-GB" sz="1700" dirty="0">
                <a:solidFill>
                  <a:schemeClr val="bg1"/>
                </a:solidFill>
                <a:ea typeface="+mn-lt"/>
                <a:cs typeface="+mn-lt"/>
              </a:rPr>
              <a:t>Gyda </a:t>
            </a:r>
            <a:r>
              <a:rPr lang="en-GB" sz="1700" dirty="0" err="1">
                <a:solidFill>
                  <a:schemeClr val="bg1"/>
                </a:solidFill>
                <a:ea typeface="+mn-lt"/>
                <a:cs typeface="+mn-lt"/>
              </a:rPr>
              <a:t>chanllawiau</a:t>
            </a:r>
            <a:r>
              <a:rPr lang="en-GB" sz="1700" dirty="0">
                <a:solidFill>
                  <a:schemeClr val="bg1"/>
                </a:solidFill>
                <a:ea typeface="+mn-lt"/>
                <a:cs typeface="+mn-lt"/>
              </a:rPr>
              <a:t> </a:t>
            </a:r>
            <a:r>
              <a:rPr lang="en-GB" sz="1700" dirty="0" err="1">
                <a:solidFill>
                  <a:schemeClr val="bg1"/>
                </a:solidFill>
                <a:ea typeface="+mn-lt"/>
                <a:cs typeface="+mn-lt"/>
              </a:rPr>
              <a:t>priodol</a:t>
            </a:r>
            <a:r>
              <a:rPr lang="en-GB" sz="1700" dirty="0">
                <a:solidFill>
                  <a:schemeClr val="bg1"/>
                </a:solidFill>
                <a:ea typeface="+mn-lt"/>
                <a:cs typeface="+mn-lt"/>
              </a:rPr>
              <a:t> </a:t>
            </a:r>
            <a:r>
              <a:rPr lang="en-GB" sz="1700" dirty="0" err="1">
                <a:solidFill>
                  <a:schemeClr val="bg1"/>
                </a:solidFill>
                <a:ea typeface="+mn-lt"/>
                <a:cs typeface="+mn-lt"/>
              </a:rPr>
              <a:t>gan</a:t>
            </a:r>
            <a:r>
              <a:rPr lang="en-GB" sz="1700" dirty="0">
                <a:solidFill>
                  <a:schemeClr val="bg1"/>
                </a:solidFill>
                <a:ea typeface="+mn-lt"/>
                <a:cs typeface="+mn-lt"/>
              </a:rPr>
              <a:t> </a:t>
            </a:r>
            <a:r>
              <a:rPr lang="en-GB" sz="1700" dirty="0" err="1">
                <a:solidFill>
                  <a:schemeClr val="bg1"/>
                </a:solidFill>
                <a:ea typeface="+mn-lt"/>
                <a:cs typeface="+mn-lt"/>
              </a:rPr>
              <a:t>diwtoriaid</a:t>
            </a:r>
            <a:r>
              <a:rPr lang="en-GB" sz="1700" dirty="0">
                <a:solidFill>
                  <a:schemeClr val="bg1"/>
                </a:solidFill>
                <a:ea typeface="+mn-lt"/>
                <a:cs typeface="+mn-lt"/>
              </a:rPr>
              <a:t>, </a:t>
            </a:r>
            <a:r>
              <a:rPr lang="en-GB" sz="1700" dirty="0" err="1">
                <a:solidFill>
                  <a:schemeClr val="bg1"/>
                </a:solidFill>
                <a:ea typeface="+mn-lt"/>
                <a:cs typeface="+mn-lt"/>
              </a:rPr>
              <a:t>cyflwynwch</a:t>
            </a:r>
            <a:r>
              <a:rPr lang="en-GB" sz="1700" dirty="0">
                <a:solidFill>
                  <a:schemeClr val="bg1"/>
                </a:solidFill>
                <a:ea typeface="+mn-lt"/>
                <a:cs typeface="+mn-lt"/>
              </a:rPr>
              <a:t> </a:t>
            </a:r>
            <a:r>
              <a:rPr lang="en-GB" sz="1700" dirty="0" err="1">
                <a:solidFill>
                  <a:schemeClr val="bg1"/>
                </a:solidFill>
                <a:ea typeface="+mn-lt"/>
                <a:cs typeface="+mn-lt"/>
              </a:rPr>
              <a:t>allbwn</a:t>
            </a:r>
            <a:r>
              <a:rPr lang="en-GB" sz="1700" dirty="0">
                <a:solidFill>
                  <a:schemeClr val="bg1"/>
                </a:solidFill>
                <a:ea typeface="+mn-lt"/>
                <a:cs typeface="+mn-lt"/>
              </a:rPr>
              <a:t> </a:t>
            </a:r>
            <a:r>
              <a:rPr lang="en-GB" sz="1700" dirty="0" err="1">
                <a:solidFill>
                  <a:schemeClr val="bg1"/>
                </a:solidFill>
                <a:ea typeface="+mn-lt"/>
                <a:cs typeface="+mn-lt"/>
              </a:rPr>
              <a:t>ymchwil</a:t>
            </a:r>
            <a:r>
              <a:rPr lang="en-GB" sz="1700" dirty="0">
                <a:solidFill>
                  <a:schemeClr val="bg1"/>
                </a:solidFill>
                <a:ea typeface="+mn-lt"/>
                <a:cs typeface="+mn-lt"/>
              </a:rPr>
              <a:t> </a:t>
            </a:r>
            <a:r>
              <a:rPr lang="en-GB" sz="1700" dirty="0" err="1">
                <a:solidFill>
                  <a:schemeClr val="bg1"/>
                </a:solidFill>
                <a:ea typeface="+mn-lt"/>
                <a:cs typeface="+mn-lt"/>
              </a:rPr>
              <a:t>ar</a:t>
            </a:r>
            <a:r>
              <a:rPr lang="en-GB" sz="1700" dirty="0">
                <a:solidFill>
                  <a:schemeClr val="bg1"/>
                </a:solidFill>
                <a:ea typeface="+mn-lt"/>
                <a:cs typeface="+mn-lt"/>
              </a:rPr>
              <a:t> </a:t>
            </a:r>
            <a:r>
              <a:rPr lang="en-GB" sz="1700" dirty="0" err="1">
                <a:solidFill>
                  <a:schemeClr val="bg1"/>
                </a:solidFill>
                <a:ea typeface="+mn-lt"/>
                <a:cs typeface="+mn-lt"/>
              </a:rPr>
              <a:t>ffurf</a:t>
            </a:r>
            <a:r>
              <a:rPr lang="en-GB" sz="1700" dirty="0">
                <a:solidFill>
                  <a:schemeClr val="bg1"/>
                </a:solidFill>
                <a:ea typeface="+mn-lt"/>
                <a:cs typeface="+mn-lt"/>
              </a:rPr>
              <a:t> darn </a:t>
            </a:r>
            <a:r>
              <a:rPr lang="en-GB" sz="1700" dirty="0" err="1">
                <a:solidFill>
                  <a:schemeClr val="bg1"/>
                </a:solidFill>
                <a:ea typeface="+mn-lt"/>
                <a:cs typeface="+mn-lt"/>
              </a:rPr>
              <a:t>estynedig</a:t>
            </a:r>
            <a:r>
              <a:rPr lang="en-GB" sz="1700" dirty="0">
                <a:solidFill>
                  <a:schemeClr val="bg1"/>
                </a:solidFill>
                <a:ea typeface="+mn-lt"/>
                <a:cs typeface="+mn-lt"/>
              </a:rPr>
              <a:t> o </a:t>
            </a:r>
            <a:r>
              <a:rPr lang="en-GB" sz="1700" dirty="0" err="1">
                <a:solidFill>
                  <a:schemeClr val="bg1"/>
                </a:solidFill>
                <a:ea typeface="+mn-lt"/>
                <a:cs typeface="+mn-lt"/>
              </a:rPr>
              <a:t>ysgrifennu</a:t>
            </a:r>
            <a:r>
              <a:rPr lang="en-GB" sz="1700" dirty="0">
                <a:solidFill>
                  <a:schemeClr val="bg1"/>
                </a:solidFill>
                <a:ea typeface="+mn-lt"/>
                <a:cs typeface="+mn-lt"/>
              </a:rPr>
              <a:t>, </a:t>
            </a:r>
            <a:r>
              <a:rPr lang="en-GB" sz="1700" dirty="0" err="1">
                <a:solidFill>
                  <a:schemeClr val="bg1"/>
                </a:solidFill>
                <a:ea typeface="+mn-lt"/>
                <a:cs typeface="+mn-lt"/>
              </a:rPr>
              <a:t>i</a:t>
            </a:r>
            <a:r>
              <a:rPr lang="en-GB" sz="1700" dirty="0">
                <a:solidFill>
                  <a:schemeClr val="bg1"/>
                </a:solidFill>
                <a:ea typeface="+mn-lt"/>
                <a:cs typeface="+mn-lt"/>
              </a:rPr>
              <a:t> </a:t>
            </a:r>
            <a:r>
              <a:rPr lang="en-GB" sz="1700" dirty="0" err="1">
                <a:solidFill>
                  <a:schemeClr val="bg1"/>
                </a:solidFill>
                <a:ea typeface="+mn-lt"/>
                <a:cs typeface="+mn-lt"/>
              </a:rPr>
              <a:t>fynd</a:t>
            </a:r>
            <a:r>
              <a:rPr lang="en-GB" sz="1700" dirty="0">
                <a:solidFill>
                  <a:schemeClr val="bg1"/>
                </a:solidFill>
                <a:ea typeface="+mn-lt"/>
                <a:cs typeface="+mn-lt"/>
              </a:rPr>
              <a:t> </a:t>
            </a:r>
            <a:r>
              <a:rPr lang="en-GB" sz="1700" dirty="0" err="1">
                <a:solidFill>
                  <a:schemeClr val="bg1"/>
                </a:solidFill>
                <a:ea typeface="+mn-lt"/>
                <a:cs typeface="+mn-lt"/>
              </a:rPr>
              <a:t>i'r</a:t>
            </a:r>
            <a:r>
              <a:rPr lang="en-GB" sz="1700" dirty="0">
                <a:solidFill>
                  <a:schemeClr val="bg1"/>
                </a:solidFill>
                <a:ea typeface="+mn-lt"/>
                <a:cs typeface="+mn-lt"/>
              </a:rPr>
              <a:t> </a:t>
            </a:r>
            <a:r>
              <a:rPr lang="en-GB" sz="1700" dirty="0" err="1">
                <a:solidFill>
                  <a:schemeClr val="bg1"/>
                </a:solidFill>
                <a:ea typeface="+mn-lt"/>
                <a:cs typeface="+mn-lt"/>
              </a:rPr>
              <a:t>afael</a:t>
            </a:r>
            <a:r>
              <a:rPr lang="en-GB" sz="1700" dirty="0">
                <a:solidFill>
                  <a:schemeClr val="bg1"/>
                </a:solidFill>
                <a:ea typeface="+mn-lt"/>
                <a:cs typeface="+mn-lt"/>
              </a:rPr>
              <a:t> </a:t>
            </a:r>
            <a:r>
              <a:rPr lang="en-GB" sz="1700" dirty="0" err="1">
                <a:solidFill>
                  <a:schemeClr val="bg1"/>
                </a:solidFill>
                <a:ea typeface="+mn-lt"/>
                <a:cs typeface="+mn-lt"/>
              </a:rPr>
              <a:t>â'r</a:t>
            </a:r>
            <a:r>
              <a:rPr lang="en-GB" sz="1700" dirty="0">
                <a:solidFill>
                  <a:schemeClr val="bg1"/>
                </a:solidFill>
                <a:ea typeface="+mn-lt"/>
                <a:cs typeface="+mn-lt"/>
              </a:rPr>
              <a:t> </a:t>
            </a:r>
            <a:r>
              <a:rPr lang="en-GB" sz="1700" dirty="0" err="1">
                <a:solidFill>
                  <a:schemeClr val="bg1"/>
                </a:solidFill>
                <a:ea typeface="+mn-lt"/>
                <a:cs typeface="+mn-lt"/>
              </a:rPr>
              <a:t>broblem</a:t>
            </a:r>
            <a:r>
              <a:rPr lang="en-GB" sz="1700" dirty="0">
                <a:solidFill>
                  <a:schemeClr val="bg1"/>
                </a:solidFill>
                <a:ea typeface="+mn-lt"/>
                <a:cs typeface="+mn-lt"/>
              </a:rPr>
              <a:t> </a:t>
            </a:r>
            <a:r>
              <a:rPr lang="en-GB" sz="1700" dirty="0" err="1">
                <a:solidFill>
                  <a:schemeClr val="bg1"/>
                </a:solidFill>
                <a:ea typeface="+mn-lt"/>
                <a:cs typeface="+mn-lt"/>
              </a:rPr>
              <a:t>ymchwil</a:t>
            </a:r>
            <a:r>
              <a:rPr lang="en-GB" sz="1700" dirty="0">
                <a:solidFill>
                  <a:schemeClr val="bg1"/>
                </a:solidFill>
                <a:ea typeface="+mn-lt"/>
                <a:cs typeface="+mn-lt"/>
              </a:rPr>
              <a:t> a </a:t>
            </a:r>
            <a:r>
              <a:rPr lang="en-GB" sz="1700" dirty="0" err="1">
                <a:solidFill>
                  <a:schemeClr val="bg1"/>
                </a:solidFill>
                <a:ea typeface="+mn-lt"/>
                <a:cs typeface="+mn-lt"/>
              </a:rPr>
              <a:t>nodwyd</a:t>
            </a:r>
            <a:r>
              <a:rPr lang="en-GB" sz="1700" dirty="0">
                <a:solidFill>
                  <a:schemeClr val="bg1"/>
                </a:solidFill>
                <a:ea typeface="+mn-lt"/>
                <a:cs typeface="+mn-lt"/>
              </a:rPr>
              <a:t> </a:t>
            </a:r>
            <a:r>
              <a:rPr lang="en-GB" sz="1700" dirty="0" err="1">
                <a:solidFill>
                  <a:schemeClr val="bg1"/>
                </a:solidFill>
                <a:ea typeface="+mn-lt"/>
                <a:cs typeface="+mn-lt"/>
              </a:rPr>
              <a:t>yng</a:t>
            </a:r>
            <a:r>
              <a:rPr lang="en-GB" sz="1700" dirty="0">
                <a:solidFill>
                  <a:schemeClr val="bg1"/>
                </a:solidFill>
                <a:ea typeface="+mn-lt"/>
                <a:cs typeface="+mn-lt"/>
              </a:rPr>
              <a:t> </a:t>
            </a:r>
            <a:r>
              <a:rPr lang="en-GB" sz="1700" dirty="0" err="1">
                <a:solidFill>
                  <a:schemeClr val="bg1"/>
                </a:solidFill>
                <a:ea typeface="+mn-lt"/>
                <a:cs typeface="+mn-lt"/>
              </a:rPr>
              <a:t>nghynnig</a:t>
            </a:r>
            <a:r>
              <a:rPr lang="en-GB" sz="1700" dirty="0">
                <a:solidFill>
                  <a:schemeClr val="bg1"/>
                </a:solidFill>
                <a:ea typeface="+mn-lt"/>
                <a:cs typeface="+mn-lt"/>
              </a:rPr>
              <a:t> y </a:t>
            </a:r>
            <a:r>
              <a:rPr lang="en-GB" sz="1700" dirty="0" err="1">
                <a:solidFill>
                  <a:schemeClr val="bg1"/>
                </a:solidFill>
                <a:ea typeface="+mn-lt"/>
                <a:cs typeface="+mn-lt"/>
              </a:rPr>
              <a:t>prosiect</a:t>
            </a:r>
            <a:r>
              <a:rPr lang="en-GB" sz="1700" dirty="0">
                <a:solidFill>
                  <a:schemeClr val="bg1"/>
                </a:solidFill>
                <a:ea typeface="+mn-lt"/>
                <a:cs typeface="+mn-lt"/>
              </a:rPr>
              <a:t>.</a:t>
            </a:r>
          </a:p>
          <a:p>
            <a:pPr marL="0" indent="0" algn="just">
              <a:buNone/>
            </a:pPr>
            <a:r>
              <a:rPr lang="en-GB" sz="1700" b="1" dirty="0" err="1">
                <a:solidFill>
                  <a:schemeClr val="bg1"/>
                </a:solidFill>
                <a:ea typeface="+mn-lt"/>
                <a:cs typeface="+mn-lt"/>
              </a:rPr>
              <a:t>Cyflwyniad</a:t>
            </a:r>
            <a:r>
              <a:rPr lang="en-GB" sz="1700" b="1" dirty="0">
                <a:solidFill>
                  <a:schemeClr val="bg1"/>
                </a:solidFill>
                <a:ea typeface="+mn-lt"/>
                <a:cs typeface="+mn-lt"/>
              </a:rPr>
              <a:t> (</a:t>
            </a:r>
            <a:r>
              <a:rPr lang="en-GB" sz="1700" b="1" dirty="0" err="1">
                <a:solidFill>
                  <a:schemeClr val="bg1"/>
                </a:solidFill>
                <a:ea typeface="+mn-lt"/>
                <a:cs typeface="+mn-lt"/>
              </a:rPr>
              <a:t>cyfwerth</a:t>
            </a:r>
            <a:r>
              <a:rPr lang="en-GB" sz="1700" b="1" dirty="0">
                <a:solidFill>
                  <a:schemeClr val="bg1"/>
                </a:solidFill>
                <a:ea typeface="+mn-lt"/>
                <a:cs typeface="+mn-lt"/>
              </a:rPr>
              <a:t> â 1000 gair)</a:t>
            </a:r>
          </a:p>
          <a:p>
            <a:pPr algn="just"/>
            <a:r>
              <a:rPr lang="en-GB" sz="1700" dirty="0" err="1">
                <a:solidFill>
                  <a:schemeClr val="bg1"/>
                </a:solidFill>
                <a:ea typeface="+mn-lt"/>
                <a:cs typeface="+mn-lt"/>
              </a:rPr>
              <a:t>cyflwyno</a:t>
            </a:r>
            <a:r>
              <a:rPr lang="en-GB" sz="1700" dirty="0">
                <a:solidFill>
                  <a:schemeClr val="bg1"/>
                </a:solidFill>
                <a:ea typeface="+mn-lt"/>
                <a:cs typeface="+mn-lt"/>
              </a:rPr>
              <a:t> </a:t>
            </a:r>
            <a:r>
              <a:rPr lang="en-GB" sz="1700" dirty="0" err="1">
                <a:solidFill>
                  <a:schemeClr val="bg1"/>
                </a:solidFill>
                <a:ea typeface="+mn-lt"/>
                <a:cs typeface="+mn-lt"/>
              </a:rPr>
              <a:t>canfyddiadau</a:t>
            </a:r>
            <a:r>
              <a:rPr lang="en-GB" sz="1700" dirty="0">
                <a:solidFill>
                  <a:schemeClr val="bg1"/>
                </a:solidFill>
                <a:ea typeface="+mn-lt"/>
                <a:cs typeface="+mn-lt"/>
              </a:rPr>
              <a:t> </a:t>
            </a:r>
            <a:r>
              <a:rPr lang="en-GB" sz="1700" dirty="0" err="1">
                <a:solidFill>
                  <a:schemeClr val="bg1"/>
                </a:solidFill>
                <a:ea typeface="+mn-lt"/>
                <a:cs typeface="+mn-lt"/>
              </a:rPr>
              <a:t>ymchwil</a:t>
            </a:r>
            <a:r>
              <a:rPr lang="en-GB" sz="1700" dirty="0">
                <a:solidFill>
                  <a:schemeClr val="bg1"/>
                </a:solidFill>
                <a:ea typeface="+mn-lt"/>
                <a:cs typeface="+mn-lt"/>
              </a:rPr>
              <a:t> </a:t>
            </a:r>
            <a:r>
              <a:rPr lang="en-GB" sz="1700" dirty="0" err="1">
                <a:solidFill>
                  <a:schemeClr val="bg1"/>
                </a:solidFill>
                <a:ea typeface="+mn-lt"/>
                <a:cs typeface="+mn-lt"/>
              </a:rPr>
              <a:t>i</a:t>
            </a:r>
            <a:r>
              <a:rPr lang="en-GB" sz="1700" dirty="0">
                <a:solidFill>
                  <a:schemeClr val="bg1"/>
                </a:solidFill>
                <a:ea typeface="+mn-lt"/>
                <a:cs typeface="+mn-lt"/>
              </a:rPr>
              <a:t> </a:t>
            </a:r>
            <a:r>
              <a:rPr lang="en-GB" sz="1700" dirty="0" err="1">
                <a:solidFill>
                  <a:schemeClr val="bg1"/>
                </a:solidFill>
                <a:ea typeface="+mn-lt"/>
                <a:cs typeface="+mn-lt"/>
              </a:rPr>
              <a:t>gynulleidfa</a:t>
            </a:r>
            <a:r>
              <a:rPr lang="en-GB" sz="1700" dirty="0">
                <a:solidFill>
                  <a:schemeClr val="bg1"/>
                </a:solidFill>
                <a:ea typeface="+mn-lt"/>
                <a:cs typeface="+mn-lt"/>
              </a:rPr>
              <a:t> </a:t>
            </a:r>
            <a:r>
              <a:rPr lang="en-GB" sz="1700" dirty="0" err="1">
                <a:solidFill>
                  <a:schemeClr val="bg1"/>
                </a:solidFill>
                <a:ea typeface="+mn-lt"/>
                <a:cs typeface="+mn-lt"/>
              </a:rPr>
              <a:t>ehangach</a:t>
            </a:r>
            <a:r>
              <a:rPr lang="en-GB" sz="1700" dirty="0">
                <a:solidFill>
                  <a:schemeClr val="bg1"/>
                </a:solidFill>
                <a:ea typeface="+mn-lt"/>
                <a:cs typeface="+mn-lt"/>
              </a:rPr>
              <a:t> a </a:t>
            </a:r>
            <a:r>
              <a:rPr lang="en-GB" sz="1700" dirty="0" err="1">
                <a:solidFill>
                  <a:schemeClr val="bg1"/>
                </a:solidFill>
                <a:ea typeface="+mn-lt"/>
                <a:cs typeface="+mn-lt"/>
              </a:rPr>
              <a:t>chyfleu</a:t>
            </a:r>
            <a:r>
              <a:rPr lang="en-GB" sz="1700" dirty="0">
                <a:solidFill>
                  <a:schemeClr val="bg1"/>
                </a:solidFill>
                <a:ea typeface="+mn-lt"/>
                <a:cs typeface="+mn-lt"/>
              </a:rPr>
              <a:t> </a:t>
            </a:r>
            <a:r>
              <a:rPr lang="en-GB" sz="1700" dirty="0" err="1">
                <a:solidFill>
                  <a:schemeClr val="bg1"/>
                </a:solidFill>
                <a:ea typeface="+mn-lt"/>
                <a:cs typeface="+mn-lt"/>
              </a:rPr>
              <a:t>canlyniadau</a:t>
            </a:r>
            <a:r>
              <a:rPr lang="en-GB" sz="1700" dirty="0">
                <a:solidFill>
                  <a:schemeClr val="bg1"/>
                </a:solidFill>
                <a:ea typeface="+mn-lt"/>
                <a:cs typeface="+mn-lt"/>
              </a:rPr>
              <a:t> </a:t>
            </a:r>
            <a:r>
              <a:rPr lang="en-GB" sz="1700" dirty="0" err="1">
                <a:solidFill>
                  <a:schemeClr val="bg1"/>
                </a:solidFill>
                <a:ea typeface="+mn-lt"/>
                <a:cs typeface="+mn-lt"/>
              </a:rPr>
              <a:t>mewn</a:t>
            </a:r>
            <a:r>
              <a:rPr lang="en-GB" sz="1700" dirty="0">
                <a:solidFill>
                  <a:schemeClr val="bg1"/>
                </a:solidFill>
                <a:ea typeface="+mn-lt"/>
                <a:cs typeface="+mn-lt"/>
              </a:rPr>
              <a:t> </a:t>
            </a:r>
            <a:r>
              <a:rPr lang="en-GB" sz="1700" dirty="0" err="1">
                <a:solidFill>
                  <a:schemeClr val="bg1"/>
                </a:solidFill>
                <a:ea typeface="+mn-lt"/>
                <a:cs typeface="+mn-lt"/>
              </a:rPr>
              <a:t>modd</a:t>
            </a:r>
            <a:r>
              <a:rPr lang="en-GB" sz="1700" dirty="0">
                <a:solidFill>
                  <a:schemeClr val="bg1"/>
                </a:solidFill>
                <a:ea typeface="+mn-lt"/>
                <a:cs typeface="+mn-lt"/>
              </a:rPr>
              <a:t> </a:t>
            </a:r>
            <a:r>
              <a:rPr lang="en-GB" sz="1700" dirty="0" err="1">
                <a:solidFill>
                  <a:schemeClr val="bg1"/>
                </a:solidFill>
                <a:ea typeface="+mn-lt"/>
                <a:cs typeface="+mn-lt"/>
              </a:rPr>
              <a:t>priodol</a:t>
            </a:r>
            <a:r>
              <a:rPr lang="en-GB" sz="1700" dirty="0">
                <a:solidFill>
                  <a:schemeClr val="bg1"/>
                </a:solidFill>
                <a:ea typeface="+mn-lt"/>
                <a:cs typeface="+mn-lt"/>
              </a:rPr>
              <a:t>.  </a:t>
            </a:r>
            <a:endParaRPr lang="en-GB" sz="1700" dirty="0">
              <a:solidFill>
                <a:schemeClr val="bg1"/>
              </a:solidFill>
              <a:cs typeface="Calibri"/>
            </a:endParaRPr>
          </a:p>
        </p:txBody>
      </p:sp>
      <p:sp>
        <p:nvSpPr>
          <p:cNvPr id="4" name="Content Placeholder 2">
            <a:extLst>
              <a:ext uri="{FF2B5EF4-FFF2-40B4-BE49-F238E27FC236}">
                <a16:creationId xmlns:a16="http://schemas.microsoft.com/office/drawing/2014/main" id="{E09AB139-916C-4B32-BE06-ADE3B866705E}"/>
              </a:ext>
            </a:extLst>
          </p:cNvPr>
          <p:cNvSpPr txBox="1">
            <a:spLocks/>
          </p:cNvSpPr>
          <p:nvPr/>
        </p:nvSpPr>
        <p:spPr>
          <a:xfrm>
            <a:off x="5667676" y="1135782"/>
            <a:ext cx="4631355" cy="5341628"/>
          </a:xfrm>
          <a:prstGeom prst="rect">
            <a:avLst/>
          </a:prstGeom>
        </p:spPr>
        <p:txBody>
          <a:bodyPr vert="horz" lIns="91440" tIns="45720" rIns="91440" bIns="45720" rtlCol="0" anchor="t">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Font typeface="Wingdings 3" charset="2"/>
              <a:buNone/>
            </a:pPr>
            <a:r>
              <a:rPr lang="en-GB" sz="1900" b="1" dirty="0">
                <a:solidFill>
                  <a:schemeClr val="bg1"/>
                </a:solidFill>
                <a:ea typeface="+mn-lt"/>
                <a:cs typeface="+mn-lt"/>
              </a:rPr>
              <a:t>Project proposal (1000 words)</a:t>
            </a:r>
            <a:endParaRPr lang="en-GB" sz="1900" dirty="0">
              <a:solidFill>
                <a:schemeClr val="bg1"/>
              </a:solidFill>
              <a:ea typeface="+mn-lt"/>
              <a:cs typeface="+mn-lt"/>
            </a:endParaRPr>
          </a:p>
          <a:p>
            <a:pPr algn="just"/>
            <a:r>
              <a:rPr lang="en-GB" sz="1900" dirty="0">
                <a:solidFill>
                  <a:schemeClr val="bg1"/>
                </a:solidFill>
                <a:ea typeface="+mn-lt"/>
                <a:cs typeface="+mn-lt"/>
              </a:rPr>
              <a:t> a 1000 word proposal for a topic of further investigation to include relevant research methods and appropriate questions for further investigation</a:t>
            </a:r>
          </a:p>
          <a:p>
            <a:pPr algn="just"/>
            <a:endParaRPr lang="en-GB" sz="1900" dirty="0">
              <a:solidFill>
                <a:schemeClr val="bg1"/>
              </a:solidFill>
              <a:ea typeface="+mn-lt"/>
              <a:cs typeface="+mn-lt"/>
            </a:endParaRPr>
          </a:p>
          <a:p>
            <a:pPr marL="0" indent="0" algn="just">
              <a:buFont typeface="Wingdings 3" charset="2"/>
              <a:buNone/>
            </a:pPr>
            <a:r>
              <a:rPr lang="en-GB" sz="1900" b="1" dirty="0">
                <a:solidFill>
                  <a:schemeClr val="bg1"/>
                </a:solidFill>
                <a:ea typeface="+mn-lt"/>
                <a:cs typeface="+mn-lt"/>
              </a:rPr>
              <a:t>Research project (8000 words)</a:t>
            </a:r>
            <a:endParaRPr lang="en-GB" sz="1900" dirty="0">
              <a:solidFill>
                <a:schemeClr val="bg1"/>
              </a:solidFill>
              <a:ea typeface="+mn-lt"/>
              <a:cs typeface="+mn-lt"/>
            </a:endParaRPr>
          </a:p>
          <a:p>
            <a:pPr algn="just"/>
            <a:r>
              <a:rPr lang="en-GB" sz="1900" dirty="0">
                <a:solidFill>
                  <a:schemeClr val="bg1"/>
                </a:solidFill>
                <a:ea typeface="+mn-lt"/>
                <a:cs typeface="+mn-lt"/>
              </a:rPr>
              <a:t>With appropriate tutor guidance, present a research output in the form of an extended piece of writing, to address the research problem identified in the project proposal. </a:t>
            </a:r>
          </a:p>
          <a:p>
            <a:pPr algn="just"/>
            <a:endParaRPr lang="en-GB" sz="1900" dirty="0">
              <a:solidFill>
                <a:schemeClr val="bg1"/>
              </a:solidFill>
              <a:ea typeface="+mn-lt"/>
              <a:cs typeface="+mn-lt"/>
            </a:endParaRPr>
          </a:p>
          <a:p>
            <a:pPr marL="0" indent="0" algn="just">
              <a:buFont typeface="Wingdings 3" charset="2"/>
              <a:buNone/>
            </a:pPr>
            <a:r>
              <a:rPr lang="en-GB" sz="1900" b="1" dirty="0">
                <a:solidFill>
                  <a:schemeClr val="bg1"/>
                </a:solidFill>
                <a:ea typeface="+mn-lt"/>
                <a:cs typeface="+mn-lt"/>
              </a:rPr>
              <a:t>Presentation (1000 word equivalent)</a:t>
            </a:r>
            <a:endParaRPr lang="en-GB" sz="1900" dirty="0">
              <a:solidFill>
                <a:schemeClr val="bg1"/>
              </a:solidFill>
              <a:ea typeface="+mn-lt"/>
              <a:cs typeface="+mn-lt"/>
            </a:endParaRPr>
          </a:p>
          <a:p>
            <a:pPr algn="just"/>
            <a:r>
              <a:rPr lang="en-GB" sz="1900" dirty="0">
                <a:solidFill>
                  <a:schemeClr val="bg1"/>
                </a:solidFill>
                <a:ea typeface="+mn-lt"/>
                <a:cs typeface="+mn-lt"/>
              </a:rPr>
              <a:t>present research findings to a wider audience and communicate  results in an appropriate manner. </a:t>
            </a:r>
          </a:p>
          <a:p>
            <a:endParaRPr lang="en-GB" dirty="0">
              <a:cs typeface="Calibri"/>
            </a:endParaRPr>
          </a:p>
        </p:txBody>
      </p:sp>
    </p:spTree>
    <p:extLst>
      <p:ext uri="{BB962C8B-B14F-4D97-AF65-F5344CB8AC3E}">
        <p14:creationId xmlns:p14="http://schemas.microsoft.com/office/powerpoint/2010/main" val="117562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Pwyntiau</a:t>
            </a:r>
            <a:r>
              <a:rPr lang="en-GB" dirty="0">
                <a:solidFill>
                  <a:schemeClr val="bg1"/>
                </a:solidFill>
              </a:rPr>
              <a:t> </a:t>
            </a:r>
            <a:r>
              <a:rPr lang="en-GB" dirty="0" err="1">
                <a:solidFill>
                  <a:schemeClr val="bg1"/>
                </a:solidFill>
              </a:rPr>
              <a:t>allweddol</a:t>
            </a:r>
            <a:r>
              <a:rPr lang="en-GB" dirty="0">
                <a:solidFill>
                  <a:schemeClr val="bg1"/>
                </a:solidFill>
              </a:rPr>
              <a:t> / Key points</a:t>
            </a:r>
          </a:p>
        </p:txBody>
      </p:sp>
      <p:sp>
        <p:nvSpPr>
          <p:cNvPr id="3" name="Content Placeholder 2"/>
          <p:cNvSpPr>
            <a:spLocks noGrp="1"/>
          </p:cNvSpPr>
          <p:nvPr>
            <p:ph idx="1"/>
          </p:nvPr>
        </p:nvSpPr>
        <p:spPr>
          <a:xfrm>
            <a:off x="558266" y="2312988"/>
            <a:ext cx="4153362" cy="3880773"/>
          </a:xfrm>
        </p:spPr>
        <p:txBody>
          <a:bodyPr vert="horz" lIns="91440" tIns="45720" rIns="91440" bIns="45720" rtlCol="0" anchor="t">
            <a:normAutofit/>
          </a:bodyPr>
          <a:lstStyle/>
          <a:p>
            <a:r>
              <a:rPr lang="en-GB" dirty="0" err="1">
                <a:solidFill>
                  <a:schemeClr val="bg1"/>
                </a:solidFill>
              </a:rPr>
              <a:t>Cadwch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syml</a:t>
            </a:r>
            <a:r>
              <a:rPr lang="en-GB" dirty="0">
                <a:solidFill>
                  <a:schemeClr val="bg1"/>
                </a:solidFill>
              </a:rPr>
              <a:t> – </a:t>
            </a:r>
            <a:r>
              <a:rPr lang="en-GB" dirty="0" err="1">
                <a:solidFill>
                  <a:schemeClr val="bg1"/>
                </a:solidFill>
              </a:rPr>
              <a:t>peidiwch</a:t>
            </a:r>
            <a:r>
              <a:rPr lang="en-GB" dirty="0">
                <a:solidFill>
                  <a:schemeClr val="bg1"/>
                </a:solidFill>
              </a:rPr>
              <a:t> bod </a:t>
            </a:r>
            <a:r>
              <a:rPr lang="en-GB" dirty="0" err="1">
                <a:solidFill>
                  <a:schemeClr val="bg1"/>
                </a:solidFill>
              </a:rPr>
              <a:t>yn</a:t>
            </a:r>
            <a:r>
              <a:rPr lang="en-GB" dirty="0">
                <a:solidFill>
                  <a:schemeClr val="bg1"/>
                </a:solidFill>
              </a:rPr>
              <a:t> </a:t>
            </a:r>
            <a:r>
              <a:rPr lang="en-GB" dirty="0" err="1">
                <a:solidFill>
                  <a:schemeClr val="bg1"/>
                </a:solidFill>
              </a:rPr>
              <a:t>rhy</a:t>
            </a:r>
            <a:r>
              <a:rPr lang="en-GB" dirty="0">
                <a:solidFill>
                  <a:schemeClr val="bg1"/>
                </a:solidFill>
              </a:rPr>
              <a:t> </a:t>
            </a:r>
            <a:r>
              <a:rPr lang="en-GB" dirty="0" err="1">
                <a:solidFill>
                  <a:schemeClr val="bg1"/>
                </a:solidFill>
              </a:rPr>
              <a:t>uchelgeisiol</a:t>
            </a:r>
            <a:r>
              <a:rPr lang="en-GB" dirty="0">
                <a:solidFill>
                  <a:schemeClr val="bg1"/>
                </a:solidFill>
              </a:rPr>
              <a:t>. It must be achievable in the time available. </a:t>
            </a:r>
          </a:p>
          <a:p>
            <a:r>
              <a:rPr lang="en-GB" dirty="0" err="1">
                <a:solidFill>
                  <a:schemeClr val="bg1"/>
                </a:solidFill>
              </a:rPr>
              <a:t>Dewiswch</a:t>
            </a:r>
            <a:r>
              <a:rPr lang="en-GB" dirty="0">
                <a:solidFill>
                  <a:schemeClr val="bg1"/>
                </a:solidFill>
              </a:rPr>
              <a:t> </a:t>
            </a:r>
            <a:r>
              <a:rPr lang="en-GB" dirty="0" err="1">
                <a:solidFill>
                  <a:schemeClr val="bg1"/>
                </a:solidFill>
              </a:rPr>
              <a:t>bwnc</a:t>
            </a:r>
            <a:r>
              <a:rPr lang="en-GB" dirty="0">
                <a:solidFill>
                  <a:schemeClr val="bg1"/>
                </a:solidFill>
              </a:rPr>
              <a:t> o </a:t>
            </a:r>
            <a:r>
              <a:rPr lang="en-GB" dirty="0" err="1">
                <a:solidFill>
                  <a:schemeClr val="bg1"/>
                </a:solidFill>
              </a:rPr>
              <a:t>ddiddordeb</a:t>
            </a:r>
            <a:r>
              <a:rPr lang="en-GB" dirty="0">
                <a:solidFill>
                  <a:schemeClr val="bg1"/>
                </a:solidFill>
              </a:rPr>
              <a:t> </a:t>
            </a:r>
            <a:r>
              <a:rPr lang="en-GB" dirty="0" err="1">
                <a:solidFill>
                  <a:schemeClr val="bg1"/>
                </a:solidFill>
              </a:rPr>
              <a:t>i</a:t>
            </a:r>
            <a:r>
              <a:rPr lang="en-GB" dirty="0">
                <a:solidFill>
                  <a:schemeClr val="bg1"/>
                </a:solidFill>
              </a:rPr>
              <a:t> chi, </a:t>
            </a:r>
            <a:r>
              <a:rPr lang="en-GB" dirty="0" err="1">
                <a:solidFill>
                  <a:schemeClr val="bg1"/>
                </a:solidFill>
              </a:rPr>
              <a:t>naill</a:t>
            </a:r>
            <a:r>
              <a:rPr lang="en-GB" dirty="0">
                <a:solidFill>
                  <a:schemeClr val="bg1"/>
                </a:solidFill>
              </a:rPr>
              <a:t> ai </a:t>
            </a:r>
            <a:r>
              <a:rPr lang="en-GB" dirty="0" err="1">
                <a:solidFill>
                  <a:schemeClr val="bg1"/>
                </a:solidFill>
              </a:rPr>
              <a:t>yn</a:t>
            </a:r>
            <a:r>
              <a:rPr lang="en-GB" dirty="0">
                <a:solidFill>
                  <a:schemeClr val="bg1"/>
                </a:solidFill>
              </a:rPr>
              <a:t> </a:t>
            </a:r>
            <a:r>
              <a:rPr lang="en-GB" dirty="0" err="1">
                <a:solidFill>
                  <a:schemeClr val="bg1"/>
                </a:solidFill>
              </a:rPr>
              <a:t>bersonol</a:t>
            </a:r>
            <a:r>
              <a:rPr lang="en-GB" dirty="0">
                <a:solidFill>
                  <a:schemeClr val="bg1"/>
                </a:solidFill>
              </a:rPr>
              <a:t> neu </a:t>
            </a:r>
            <a:r>
              <a:rPr lang="en-GB" dirty="0" err="1">
                <a:solidFill>
                  <a:schemeClr val="bg1"/>
                </a:solidFill>
              </a:rPr>
              <a:t>yn</a:t>
            </a:r>
            <a:r>
              <a:rPr lang="en-GB" dirty="0">
                <a:solidFill>
                  <a:schemeClr val="bg1"/>
                </a:solidFill>
              </a:rPr>
              <a:t> </a:t>
            </a:r>
            <a:r>
              <a:rPr lang="en-GB" dirty="0" err="1">
                <a:solidFill>
                  <a:schemeClr val="bg1"/>
                </a:solidFill>
              </a:rPr>
              <a:t>broffesiynol</a:t>
            </a:r>
            <a:r>
              <a:rPr lang="en-GB" dirty="0">
                <a:solidFill>
                  <a:schemeClr val="bg1"/>
                </a:solidFill>
              </a:rPr>
              <a:t>.</a:t>
            </a:r>
          </a:p>
          <a:p>
            <a:r>
              <a:rPr lang="en-GB" dirty="0" err="1">
                <a:solidFill>
                  <a:schemeClr val="bg1"/>
                </a:solidFill>
                <a:ea typeface="+mn-lt"/>
                <a:cs typeface="+mn-lt"/>
              </a:rPr>
              <a:t>Angen</a:t>
            </a:r>
            <a:r>
              <a:rPr lang="en-GB" dirty="0">
                <a:solidFill>
                  <a:schemeClr val="bg1"/>
                </a:solidFill>
                <a:ea typeface="+mn-lt"/>
                <a:cs typeface="+mn-lt"/>
              </a:rPr>
              <a:t> </a:t>
            </a:r>
            <a:r>
              <a:rPr lang="en-GB" dirty="0" err="1">
                <a:solidFill>
                  <a:schemeClr val="bg1"/>
                </a:solidFill>
                <a:ea typeface="+mn-lt"/>
                <a:cs typeface="+mn-lt"/>
              </a:rPr>
              <a:t>i’ch</a:t>
            </a:r>
            <a:r>
              <a:rPr lang="en-GB" dirty="0">
                <a:solidFill>
                  <a:schemeClr val="bg1"/>
                </a:solidFill>
                <a:ea typeface="+mn-lt"/>
                <a:cs typeface="+mn-lt"/>
              </a:rPr>
              <a:t> </a:t>
            </a:r>
            <a:r>
              <a:rPr lang="en-GB" dirty="0" err="1">
                <a:solidFill>
                  <a:schemeClr val="bg1"/>
                </a:solidFill>
                <a:ea typeface="+mn-lt"/>
                <a:cs typeface="+mn-lt"/>
              </a:rPr>
              <a:t>cwestiwn</a:t>
            </a:r>
            <a:r>
              <a:rPr lang="en-GB" dirty="0">
                <a:solidFill>
                  <a:schemeClr val="bg1"/>
                </a:solidFill>
                <a:ea typeface="+mn-lt"/>
                <a:cs typeface="+mn-lt"/>
              </a:rPr>
              <a:t>/</a:t>
            </a:r>
            <a:r>
              <a:rPr lang="en-GB" dirty="0" err="1">
                <a:solidFill>
                  <a:schemeClr val="bg1"/>
                </a:solidFill>
                <a:ea typeface="+mn-lt"/>
                <a:cs typeface="+mn-lt"/>
              </a:rPr>
              <a:t>teitl</a:t>
            </a:r>
            <a:r>
              <a:rPr lang="en-GB" dirty="0">
                <a:solidFill>
                  <a:schemeClr val="bg1"/>
                </a:solidFill>
                <a:ea typeface="+mn-lt"/>
                <a:cs typeface="+mn-lt"/>
              </a:rPr>
              <a:t> </a:t>
            </a:r>
            <a:r>
              <a:rPr lang="en-GB" dirty="0" err="1">
                <a:solidFill>
                  <a:schemeClr val="bg1"/>
                </a:solidFill>
                <a:ea typeface="+mn-lt"/>
                <a:cs typeface="+mn-lt"/>
              </a:rPr>
              <a:t>ymchwil</a:t>
            </a:r>
            <a:r>
              <a:rPr lang="en-GB" dirty="0">
                <a:solidFill>
                  <a:schemeClr val="bg1"/>
                </a:solidFill>
                <a:ea typeface="+mn-lt"/>
                <a:cs typeface="+mn-lt"/>
              </a:rPr>
              <a:t> </a:t>
            </a:r>
            <a:r>
              <a:rPr lang="en-GB" dirty="0" err="1">
                <a:solidFill>
                  <a:schemeClr val="bg1"/>
                </a:solidFill>
                <a:ea typeface="+mn-lt"/>
                <a:cs typeface="+mn-lt"/>
              </a:rPr>
              <a:t>fod</a:t>
            </a:r>
            <a:r>
              <a:rPr lang="en-GB" dirty="0">
                <a:solidFill>
                  <a:schemeClr val="bg1"/>
                </a:solidFill>
                <a:ea typeface="+mn-lt"/>
                <a:cs typeface="+mn-lt"/>
              </a:rPr>
              <a:t> </a:t>
            </a:r>
            <a:r>
              <a:rPr lang="en-GB" dirty="0" err="1">
                <a:solidFill>
                  <a:schemeClr val="bg1"/>
                </a:solidFill>
                <a:ea typeface="+mn-lt"/>
                <a:cs typeface="+mn-lt"/>
              </a:rPr>
              <a:t>yn</a:t>
            </a:r>
            <a:r>
              <a:rPr lang="en-GB" dirty="0">
                <a:solidFill>
                  <a:schemeClr val="bg1"/>
                </a:solidFill>
                <a:ea typeface="+mn-lt"/>
                <a:cs typeface="+mn-lt"/>
              </a:rPr>
              <a:t>: </a:t>
            </a:r>
            <a:r>
              <a:rPr lang="en-GB" dirty="0" err="1">
                <a:solidFill>
                  <a:schemeClr val="bg1"/>
                </a:solidFill>
                <a:ea typeface="+mn-lt"/>
                <a:cs typeface="+mn-lt"/>
              </a:rPr>
              <a:t>glir</a:t>
            </a:r>
            <a:r>
              <a:rPr lang="en-GB" dirty="0">
                <a:solidFill>
                  <a:schemeClr val="bg1"/>
                </a:solidFill>
                <a:ea typeface="+mn-lt"/>
                <a:cs typeface="+mn-lt"/>
              </a:rPr>
              <a:t>, </a:t>
            </a:r>
            <a:r>
              <a:rPr lang="en-GB" dirty="0" err="1">
                <a:solidFill>
                  <a:schemeClr val="bg1"/>
                </a:solidFill>
                <a:ea typeface="+mn-lt"/>
                <a:cs typeface="+mn-lt"/>
              </a:rPr>
              <a:t>yn</a:t>
            </a:r>
            <a:r>
              <a:rPr lang="en-GB" dirty="0">
                <a:solidFill>
                  <a:schemeClr val="bg1"/>
                </a:solidFill>
                <a:ea typeface="+mn-lt"/>
                <a:cs typeface="+mn-lt"/>
              </a:rPr>
              <a:t> </a:t>
            </a:r>
            <a:r>
              <a:rPr lang="en-GB" dirty="0" err="1">
                <a:solidFill>
                  <a:schemeClr val="bg1"/>
                </a:solidFill>
                <a:ea typeface="+mn-lt"/>
                <a:cs typeface="+mn-lt"/>
              </a:rPr>
              <a:t>gryno</a:t>
            </a:r>
            <a:r>
              <a:rPr lang="en-GB" dirty="0">
                <a:solidFill>
                  <a:schemeClr val="bg1"/>
                </a:solidFill>
                <a:ea typeface="+mn-lt"/>
                <a:cs typeface="+mn-lt"/>
              </a:rPr>
              <a:t> a gyda </a:t>
            </a:r>
            <a:r>
              <a:rPr lang="en-GB" dirty="0" err="1">
                <a:solidFill>
                  <a:schemeClr val="bg1"/>
                </a:solidFill>
                <a:ea typeface="+mn-lt"/>
                <a:cs typeface="+mn-lt"/>
              </a:rPr>
              <a:t>ffocws</a:t>
            </a:r>
            <a:r>
              <a:rPr lang="en-GB" dirty="0">
                <a:solidFill>
                  <a:schemeClr val="bg1"/>
                </a:solidFill>
                <a:ea typeface="+mn-lt"/>
                <a:cs typeface="+mn-lt"/>
              </a:rPr>
              <a:t> (</a:t>
            </a:r>
            <a:r>
              <a:rPr lang="en-GB" dirty="0" err="1">
                <a:solidFill>
                  <a:schemeClr val="bg1"/>
                </a:solidFill>
                <a:ea typeface="+mn-lt"/>
                <a:cs typeface="+mn-lt"/>
              </a:rPr>
              <a:t>tua</a:t>
            </a:r>
            <a:r>
              <a:rPr lang="en-GB" dirty="0">
                <a:solidFill>
                  <a:schemeClr val="bg1"/>
                </a:solidFill>
                <a:ea typeface="+mn-lt"/>
                <a:cs typeface="+mn-lt"/>
              </a:rPr>
              <a:t> 15 gair)</a:t>
            </a:r>
          </a:p>
          <a:p>
            <a:r>
              <a:rPr lang="en-GB" dirty="0">
                <a:solidFill>
                  <a:schemeClr val="bg1"/>
                </a:solidFill>
                <a:ea typeface="+mn-lt"/>
                <a:cs typeface="+mn-lt"/>
              </a:rPr>
              <a:t>Is-</a:t>
            </a:r>
            <a:r>
              <a:rPr lang="en-GB" dirty="0" err="1">
                <a:solidFill>
                  <a:schemeClr val="bg1"/>
                </a:solidFill>
                <a:ea typeface="+mn-lt"/>
                <a:cs typeface="+mn-lt"/>
              </a:rPr>
              <a:t>gwestiynau</a:t>
            </a:r>
            <a:r>
              <a:rPr lang="en-GB" dirty="0">
                <a:solidFill>
                  <a:schemeClr val="bg1"/>
                </a:solidFill>
                <a:ea typeface="+mn-lt"/>
                <a:cs typeface="+mn-lt"/>
              </a:rPr>
              <a:t> </a:t>
            </a:r>
            <a:r>
              <a:rPr lang="en-GB" dirty="0" err="1">
                <a:solidFill>
                  <a:schemeClr val="bg1"/>
                </a:solidFill>
                <a:ea typeface="+mn-lt"/>
                <a:cs typeface="+mn-lt"/>
              </a:rPr>
              <a:t>ymchwil</a:t>
            </a:r>
            <a:r>
              <a:rPr lang="en-GB" dirty="0">
                <a:solidFill>
                  <a:schemeClr val="bg1"/>
                </a:solidFill>
                <a:ea typeface="+mn-lt"/>
                <a:cs typeface="+mn-lt"/>
              </a:rPr>
              <a:t> (</a:t>
            </a:r>
            <a:r>
              <a:rPr lang="en-GB" dirty="0" err="1">
                <a:solidFill>
                  <a:schemeClr val="bg1"/>
                </a:solidFill>
                <a:ea typeface="+mn-lt"/>
                <a:cs typeface="+mn-lt"/>
              </a:rPr>
              <a:t>tua</a:t>
            </a:r>
            <a:r>
              <a:rPr lang="en-GB" dirty="0">
                <a:solidFill>
                  <a:schemeClr val="bg1"/>
                </a:solidFill>
                <a:ea typeface="+mn-lt"/>
                <a:cs typeface="+mn-lt"/>
              </a:rPr>
              <a:t> 2-3) – </a:t>
            </a:r>
            <a:r>
              <a:rPr lang="en-GB" dirty="0" err="1">
                <a:solidFill>
                  <a:schemeClr val="bg1"/>
                </a:solidFill>
                <a:ea typeface="+mn-lt"/>
                <a:cs typeface="+mn-lt"/>
              </a:rPr>
              <a:t>cofiwch</a:t>
            </a:r>
            <a:r>
              <a:rPr lang="en-GB" dirty="0">
                <a:solidFill>
                  <a:schemeClr val="bg1"/>
                </a:solidFill>
                <a:ea typeface="+mn-lt"/>
                <a:cs typeface="+mn-lt"/>
              </a:rPr>
              <a:t> SMART</a:t>
            </a:r>
            <a:endParaRPr lang="en-GB" dirty="0">
              <a:solidFill>
                <a:schemeClr val="bg1"/>
              </a:solidFill>
            </a:endParaRPr>
          </a:p>
        </p:txBody>
      </p:sp>
      <p:sp>
        <p:nvSpPr>
          <p:cNvPr id="4" name="Content Placeholder 2">
            <a:extLst>
              <a:ext uri="{FF2B5EF4-FFF2-40B4-BE49-F238E27FC236}">
                <a16:creationId xmlns:a16="http://schemas.microsoft.com/office/drawing/2014/main" id="{8A2E7F66-F7C0-424D-8C25-2AB1D91A6193}"/>
              </a:ext>
            </a:extLst>
          </p:cNvPr>
          <p:cNvSpPr txBox="1">
            <a:spLocks/>
          </p:cNvSpPr>
          <p:nvPr/>
        </p:nvSpPr>
        <p:spPr>
          <a:xfrm>
            <a:off x="5273040" y="2312989"/>
            <a:ext cx="4153362"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solidFill>
                  <a:schemeClr val="bg1"/>
                </a:solidFill>
              </a:rPr>
              <a:t>Keep it simple – don’t be too ambitious. It must be achievable in the time available. </a:t>
            </a:r>
          </a:p>
          <a:p>
            <a:r>
              <a:rPr lang="en-GB" dirty="0">
                <a:solidFill>
                  <a:schemeClr val="bg1"/>
                </a:solidFill>
              </a:rPr>
              <a:t>Select a topic of interest to you, either personally or professionally.</a:t>
            </a:r>
          </a:p>
          <a:p>
            <a:r>
              <a:rPr lang="en-GB" dirty="0">
                <a:solidFill>
                  <a:schemeClr val="bg1"/>
                </a:solidFill>
                <a:ea typeface="+mn-lt"/>
                <a:cs typeface="+mn-lt"/>
              </a:rPr>
              <a:t>Your research question/title needs to be: clear, concise and focussed </a:t>
            </a:r>
            <a:r>
              <a:rPr lang="en-GB" dirty="0" err="1">
                <a:solidFill>
                  <a:schemeClr val="bg1"/>
                </a:solidFill>
                <a:ea typeface="+mn-lt"/>
                <a:cs typeface="+mn-lt"/>
              </a:rPr>
              <a:t>approx</a:t>
            </a:r>
            <a:r>
              <a:rPr lang="en-GB" dirty="0">
                <a:solidFill>
                  <a:schemeClr val="bg1"/>
                </a:solidFill>
                <a:ea typeface="+mn-lt"/>
                <a:cs typeface="+mn-lt"/>
              </a:rPr>
              <a:t> 15 words of personal interest manageable in the time available</a:t>
            </a:r>
          </a:p>
          <a:p>
            <a:r>
              <a:rPr lang="en-GB" dirty="0">
                <a:solidFill>
                  <a:schemeClr val="bg1"/>
                </a:solidFill>
                <a:ea typeface="+mn-lt"/>
                <a:cs typeface="+mn-lt"/>
              </a:rPr>
              <a:t>Sub research questions (approx. 2-3) – remember SMART</a:t>
            </a:r>
            <a:endParaRPr lang="en-GB" dirty="0">
              <a:solidFill>
                <a:schemeClr val="bg1"/>
              </a:solidFill>
            </a:endParaRPr>
          </a:p>
        </p:txBody>
      </p:sp>
      <p:pic>
        <p:nvPicPr>
          <p:cNvPr id="5" name="Picture 4" descr="A picture containing icon&#10;&#10;Description automatically generated">
            <a:extLst>
              <a:ext uri="{FF2B5EF4-FFF2-40B4-BE49-F238E27FC236}">
                <a16:creationId xmlns:a16="http://schemas.microsoft.com/office/drawing/2014/main" id="{DA776A12-E819-4873-86B2-0A8706D7C1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3891910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Themâu</a:t>
            </a:r>
            <a:r>
              <a:rPr lang="en-GB" dirty="0">
                <a:solidFill>
                  <a:schemeClr val="bg1"/>
                </a:solidFill>
              </a:rPr>
              <a:t> </a:t>
            </a:r>
            <a:r>
              <a:rPr lang="en-GB" dirty="0" err="1">
                <a:solidFill>
                  <a:schemeClr val="bg1"/>
                </a:solidFill>
              </a:rPr>
              <a:t>prosiect</a:t>
            </a:r>
            <a:r>
              <a:rPr lang="en-GB" dirty="0">
                <a:solidFill>
                  <a:schemeClr val="bg1"/>
                </a:solidFill>
              </a:rPr>
              <a:t> / Project topics</a:t>
            </a:r>
            <a:endParaRPr lang="en-GB" dirty="0">
              <a:solidFill>
                <a:schemeClr val="bg1"/>
              </a:solidFill>
              <a:cs typeface="Calibri Light"/>
            </a:endParaRPr>
          </a:p>
        </p:txBody>
      </p:sp>
      <p:sp>
        <p:nvSpPr>
          <p:cNvPr id="3" name="Content Placeholder 2"/>
          <p:cNvSpPr>
            <a:spLocks noGrp="1"/>
          </p:cNvSpPr>
          <p:nvPr>
            <p:ph idx="1"/>
          </p:nvPr>
        </p:nvSpPr>
        <p:spPr>
          <a:xfrm>
            <a:off x="5293893" y="1930400"/>
            <a:ext cx="4743959" cy="4634787"/>
          </a:xfrm>
        </p:spPr>
        <p:txBody>
          <a:bodyPr>
            <a:normAutofit/>
          </a:bodyPr>
          <a:lstStyle/>
          <a:p>
            <a:r>
              <a:rPr lang="en-GB" sz="2000" dirty="0">
                <a:solidFill>
                  <a:schemeClr val="bg1"/>
                </a:solidFill>
              </a:rPr>
              <a:t>You might have a HYPOTHESIS within your title </a:t>
            </a:r>
          </a:p>
          <a:p>
            <a:r>
              <a:rPr lang="en-GB" sz="2000" dirty="0">
                <a:solidFill>
                  <a:schemeClr val="bg1"/>
                </a:solidFill>
              </a:rPr>
              <a:t>A hypothesis is a prediction based on theory</a:t>
            </a:r>
          </a:p>
          <a:p>
            <a:r>
              <a:rPr lang="en-GB" sz="2000" dirty="0">
                <a:solidFill>
                  <a:schemeClr val="bg1"/>
                </a:solidFill>
              </a:rPr>
              <a:t>Your research will then test your hypothesis. It does not matter if you don’t actually find what you predict as long as it is reasonable in light of research and you can account for why. </a:t>
            </a:r>
          </a:p>
          <a:p>
            <a:r>
              <a:rPr lang="en-GB" sz="2000" dirty="0">
                <a:solidFill>
                  <a:schemeClr val="bg1"/>
                </a:solidFill>
              </a:rPr>
              <a:t>If you have an hypothesis you will need to be aware of VARIABLES</a:t>
            </a:r>
          </a:p>
        </p:txBody>
      </p:sp>
      <p:sp>
        <p:nvSpPr>
          <p:cNvPr id="4" name="Content Placeholder 2">
            <a:extLst>
              <a:ext uri="{FF2B5EF4-FFF2-40B4-BE49-F238E27FC236}">
                <a16:creationId xmlns:a16="http://schemas.microsoft.com/office/drawing/2014/main" id="{8B145B9F-CF67-4B41-9773-FB6DFD82F703}"/>
              </a:ext>
            </a:extLst>
          </p:cNvPr>
          <p:cNvSpPr txBox="1">
            <a:spLocks/>
          </p:cNvSpPr>
          <p:nvPr/>
        </p:nvSpPr>
        <p:spPr>
          <a:xfrm>
            <a:off x="312759" y="1930400"/>
            <a:ext cx="4546918" cy="4318000"/>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solidFill>
                  <a:schemeClr val="bg1"/>
                </a:solidFill>
              </a:rPr>
              <a:t>Efallai</a:t>
            </a:r>
            <a:r>
              <a:rPr lang="en-GB" sz="2000" dirty="0">
                <a:solidFill>
                  <a:schemeClr val="bg1"/>
                </a:solidFill>
              </a:rPr>
              <a:t> y </a:t>
            </a:r>
            <a:r>
              <a:rPr lang="en-GB" sz="2000" dirty="0" err="1">
                <a:solidFill>
                  <a:schemeClr val="bg1"/>
                </a:solidFill>
              </a:rPr>
              <a:t>bydd</a:t>
            </a:r>
            <a:r>
              <a:rPr lang="en-GB" sz="2000" dirty="0">
                <a:solidFill>
                  <a:schemeClr val="bg1"/>
                </a:solidFill>
              </a:rPr>
              <a:t> </a:t>
            </a:r>
            <a:r>
              <a:rPr lang="en-GB" sz="2000" dirty="0" err="1">
                <a:solidFill>
                  <a:schemeClr val="bg1"/>
                </a:solidFill>
              </a:rPr>
              <a:t>gennych</a:t>
            </a:r>
            <a:r>
              <a:rPr lang="en-GB" sz="2000" dirty="0">
                <a:solidFill>
                  <a:schemeClr val="bg1"/>
                </a:solidFill>
              </a:rPr>
              <a:t> RAGDYBIAETH o </a:t>
            </a:r>
            <a:r>
              <a:rPr lang="en-GB" sz="2000" dirty="0" err="1">
                <a:solidFill>
                  <a:schemeClr val="bg1"/>
                </a:solidFill>
              </a:rPr>
              <a:t>fewn</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teitl</a:t>
            </a:r>
            <a:r>
              <a:rPr lang="en-GB" sz="2000" dirty="0">
                <a:solidFill>
                  <a:schemeClr val="bg1"/>
                </a:solidFill>
              </a:rPr>
              <a:t> </a:t>
            </a:r>
          </a:p>
          <a:p>
            <a:r>
              <a:rPr lang="en-GB" sz="2000" dirty="0">
                <a:solidFill>
                  <a:schemeClr val="bg1"/>
                </a:solidFill>
              </a:rPr>
              <a:t>Mae </a:t>
            </a:r>
            <a:r>
              <a:rPr lang="en-GB" sz="2000" dirty="0" err="1">
                <a:solidFill>
                  <a:schemeClr val="bg1"/>
                </a:solidFill>
              </a:rPr>
              <a:t>rhagdybiaeth</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broffwydoliaeth</a:t>
            </a:r>
            <a:r>
              <a:rPr lang="en-GB" sz="2000" dirty="0">
                <a:solidFill>
                  <a:schemeClr val="bg1"/>
                </a:solidFill>
              </a:rPr>
              <a:t> </a:t>
            </a:r>
            <a:r>
              <a:rPr lang="en-GB" sz="2000" dirty="0" err="1">
                <a:solidFill>
                  <a:schemeClr val="bg1"/>
                </a:solidFill>
              </a:rPr>
              <a:t>sy'n</a:t>
            </a:r>
            <a:r>
              <a:rPr lang="en-GB" sz="2000" dirty="0">
                <a:solidFill>
                  <a:schemeClr val="bg1"/>
                </a:solidFill>
              </a:rPr>
              <a:t> </a:t>
            </a:r>
            <a:r>
              <a:rPr lang="en-GB" sz="2000" dirty="0" err="1">
                <a:solidFill>
                  <a:schemeClr val="bg1"/>
                </a:solidFill>
              </a:rPr>
              <a:t>seiliedig</a:t>
            </a:r>
            <a:r>
              <a:rPr lang="en-GB" sz="2000" dirty="0">
                <a:solidFill>
                  <a:schemeClr val="bg1"/>
                </a:solidFill>
              </a:rPr>
              <a:t> </a:t>
            </a:r>
            <a:r>
              <a:rPr lang="en-GB" sz="2000" dirty="0" err="1">
                <a:solidFill>
                  <a:schemeClr val="bg1"/>
                </a:solidFill>
              </a:rPr>
              <a:t>ar</a:t>
            </a:r>
            <a:r>
              <a:rPr lang="en-GB" sz="2000" dirty="0">
                <a:solidFill>
                  <a:schemeClr val="bg1"/>
                </a:solidFill>
              </a:rPr>
              <a:t> </a:t>
            </a:r>
            <a:r>
              <a:rPr lang="en-GB" sz="2000" dirty="0" err="1">
                <a:solidFill>
                  <a:schemeClr val="bg1"/>
                </a:solidFill>
              </a:rPr>
              <a:t>ddamcaniaeth</a:t>
            </a:r>
            <a:endParaRPr lang="en-GB" sz="2000" dirty="0">
              <a:solidFill>
                <a:schemeClr val="bg1"/>
              </a:solidFill>
            </a:endParaRPr>
          </a:p>
          <a:p>
            <a:r>
              <a:rPr lang="en-GB" sz="2000" dirty="0" err="1">
                <a:solidFill>
                  <a:schemeClr val="bg1"/>
                </a:solidFill>
              </a:rPr>
              <a:t>Yna</a:t>
            </a:r>
            <a:r>
              <a:rPr lang="en-GB" sz="2000" dirty="0">
                <a:solidFill>
                  <a:schemeClr val="bg1"/>
                </a:solidFill>
              </a:rPr>
              <a:t> </a:t>
            </a:r>
            <a:r>
              <a:rPr lang="en-GB" sz="2000" dirty="0" err="1">
                <a:solidFill>
                  <a:schemeClr val="bg1"/>
                </a:solidFill>
              </a:rPr>
              <a:t>bydd</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ymchwil</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profi</a:t>
            </a:r>
            <a:r>
              <a:rPr lang="en-GB" sz="2000" dirty="0">
                <a:solidFill>
                  <a:schemeClr val="bg1"/>
                </a:solidFill>
              </a:rPr>
              <a:t> </a:t>
            </a:r>
            <a:r>
              <a:rPr lang="en-GB" sz="2000" dirty="0" err="1">
                <a:solidFill>
                  <a:schemeClr val="bg1"/>
                </a:solidFill>
              </a:rPr>
              <a:t>eich</a:t>
            </a:r>
            <a:r>
              <a:rPr lang="en-GB" sz="2000" dirty="0">
                <a:solidFill>
                  <a:schemeClr val="bg1"/>
                </a:solidFill>
              </a:rPr>
              <a:t> </a:t>
            </a:r>
            <a:r>
              <a:rPr lang="en-GB" sz="2000" dirty="0" err="1">
                <a:solidFill>
                  <a:schemeClr val="bg1"/>
                </a:solidFill>
              </a:rPr>
              <a:t>rhagdybiaeth</a:t>
            </a:r>
            <a:r>
              <a:rPr lang="en-GB" sz="2000" dirty="0">
                <a:solidFill>
                  <a:schemeClr val="bg1"/>
                </a:solidFill>
              </a:rPr>
              <a:t>. </a:t>
            </a:r>
            <a:r>
              <a:rPr lang="en-GB" sz="2000" dirty="0" err="1">
                <a:solidFill>
                  <a:schemeClr val="bg1"/>
                </a:solidFill>
              </a:rPr>
              <a:t>Nid</a:t>
            </a:r>
            <a:r>
              <a:rPr lang="en-GB" sz="2000" dirty="0">
                <a:solidFill>
                  <a:schemeClr val="bg1"/>
                </a:solidFill>
              </a:rPr>
              <a:t> </a:t>
            </a:r>
            <a:r>
              <a:rPr lang="en-GB" sz="2000" dirty="0" err="1">
                <a:solidFill>
                  <a:schemeClr val="bg1"/>
                </a:solidFill>
              </a:rPr>
              <a:t>oes</a:t>
            </a:r>
            <a:r>
              <a:rPr lang="en-GB" sz="2000" dirty="0">
                <a:solidFill>
                  <a:schemeClr val="bg1"/>
                </a:solidFill>
              </a:rPr>
              <a:t> </a:t>
            </a:r>
            <a:r>
              <a:rPr lang="en-GB" sz="2000" dirty="0" err="1">
                <a:solidFill>
                  <a:schemeClr val="bg1"/>
                </a:solidFill>
              </a:rPr>
              <a:t>ots</a:t>
            </a:r>
            <a:r>
              <a:rPr lang="en-GB" sz="2000" dirty="0">
                <a:solidFill>
                  <a:schemeClr val="bg1"/>
                </a:solidFill>
              </a:rPr>
              <a:t> </a:t>
            </a:r>
            <a:r>
              <a:rPr lang="en-GB" sz="2000" dirty="0" err="1">
                <a:solidFill>
                  <a:schemeClr val="bg1"/>
                </a:solidFill>
              </a:rPr>
              <a:t>os</a:t>
            </a:r>
            <a:r>
              <a:rPr lang="en-GB" sz="2000" dirty="0">
                <a:solidFill>
                  <a:schemeClr val="bg1"/>
                </a:solidFill>
              </a:rPr>
              <a:t> </a:t>
            </a:r>
            <a:r>
              <a:rPr lang="en-GB" sz="2000" dirty="0" err="1">
                <a:solidFill>
                  <a:schemeClr val="bg1"/>
                </a:solidFill>
              </a:rPr>
              <a:t>nad</a:t>
            </a:r>
            <a:r>
              <a:rPr lang="en-GB" sz="2000" dirty="0">
                <a:solidFill>
                  <a:schemeClr val="bg1"/>
                </a:solidFill>
              </a:rPr>
              <a:t> </a:t>
            </a:r>
            <a:r>
              <a:rPr lang="en-GB" sz="2000" dirty="0" err="1">
                <a:solidFill>
                  <a:schemeClr val="bg1"/>
                </a:solidFill>
              </a:rPr>
              <a:t>ydych</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dod</a:t>
            </a:r>
            <a:r>
              <a:rPr lang="en-GB" sz="2000" dirty="0">
                <a:solidFill>
                  <a:schemeClr val="bg1"/>
                </a:solidFill>
              </a:rPr>
              <a:t> o </a:t>
            </a:r>
            <a:r>
              <a:rPr lang="en-GB" sz="2000" dirty="0" err="1">
                <a:solidFill>
                  <a:schemeClr val="bg1"/>
                </a:solidFill>
              </a:rPr>
              <a:t>hyd</a:t>
            </a:r>
            <a:r>
              <a:rPr lang="en-GB" sz="2000" dirty="0">
                <a:solidFill>
                  <a:schemeClr val="bg1"/>
                </a:solidFill>
              </a:rPr>
              <a:t> </a:t>
            </a:r>
            <a:r>
              <a:rPr lang="en-GB" sz="2000" dirty="0" err="1">
                <a:solidFill>
                  <a:schemeClr val="bg1"/>
                </a:solidFill>
              </a:rPr>
              <a:t>i'r</a:t>
            </a:r>
            <a:r>
              <a:rPr lang="en-GB" sz="2000" dirty="0">
                <a:solidFill>
                  <a:schemeClr val="bg1"/>
                </a:solidFill>
              </a:rPr>
              <a:t> </a:t>
            </a:r>
            <a:r>
              <a:rPr lang="en-GB" sz="2000" dirty="0" err="1">
                <a:solidFill>
                  <a:schemeClr val="bg1"/>
                </a:solidFill>
              </a:rPr>
              <a:t>hyn</a:t>
            </a:r>
            <a:r>
              <a:rPr lang="en-GB" sz="2000" dirty="0">
                <a:solidFill>
                  <a:schemeClr val="bg1"/>
                </a:solidFill>
              </a:rPr>
              <a:t> </a:t>
            </a:r>
            <a:r>
              <a:rPr lang="en-GB" sz="2000" dirty="0" err="1">
                <a:solidFill>
                  <a:schemeClr val="bg1"/>
                </a:solidFill>
              </a:rPr>
              <a:t>yr</a:t>
            </a:r>
            <a:r>
              <a:rPr lang="en-GB" sz="2000" dirty="0">
                <a:solidFill>
                  <a:schemeClr val="bg1"/>
                </a:solidFill>
              </a:rPr>
              <a:t> </a:t>
            </a:r>
            <a:r>
              <a:rPr lang="en-GB" sz="2000" dirty="0" err="1">
                <a:solidFill>
                  <a:schemeClr val="bg1"/>
                </a:solidFill>
              </a:rPr>
              <a:t>ydych</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ei</a:t>
            </a:r>
            <a:r>
              <a:rPr lang="en-GB" sz="2000" dirty="0">
                <a:solidFill>
                  <a:schemeClr val="bg1"/>
                </a:solidFill>
              </a:rPr>
              <a:t> </a:t>
            </a:r>
            <a:r>
              <a:rPr lang="en-GB" sz="2000" dirty="0" err="1">
                <a:solidFill>
                  <a:schemeClr val="bg1"/>
                </a:solidFill>
              </a:rPr>
              <a:t>ragweld</a:t>
            </a:r>
            <a:r>
              <a:rPr lang="en-GB" sz="2000" dirty="0">
                <a:solidFill>
                  <a:schemeClr val="bg1"/>
                </a:solidFill>
              </a:rPr>
              <a:t> </a:t>
            </a:r>
            <a:r>
              <a:rPr lang="en-GB" sz="2000" dirty="0" err="1">
                <a:solidFill>
                  <a:schemeClr val="bg1"/>
                </a:solidFill>
              </a:rPr>
              <a:t>cyn</a:t>
            </a:r>
            <a:r>
              <a:rPr lang="en-GB" sz="2000" dirty="0">
                <a:solidFill>
                  <a:schemeClr val="bg1"/>
                </a:solidFill>
              </a:rPr>
              <a:t> belled </a:t>
            </a:r>
            <a:r>
              <a:rPr lang="en-GB" sz="2000" dirty="0" err="1">
                <a:solidFill>
                  <a:schemeClr val="bg1"/>
                </a:solidFill>
              </a:rPr>
              <a:t>â'i</a:t>
            </a:r>
            <a:r>
              <a:rPr lang="en-GB" sz="2000" dirty="0">
                <a:solidFill>
                  <a:schemeClr val="bg1"/>
                </a:solidFill>
              </a:rPr>
              <a:t> </a:t>
            </a:r>
            <a:r>
              <a:rPr lang="en-GB" sz="2000" dirty="0" err="1">
                <a:solidFill>
                  <a:schemeClr val="bg1"/>
                </a:solidFill>
              </a:rPr>
              <a:t>fod</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rhesymol</a:t>
            </a:r>
            <a:r>
              <a:rPr lang="en-GB" sz="2000" dirty="0">
                <a:solidFill>
                  <a:schemeClr val="bg1"/>
                </a:solidFill>
              </a:rPr>
              <a:t> </a:t>
            </a:r>
            <a:r>
              <a:rPr lang="en-GB" sz="2000" dirty="0" err="1">
                <a:solidFill>
                  <a:schemeClr val="bg1"/>
                </a:solidFill>
              </a:rPr>
              <a:t>yng</a:t>
            </a:r>
            <a:r>
              <a:rPr lang="en-GB" sz="2000" dirty="0">
                <a:solidFill>
                  <a:schemeClr val="bg1"/>
                </a:solidFill>
              </a:rPr>
              <a:t> </a:t>
            </a:r>
            <a:r>
              <a:rPr lang="en-GB" sz="2000" dirty="0" err="1">
                <a:solidFill>
                  <a:schemeClr val="bg1"/>
                </a:solidFill>
              </a:rPr>
              <a:t>ngolwg</a:t>
            </a:r>
            <a:r>
              <a:rPr lang="en-GB" sz="2000" dirty="0">
                <a:solidFill>
                  <a:schemeClr val="bg1"/>
                </a:solidFill>
              </a:rPr>
              <a:t> </a:t>
            </a:r>
            <a:r>
              <a:rPr lang="en-GB" sz="2000" dirty="0" err="1">
                <a:solidFill>
                  <a:schemeClr val="bg1"/>
                </a:solidFill>
              </a:rPr>
              <a:t>ymchwil</a:t>
            </a:r>
            <a:r>
              <a:rPr lang="en-GB" sz="2000" dirty="0">
                <a:solidFill>
                  <a:schemeClr val="bg1"/>
                </a:solidFill>
              </a:rPr>
              <a:t> a </a:t>
            </a:r>
            <a:r>
              <a:rPr lang="en-GB" sz="2000" dirty="0" err="1">
                <a:solidFill>
                  <a:schemeClr val="bg1"/>
                </a:solidFill>
              </a:rPr>
              <a:t>gallwch</a:t>
            </a:r>
            <a:r>
              <a:rPr lang="en-GB" sz="2000" dirty="0">
                <a:solidFill>
                  <a:schemeClr val="bg1"/>
                </a:solidFill>
              </a:rPr>
              <a:t> </a:t>
            </a:r>
            <a:r>
              <a:rPr lang="en-GB" sz="2000" dirty="0" err="1">
                <a:solidFill>
                  <a:schemeClr val="bg1"/>
                </a:solidFill>
              </a:rPr>
              <a:t>egluro</a:t>
            </a:r>
            <a:r>
              <a:rPr lang="en-GB" sz="2000" dirty="0">
                <a:solidFill>
                  <a:schemeClr val="bg1"/>
                </a:solidFill>
              </a:rPr>
              <a:t> pam. </a:t>
            </a:r>
          </a:p>
          <a:p>
            <a:r>
              <a:rPr lang="en-GB" sz="2000" dirty="0" err="1">
                <a:solidFill>
                  <a:schemeClr val="bg1"/>
                </a:solidFill>
              </a:rPr>
              <a:t>Os</a:t>
            </a:r>
            <a:r>
              <a:rPr lang="en-GB" sz="2000" dirty="0">
                <a:solidFill>
                  <a:schemeClr val="bg1"/>
                </a:solidFill>
              </a:rPr>
              <a:t> </a:t>
            </a:r>
            <a:r>
              <a:rPr lang="en-GB" sz="2000" dirty="0" err="1">
                <a:solidFill>
                  <a:schemeClr val="bg1"/>
                </a:solidFill>
              </a:rPr>
              <a:t>fydd</a:t>
            </a:r>
            <a:r>
              <a:rPr lang="en-GB" sz="2000" dirty="0">
                <a:solidFill>
                  <a:schemeClr val="bg1"/>
                </a:solidFill>
              </a:rPr>
              <a:t> </a:t>
            </a:r>
            <a:r>
              <a:rPr lang="en-GB" sz="2000" dirty="0" err="1">
                <a:solidFill>
                  <a:schemeClr val="bg1"/>
                </a:solidFill>
              </a:rPr>
              <a:t>gennych</a:t>
            </a:r>
            <a:r>
              <a:rPr lang="en-GB" sz="2000" dirty="0">
                <a:solidFill>
                  <a:schemeClr val="bg1"/>
                </a:solidFill>
              </a:rPr>
              <a:t> </a:t>
            </a:r>
            <a:r>
              <a:rPr lang="en-GB" sz="2000" dirty="0" err="1">
                <a:solidFill>
                  <a:schemeClr val="bg1"/>
                </a:solidFill>
              </a:rPr>
              <a:t>ragdybiaeth</a:t>
            </a:r>
            <a:r>
              <a:rPr lang="en-GB" sz="2000" dirty="0">
                <a:solidFill>
                  <a:schemeClr val="bg1"/>
                </a:solidFill>
              </a:rPr>
              <a:t> </a:t>
            </a:r>
            <a:r>
              <a:rPr lang="en-GB" sz="2000" dirty="0" err="1">
                <a:solidFill>
                  <a:schemeClr val="bg1"/>
                </a:solidFill>
              </a:rPr>
              <a:t>bydd</a:t>
            </a:r>
            <a:r>
              <a:rPr lang="en-GB" sz="2000" dirty="0">
                <a:solidFill>
                  <a:schemeClr val="bg1"/>
                </a:solidFill>
              </a:rPr>
              <a:t> </a:t>
            </a:r>
            <a:r>
              <a:rPr lang="en-GB" sz="2000" dirty="0" err="1">
                <a:solidFill>
                  <a:schemeClr val="bg1"/>
                </a:solidFill>
              </a:rPr>
              <a:t>angen</a:t>
            </a:r>
            <a:r>
              <a:rPr lang="en-GB" sz="2000" dirty="0">
                <a:solidFill>
                  <a:schemeClr val="bg1"/>
                </a:solidFill>
              </a:rPr>
              <a:t> </a:t>
            </a:r>
            <a:r>
              <a:rPr lang="en-GB" sz="2000" dirty="0" err="1">
                <a:solidFill>
                  <a:schemeClr val="bg1"/>
                </a:solidFill>
              </a:rPr>
              <a:t>i</a:t>
            </a:r>
            <a:r>
              <a:rPr lang="en-GB" sz="2000" dirty="0">
                <a:solidFill>
                  <a:schemeClr val="bg1"/>
                </a:solidFill>
              </a:rPr>
              <a:t> chi </a:t>
            </a:r>
            <a:r>
              <a:rPr lang="en-GB" sz="2000" dirty="0" err="1">
                <a:solidFill>
                  <a:schemeClr val="bg1"/>
                </a:solidFill>
              </a:rPr>
              <a:t>fod</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ymwybodol</a:t>
            </a:r>
            <a:r>
              <a:rPr lang="en-GB" sz="2000" dirty="0">
                <a:solidFill>
                  <a:schemeClr val="bg1"/>
                </a:solidFill>
              </a:rPr>
              <a:t> o NEWIDYNNAU</a:t>
            </a:r>
          </a:p>
        </p:txBody>
      </p:sp>
      <p:pic>
        <p:nvPicPr>
          <p:cNvPr id="5" name="Picture 4" descr="A picture containing icon&#10;&#10;Description automatically generated">
            <a:extLst>
              <a:ext uri="{FF2B5EF4-FFF2-40B4-BE49-F238E27FC236}">
                <a16:creationId xmlns:a16="http://schemas.microsoft.com/office/drawing/2014/main" id="{D33E4DA6-44D0-4D13-91EE-F3C4797409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2051845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Rhagdybiaeth</a:t>
            </a:r>
            <a:r>
              <a:rPr lang="en-GB" dirty="0">
                <a:solidFill>
                  <a:schemeClr val="bg1"/>
                </a:solidFill>
              </a:rPr>
              <a:t> – </a:t>
            </a:r>
            <a:r>
              <a:rPr lang="en-GB" dirty="0" err="1">
                <a:solidFill>
                  <a:schemeClr val="bg1"/>
                </a:solidFill>
              </a:rPr>
              <a:t>enghreifftiau</a:t>
            </a:r>
            <a:br>
              <a:rPr lang="en-GB" dirty="0">
                <a:solidFill>
                  <a:schemeClr val="bg1"/>
                </a:solidFill>
              </a:rPr>
            </a:br>
            <a:r>
              <a:rPr lang="en-GB" dirty="0">
                <a:solidFill>
                  <a:schemeClr val="bg1"/>
                </a:solidFill>
              </a:rPr>
              <a:t>Hypothesis - examples</a:t>
            </a:r>
          </a:p>
        </p:txBody>
      </p:sp>
      <p:sp>
        <p:nvSpPr>
          <p:cNvPr id="3" name="Content Placeholder 2"/>
          <p:cNvSpPr>
            <a:spLocks noGrp="1"/>
          </p:cNvSpPr>
          <p:nvPr>
            <p:ph idx="1"/>
          </p:nvPr>
        </p:nvSpPr>
        <p:spPr>
          <a:xfrm>
            <a:off x="5245768" y="2160589"/>
            <a:ext cx="4028234" cy="4620355"/>
          </a:xfrm>
        </p:spPr>
        <p:txBody>
          <a:bodyPr vert="horz" lIns="91440" tIns="45720" rIns="91440" bIns="45720" rtlCol="0" anchor="t">
            <a:normAutofit/>
          </a:bodyPr>
          <a:lstStyle/>
          <a:p>
            <a:r>
              <a:rPr lang="en-GB" sz="2000" dirty="0">
                <a:solidFill>
                  <a:schemeClr val="bg1"/>
                </a:solidFill>
              </a:rPr>
              <a:t>Girls enjoy reading more than boys. </a:t>
            </a:r>
            <a:endParaRPr lang="en-US" sz="2000" dirty="0">
              <a:solidFill>
                <a:schemeClr val="bg1"/>
              </a:solidFill>
            </a:endParaRPr>
          </a:p>
          <a:p>
            <a:r>
              <a:rPr lang="en-GB" sz="2000" dirty="0">
                <a:solidFill>
                  <a:schemeClr val="bg1"/>
                </a:solidFill>
              </a:rPr>
              <a:t>Children learn better in the mornings when they are ‘fresh’. </a:t>
            </a:r>
          </a:p>
          <a:p>
            <a:r>
              <a:rPr lang="en-GB" sz="2000" dirty="0">
                <a:solidFill>
                  <a:schemeClr val="bg1"/>
                </a:solidFill>
              </a:rPr>
              <a:t>The development in co-operation with peers progresses from a relatively primitive form in 1 year olds to a more genuine co-operation in 2 year olds.</a:t>
            </a:r>
          </a:p>
        </p:txBody>
      </p:sp>
      <p:sp>
        <p:nvSpPr>
          <p:cNvPr id="4" name="Content Placeholder 2">
            <a:extLst>
              <a:ext uri="{FF2B5EF4-FFF2-40B4-BE49-F238E27FC236}">
                <a16:creationId xmlns:a16="http://schemas.microsoft.com/office/drawing/2014/main" id="{8DA112D7-FF2A-4456-9C7A-A5336A4F09C3}"/>
              </a:ext>
            </a:extLst>
          </p:cNvPr>
          <p:cNvSpPr txBox="1">
            <a:spLocks/>
          </p:cNvSpPr>
          <p:nvPr/>
        </p:nvSpPr>
        <p:spPr>
          <a:xfrm>
            <a:off x="675729" y="2367627"/>
            <a:ext cx="4028234"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solidFill>
                  <a:schemeClr val="bg1"/>
                </a:solidFill>
              </a:rPr>
              <a:t>Mae </a:t>
            </a:r>
            <a:r>
              <a:rPr lang="en-GB" sz="2000" dirty="0" err="1">
                <a:solidFill>
                  <a:schemeClr val="bg1"/>
                </a:solidFill>
              </a:rPr>
              <a:t>merched</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mwynhau</a:t>
            </a:r>
            <a:r>
              <a:rPr lang="en-GB" sz="2000" dirty="0">
                <a:solidFill>
                  <a:schemeClr val="bg1"/>
                </a:solidFill>
              </a:rPr>
              <a:t> </a:t>
            </a:r>
            <a:r>
              <a:rPr lang="en-GB" sz="2000" dirty="0" err="1">
                <a:solidFill>
                  <a:schemeClr val="bg1"/>
                </a:solidFill>
              </a:rPr>
              <a:t>darllen</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fwy</a:t>
            </a:r>
            <a:r>
              <a:rPr lang="en-GB" sz="2000" dirty="0">
                <a:solidFill>
                  <a:schemeClr val="bg1"/>
                </a:solidFill>
              </a:rPr>
              <a:t> </a:t>
            </a:r>
            <a:r>
              <a:rPr lang="en-GB" sz="2000" dirty="0" err="1">
                <a:solidFill>
                  <a:schemeClr val="bg1"/>
                </a:solidFill>
              </a:rPr>
              <a:t>na</a:t>
            </a:r>
            <a:r>
              <a:rPr lang="en-GB" sz="2000" dirty="0">
                <a:solidFill>
                  <a:schemeClr val="bg1"/>
                </a:solidFill>
              </a:rPr>
              <a:t> </a:t>
            </a:r>
            <a:r>
              <a:rPr lang="en-GB" sz="2000" dirty="0" err="1">
                <a:solidFill>
                  <a:schemeClr val="bg1"/>
                </a:solidFill>
              </a:rPr>
              <a:t>bechgyn</a:t>
            </a:r>
            <a:r>
              <a:rPr lang="en-GB" sz="2000" dirty="0">
                <a:solidFill>
                  <a:schemeClr val="bg1"/>
                </a:solidFill>
              </a:rPr>
              <a:t>.</a:t>
            </a:r>
            <a:endParaRPr lang="en-US" sz="2000" dirty="0">
              <a:solidFill>
                <a:schemeClr val="bg1"/>
              </a:solidFill>
            </a:endParaRPr>
          </a:p>
          <a:p>
            <a:r>
              <a:rPr lang="en-GB" sz="2000" dirty="0">
                <a:solidFill>
                  <a:schemeClr val="bg1"/>
                </a:solidFill>
              </a:rPr>
              <a:t>Mae plant </a:t>
            </a:r>
            <a:r>
              <a:rPr lang="en-GB" sz="2000" dirty="0" err="1">
                <a:solidFill>
                  <a:schemeClr val="bg1"/>
                </a:solidFill>
              </a:rPr>
              <a:t>yn</a:t>
            </a:r>
            <a:r>
              <a:rPr lang="en-GB" sz="2000" dirty="0">
                <a:solidFill>
                  <a:schemeClr val="bg1"/>
                </a:solidFill>
              </a:rPr>
              <a:t> </a:t>
            </a:r>
            <a:r>
              <a:rPr lang="en-GB" sz="2000" dirty="0" err="1">
                <a:solidFill>
                  <a:schemeClr val="bg1"/>
                </a:solidFill>
              </a:rPr>
              <a:t>dysgu’n</a:t>
            </a:r>
            <a:r>
              <a:rPr lang="en-GB" sz="2000" dirty="0">
                <a:solidFill>
                  <a:schemeClr val="bg1"/>
                </a:solidFill>
              </a:rPr>
              <a:t> well </a:t>
            </a:r>
            <a:r>
              <a:rPr lang="en-GB" sz="2000" dirty="0" err="1">
                <a:solidFill>
                  <a:schemeClr val="bg1"/>
                </a:solidFill>
              </a:rPr>
              <a:t>yn</a:t>
            </a:r>
            <a:r>
              <a:rPr lang="en-GB" sz="2000" dirty="0">
                <a:solidFill>
                  <a:schemeClr val="bg1"/>
                </a:solidFill>
              </a:rPr>
              <a:t> y bore pan </a:t>
            </a:r>
            <a:r>
              <a:rPr lang="en-GB" sz="2000" dirty="0" err="1">
                <a:solidFill>
                  <a:schemeClr val="bg1"/>
                </a:solidFill>
              </a:rPr>
              <a:t>mae</a:t>
            </a:r>
            <a:r>
              <a:rPr lang="en-GB" sz="2000" dirty="0">
                <a:solidFill>
                  <a:schemeClr val="bg1"/>
                </a:solidFill>
              </a:rPr>
              <a:t> </a:t>
            </a:r>
            <a:r>
              <a:rPr lang="en-GB" sz="2000" dirty="0" err="1">
                <a:solidFill>
                  <a:schemeClr val="bg1"/>
                </a:solidFill>
              </a:rPr>
              <a:t>nhw</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ffres</a:t>
            </a:r>
            <a:r>
              <a:rPr lang="en-GB" sz="2000" dirty="0">
                <a:solidFill>
                  <a:schemeClr val="bg1"/>
                </a:solidFill>
              </a:rPr>
              <a:t>’. </a:t>
            </a:r>
          </a:p>
          <a:p>
            <a:r>
              <a:rPr lang="en-GB" sz="2000" dirty="0">
                <a:solidFill>
                  <a:schemeClr val="bg1"/>
                </a:solidFill>
              </a:rPr>
              <a:t>Mae </a:t>
            </a:r>
            <a:r>
              <a:rPr lang="en-GB" sz="2000" dirty="0" err="1">
                <a:solidFill>
                  <a:schemeClr val="bg1"/>
                </a:solidFill>
              </a:rPr>
              <a:t>datblygiad</a:t>
            </a:r>
            <a:r>
              <a:rPr lang="en-GB" sz="2000" dirty="0">
                <a:solidFill>
                  <a:schemeClr val="bg1"/>
                </a:solidFill>
              </a:rPr>
              <a:t> </a:t>
            </a:r>
            <a:r>
              <a:rPr lang="en-GB" sz="2000" dirty="0" err="1">
                <a:solidFill>
                  <a:schemeClr val="bg1"/>
                </a:solidFill>
              </a:rPr>
              <a:t>cydweithredu</a:t>
            </a:r>
            <a:r>
              <a:rPr lang="en-GB" sz="2000" dirty="0">
                <a:solidFill>
                  <a:schemeClr val="bg1"/>
                </a:solidFill>
              </a:rPr>
              <a:t> gyda </a:t>
            </a:r>
            <a:r>
              <a:rPr lang="en-GB" sz="2000" dirty="0" err="1">
                <a:solidFill>
                  <a:schemeClr val="bg1"/>
                </a:solidFill>
              </a:rPr>
              <a:t>chyfoedion</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datblygu</a:t>
            </a:r>
            <a:r>
              <a:rPr lang="en-GB" sz="2000" dirty="0">
                <a:solidFill>
                  <a:schemeClr val="bg1"/>
                </a:solidFill>
              </a:rPr>
              <a:t> o </a:t>
            </a:r>
            <a:r>
              <a:rPr lang="en-GB" sz="2000" dirty="0" err="1">
                <a:solidFill>
                  <a:schemeClr val="bg1"/>
                </a:solidFill>
              </a:rPr>
              <a:t>ffurf</a:t>
            </a:r>
            <a:r>
              <a:rPr lang="en-GB" sz="2000" dirty="0">
                <a:solidFill>
                  <a:schemeClr val="bg1"/>
                </a:solidFill>
              </a:rPr>
              <a:t> </a:t>
            </a:r>
            <a:r>
              <a:rPr lang="en-GB" sz="2000" dirty="0" err="1">
                <a:solidFill>
                  <a:schemeClr val="bg1"/>
                </a:solidFill>
              </a:rPr>
              <a:t>gymharol</a:t>
            </a:r>
            <a:r>
              <a:rPr lang="en-GB" sz="2000" dirty="0">
                <a:solidFill>
                  <a:schemeClr val="bg1"/>
                </a:solidFill>
              </a:rPr>
              <a:t> </a:t>
            </a:r>
            <a:r>
              <a:rPr lang="en-GB" sz="2000" dirty="0" err="1">
                <a:solidFill>
                  <a:schemeClr val="bg1"/>
                </a:solidFill>
              </a:rPr>
              <a:t>sylfaenol</a:t>
            </a:r>
            <a:r>
              <a:rPr lang="en-GB" sz="2000" dirty="0">
                <a:solidFill>
                  <a:schemeClr val="bg1"/>
                </a:solidFill>
              </a:rPr>
              <a:t> </a:t>
            </a:r>
            <a:r>
              <a:rPr lang="en-GB" sz="2000" dirty="0" err="1">
                <a:solidFill>
                  <a:schemeClr val="bg1"/>
                </a:solidFill>
              </a:rPr>
              <a:t>mewn</a:t>
            </a:r>
            <a:r>
              <a:rPr lang="en-GB" sz="2000" dirty="0">
                <a:solidFill>
                  <a:schemeClr val="bg1"/>
                </a:solidFill>
              </a:rPr>
              <a:t> plant un </a:t>
            </a:r>
            <a:r>
              <a:rPr lang="en-GB" sz="2000" dirty="0" err="1">
                <a:solidFill>
                  <a:schemeClr val="bg1"/>
                </a:solidFill>
              </a:rPr>
              <a:t>mlwydd</a:t>
            </a:r>
            <a:r>
              <a:rPr lang="en-GB" sz="2000" dirty="0">
                <a:solidFill>
                  <a:schemeClr val="bg1"/>
                </a:solidFill>
              </a:rPr>
              <a:t> </a:t>
            </a:r>
            <a:r>
              <a:rPr lang="en-GB" sz="2000" dirty="0" err="1">
                <a:solidFill>
                  <a:schemeClr val="bg1"/>
                </a:solidFill>
              </a:rPr>
              <a:t>oed</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gydweithredu</a:t>
            </a:r>
            <a:r>
              <a:rPr lang="en-GB" sz="2000" dirty="0">
                <a:solidFill>
                  <a:schemeClr val="bg1"/>
                </a:solidFill>
              </a:rPr>
              <a:t> </a:t>
            </a:r>
            <a:r>
              <a:rPr lang="en-GB" sz="2000" dirty="0" err="1">
                <a:solidFill>
                  <a:schemeClr val="bg1"/>
                </a:solidFill>
              </a:rPr>
              <a:t>mwy</a:t>
            </a:r>
            <a:r>
              <a:rPr lang="en-GB" sz="2000" dirty="0">
                <a:solidFill>
                  <a:schemeClr val="bg1"/>
                </a:solidFill>
              </a:rPr>
              <a:t> real </a:t>
            </a:r>
            <a:r>
              <a:rPr lang="en-GB" sz="2000" dirty="0" err="1">
                <a:solidFill>
                  <a:schemeClr val="bg1"/>
                </a:solidFill>
              </a:rPr>
              <a:t>mewn</a:t>
            </a:r>
            <a:r>
              <a:rPr lang="en-GB" sz="2000" dirty="0">
                <a:solidFill>
                  <a:schemeClr val="bg1"/>
                </a:solidFill>
              </a:rPr>
              <a:t> plant </a:t>
            </a:r>
            <a:r>
              <a:rPr lang="en-GB" sz="2000" dirty="0" err="1">
                <a:solidFill>
                  <a:schemeClr val="bg1"/>
                </a:solidFill>
              </a:rPr>
              <a:t>dwy</a:t>
            </a:r>
            <a:r>
              <a:rPr lang="en-GB" sz="2000" dirty="0">
                <a:solidFill>
                  <a:schemeClr val="bg1"/>
                </a:solidFill>
              </a:rPr>
              <a:t> </a:t>
            </a:r>
            <a:r>
              <a:rPr lang="en-GB" sz="2000" dirty="0" err="1">
                <a:solidFill>
                  <a:schemeClr val="bg1"/>
                </a:solidFill>
              </a:rPr>
              <a:t>flwydd</a:t>
            </a:r>
            <a:r>
              <a:rPr lang="en-GB" sz="2000" dirty="0">
                <a:solidFill>
                  <a:schemeClr val="bg1"/>
                </a:solidFill>
              </a:rPr>
              <a:t> </a:t>
            </a:r>
            <a:r>
              <a:rPr lang="en-GB" sz="2000" dirty="0" err="1">
                <a:solidFill>
                  <a:schemeClr val="bg1"/>
                </a:solidFill>
              </a:rPr>
              <a:t>oed</a:t>
            </a:r>
            <a:r>
              <a:rPr lang="en-GB" sz="2000" dirty="0">
                <a:solidFill>
                  <a:schemeClr val="bg1"/>
                </a:solidFill>
              </a:rPr>
              <a:t>.</a:t>
            </a:r>
          </a:p>
        </p:txBody>
      </p:sp>
      <p:pic>
        <p:nvPicPr>
          <p:cNvPr id="7" name="Picture 6" descr="A picture containing text, clipart&#10;&#10;Description automatically generated">
            <a:extLst>
              <a:ext uri="{FF2B5EF4-FFF2-40B4-BE49-F238E27FC236}">
                <a16:creationId xmlns:a16="http://schemas.microsoft.com/office/drawing/2014/main" id="{AE0D4EBB-E05A-4140-B94E-CA4727EA98D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99375" y="729311"/>
            <a:ext cx="2634014" cy="877456"/>
          </a:xfrm>
          <a:prstGeom prst="rect">
            <a:avLst/>
          </a:prstGeom>
        </p:spPr>
      </p:pic>
    </p:spTree>
    <p:extLst>
      <p:ext uri="{BB962C8B-B14F-4D97-AF65-F5344CB8AC3E}">
        <p14:creationId xmlns:p14="http://schemas.microsoft.com/office/powerpoint/2010/main" val="2856498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Newidynnau</a:t>
            </a:r>
            <a:r>
              <a:rPr lang="en-GB" dirty="0">
                <a:solidFill>
                  <a:schemeClr val="bg1"/>
                </a:solidFill>
              </a:rPr>
              <a:t> – </a:t>
            </a:r>
            <a:r>
              <a:rPr lang="en-GB" dirty="0" err="1">
                <a:solidFill>
                  <a:schemeClr val="bg1"/>
                </a:solidFill>
              </a:rPr>
              <a:t>enghreifftiau</a:t>
            </a:r>
            <a:br>
              <a:rPr lang="en-GB" dirty="0">
                <a:solidFill>
                  <a:schemeClr val="bg1"/>
                </a:solidFill>
              </a:rPr>
            </a:br>
            <a:r>
              <a:rPr lang="en-GB" dirty="0">
                <a:solidFill>
                  <a:schemeClr val="bg1"/>
                </a:solidFill>
              </a:rPr>
              <a:t>Variables - examples</a:t>
            </a:r>
          </a:p>
        </p:txBody>
      </p:sp>
      <p:sp>
        <p:nvSpPr>
          <p:cNvPr id="3" name="Content Placeholder 2"/>
          <p:cNvSpPr>
            <a:spLocks noGrp="1"/>
          </p:cNvSpPr>
          <p:nvPr>
            <p:ph idx="1"/>
          </p:nvPr>
        </p:nvSpPr>
        <p:spPr>
          <a:xfrm>
            <a:off x="5804034" y="1990636"/>
            <a:ext cx="4596124" cy="4403841"/>
          </a:xfrm>
        </p:spPr>
        <p:txBody>
          <a:bodyPr vert="horz" lIns="91440" tIns="45720" rIns="91440" bIns="45720" rtlCol="0" anchor="t">
            <a:normAutofit/>
          </a:bodyPr>
          <a:lstStyle/>
          <a:p>
            <a:r>
              <a:rPr lang="en-GB" dirty="0">
                <a:solidFill>
                  <a:schemeClr val="bg1"/>
                </a:solidFill>
              </a:rPr>
              <a:t>Teachers in a reception class note that children who come from playgroup A have better language skills than children from playgroup B. Observations and records of children's language skills over a period of several years seems to support this view. The teachers conclude that the difference is attributable to the higher quality of language interaction between the staff and children in playgroup A. </a:t>
            </a:r>
            <a:endParaRPr lang="en-US" dirty="0">
              <a:solidFill>
                <a:schemeClr val="bg1"/>
              </a:solidFill>
            </a:endParaRPr>
          </a:p>
          <a:p>
            <a:r>
              <a:rPr lang="en-GB" dirty="0">
                <a:solidFill>
                  <a:schemeClr val="bg1"/>
                </a:solidFill>
              </a:rPr>
              <a:t>Is this conclusion appropriate? What other factors might be involved?</a:t>
            </a:r>
            <a:endParaRPr lang="en-GB" dirty="0">
              <a:solidFill>
                <a:schemeClr val="bg1"/>
              </a:solidFill>
              <a:cs typeface="Calibri"/>
            </a:endParaRPr>
          </a:p>
          <a:p>
            <a:pPr marL="0" indent="0">
              <a:buNone/>
            </a:pPr>
            <a:r>
              <a:rPr lang="en-GB" dirty="0">
                <a:solidFill>
                  <a:schemeClr val="bg1"/>
                </a:solidFill>
              </a:rPr>
              <a:t>   (adapted from Mukherji &amp; </a:t>
            </a:r>
            <a:r>
              <a:rPr lang="en-GB" dirty="0" err="1">
                <a:solidFill>
                  <a:schemeClr val="bg1"/>
                </a:solidFill>
              </a:rPr>
              <a:t>Albon</a:t>
            </a:r>
            <a:r>
              <a:rPr lang="en-GB" dirty="0">
                <a:solidFill>
                  <a:schemeClr val="bg1"/>
                </a:solidFill>
              </a:rPr>
              <a:t>, 2010)</a:t>
            </a:r>
            <a:endParaRPr lang="en-GB" dirty="0">
              <a:solidFill>
                <a:schemeClr val="bg1"/>
              </a:solidFill>
              <a:cs typeface="Calibri"/>
            </a:endParaRPr>
          </a:p>
        </p:txBody>
      </p:sp>
      <p:sp>
        <p:nvSpPr>
          <p:cNvPr id="5" name="TextBox 4">
            <a:extLst>
              <a:ext uri="{FF2B5EF4-FFF2-40B4-BE49-F238E27FC236}">
                <a16:creationId xmlns:a16="http://schemas.microsoft.com/office/drawing/2014/main" id="{AAB842C1-2539-4DE1-9138-FED8EFD18466}"/>
              </a:ext>
            </a:extLst>
          </p:cNvPr>
          <p:cNvSpPr txBox="1"/>
          <p:nvPr/>
        </p:nvSpPr>
        <p:spPr>
          <a:xfrm>
            <a:off x="440357" y="1930400"/>
            <a:ext cx="5017168" cy="4524315"/>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rPr>
              <a:t>Mae </a:t>
            </a:r>
            <a:r>
              <a:rPr lang="en-GB" dirty="0" err="1">
                <a:solidFill>
                  <a:schemeClr val="bg1"/>
                </a:solidFill>
              </a:rPr>
              <a:t>athrawon</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dosbarth</a:t>
            </a:r>
            <a:r>
              <a:rPr lang="en-GB" dirty="0">
                <a:solidFill>
                  <a:schemeClr val="bg1"/>
                </a:solidFill>
              </a:rPr>
              <a:t> </a:t>
            </a:r>
            <a:r>
              <a:rPr lang="en-GB" dirty="0" err="1">
                <a:solidFill>
                  <a:schemeClr val="bg1"/>
                </a:solidFill>
              </a:rPr>
              <a:t>derbyn</a:t>
            </a:r>
            <a:r>
              <a:rPr lang="en-GB" dirty="0">
                <a:solidFill>
                  <a:schemeClr val="bg1"/>
                </a:solidFill>
              </a:rPr>
              <a:t> </a:t>
            </a:r>
            <a:r>
              <a:rPr lang="en-GB" dirty="0" err="1">
                <a:solidFill>
                  <a:schemeClr val="bg1"/>
                </a:solidFill>
              </a:rPr>
              <a:t>yn</a:t>
            </a:r>
            <a:r>
              <a:rPr lang="en-GB" dirty="0">
                <a:solidFill>
                  <a:schemeClr val="bg1"/>
                </a:solidFill>
              </a:rPr>
              <a:t> nodi bod </a:t>
            </a:r>
            <a:r>
              <a:rPr lang="en-GB" dirty="0" err="1">
                <a:solidFill>
                  <a:schemeClr val="bg1"/>
                </a:solidFill>
              </a:rPr>
              <a:t>gan</a:t>
            </a:r>
            <a:r>
              <a:rPr lang="en-GB" dirty="0">
                <a:solidFill>
                  <a:schemeClr val="bg1"/>
                </a:solidFill>
              </a:rPr>
              <a:t> </a:t>
            </a:r>
            <a:r>
              <a:rPr lang="en-GB" dirty="0" err="1">
                <a:solidFill>
                  <a:schemeClr val="bg1"/>
                </a:solidFill>
              </a:rPr>
              <a:t>blant</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dod</a:t>
            </a:r>
            <a:r>
              <a:rPr lang="en-GB" dirty="0">
                <a:solidFill>
                  <a:schemeClr val="bg1"/>
                </a:solidFill>
              </a:rPr>
              <a:t> o </a:t>
            </a:r>
            <a:r>
              <a:rPr lang="en-GB" dirty="0" err="1">
                <a:solidFill>
                  <a:schemeClr val="bg1"/>
                </a:solidFill>
              </a:rPr>
              <a:t>gylch</a:t>
            </a:r>
            <a:r>
              <a:rPr lang="en-GB" dirty="0">
                <a:solidFill>
                  <a:schemeClr val="bg1"/>
                </a:solidFill>
              </a:rPr>
              <a:t> </a:t>
            </a:r>
            <a:r>
              <a:rPr lang="en-GB" dirty="0" err="1">
                <a:solidFill>
                  <a:schemeClr val="bg1"/>
                </a:solidFill>
              </a:rPr>
              <a:t>chwarae</a:t>
            </a:r>
            <a:r>
              <a:rPr lang="en-GB" dirty="0">
                <a:solidFill>
                  <a:schemeClr val="bg1"/>
                </a:solidFill>
              </a:rPr>
              <a:t> A well </a:t>
            </a:r>
            <a:r>
              <a:rPr lang="en-GB" dirty="0" err="1">
                <a:solidFill>
                  <a:schemeClr val="bg1"/>
                </a:solidFill>
              </a:rPr>
              <a:t>sgiliau</a:t>
            </a:r>
            <a:r>
              <a:rPr lang="en-GB" dirty="0">
                <a:solidFill>
                  <a:schemeClr val="bg1"/>
                </a:solidFill>
              </a:rPr>
              <a:t> </a:t>
            </a:r>
            <a:r>
              <a:rPr lang="en-GB" dirty="0" err="1">
                <a:solidFill>
                  <a:schemeClr val="bg1"/>
                </a:solidFill>
              </a:rPr>
              <a:t>iaith</a:t>
            </a:r>
            <a:r>
              <a:rPr lang="en-GB" dirty="0">
                <a:solidFill>
                  <a:schemeClr val="bg1"/>
                </a:solidFill>
              </a:rPr>
              <a:t> </a:t>
            </a:r>
            <a:r>
              <a:rPr lang="en-GB" dirty="0" err="1">
                <a:solidFill>
                  <a:schemeClr val="bg1"/>
                </a:solidFill>
              </a:rPr>
              <a:t>na</a:t>
            </a:r>
            <a:r>
              <a:rPr lang="en-GB" dirty="0">
                <a:solidFill>
                  <a:schemeClr val="bg1"/>
                </a:solidFill>
              </a:rPr>
              <a:t> </a:t>
            </a:r>
            <a:r>
              <a:rPr lang="en-GB" dirty="0" err="1">
                <a:solidFill>
                  <a:schemeClr val="bg1"/>
                </a:solidFill>
              </a:rPr>
              <a:t>phlant</a:t>
            </a:r>
            <a:r>
              <a:rPr lang="en-GB" dirty="0">
                <a:solidFill>
                  <a:schemeClr val="bg1"/>
                </a:solidFill>
              </a:rPr>
              <a:t> o </a:t>
            </a:r>
            <a:r>
              <a:rPr lang="en-GB" dirty="0" err="1">
                <a:solidFill>
                  <a:schemeClr val="bg1"/>
                </a:solidFill>
              </a:rPr>
              <a:t>gylch</a:t>
            </a:r>
            <a:r>
              <a:rPr lang="en-GB" dirty="0">
                <a:solidFill>
                  <a:schemeClr val="bg1"/>
                </a:solidFill>
              </a:rPr>
              <a:t> </a:t>
            </a:r>
            <a:r>
              <a:rPr lang="en-GB" dirty="0" err="1">
                <a:solidFill>
                  <a:schemeClr val="bg1"/>
                </a:solidFill>
              </a:rPr>
              <a:t>chwarae</a:t>
            </a:r>
            <a:r>
              <a:rPr lang="en-GB" dirty="0">
                <a:solidFill>
                  <a:schemeClr val="bg1"/>
                </a:solidFill>
              </a:rPr>
              <a:t> B. </a:t>
            </a:r>
            <a:r>
              <a:rPr lang="en-GB" dirty="0" err="1">
                <a:solidFill>
                  <a:schemeClr val="bg1"/>
                </a:solidFill>
              </a:rPr>
              <a:t>Ymddengys</a:t>
            </a:r>
            <a:r>
              <a:rPr lang="en-GB" dirty="0">
                <a:solidFill>
                  <a:schemeClr val="bg1"/>
                </a:solidFill>
              </a:rPr>
              <a:t> bod </a:t>
            </a:r>
            <a:r>
              <a:rPr lang="en-GB" dirty="0" err="1">
                <a:solidFill>
                  <a:schemeClr val="bg1"/>
                </a:solidFill>
              </a:rPr>
              <a:t>arsylwadau</a:t>
            </a:r>
            <a:r>
              <a:rPr lang="en-GB" dirty="0">
                <a:solidFill>
                  <a:schemeClr val="bg1"/>
                </a:solidFill>
              </a:rPr>
              <a:t> a </a:t>
            </a:r>
            <a:r>
              <a:rPr lang="en-GB" dirty="0" err="1">
                <a:solidFill>
                  <a:schemeClr val="bg1"/>
                </a:solidFill>
              </a:rPr>
              <a:t>chofnodion</a:t>
            </a:r>
            <a:r>
              <a:rPr lang="en-GB" dirty="0">
                <a:solidFill>
                  <a:schemeClr val="bg1"/>
                </a:solidFill>
              </a:rPr>
              <a:t> o </a:t>
            </a:r>
            <a:r>
              <a:rPr lang="en-GB" dirty="0" err="1">
                <a:solidFill>
                  <a:schemeClr val="bg1"/>
                </a:solidFill>
              </a:rPr>
              <a:t>sgiliau</a:t>
            </a:r>
            <a:r>
              <a:rPr lang="en-GB" dirty="0">
                <a:solidFill>
                  <a:schemeClr val="bg1"/>
                </a:solidFill>
              </a:rPr>
              <a:t> </a:t>
            </a:r>
            <a:r>
              <a:rPr lang="en-GB" dirty="0" err="1">
                <a:solidFill>
                  <a:schemeClr val="bg1"/>
                </a:solidFill>
              </a:rPr>
              <a:t>iaith</a:t>
            </a:r>
            <a:r>
              <a:rPr lang="en-GB" dirty="0">
                <a:solidFill>
                  <a:schemeClr val="bg1"/>
                </a:solidFill>
              </a:rPr>
              <a:t> plant </a:t>
            </a:r>
            <a:r>
              <a:rPr lang="en-GB" dirty="0" err="1">
                <a:solidFill>
                  <a:schemeClr val="bg1"/>
                </a:solidFill>
              </a:rPr>
              <a:t>dros</a:t>
            </a:r>
            <a:r>
              <a:rPr lang="en-GB" dirty="0">
                <a:solidFill>
                  <a:schemeClr val="bg1"/>
                </a:solidFill>
              </a:rPr>
              <a:t> </a:t>
            </a:r>
            <a:r>
              <a:rPr lang="en-GB" dirty="0" err="1">
                <a:solidFill>
                  <a:schemeClr val="bg1"/>
                </a:solidFill>
              </a:rPr>
              <a:t>gyfnod</a:t>
            </a:r>
            <a:r>
              <a:rPr lang="en-GB" dirty="0">
                <a:solidFill>
                  <a:schemeClr val="bg1"/>
                </a:solidFill>
              </a:rPr>
              <a:t> o </a:t>
            </a:r>
            <a:r>
              <a:rPr lang="en-GB" dirty="0" err="1">
                <a:solidFill>
                  <a:schemeClr val="bg1"/>
                </a:solidFill>
              </a:rPr>
              <a:t>sawl</a:t>
            </a:r>
            <a:r>
              <a:rPr lang="en-GB" dirty="0">
                <a:solidFill>
                  <a:schemeClr val="bg1"/>
                </a:solidFill>
              </a:rPr>
              <a:t> </a:t>
            </a:r>
            <a:r>
              <a:rPr lang="en-GB" dirty="0" err="1">
                <a:solidFill>
                  <a:schemeClr val="bg1"/>
                </a:solidFill>
              </a:rPr>
              <a:t>blwyddyn</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cefnogi'r</a:t>
            </a:r>
            <a:r>
              <a:rPr lang="en-GB" dirty="0">
                <a:solidFill>
                  <a:schemeClr val="bg1"/>
                </a:solidFill>
              </a:rPr>
              <a:t> </a:t>
            </a:r>
            <a:r>
              <a:rPr lang="en-GB" dirty="0" err="1">
                <a:solidFill>
                  <a:schemeClr val="bg1"/>
                </a:solidFill>
              </a:rPr>
              <a:t>farn</a:t>
            </a:r>
            <a:r>
              <a:rPr lang="en-GB" dirty="0">
                <a:solidFill>
                  <a:schemeClr val="bg1"/>
                </a:solidFill>
              </a:rPr>
              <a:t> hon. </a:t>
            </a:r>
            <a:r>
              <a:rPr lang="en-GB" dirty="0" err="1">
                <a:solidFill>
                  <a:schemeClr val="bg1"/>
                </a:solidFill>
              </a:rPr>
              <a:t>Daw'r</a:t>
            </a:r>
            <a:r>
              <a:rPr lang="en-GB" dirty="0">
                <a:solidFill>
                  <a:schemeClr val="bg1"/>
                </a:solidFill>
              </a:rPr>
              <a:t> </a:t>
            </a:r>
            <a:r>
              <a:rPr lang="en-GB" dirty="0" err="1">
                <a:solidFill>
                  <a:schemeClr val="bg1"/>
                </a:solidFill>
              </a:rPr>
              <a:t>athrawon</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casgliad</a:t>
            </a:r>
            <a:r>
              <a:rPr lang="en-GB" dirty="0">
                <a:solidFill>
                  <a:schemeClr val="bg1"/>
                </a:solidFill>
              </a:rPr>
              <a:t> y </a:t>
            </a:r>
            <a:r>
              <a:rPr lang="en-GB" dirty="0" err="1">
                <a:solidFill>
                  <a:schemeClr val="bg1"/>
                </a:solidFill>
              </a:rPr>
              <a:t>gellir</a:t>
            </a:r>
            <a:r>
              <a:rPr lang="en-GB" dirty="0">
                <a:solidFill>
                  <a:schemeClr val="bg1"/>
                </a:solidFill>
              </a:rPr>
              <a:t> </a:t>
            </a:r>
            <a:r>
              <a:rPr lang="en-GB" dirty="0" err="1">
                <a:solidFill>
                  <a:schemeClr val="bg1"/>
                </a:solidFill>
              </a:rPr>
              <a:t>priodoli'r</a:t>
            </a:r>
            <a:r>
              <a:rPr lang="en-GB" dirty="0">
                <a:solidFill>
                  <a:schemeClr val="bg1"/>
                </a:solidFill>
              </a:rPr>
              <a:t> </a:t>
            </a:r>
            <a:r>
              <a:rPr lang="en-GB" dirty="0" err="1">
                <a:solidFill>
                  <a:schemeClr val="bg1"/>
                </a:solidFill>
              </a:rPr>
              <a:t>gwahaniaeth</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ansawdd</a:t>
            </a:r>
            <a:r>
              <a:rPr lang="en-GB" dirty="0">
                <a:solidFill>
                  <a:schemeClr val="bg1"/>
                </a:solidFill>
              </a:rPr>
              <a:t> </a:t>
            </a:r>
            <a:r>
              <a:rPr lang="en-GB" dirty="0" err="1">
                <a:solidFill>
                  <a:schemeClr val="bg1"/>
                </a:solidFill>
              </a:rPr>
              <a:t>uwch</a:t>
            </a:r>
            <a:r>
              <a:rPr lang="en-GB" dirty="0">
                <a:solidFill>
                  <a:schemeClr val="bg1"/>
                </a:solidFill>
              </a:rPr>
              <a:t> y </a:t>
            </a:r>
            <a:r>
              <a:rPr lang="en-GB" dirty="0" err="1">
                <a:solidFill>
                  <a:schemeClr val="bg1"/>
                </a:solidFill>
              </a:rPr>
              <a:t>rhyngweithio</a:t>
            </a:r>
            <a:r>
              <a:rPr lang="en-GB" dirty="0">
                <a:solidFill>
                  <a:schemeClr val="bg1"/>
                </a:solidFill>
              </a:rPr>
              <a:t> </a:t>
            </a:r>
            <a:r>
              <a:rPr lang="en-GB" dirty="0" err="1">
                <a:solidFill>
                  <a:schemeClr val="bg1"/>
                </a:solidFill>
              </a:rPr>
              <a:t>iaith</a:t>
            </a:r>
            <a:r>
              <a:rPr lang="en-GB" dirty="0">
                <a:solidFill>
                  <a:schemeClr val="bg1"/>
                </a:solidFill>
              </a:rPr>
              <a:t> </a:t>
            </a:r>
            <a:r>
              <a:rPr lang="en-GB" dirty="0" err="1">
                <a:solidFill>
                  <a:schemeClr val="bg1"/>
                </a:solidFill>
              </a:rPr>
              <a:t>rhwng</a:t>
            </a:r>
            <a:r>
              <a:rPr lang="en-GB" dirty="0">
                <a:solidFill>
                  <a:schemeClr val="bg1"/>
                </a:solidFill>
              </a:rPr>
              <a:t> y staff </a:t>
            </a:r>
            <a:r>
              <a:rPr lang="en-GB" dirty="0" err="1">
                <a:solidFill>
                  <a:schemeClr val="bg1"/>
                </a:solidFill>
              </a:rPr>
              <a:t>a'r</a:t>
            </a:r>
            <a:r>
              <a:rPr lang="en-GB" dirty="0">
                <a:solidFill>
                  <a:schemeClr val="bg1"/>
                </a:solidFill>
              </a:rPr>
              <a:t> plant </a:t>
            </a:r>
            <a:r>
              <a:rPr lang="en-GB" dirty="0" err="1">
                <a:solidFill>
                  <a:schemeClr val="bg1"/>
                </a:solidFill>
              </a:rPr>
              <a:t>yng</a:t>
            </a:r>
            <a:r>
              <a:rPr lang="en-GB" dirty="0">
                <a:solidFill>
                  <a:schemeClr val="bg1"/>
                </a:solidFill>
              </a:rPr>
              <a:t> </a:t>
            </a:r>
            <a:r>
              <a:rPr lang="en-GB" dirty="0" err="1">
                <a:solidFill>
                  <a:schemeClr val="bg1"/>
                </a:solidFill>
              </a:rPr>
              <a:t>nghanol</a:t>
            </a:r>
            <a:r>
              <a:rPr lang="en-GB" dirty="0">
                <a:solidFill>
                  <a:schemeClr val="bg1"/>
                </a:solidFill>
              </a:rPr>
              <a:t> </a:t>
            </a:r>
            <a:r>
              <a:rPr lang="en-GB" dirty="0" err="1">
                <a:solidFill>
                  <a:schemeClr val="bg1"/>
                </a:solidFill>
              </a:rPr>
              <a:t>cylch</a:t>
            </a:r>
            <a:r>
              <a:rPr lang="en-GB" dirty="0">
                <a:solidFill>
                  <a:schemeClr val="bg1"/>
                </a:solidFill>
              </a:rPr>
              <a:t> </a:t>
            </a:r>
            <a:r>
              <a:rPr lang="en-GB" dirty="0" err="1">
                <a:solidFill>
                  <a:schemeClr val="bg1"/>
                </a:solidFill>
              </a:rPr>
              <a:t>chwarae</a:t>
            </a:r>
            <a:r>
              <a:rPr lang="en-GB" dirty="0">
                <a:solidFill>
                  <a:schemeClr val="bg1"/>
                </a:solidFill>
              </a:rPr>
              <a:t> A.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 </a:t>
            </a:r>
            <a:r>
              <a:rPr lang="en-GB" dirty="0" err="1">
                <a:solidFill>
                  <a:schemeClr val="bg1"/>
                </a:solidFill>
              </a:rPr>
              <a:t>yw'r</a:t>
            </a:r>
            <a:r>
              <a:rPr lang="en-GB" dirty="0">
                <a:solidFill>
                  <a:schemeClr val="bg1"/>
                </a:solidFill>
              </a:rPr>
              <a:t> </a:t>
            </a:r>
            <a:r>
              <a:rPr lang="en-GB" dirty="0" err="1">
                <a:solidFill>
                  <a:schemeClr val="bg1"/>
                </a:solidFill>
              </a:rPr>
              <a:t>casgliad</a:t>
            </a:r>
            <a:r>
              <a:rPr lang="en-GB" dirty="0">
                <a:solidFill>
                  <a:schemeClr val="bg1"/>
                </a:solidFill>
              </a:rPr>
              <a:t> </a:t>
            </a:r>
            <a:r>
              <a:rPr lang="en-GB" dirty="0" err="1">
                <a:solidFill>
                  <a:schemeClr val="bg1"/>
                </a:solidFill>
              </a:rPr>
              <a:t>hwn</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briodol</a:t>
            </a:r>
            <a:r>
              <a:rPr lang="en-GB" dirty="0">
                <a:solidFill>
                  <a:schemeClr val="bg1"/>
                </a:solidFill>
              </a:rPr>
              <a:t>? Pa </a:t>
            </a:r>
            <a:r>
              <a:rPr lang="en-GB" dirty="0" err="1">
                <a:solidFill>
                  <a:schemeClr val="bg1"/>
                </a:solidFill>
              </a:rPr>
              <a:t>ffactorau</a:t>
            </a:r>
            <a:r>
              <a:rPr lang="en-GB" dirty="0">
                <a:solidFill>
                  <a:schemeClr val="bg1"/>
                </a:solidFill>
              </a:rPr>
              <a:t> </a:t>
            </a:r>
            <a:r>
              <a:rPr lang="en-GB" dirty="0" err="1">
                <a:solidFill>
                  <a:schemeClr val="bg1"/>
                </a:solidFill>
              </a:rPr>
              <a:t>eraill</a:t>
            </a:r>
            <a:r>
              <a:rPr lang="en-GB" dirty="0">
                <a:solidFill>
                  <a:schemeClr val="bg1"/>
                </a:solidFill>
              </a:rPr>
              <a:t> a </a:t>
            </a:r>
            <a:r>
              <a:rPr lang="en-GB" dirty="0" err="1">
                <a:solidFill>
                  <a:schemeClr val="bg1"/>
                </a:solidFill>
              </a:rPr>
              <a:t>allai</a:t>
            </a:r>
            <a:r>
              <a:rPr lang="en-GB" dirty="0">
                <a:solidFill>
                  <a:schemeClr val="bg1"/>
                </a:solidFill>
              </a:rPr>
              <a:t> </a:t>
            </a:r>
            <a:r>
              <a:rPr lang="en-GB" dirty="0" err="1">
                <a:solidFill>
                  <a:schemeClr val="bg1"/>
                </a:solidFill>
              </a:rPr>
              <a:t>fod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gysylltiedig</a:t>
            </a:r>
            <a:r>
              <a:rPr lang="en-GB" dirty="0">
                <a:solidFill>
                  <a:schemeClr val="bg1"/>
                </a:solidFill>
              </a:rPr>
              <a:t>?</a:t>
            </a:r>
          </a:p>
          <a:p>
            <a:pPr marL="285750" indent="-285750">
              <a:buFont typeface="Arial" panose="020B0604020202020204" pitchFamily="34" charset="0"/>
              <a:buChar char="•"/>
            </a:pPr>
            <a:r>
              <a:rPr lang="en-GB" dirty="0">
                <a:solidFill>
                  <a:schemeClr val="bg1"/>
                </a:solidFill>
              </a:rPr>
              <a:t>(</a:t>
            </a:r>
            <a:r>
              <a:rPr lang="en-GB" dirty="0" err="1">
                <a:solidFill>
                  <a:schemeClr val="bg1"/>
                </a:solidFill>
              </a:rPr>
              <a:t>addaswyd</a:t>
            </a:r>
            <a:r>
              <a:rPr lang="en-GB" dirty="0">
                <a:solidFill>
                  <a:schemeClr val="bg1"/>
                </a:solidFill>
              </a:rPr>
              <a:t> o Mukherji &amp; </a:t>
            </a:r>
            <a:r>
              <a:rPr lang="en-GB" dirty="0" err="1">
                <a:solidFill>
                  <a:schemeClr val="bg1"/>
                </a:solidFill>
              </a:rPr>
              <a:t>Albon</a:t>
            </a:r>
            <a:r>
              <a:rPr lang="en-GB" dirty="0">
                <a:solidFill>
                  <a:schemeClr val="bg1"/>
                </a:solidFill>
              </a:rPr>
              <a:t>, 2010)</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p>
        </p:txBody>
      </p:sp>
      <p:pic>
        <p:nvPicPr>
          <p:cNvPr id="7" name="Picture 6" descr="Text&#10;&#10;Description automatically generated with low confidence">
            <a:extLst>
              <a:ext uri="{FF2B5EF4-FFF2-40B4-BE49-F238E27FC236}">
                <a16:creationId xmlns:a16="http://schemas.microsoft.com/office/drawing/2014/main" id="{C4F81E83-A7A2-4487-99AF-2E74F945DF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8602" y="463523"/>
            <a:ext cx="2566988" cy="1257300"/>
          </a:xfrm>
          <a:prstGeom prst="rect">
            <a:avLst/>
          </a:prstGeom>
        </p:spPr>
      </p:pic>
    </p:spTree>
    <p:extLst>
      <p:ext uri="{BB962C8B-B14F-4D97-AF65-F5344CB8AC3E}">
        <p14:creationId xmlns:p14="http://schemas.microsoft.com/office/powerpoint/2010/main" val="2497029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Efallai</a:t>
            </a:r>
            <a:r>
              <a:rPr lang="en-GB" dirty="0">
                <a:solidFill>
                  <a:schemeClr val="bg1"/>
                </a:solidFill>
              </a:rPr>
              <a:t> </a:t>
            </a:r>
            <a:r>
              <a:rPr lang="en-GB" dirty="0" err="1">
                <a:solidFill>
                  <a:schemeClr val="bg1"/>
                </a:solidFill>
              </a:rPr>
              <a:t>na</a:t>
            </a:r>
            <a:r>
              <a:rPr lang="en-GB" dirty="0">
                <a:solidFill>
                  <a:schemeClr val="bg1"/>
                </a:solidFill>
              </a:rPr>
              <a:t> </a:t>
            </a:r>
            <a:r>
              <a:rPr lang="en-GB" dirty="0" err="1">
                <a:solidFill>
                  <a:schemeClr val="bg1"/>
                </a:solidFill>
              </a:rPr>
              <a:t>fydd</a:t>
            </a:r>
            <a:r>
              <a:rPr lang="en-GB" dirty="0">
                <a:solidFill>
                  <a:schemeClr val="bg1"/>
                </a:solidFill>
              </a:rPr>
              <a:t> </a:t>
            </a:r>
            <a:r>
              <a:rPr lang="en-GB" dirty="0" err="1">
                <a:solidFill>
                  <a:schemeClr val="bg1"/>
                </a:solidFill>
              </a:rPr>
              <a:t>gennych</a:t>
            </a:r>
            <a:r>
              <a:rPr lang="en-GB" dirty="0">
                <a:solidFill>
                  <a:schemeClr val="bg1"/>
                </a:solidFill>
              </a:rPr>
              <a:t> </a:t>
            </a:r>
            <a:r>
              <a:rPr lang="en-GB" dirty="0" err="1">
                <a:solidFill>
                  <a:schemeClr val="bg1"/>
                </a:solidFill>
              </a:rPr>
              <a:t>rhagdybiaeth</a:t>
            </a:r>
            <a:br>
              <a:rPr lang="en-GB" dirty="0">
                <a:solidFill>
                  <a:schemeClr val="bg1"/>
                </a:solidFill>
              </a:rPr>
            </a:br>
            <a:r>
              <a:rPr lang="en-GB" dirty="0">
                <a:solidFill>
                  <a:schemeClr val="bg1"/>
                </a:solidFill>
              </a:rPr>
              <a:t>You may not have a hypothesis</a:t>
            </a:r>
          </a:p>
        </p:txBody>
      </p:sp>
      <p:sp>
        <p:nvSpPr>
          <p:cNvPr id="3" name="Content Placeholder 2"/>
          <p:cNvSpPr>
            <a:spLocks noGrp="1"/>
          </p:cNvSpPr>
          <p:nvPr>
            <p:ph idx="1"/>
          </p:nvPr>
        </p:nvSpPr>
        <p:spPr>
          <a:xfrm>
            <a:off x="5460875" y="2404646"/>
            <a:ext cx="4721253" cy="4159783"/>
          </a:xfrm>
        </p:spPr>
        <p:txBody>
          <a:bodyPr>
            <a:normAutofit lnSpcReduction="10000"/>
          </a:bodyPr>
          <a:lstStyle/>
          <a:p>
            <a:r>
              <a:rPr lang="en-GB" sz="2000" dirty="0">
                <a:solidFill>
                  <a:schemeClr val="bg1"/>
                </a:solidFill>
              </a:rPr>
              <a:t>Attachment: How does it affect the development of social relationships between children in playgroup? </a:t>
            </a:r>
          </a:p>
          <a:p>
            <a:r>
              <a:rPr lang="en-GB" sz="2000" dirty="0">
                <a:solidFill>
                  <a:schemeClr val="bg1"/>
                </a:solidFill>
              </a:rPr>
              <a:t>An investigation into the impact of P4C on questioning skills in a KS2 classroom </a:t>
            </a:r>
          </a:p>
          <a:p>
            <a:r>
              <a:rPr lang="en-GB" sz="2000" dirty="0">
                <a:solidFill>
                  <a:schemeClr val="bg1"/>
                </a:solidFill>
              </a:rPr>
              <a:t>An evaluation of teaching strategies used to engage boys with reading at KS2 in an urban primary school </a:t>
            </a:r>
          </a:p>
          <a:p>
            <a:r>
              <a:rPr lang="en-GB" sz="2000" dirty="0">
                <a:solidFill>
                  <a:schemeClr val="bg1"/>
                </a:solidFill>
              </a:rPr>
              <a:t>An investigation into the perceived success of the Foundation Phase and the effectiveness of a play based curriculum.</a:t>
            </a:r>
          </a:p>
        </p:txBody>
      </p:sp>
      <p:sp>
        <p:nvSpPr>
          <p:cNvPr id="4" name="Content Placeholder 2">
            <a:extLst>
              <a:ext uri="{FF2B5EF4-FFF2-40B4-BE49-F238E27FC236}">
                <a16:creationId xmlns:a16="http://schemas.microsoft.com/office/drawing/2014/main" id="{6DCE591F-39E9-4C60-964A-C9200A2EA862}"/>
              </a:ext>
            </a:extLst>
          </p:cNvPr>
          <p:cNvSpPr txBox="1">
            <a:spLocks/>
          </p:cNvSpPr>
          <p:nvPr/>
        </p:nvSpPr>
        <p:spPr>
          <a:xfrm>
            <a:off x="534139" y="2547420"/>
            <a:ext cx="4721253" cy="415978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solidFill>
                  <a:schemeClr val="bg1"/>
                </a:solidFill>
              </a:rPr>
              <a:t>Ymlyniad</a:t>
            </a:r>
            <a:r>
              <a:rPr lang="en-GB" sz="2000" dirty="0">
                <a:solidFill>
                  <a:schemeClr val="bg1"/>
                </a:solidFill>
              </a:rPr>
              <a:t>: Sut </a:t>
            </a:r>
            <a:r>
              <a:rPr lang="en-GB" sz="2000" dirty="0" err="1">
                <a:solidFill>
                  <a:schemeClr val="bg1"/>
                </a:solidFill>
              </a:rPr>
              <a:t>mae'n</a:t>
            </a:r>
            <a:r>
              <a:rPr lang="en-GB" sz="2000" dirty="0">
                <a:solidFill>
                  <a:schemeClr val="bg1"/>
                </a:solidFill>
              </a:rPr>
              <a:t> </a:t>
            </a:r>
            <a:r>
              <a:rPr lang="en-GB" sz="2000" dirty="0" err="1">
                <a:solidFill>
                  <a:schemeClr val="bg1"/>
                </a:solidFill>
              </a:rPr>
              <a:t>effeithio</a:t>
            </a:r>
            <a:r>
              <a:rPr lang="en-GB" sz="2000" dirty="0">
                <a:solidFill>
                  <a:schemeClr val="bg1"/>
                </a:solidFill>
              </a:rPr>
              <a:t> </a:t>
            </a:r>
            <a:r>
              <a:rPr lang="en-GB" sz="2000" dirty="0" err="1">
                <a:solidFill>
                  <a:schemeClr val="bg1"/>
                </a:solidFill>
              </a:rPr>
              <a:t>ar</a:t>
            </a:r>
            <a:r>
              <a:rPr lang="en-GB" sz="2000" dirty="0">
                <a:solidFill>
                  <a:schemeClr val="bg1"/>
                </a:solidFill>
              </a:rPr>
              <a:t> </a:t>
            </a:r>
            <a:r>
              <a:rPr lang="en-GB" sz="2000" dirty="0" err="1">
                <a:solidFill>
                  <a:schemeClr val="bg1"/>
                </a:solidFill>
              </a:rPr>
              <a:t>ddatblygiad</a:t>
            </a:r>
            <a:r>
              <a:rPr lang="en-GB" sz="2000" dirty="0">
                <a:solidFill>
                  <a:schemeClr val="bg1"/>
                </a:solidFill>
              </a:rPr>
              <a:t> </a:t>
            </a:r>
            <a:r>
              <a:rPr lang="en-GB" sz="2000" dirty="0" err="1">
                <a:solidFill>
                  <a:schemeClr val="bg1"/>
                </a:solidFill>
              </a:rPr>
              <a:t>perthnasoedd</a:t>
            </a:r>
            <a:r>
              <a:rPr lang="en-GB" sz="2000" dirty="0">
                <a:solidFill>
                  <a:schemeClr val="bg1"/>
                </a:solidFill>
              </a:rPr>
              <a:t> </a:t>
            </a:r>
            <a:r>
              <a:rPr lang="en-GB" sz="2000" dirty="0" err="1">
                <a:solidFill>
                  <a:schemeClr val="bg1"/>
                </a:solidFill>
              </a:rPr>
              <a:t>cymdeithasol</a:t>
            </a:r>
            <a:r>
              <a:rPr lang="en-GB" sz="2000" dirty="0">
                <a:solidFill>
                  <a:schemeClr val="bg1"/>
                </a:solidFill>
              </a:rPr>
              <a:t> </a:t>
            </a:r>
            <a:r>
              <a:rPr lang="en-GB" sz="2000" dirty="0" err="1">
                <a:solidFill>
                  <a:schemeClr val="bg1"/>
                </a:solidFill>
              </a:rPr>
              <a:t>rhwng</a:t>
            </a:r>
            <a:r>
              <a:rPr lang="en-GB" sz="2000" dirty="0">
                <a:solidFill>
                  <a:schemeClr val="bg1"/>
                </a:solidFill>
              </a:rPr>
              <a:t> plant </a:t>
            </a:r>
            <a:r>
              <a:rPr lang="en-GB" sz="2000" dirty="0" err="1">
                <a:solidFill>
                  <a:schemeClr val="bg1"/>
                </a:solidFill>
              </a:rPr>
              <a:t>yn</a:t>
            </a:r>
            <a:r>
              <a:rPr lang="en-GB" sz="2000" dirty="0">
                <a:solidFill>
                  <a:schemeClr val="bg1"/>
                </a:solidFill>
              </a:rPr>
              <a:t> y </a:t>
            </a:r>
            <a:r>
              <a:rPr lang="en-GB" sz="2000" dirty="0" err="1">
                <a:solidFill>
                  <a:schemeClr val="bg1"/>
                </a:solidFill>
              </a:rPr>
              <a:t>cylch</a:t>
            </a:r>
            <a:r>
              <a:rPr lang="en-GB" sz="2000" dirty="0">
                <a:solidFill>
                  <a:schemeClr val="bg1"/>
                </a:solidFill>
              </a:rPr>
              <a:t> </a:t>
            </a:r>
            <a:r>
              <a:rPr lang="en-GB" sz="2000" dirty="0" err="1">
                <a:solidFill>
                  <a:schemeClr val="bg1"/>
                </a:solidFill>
              </a:rPr>
              <a:t>chwarae</a:t>
            </a:r>
            <a:r>
              <a:rPr lang="en-GB" sz="2000" dirty="0">
                <a:solidFill>
                  <a:schemeClr val="bg1"/>
                </a:solidFill>
              </a:rPr>
              <a:t>? </a:t>
            </a:r>
          </a:p>
          <a:p>
            <a:r>
              <a:rPr lang="en-GB" sz="2000" dirty="0" err="1">
                <a:solidFill>
                  <a:schemeClr val="bg1"/>
                </a:solidFill>
              </a:rPr>
              <a:t>Ymchwiliad</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effaith</a:t>
            </a:r>
            <a:r>
              <a:rPr lang="en-GB" sz="2000" dirty="0">
                <a:solidFill>
                  <a:schemeClr val="bg1"/>
                </a:solidFill>
              </a:rPr>
              <a:t> P4C </a:t>
            </a:r>
            <a:r>
              <a:rPr lang="en-GB" sz="2000" dirty="0" err="1">
                <a:solidFill>
                  <a:schemeClr val="bg1"/>
                </a:solidFill>
              </a:rPr>
              <a:t>ar</a:t>
            </a:r>
            <a:r>
              <a:rPr lang="en-GB" sz="2000" dirty="0">
                <a:solidFill>
                  <a:schemeClr val="bg1"/>
                </a:solidFill>
              </a:rPr>
              <a:t> </a:t>
            </a:r>
            <a:r>
              <a:rPr lang="en-GB" sz="2000" dirty="0" err="1">
                <a:solidFill>
                  <a:schemeClr val="bg1"/>
                </a:solidFill>
              </a:rPr>
              <a:t>sgiliau</a:t>
            </a:r>
            <a:r>
              <a:rPr lang="en-GB" sz="2000" dirty="0">
                <a:solidFill>
                  <a:schemeClr val="bg1"/>
                </a:solidFill>
              </a:rPr>
              <a:t> </a:t>
            </a:r>
            <a:r>
              <a:rPr lang="en-GB" sz="2000" dirty="0" err="1">
                <a:solidFill>
                  <a:schemeClr val="bg1"/>
                </a:solidFill>
              </a:rPr>
              <a:t>holi</a:t>
            </a:r>
            <a:r>
              <a:rPr lang="en-GB" sz="2000" dirty="0">
                <a:solidFill>
                  <a:schemeClr val="bg1"/>
                </a:solidFill>
              </a:rPr>
              <a:t> </a:t>
            </a:r>
            <a:r>
              <a:rPr lang="en-GB" sz="2000" dirty="0" err="1">
                <a:solidFill>
                  <a:schemeClr val="bg1"/>
                </a:solidFill>
              </a:rPr>
              <a:t>mewn</a:t>
            </a:r>
            <a:r>
              <a:rPr lang="en-GB" sz="2000" dirty="0">
                <a:solidFill>
                  <a:schemeClr val="bg1"/>
                </a:solidFill>
              </a:rPr>
              <a:t> </a:t>
            </a:r>
            <a:r>
              <a:rPr lang="en-GB" sz="2000" dirty="0" err="1">
                <a:solidFill>
                  <a:schemeClr val="bg1"/>
                </a:solidFill>
              </a:rPr>
              <a:t>ystafell</a:t>
            </a:r>
            <a:r>
              <a:rPr lang="en-GB" sz="2000" dirty="0">
                <a:solidFill>
                  <a:schemeClr val="bg1"/>
                </a:solidFill>
              </a:rPr>
              <a:t> </a:t>
            </a:r>
            <a:r>
              <a:rPr lang="en-GB" sz="2000" dirty="0" err="1">
                <a:solidFill>
                  <a:schemeClr val="bg1"/>
                </a:solidFill>
              </a:rPr>
              <a:t>ddosbarth</a:t>
            </a:r>
            <a:r>
              <a:rPr lang="en-GB" sz="2000" dirty="0">
                <a:solidFill>
                  <a:schemeClr val="bg1"/>
                </a:solidFill>
              </a:rPr>
              <a:t> CA2 </a:t>
            </a:r>
          </a:p>
          <a:p>
            <a:r>
              <a:rPr lang="en-GB" sz="2000" dirty="0" err="1">
                <a:solidFill>
                  <a:schemeClr val="bg1"/>
                </a:solidFill>
              </a:rPr>
              <a:t>Gwerthusiad</a:t>
            </a:r>
            <a:r>
              <a:rPr lang="en-GB" sz="2000" dirty="0">
                <a:solidFill>
                  <a:schemeClr val="bg1"/>
                </a:solidFill>
              </a:rPr>
              <a:t> o </a:t>
            </a:r>
            <a:r>
              <a:rPr lang="en-GB" sz="2000" dirty="0" err="1">
                <a:solidFill>
                  <a:schemeClr val="bg1"/>
                </a:solidFill>
              </a:rPr>
              <a:t>strategaethau</a:t>
            </a:r>
            <a:r>
              <a:rPr lang="en-GB" sz="2000" dirty="0">
                <a:solidFill>
                  <a:schemeClr val="bg1"/>
                </a:solidFill>
              </a:rPr>
              <a:t> </a:t>
            </a:r>
            <a:r>
              <a:rPr lang="en-GB" sz="2000" dirty="0" err="1">
                <a:solidFill>
                  <a:schemeClr val="bg1"/>
                </a:solidFill>
              </a:rPr>
              <a:t>addysgu</a:t>
            </a:r>
            <a:r>
              <a:rPr lang="en-GB" sz="2000" dirty="0">
                <a:solidFill>
                  <a:schemeClr val="bg1"/>
                </a:solidFill>
              </a:rPr>
              <a:t> a </a:t>
            </a:r>
            <a:r>
              <a:rPr lang="en-GB" sz="2000" dirty="0" err="1">
                <a:solidFill>
                  <a:schemeClr val="bg1"/>
                </a:solidFill>
              </a:rPr>
              <a:t>ddefnyddir</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ennyn</a:t>
            </a:r>
            <a:r>
              <a:rPr lang="en-GB" sz="2000" dirty="0">
                <a:solidFill>
                  <a:schemeClr val="bg1"/>
                </a:solidFill>
              </a:rPr>
              <a:t> </a:t>
            </a:r>
            <a:r>
              <a:rPr lang="en-GB" sz="2000" dirty="0" err="1">
                <a:solidFill>
                  <a:schemeClr val="bg1"/>
                </a:solidFill>
              </a:rPr>
              <a:t>diddordeb</a:t>
            </a:r>
            <a:r>
              <a:rPr lang="en-GB" sz="2000" dirty="0">
                <a:solidFill>
                  <a:schemeClr val="bg1"/>
                </a:solidFill>
              </a:rPr>
              <a:t> </a:t>
            </a:r>
            <a:r>
              <a:rPr lang="en-GB" sz="2000" dirty="0" err="1">
                <a:solidFill>
                  <a:schemeClr val="bg1"/>
                </a:solidFill>
              </a:rPr>
              <a:t>bechgyn</a:t>
            </a:r>
            <a:r>
              <a:rPr lang="en-GB" sz="2000" dirty="0">
                <a:solidFill>
                  <a:schemeClr val="bg1"/>
                </a:solidFill>
              </a:rPr>
              <a:t> gyda </a:t>
            </a:r>
            <a:r>
              <a:rPr lang="en-GB" sz="2000" dirty="0" err="1">
                <a:solidFill>
                  <a:schemeClr val="bg1"/>
                </a:solidFill>
              </a:rPr>
              <a:t>darllen</a:t>
            </a:r>
            <a:r>
              <a:rPr lang="en-GB" sz="2000" dirty="0">
                <a:solidFill>
                  <a:schemeClr val="bg1"/>
                </a:solidFill>
              </a:rPr>
              <a:t> </a:t>
            </a:r>
            <a:r>
              <a:rPr lang="en-GB" sz="2000" dirty="0" err="1">
                <a:solidFill>
                  <a:schemeClr val="bg1"/>
                </a:solidFill>
              </a:rPr>
              <a:t>yn</a:t>
            </a:r>
            <a:r>
              <a:rPr lang="en-GB" sz="2000" dirty="0">
                <a:solidFill>
                  <a:schemeClr val="bg1"/>
                </a:solidFill>
              </a:rPr>
              <a:t> CA2 </a:t>
            </a:r>
            <a:r>
              <a:rPr lang="en-GB" sz="2000" dirty="0" err="1">
                <a:solidFill>
                  <a:schemeClr val="bg1"/>
                </a:solidFill>
              </a:rPr>
              <a:t>mewn</a:t>
            </a:r>
            <a:r>
              <a:rPr lang="en-GB" sz="2000" dirty="0">
                <a:solidFill>
                  <a:schemeClr val="bg1"/>
                </a:solidFill>
              </a:rPr>
              <a:t> </a:t>
            </a:r>
            <a:r>
              <a:rPr lang="en-GB" sz="2000" dirty="0" err="1">
                <a:solidFill>
                  <a:schemeClr val="bg1"/>
                </a:solidFill>
              </a:rPr>
              <a:t>ysgol</a:t>
            </a:r>
            <a:r>
              <a:rPr lang="en-GB" sz="2000" dirty="0">
                <a:solidFill>
                  <a:schemeClr val="bg1"/>
                </a:solidFill>
              </a:rPr>
              <a:t> </a:t>
            </a:r>
            <a:r>
              <a:rPr lang="en-GB" sz="2000" dirty="0" err="1">
                <a:solidFill>
                  <a:schemeClr val="bg1"/>
                </a:solidFill>
              </a:rPr>
              <a:t>gynradd</a:t>
            </a:r>
            <a:r>
              <a:rPr lang="en-GB" sz="2000" dirty="0">
                <a:solidFill>
                  <a:schemeClr val="bg1"/>
                </a:solidFill>
              </a:rPr>
              <a:t> </a:t>
            </a:r>
            <a:r>
              <a:rPr lang="en-GB" sz="2000" dirty="0" err="1">
                <a:solidFill>
                  <a:schemeClr val="bg1"/>
                </a:solidFill>
              </a:rPr>
              <a:t>drefol</a:t>
            </a:r>
            <a:r>
              <a:rPr lang="en-GB" sz="2000" dirty="0">
                <a:solidFill>
                  <a:schemeClr val="bg1"/>
                </a:solidFill>
              </a:rPr>
              <a:t> </a:t>
            </a:r>
          </a:p>
          <a:p>
            <a:r>
              <a:rPr lang="en-GB" sz="2000" dirty="0" err="1">
                <a:solidFill>
                  <a:schemeClr val="bg1"/>
                </a:solidFill>
              </a:rPr>
              <a:t>Ymchwiliad</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lwyddiant</a:t>
            </a:r>
            <a:r>
              <a:rPr lang="en-GB" sz="2000" dirty="0">
                <a:solidFill>
                  <a:schemeClr val="bg1"/>
                </a:solidFill>
              </a:rPr>
              <a:t> </a:t>
            </a:r>
            <a:r>
              <a:rPr lang="en-GB" sz="2000" dirty="0" err="1">
                <a:solidFill>
                  <a:schemeClr val="bg1"/>
                </a:solidFill>
              </a:rPr>
              <a:t>canfyddedig</a:t>
            </a:r>
            <a:r>
              <a:rPr lang="en-GB" sz="2000" dirty="0">
                <a:solidFill>
                  <a:schemeClr val="bg1"/>
                </a:solidFill>
              </a:rPr>
              <a:t> y </a:t>
            </a:r>
            <a:r>
              <a:rPr lang="en-GB" sz="2000" dirty="0" err="1">
                <a:solidFill>
                  <a:schemeClr val="bg1"/>
                </a:solidFill>
              </a:rPr>
              <a:t>Cyfnod</a:t>
            </a:r>
            <a:r>
              <a:rPr lang="en-GB" sz="2000" dirty="0">
                <a:solidFill>
                  <a:schemeClr val="bg1"/>
                </a:solidFill>
              </a:rPr>
              <a:t> Sylfaen ac </a:t>
            </a:r>
            <a:r>
              <a:rPr lang="en-GB" sz="2000" dirty="0" err="1">
                <a:solidFill>
                  <a:schemeClr val="bg1"/>
                </a:solidFill>
              </a:rPr>
              <a:t>effeithiolrwydd</a:t>
            </a:r>
            <a:r>
              <a:rPr lang="en-GB" sz="2000" dirty="0">
                <a:solidFill>
                  <a:schemeClr val="bg1"/>
                </a:solidFill>
              </a:rPr>
              <a:t> </a:t>
            </a:r>
            <a:r>
              <a:rPr lang="en-GB" sz="2000" dirty="0" err="1">
                <a:solidFill>
                  <a:schemeClr val="bg1"/>
                </a:solidFill>
              </a:rPr>
              <a:t>cwricwlwm</a:t>
            </a:r>
            <a:r>
              <a:rPr lang="en-GB" sz="2000" dirty="0">
                <a:solidFill>
                  <a:schemeClr val="bg1"/>
                </a:solidFill>
              </a:rPr>
              <a:t> </a:t>
            </a:r>
            <a:r>
              <a:rPr lang="en-GB" sz="2000" dirty="0" err="1">
                <a:solidFill>
                  <a:schemeClr val="bg1"/>
                </a:solidFill>
              </a:rPr>
              <a:t>sy'n</a:t>
            </a:r>
            <a:r>
              <a:rPr lang="en-GB" sz="2000" dirty="0">
                <a:solidFill>
                  <a:schemeClr val="bg1"/>
                </a:solidFill>
              </a:rPr>
              <a:t> </a:t>
            </a:r>
            <a:r>
              <a:rPr lang="en-GB" sz="2000" dirty="0" err="1">
                <a:solidFill>
                  <a:schemeClr val="bg1"/>
                </a:solidFill>
              </a:rPr>
              <a:t>seiliedig</a:t>
            </a:r>
            <a:r>
              <a:rPr lang="en-GB" sz="2000" dirty="0">
                <a:solidFill>
                  <a:schemeClr val="bg1"/>
                </a:solidFill>
              </a:rPr>
              <a:t> </a:t>
            </a:r>
            <a:r>
              <a:rPr lang="en-GB" sz="2000" dirty="0" err="1">
                <a:solidFill>
                  <a:schemeClr val="bg1"/>
                </a:solidFill>
              </a:rPr>
              <a:t>ar</a:t>
            </a:r>
            <a:r>
              <a:rPr lang="en-GB" sz="2000" dirty="0">
                <a:solidFill>
                  <a:schemeClr val="bg1"/>
                </a:solidFill>
              </a:rPr>
              <a:t> </a:t>
            </a:r>
            <a:r>
              <a:rPr lang="en-GB" sz="2000" dirty="0" err="1">
                <a:solidFill>
                  <a:schemeClr val="bg1"/>
                </a:solidFill>
              </a:rPr>
              <a:t>chwarae</a:t>
            </a:r>
            <a:r>
              <a:rPr lang="en-GB" sz="2000" dirty="0">
                <a:solidFill>
                  <a:schemeClr val="bg1"/>
                </a:solidFill>
              </a:rPr>
              <a:t>.</a:t>
            </a:r>
          </a:p>
          <a:p>
            <a:endParaRPr lang="en-GB" dirty="0"/>
          </a:p>
        </p:txBody>
      </p:sp>
      <p:pic>
        <p:nvPicPr>
          <p:cNvPr id="6" name="Picture 5" descr="Shape, company name&#10;&#10;Description automatically generated">
            <a:extLst>
              <a:ext uri="{FF2B5EF4-FFF2-40B4-BE49-F238E27FC236}">
                <a16:creationId xmlns:a16="http://schemas.microsoft.com/office/drawing/2014/main" id="{D1B5A98E-12A3-4569-8EBE-D24444ABC4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78289" y="856802"/>
            <a:ext cx="1236377" cy="1547844"/>
          </a:xfrm>
          <a:prstGeom prst="rect">
            <a:avLst/>
          </a:prstGeom>
        </p:spPr>
      </p:pic>
      <p:pic>
        <p:nvPicPr>
          <p:cNvPr id="12" name="Picture 11" descr="Logo&#10;&#10;Description automatically generated">
            <a:extLst>
              <a:ext uri="{FF2B5EF4-FFF2-40B4-BE49-F238E27FC236}">
                <a16:creationId xmlns:a16="http://schemas.microsoft.com/office/drawing/2014/main" id="{52A28C5B-1347-4826-BFA6-1F05F8B031A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10460574" y="4484537"/>
            <a:ext cx="1459454" cy="1669683"/>
          </a:xfrm>
          <a:prstGeom prst="rect">
            <a:avLst/>
          </a:prstGeom>
        </p:spPr>
      </p:pic>
      <p:sp>
        <p:nvSpPr>
          <p:cNvPr id="13" name="TextBox 12">
            <a:extLst>
              <a:ext uri="{FF2B5EF4-FFF2-40B4-BE49-F238E27FC236}">
                <a16:creationId xmlns:a16="http://schemas.microsoft.com/office/drawing/2014/main" id="{49B4C23B-FD1A-4E1C-A9E0-13FFC2EB39AB}"/>
              </a:ext>
            </a:extLst>
          </p:cNvPr>
          <p:cNvSpPr txBox="1"/>
          <p:nvPr/>
        </p:nvSpPr>
        <p:spPr>
          <a:xfrm flipH="1">
            <a:off x="-595900" y="7023646"/>
            <a:ext cx="2478076" cy="369332"/>
          </a:xfrm>
          <a:prstGeom prst="rect">
            <a:avLst/>
          </a:prstGeom>
          <a:noFill/>
        </p:spPr>
        <p:txBody>
          <a:bodyPr wrap="square" rtlCol="0">
            <a:spAutoFit/>
          </a:bodyPr>
          <a:lstStyle/>
          <a:p>
            <a:r>
              <a:rPr lang="en-GB" sz="900">
                <a:hlinkClick r:id="rId6" tooltip="http://misrelatosyotrascosas.blogspot.com/2016/02/personaje.html"/>
              </a:rPr>
              <a:t>This Photo</a:t>
            </a:r>
            <a:r>
              <a:rPr lang="en-GB" sz="900"/>
              <a:t> by Unknown Author is licensed under </a:t>
            </a:r>
            <a:r>
              <a:rPr lang="en-GB" sz="900">
                <a:hlinkClick r:id="rId7" tooltip="https://creativecommons.org/licenses/by/3.0/"/>
              </a:rPr>
              <a:t>CC BY</a:t>
            </a:r>
            <a:endParaRPr lang="en-GB" sz="900"/>
          </a:p>
        </p:txBody>
      </p:sp>
    </p:spTree>
    <p:extLst>
      <p:ext uri="{BB962C8B-B14F-4D97-AF65-F5344CB8AC3E}">
        <p14:creationId xmlns:p14="http://schemas.microsoft.com/office/powerpoint/2010/main" val="2436275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Efallai</a:t>
            </a:r>
            <a:r>
              <a:rPr lang="en-GB" dirty="0">
                <a:solidFill>
                  <a:schemeClr val="bg1"/>
                </a:solidFill>
              </a:rPr>
              <a:t> </a:t>
            </a:r>
            <a:r>
              <a:rPr lang="en-GB" dirty="0" err="1">
                <a:solidFill>
                  <a:schemeClr val="bg1"/>
                </a:solidFill>
              </a:rPr>
              <a:t>na</a:t>
            </a:r>
            <a:r>
              <a:rPr lang="en-GB" dirty="0">
                <a:solidFill>
                  <a:schemeClr val="bg1"/>
                </a:solidFill>
              </a:rPr>
              <a:t> </a:t>
            </a:r>
            <a:r>
              <a:rPr lang="en-GB" dirty="0" err="1">
                <a:solidFill>
                  <a:schemeClr val="bg1"/>
                </a:solidFill>
              </a:rPr>
              <a:t>fydd</a:t>
            </a:r>
            <a:r>
              <a:rPr lang="en-GB" dirty="0">
                <a:solidFill>
                  <a:schemeClr val="bg1"/>
                </a:solidFill>
              </a:rPr>
              <a:t> </a:t>
            </a:r>
            <a:r>
              <a:rPr lang="en-GB" dirty="0" err="1">
                <a:solidFill>
                  <a:schemeClr val="bg1"/>
                </a:solidFill>
              </a:rPr>
              <a:t>gennych</a:t>
            </a:r>
            <a:r>
              <a:rPr lang="en-GB" dirty="0">
                <a:solidFill>
                  <a:schemeClr val="bg1"/>
                </a:solidFill>
              </a:rPr>
              <a:t> </a:t>
            </a:r>
            <a:r>
              <a:rPr lang="en-GB" dirty="0" err="1">
                <a:solidFill>
                  <a:schemeClr val="bg1"/>
                </a:solidFill>
              </a:rPr>
              <a:t>rhagdybiaeth</a:t>
            </a:r>
            <a:r>
              <a:rPr lang="en-GB" dirty="0">
                <a:solidFill>
                  <a:schemeClr val="bg1"/>
                </a:solidFill>
              </a:rPr>
              <a:t> You may not have a hypothesis</a:t>
            </a:r>
          </a:p>
        </p:txBody>
      </p:sp>
      <p:sp>
        <p:nvSpPr>
          <p:cNvPr id="3" name="Content Placeholder 2"/>
          <p:cNvSpPr>
            <a:spLocks noGrp="1"/>
          </p:cNvSpPr>
          <p:nvPr>
            <p:ph idx="1"/>
          </p:nvPr>
        </p:nvSpPr>
        <p:spPr>
          <a:xfrm>
            <a:off x="4975668" y="2083587"/>
            <a:ext cx="4856006" cy="4533896"/>
          </a:xfrm>
        </p:spPr>
        <p:txBody>
          <a:bodyPr>
            <a:normAutofit fontScale="92500"/>
          </a:bodyPr>
          <a:lstStyle/>
          <a:p>
            <a:r>
              <a:rPr lang="en-GB" sz="2000" dirty="0">
                <a:solidFill>
                  <a:schemeClr val="bg1"/>
                </a:solidFill>
              </a:rPr>
              <a:t>An evaluation of ‘Listening to the Voice of the Chid’ and its impact on the well being of the pre schoolchild. </a:t>
            </a:r>
          </a:p>
          <a:p>
            <a:r>
              <a:rPr lang="en-GB" sz="2000" dirty="0">
                <a:solidFill>
                  <a:schemeClr val="bg1"/>
                </a:solidFill>
              </a:rPr>
              <a:t>Challenging behaviour in Autistic adults: a case study into the alternatives to sensory issues through a case study of a young autistic man. </a:t>
            </a:r>
          </a:p>
          <a:p>
            <a:r>
              <a:rPr lang="en-GB" sz="2000" b="1" dirty="0">
                <a:solidFill>
                  <a:schemeClr val="bg1"/>
                </a:solidFill>
              </a:rPr>
              <a:t>Your title does need to be specific </a:t>
            </a:r>
            <a:r>
              <a:rPr lang="en-GB" sz="2000" dirty="0">
                <a:solidFill>
                  <a:schemeClr val="bg1"/>
                </a:solidFill>
              </a:rPr>
              <a:t>– </a:t>
            </a:r>
          </a:p>
          <a:p>
            <a:r>
              <a:rPr lang="en-GB" sz="2000" dirty="0">
                <a:solidFill>
                  <a:schemeClr val="bg1"/>
                </a:solidFill>
              </a:rPr>
              <a:t>An investigation into autism </a:t>
            </a:r>
          </a:p>
          <a:p>
            <a:r>
              <a:rPr lang="en-GB" sz="2000" dirty="0">
                <a:solidFill>
                  <a:schemeClr val="bg1"/>
                </a:solidFill>
              </a:rPr>
              <a:t>An investigation into the effect poverty has on academic performance and achievement of primary school pupils. </a:t>
            </a:r>
          </a:p>
          <a:p>
            <a:pPr marL="0" indent="0">
              <a:buNone/>
            </a:pPr>
            <a:r>
              <a:rPr lang="en-GB" sz="2000" dirty="0">
                <a:solidFill>
                  <a:schemeClr val="bg1"/>
                </a:solidFill>
              </a:rPr>
              <a:t>    BOTH TOO BROAD </a:t>
            </a:r>
          </a:p>
        </p:txBody>
      </p:sp>
      <p:sp>
        <p:nvSpPr>
          <p:cNvPr id="4" name="Content Placeholder 2">
            <a:extLst>
              <a:ext uri="{FF2B5EF4-FFF2-40B4-BE49-F238E27FC236}">
                <a16:creationId xmlns:a16="http://schemas.microsoft.com/office/drawing/2014/main" id="{7EB5F134-8D53-4B40-9B6C-D1CFC12F0B02}"/>
              </a:ext>
            </a:extLst>
          </p:cNvPr>
          <p:cNvSpPr txBox="1">
            <a:spLocks/>
          </p:cNvSpPr>
          <p:nvPr/>
        </p:nvSpPr>
        <p:spPr>
          <a:xfrm>
            <a:off x="248060" y="2236774"/>
            <a:ext cx="4856006" cy="4533896"/>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solidFill>
                  <a:schemeClr val="bg1"/>
                </a:solidFill>
              </a:rPr>
              <a:t>Gwerthusiad</a:t>
            </a:r>
            <a:r>
              <a:rPr lang="en-GB" sz="2000" dirty="0">
                <a:solidFill>
                  <a:schemeClr val="bg1"/>
                </a:solidFill>
              </a:rPr>
              <a:t> o ‘</a:t>
            </a:r>
            <a:r>
              <a:rPr lang="en-GB" sz="2000" dirty="0" err="1">
                <a:solidFill>
                  <a:schemeClr val="bg1"/>
                </a:solidFill>
              </a:rPr>
              <a:t>Lais</a:t>
            </a:r>
            <a:r>
              <a:rPr lang="en-GB" sz="2000" dirty="0">
                <a:solidFill>
                  <a:schemeClr val="bg1"/>
                </a:solidFill>
              </a:rPr>
              <a:t> y </a:t>
            </a:r>
            <a:r>
              <a:rPr lang="en-GB" sz="2000" dirty="0" err="1">
                <a:solidFill>
                  <a:schemeClr val="bg1"/>
                </a:solidFill>
              </a:rPr>
              <a:t>Plentyn</a:t>
            </a:r>
            <a:r>
              <a:rPr lang="en-GB" sz="2000" dirty="0">
                <a:solidFill>
                  <a:schemeClr val="bg1"/>
                </a:solidFill>
              </a:rPr>
              <a:t>’ </a:t>
            </a:r>
            <a:r>
              <a:rPr lang="en-GB" sz="2000" dirty="0" err="1">
                <a:solidFill>
                  <a:schemeClr val="bg1"/>
                </a:solidFill>
              </a:rPr>
              <a:t>a’i</a:t>
            </a:r>
            <a:r>
              <a:rPr lang="en-GB" sz="2000" dirty="0">
                <a:solidFill>
                  <a:schemeClr val="bg1"/>
                </a:solidFill>
              </a:rPr>
              <a:t> </a:t>
            </a:r>
            <a:r>
              <a:rPr lang="en-GB" sz="2000" dirty="0" err="1">
                <a:solidFill>
                  <a:schemeClr val="bg1"/>
                </a:solidFill>
              </a:rPr>
              <a:t>effaith</a:t>
            </a:r>
            <a:r>
              <a:rPr lang="en-GB" sz="2000" dirty="0">
                <a:solidFill>
                  <a:schemeClr val="bg1"/>
                </a:solidFill>
              </a:rPr>
              <a:t> </a:t>
            </a:r>
            <a:r>
              <a:rPr lang="en-GB" sz="2000" dirty="0" err="1">
                <a:solidFill>
                  <a:schemeClr val="bg1"/>
                </a:solidFill>
              </a:rPr>
              <a:t>ar</a:t>
            </a:r>
            <a:r>
              <a:rPr lang="en-GB" sz="2000" dirty="0">
                <a:solidFill>
                  <a:schemeClr val="bg1"/>
                </a:solidFill>
              </a:rPr>
              <a:t> les </a:t>
            </a:r>
            <a:r>
              <a:rPr lang="en-GB" sz="2000" dirty="0" err="1">
                <a:solidFill>
                  <a:schemeClr val="bg1"/>
                </a:solidFill>
              </a:rPr>
              <a:t>blant</a:t>
            </a:r>
            <a:r>
              <a:rPr lang="en-GB" sz="2000" dirty="0">
                <a:solidFill>
                  <a:schemeClr val="bg1"/>
                </a:solidFill>
              </a:rPr>
              <a:t> </a:t>
            </a:r>
            <a:r>
              <a:rPr lang="en-GB" sz="2000" dirty="0" err="1">
                <a:solidFill>
                  <a:schemeClr val="bg1"/>
                </a:solidFill>
              </a:rPr>
              <a:t>cyn</a:t>
            </a:r>
            <a:r>
              <a:rPr lang="en-GB" sz="2000" dirty="0">
                <a:solidFill>
                  <a:schemeClr val="bg1"/>
                </a:solidFill>
              </a:rPr>
              <a:t> </a:t>
            </a:r>
            <a:r>
              <a:rPr lang="en-GB" sz="2000" dirty="0" err="1">
                <a:solidFill>
                  <a:schemeClr val="bg1"/>
                </a:solidFill>
              </a:rPr>
              <a:t>oed</a:t>
            </a:r>
            <a:r>
              <a:rPr lang="en-GB" sz="2000" dirty="0">
                <a:solidFill>
                  <a:schemeClr val="bg1"/>
                </a:solidFill>
              </a:rPr>
              <a:t> </a:t>
            </a:r>
            <a:r>
              <a:rPr lang="en-GB" sz="2000" dirty="0" err="1">
                <a:solidFill>
                  <a:schemeClr val="bg1"/>
                </a:solidFill>
              </a:rPr>
              <a:t>ysgol</a:t>
            </a:r>
            <a:r>
              <a:rPr lang="en-GB" sz="2000" dirty="0">
                <a:solidFill>
                  <a:schemeClr val="bg1"/>
                </a:solidFill>
              </a:rPr>
              <a:t>. </a:t>
            </a:r>
          </a:p>
          <a:p>
            <a:r>
              <a:rPr lang="en-GB" sz="2000" dirty="0" err="1">
                <a:solidFill>
                  <a:schemeClr val="bg1"/>
                </a:solidFill>
              </a:rPr>
              <a:t>Ymddygiad</a:t>
            </a:r>
            <a:r>
              <a:rPr lang="en-GB" sz="2000" dirty="0">
                <a:solidFill>
                  <a:schemeClr val="bg1"/>
                </a:solidFill>
              </a:rPr>
              <a:t> </a:t>
            </a:r>
            <a:r>
              <a:rPr lang="en-GB" sz="2000" dirty="0" err="1">
                <a:solidFill>
                  <a:schemeClr val="bg1"/>
                </a:solidFill>
              </a:rPr>
              <a:t>heriol</a:t>
            </a:r>
            <a:r>
              <a:rPr lang="en-GB" sz="2000" dirty="0">
                <a:solidFill>
                  <a:schemeClr val="bg1"/>
                </a:solidFill>
              </a:rPr>
              <a:t> </a:t>
            </a:r>
            <a:r>
              <a:rPr lang="en-GB" sz="2000" dirty="0" err="1">
                <a:solidFill>
                  <a:schemeClr val="bg1"/>
                </a:solidFill>
              </a:rPr>
              <a:t>mewn</a:t>
            </a:r>
            <a:r>
              <a:rPr lang="en-GB" sz="2000" dirty="0">
                <a:solidFill>
                  <a:schemeClr val="bg1"/>
                </a:solidFill>
              </a:rPr>
              <a:t> </a:t>
            </a:r>
            <a:r>
              <a:rPr lang="en-GB" sz="2000" dirty="0" err="1">
                <a:solidFill>
                  <a:schemeClr val="bg1"/>
                </a:solidFill>
              </a:rPr>
              <a:t>oedolion</a:t>
            </a:r>
            <a:r>
              <a:rPr lang="en-GB" sz="2000" dirty="0">
                <a:solidFill>
                  <a:schemeClr val="bg1"/>
                </a:solidFill>
              </a:rPr>
              <a:t> </a:t>
            </a:r>
            <a:r>
              <a:rPr lang="en-GB" sz="2000" dirty="0" err="1">
                <a:solidFill>
                  <a:schemeClr val="bg1"/>
                </a:solidFill>
              </a:rPr>
              <a:t>awtistig</a:t>
            </a:r>
            <a:r>
              <a:rPr lang="en-GB" sz="2000" dirty="0">
                <a:solidFill>
                  <a:schemeClr val="bg1"/>
                </a:solidFill>
              </a:rPr>
              <a:t>: </a:t>
            </a:r>
            <a:r>
              <a:rPr lang="en-GB" sz="2000" dirty="0" err="1">
                <a:solidFill>
                  <a:schemeClr val="bg1"/>
                </a:solidFill>
              </a:rPr>
              <a:t>astudiaeth</a:t>
            </a:r>
            <a:r>
              <a:rPr lang="en-GB" sz="2000" dirty="0">
                <a:solidFill>
                  <a:schemeClr val="bg1"/>
                </a:solidFill>
              </a:rPr>
              <a:t> </a:t>
            </a:r>
            <a:r>
              <a:rPr lang="en-GB" sz="2000" dirty="0" err="1">
                <a:solidFill>
                  <a:schemeClr val="bg1"/>
                </a:solidFill>
              </a:rPr>
              <a:t>achos</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faterion</a:t>
            </a:r>
            <a:r>
              <a:rPr lang="en-GB" sz="2000" dirty="0">
                <a:solidFill>
                  <a:schemeClr val="bg1"/>
                </a:solidFill>
              </a:rPr>
              <a:t> </a:t>
            </a:r>
            <a:r>
              <a:rPr lang="en-GB" sz="2000" dirty="0" err="1">
                <a:solidFill>
                  <a:schemeClr val="bg1"/>
                </a:solidFill>
              </a:rPr>
              <a:t>ar</a:t>
            </a:r>
            <a:r>
              <a:rPr lang="en-GB" sz="2000" dirty="0">
                <a:solidFill>
                  <a:schemeClr val="bg1"/>
                </a:solidFill>
              </a:rPr>
              <a:t> </a:t>
            </a:r>
            <a:r>
              <a:rPr lang="en-GB" sz="2000" dirty="0" err="1">
                <a:solidFill>
                  <a:schemeClr val="bg1"/>
                </a:solidFill>
              </a:rPr>
              <a:t>wahan</a:t>
            </a:r>
            <a:r>
              <a:rPr lang="en-GB" sz="2000" dirty="0">
                <a:solidFill>
                  <a:schemeClr val="bg1"/>
                </a:solidFill>
              </a:rPr>
              <a:t> </a:t>
            </a:r>
            <a:r>
              <a:rPr lang="en-GB" sz="2000" dirty="0" err="1">
                <a:solidFill>
                  <a:schemeClr val="bg1"/>
                </a:solidFill>
              </a:rPr>
              <a:t>i</a:t>
            </a:r>
            <a:r>
              <a:rPr lang="en-GB" sz="2000" dirty="0">
                <a:solidFill>
                  <a:schemeClr val="bg1"/>
                </a:solidFill>
              </a:rPr>
              <a:t> rai </a:t>
            </a:r>
            <a:r>
              <a:rPr lang="en-GB" sz="2000" dirty="0" err="1">
                <a:solidFill>
                  <a:schemeClr val="bg1"/>
                </a:solidFill>
              </a:rPr>
              <a:t>synhwyraidd</a:t>
            </a:r>
            <a:r>
              <a:rPr lang="en-GB" sz="2000" dirty="0">
                <a:solidFill>
                  <a:schemeClr val="bg1"/>
                </a:solidFill>
              </a:rPr>
              <a:t>  </a:t>
            </a:r>
            <a:r>
              <a:rPr lang="en-GB" sz="2000" dirty="0" err="1">
                <a:solidFill>
                  <a:schemeClr val="bg1"/>
                </a:solidFill>
              </a:rPr>
              <a:t>trwy</a:t>
            </a:r>
            <a:r>
              <a:rPr lang="en-GB" sz="2000" dirty="0">
                <a:solidFill>
                  <a:schemeClr val="bg1"/>
                </a:solidFill>
              </a:rPr>
              <a:t> </a:t>
            </a:r>
            <a:r>
              <a:rPr lang="en-GB" sz="2000" dirty="0" err="1">
                <a:solidFill>
                  <a:schemeClr val="bg1"/>
                </a:solidFill>
              </a:rPr>
              <a:t>astudiaeth</a:t>
            </a:r>
            <a:r>
              <a:rPr lang="en-GB" sz="2000" dirty="0">
                <a:solidFill>
                  <a:schemeClr val="bg1"/>
                </a:solidFill>
              </a:rPr>
              <a:t> </a:t>
            </a:r>
            <a:r>
              <a:rPr lang="en-GB" sz="2000" dirty="0" err="1">
                <a:solidFill>
                  <a:schemeClr val="bg1"/>
                </a:solidFill>
              </a:rPr>
              <a:t>achos</a:t>
            </a:r>
            <a:r>
              <a:rPr lang="en-GB" sz="2000" dirty="0">
                <a:solidFill>
                  <a:schemeClr val="bg1"/>
                </a:solidFill>
              </a:rPr>
              <a:t> o </a:t>
            </a:r>
            <a:r>
              <a:rPr lang="en-GB" sz="2000" dirty="0" err="1">
                <a:solidFill>
                  <a:schemeClr val="bg1"/>
                </a:solidFill>
              </a:rPr>
              <a:t>ddyn</a:t>
            </a:r>
            <a:r>
              <a:rPr lang="en-GB" sz="2000" dirty="0">
                <a:solidFill>
                  <a:schemeClr val="bg1"/>
                </a:solidFill>
              </a:rPr>
              <a:t> </a:t>
            </a:r>
            <a:r>
              <a:rPr lang="en-GB" sz="2000" dirty="0" err="1">
                <a:solidFill>
                  <a:schemeClr val="bg1"/>
                </a:solidFill>
              </a:rPr>
              <a:t>ifanc</a:t>
            </a:r>
            <a:r>
              <a:rPr lang="en-GB" sz="2000" dirty="0">
                <a:solidFill>
                  <a:schemeClr val="bg1"/>
                </a:solidFill>
              </a:rPr>
              <a:t> </a:t>
            </a:r>
            <a:r>
              <a:rPr lang="en-GB" sz="2000" dirty="0" err="1">
                <a:solidFill>
                  <a:schemeClr val="bg1"/>
                </a:solidFill>
              </a:rPr>
              <a:t>awtistig</a:t>
            </a:r>
            <a:r>
              <a:rPr lang="en-GB" sz="2000" dirty="0">
                <a:solidFill>
                  <a:schemeClr val="bg1"/>
                </a:solidFill>
              </a:rPr>
              <a:t>. </a:t>
            </a:r>
          </a:p>
          <a:p>
            <a:r>
              <a:rPr lang="en-GB" sz="2000" b="1" dirty="0">
                <a:solidFill>
                  <a:schemeClr val="bg1"/>
                </a:solidFill>
              </a:rPr>
              <a:t>Mae </a:t>
            </a:r>
            <a:r>
              <a:rPr lang="en-GB" sz="2000" b="1" dirty="0" err="1">
                <a:solidFill>
                  <a:schemeClr val="bg1"/>
                </a:solidFill>
              </a:rPr>
              <a:t>angen</a:t>
            </a:r>
            <a:r>
              <a:rPr lang="en-GB" sz="2000" b="1" dirty="0">
                <a:solidFill>
                  <a:schemeClr val="bg1"/>
                </a:solidFill>
              </a:rPr>
              <a:t> </a:t>
            </a:r>
            <a:r>
              <a:rPr lang="en-GB" sz="2000" b="1" dirty="0" err="1">
                <a:solidFill>
                  <a:schemeClr val="bg1"/>
                </a:solidFill>
              </a:rPr>
              <a:t>i’ch</a:t>
            </a:r>
            <a:r>
              <a:rPr lang="en-GB" sz="2000" b="1" dirty="0">
                <a:solidFill>
                  <a:schemeClr val="bg1"/>
                </a:solidFill>
              </a:rPr>
              <a:t> </a:t>
            </a:r>
            <a:r>
              <a:rPr lang="en-GB" sz="2000" b="1" dirty="0" err="1">
                <a:solidFill>
                  <a:schemeClr val="bg1"/>
                </a:solidFill>
              </a:rPr>
              <a:t>teitl</a:t>
            </a:r>
            <a:r>
              <a:rPr lang="en-GB" sz="2000" b="1" dirty="0">
                <a:solidFill>
                  <a:schemeClr val="bg1"/>
                </a:solidFill>
              </a:rPr>
              <a:t> </a:t>
            </a:r>
            <a:r>
              <a:rPr lang="en-GB" sz="2000" b="1" dirty="0" err="1">
                <a:solidFill>
                  <a:schemeClr val="bg1"/>
                </a:solidFill>
              </a:rPr>
              <a:t>fod</a:t>
            </a:r>
            <a:r>
              <a:rPr lang="en-GB" sz="2000" b="1" dirty="0">
                <a:solidFill>
                  <a:schemeClr val="bg1"/>
                </a:solidFill>
              </a:rPr>
              <a:t> </a:t>
            </a:r>
            <a:r>
              <a:rPr lang="en-GB" sz="2000" b="1" dirty="0" err="1">
                <a:solidFill>
                  <a:schemeClr val="bg1"/>
                </a:solidFill>
              </a:rPr>
              <a:t>yn</a:t>
            </a:r>
            <a:r>
              <a:rPr lang="en-GB" sz="2000" b="1" dirty="0">
                <a:solidFill>
                  <a:schemeClr val="bg1"/>
                </a:solidFill>
              </a:rPr>
              <a:t> </a:t>
            </a:r>
            <a:r>
              <a:rPr lang="en-GB" sz="2000" b="1" dirty="0" err="1">
                <a:solidFill>
                  <a:schemeClr val="bg1"/>
                </a:solidFill>
              </a:rPr>
              <a:t>benodol</a:t>
            </a:r>
            <a:r>
              <a:rPr lang="en-GB" sz="2000" b="1" dirty="0">
                <a:solidFill>
                  <a:schemeClr val="bg1"/>
                </a:solidFill>
              </a:rPr>
              <a:t> </a:t>
            </a:r>
            <a:r>
              <a:rPr lang="en-GB" sz="2000" dirty="0">
                <a:solidFill>
                  <a:schemeClr val="bg1"/>
                </a:solidFill>
              </a:rPr>
              <a:t>– </a:t>
            </a:r>
          </a:p>
          <a:p>
            <a:r>
              <a:rPr lang="en-GB" sz="2000" dirty="0" err="1">
                <a:solidFill>
                  <a:schemeClr val="bg1"/>
                </a:solidFill>
              </a:rPr>
              <a:t>Astudiaeth</a:t>
            </a:r>
            <a:r>
              <a:rPr lang="en-GB" sz="2000" dirty="0">
                <a:solidFill>
                  <a:schemeClr val="bg1"/>
                </a:solidFill>
              </a:rPr>
              <a:t> am </a:t>
            </a:r>
            <a:r>
              <a:rPr lang="en-GB" sz="2000" dirty="0" err="1">
                <a:solidFill>
                  <a:schemeClr val="bg1"/>
                </a:solidFill>
              </a:rPr>
              <a:t>awtistiaeth</a:t>
            </a:r>
            <a:endParaRPr lang="en-GB" sz="2000" dirty="0">
              <a:solidFill>
                <a:schemeClr val="bg1"/>
              </a:solidFill>
            </a:endParaRPr>
          </a:p>
          <a:p>
            <a:r>
              <a:rPr lang="en-GB" sz="2000" dirty="0" err="1">
                <a:solidFill>
                  <a:schemeClr val="bg1"/>
                </a:solidFill>
              </a:rPr>
              <a:t>Astudiaeth</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effaith</a:t>
            </a:r>
            <a:r>
              <a:rPr lang="en-GB" sz="2000" dirty="0">
                <a:solidFill>
                  <a:schemeClr val="bg1"/>
                </a:solidFill>
              </a:rPr>
              <a:t> </a:t>
            </a:r>
            <a:r>
              <a:rPr lang="en-GB" sz="2000" dirty="0" err="1">
                <a:solidFill>
                  <a:schemeClr val="bg1"/>
                </a:solidFill>
              </a:rPr>
              <a:t>tlodi</a:t>
            </a:r>
            <a:r>
              <a:rPr lang="en-GB" sz="2000" dirty="0">
                <a:solidFill>
                  <a:schemeClr val="bg1"/>
                </a:solidFill>
              </a:rPr>
              <a:t> </a:t>
            </a:r>
            <a:r>
              <a:rPr lang="en-GB" sz="2000" dirty="0" err="1">
                <a:solidFill>
                  <a:schemeClr val="bg1"/>
                </a:solidFill>
              </a:rPr>
              <a:t>ar</a:t>
            </a:r>
            <a:r>
              <a:rPr lang="en-GB" sz="2000" dirty="0">
                <a:solidFill>
                  <a:schemeClr val="bg1"/>
                </a:solidFill>
              </a:rPr>
              <a:t> </a:t>
            </a:r>
            <a:r>
              <a:rPr lang="en-GB" sz="2000" dirty="0" err="1">
                <a:solidFill>
                  <a:schemeClr val="bg1"/>
                </a:solidFill>
              </a:rPr>
              <a:t>berfformiad</a:t>
            </a:r>
            <a:r>
              <a:rPr lang="en-GB" sz="2000" dirty="0">
                <a:solidFill>
                  <a:schemeClr val="bg1"/>
                </a:solidFill>
              </a:rPr>
              <a:t> </a:t>
            </a:r>
            <a:r>
              <a:rPr lang="en-GB" sz="2000" dirty="0" err="1">
                <a:solidFill>
                  <a:schemeClr val="bg1"/>
                </a:solidFill>
              </a:rPr>
              <a:t>academaidd</a:t>
            </a:r>
            <a:r>
              <a:rPr lang="en-GB" sz="2000" dirty="0">
                <a:solidFill>
                  <a:schemeClr val="bg1"/>
                </a:solidFill>
              </a:rPr>
              <a:t> a </a:t>
            </a:r>
            <a:r>
              <a:rPr lang="en-GB" sz="2000" dirty="0" err="1">
                <a:solidFill>
                  <a:schemeClr val="bg1"/>
                </a:solidFill>
              </a:rPr>
              <a:t>chyflawniad</a:t>
            </a:r>
            <a:r>
              <a:rPr lang="en-GB" sz="2000" dirty="0">
                <a:solidFill>
                  <a:schemeClr val="bg1"/>
                </a:solidFill>
              </a:rPr>
              <a:t> </a:t>
            </a:r>
            <a:r>
              <a:rPr lang="en-GB" sz="2000" dirty="0" err="1">
                <a:solidFill>
                  <a:schemeClr val="bg1"/>
                </a:solidFill>
              </a:rPr>
              <a:t>disgyblion</a:t>
            </a:r>
            <a:r>
              <a:rPr lang="en-GB" sz="2000" dirty="0">
                <a:solidFill>
                  <a:schemeClr val="bg1"/>
                </a:solidFill>
              </a:rPr>
              <a:t> </a:t>
            </a:r>
            <a:r>
              <a:rPr lang="en-GB" sz="2000" dirty="0" err="1">
                <a:solidFill>
                  <a:schemeClr val="bg1"/>
                </a:solidFill>
              </a:rPr>
              <a:t>cynradd</a:t>
            </a:r>
            <a:r>
              <a:rPr lang="en-GB" sz="2000" dirty="0">
                <a:solidFill>
                  <a:schemeClr val="bg1"/>
                </a:solidFill>
              </a:rPr>
              <a:t>.        Y DDAU YN RHY LLYDAN </a:t>
            </a:r>
          </a:p>
        </p:txBody>
      </p:sp>
      <p:pic>
        <p:nvPicPr>
          <p:cNvPr id="6" name="Picture 5" descr="Shape, circle&#10;&#10;Description automatically generated">
            <a:extLst>
              <a:ext uri="{FF2B5EF4-FFF2-40B4-BE49-F238E27FC236}">
                <a16:creationId xmlns:a16="http://schemas.microsoft.com/office/drawing/2014/main" id="{C8EC6A94-3507-4101-88DE-24C458CF79A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5148" y="4976520"/>
            <a:ext cx="1475198" cy="1139926"/>
          </a:xfrm>
          <a:prstGeom prst="rect">
            <a:avLst/>
          </a:prstGeom>
        </p:spPr>
      </p:pic>
      <p:pic>
        <p:nvPicPr>
          <p:cNvPr id="10" name="Picture 9" descr="Calendar&#10;&#10;Description automatically generated">
            <a:extLst>
              <a:ext uri="{FF2B5EF4-FFF2-40B4-BE49-F238E27FC236}">
                <a16:creationId xmlns:a16="http://schemas.microsoft.com/office/drawing/2014/main" id="{B46EECC7-2538-4884-9735-9F643BCA3DA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31674" y="609599"/>
            <a:ext cx="1475198" cy="1526421"/>
          </a:xfrm>
          <a:prstGeom prst="rect">
            <a:avLst/>
          </a:prstGeom>
        </p:spPr>
      </p:pic>
    </p:spTree>
    <p:extLst>
      <p:ext uri="{BB962C8B-B14F-4D97-AF65-F5344CB8AC3E}">
        <p14:creationId xmlns:p14="http://schemas.microsoft.com/office/powerpoint/2010/main" val="779168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Peth </a:t>
            </a:r>
            <a:r>
              <a:rPr lang="en-GB" dirty="0" err="1">
                <a:solidFill>
                  <a:schemeClr val="bg1"/>
                </a:solidFill>
              </a:rPr>
              <a:t>cyngor</a:t>
            </a:r>
            <a:r>
              <a:rPr lang="en-GB" dirty="0">
                <a:solidFill>
                  <a:schemeClr val="bg1"/>
                </a:solidFill>
              </a:rPr>
              <a:t>…</a:t>
            </a:r>
            <a:br>
              <a:rPr lang="en-GB" dirty="0">
                <a:solidFill>
                  <a:schemeClr val="bg1"/>
                </a:solidFill>
              </a:rPr>
            </a:br>
            <a:r>
              <a:rPr lang="en-GB" dirty="0">
                <a:solidFill>
                  <a:schemeClr val="bg1"/>
                </a:solidFill>
              </a:rPr>
              <a:t>Some advice…	</a:t>
            </a:r>
          </a:p>
        </p:txBody>
      </p:sp>
      <p:sp>
        <p:nvSpPr>
          <p:cNvPr id="3" name="Content Placeholder 2"/>
          <p:cNvSpPr>
            <a:spLocks noGrp="1"/>
          </p:cNvSpPr>
          <p:nvPr>
            <p:ph idx="1"/>
          </p:nvPr>
        </p:nvSpPr>
        <p:spPr>
          <a:xfrm>
            <a:off x="5755906" y="2160589"/>
            <a:ext cx="3984860" cy="3880773"/>
          </a:xfrm>
        </p:spPr>
        <p:txBody>
          <a:bodyPr vert="horz" lIns="91440" tIns="45720" rIns="91440" bIns="45720" rtlCol="0" anchor="t">
            <a:normAutofit/>
          </a:bodyPr>
          <a:lstStyle/>
          <a:p>
            <a:r>
              <a:rPr lang="en-GB" sz="2000" dirty="0">
                <a:solidFill>
                  <a:schemeClr val="bg1"/>
                </a:solidFill>
              </a:rPr>
              <a:t>Read widely, journals are your friend!</a:t>
            </a:r>
            <a:endParaRPr lang="en-GB" sz="2000" dirty="0">
              <a:solidFill>
                <a:schemeClr val="bg1"/>
              </a:solidFill>
              <a:cs typeface="Calibri"/>
            </a:endParaRPr>
          </a:p>
          <a:p>
            <a:r>
              <a:rPr lang="en-GB" sz="2000" dirty="0">
                <a:solidFill>
                  <a:schemeClr val="bg1"/>
                </a:solidFill>
              </a:rPr>
              <a:t>Consider using a reference manager e.g. Mendeley, Zotero, Endnote</a:t>
            </a:r>
          </a:p>
          <a:p>
            <a:r>
              <a:rPr lang="en-GB" sz="2000" dirty="0">
                <a:solidFill>
                  <a:schemeClr val="bg1"/>
                </a:solidFill>
                <a:cs typeface="Calibri"/>
              </a:rPr>
              <a:t>Consider booking study skills sessions if you are concerned about your academic skills in any way (link in Moodle resources and through Hwb)</a:t>
            </a:r>
          </a:p>
        </p:txBody>
      </p:sp>
      <p:sp>
        <p:nvSpPr>
          <p:cNvPr id="4" name="Content Placeholder 2">
            <a:extLst>
              <a:ext uri="{FF2B5EF4-FFF2-40B4-BE49-F238E27FC236}">
                <a16:creationId xmlns:a16="http://schemas.microsoft.com/office/drawing/2014/main" id="{68A7DA12-31EA-4442-8C62-0ED3309A1C4C}"/>
              </a:ext>
            </a:extLst>
          </p:cNvPr>
          <p:cNvSpPr txBox="1">
            <a:spLocks/>
          </p:cNvSpPr>
          <p:nvPr/>
        </p:nvSpPr>
        <p:spPr>
          <a:xfrm>
            <a:off x="677334" y="2367627"/>
            <a:ext cx="4443306"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solidFill>
                  <a:schemeClr val="bg1"/>
                </a:solidFill>
              </a:rPr>
              <a:t>Darllenwch</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eang</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enwedig</a:t>
            </a:r>
            <a:r>
              <a:rPr lang="en-GB" sz="2000" dirty="0">
                <a:solidFill>
                  <a:schemeClr val="bg1"/>
                </a:solidFill>
              </a:rPr>
              <a:t> </a:t>
            </a:r>
            <a:r>
              <a:rPr lang="en-GB" sz="2000" dirty="0" err="1">
                <a:solidFill>
                  <a:schemeClr val="bg1"/>
                </a:solidFill>
              </a:rPr>
              <a:t>erthyglau</a:t>
            </a:r>
            <a:r>
              <a:rPr lang="en-GB" sz="2000" dirty="0">
                <a:solidFill>
                  <a:schemeClr val="bg1"/>
                </a:solidFill>
              </a:rPr>
              <a:t> </a:t>
            </a:r>
            <a:r>
              <a:rPr lang="en-GB" sz="2000" dirty="0" err="1">
                <a:solidFill>
                  <a:schemeClr val="bg1"/>
                </a:solidFill>
              </a:rPr>
              <a:t>cyfnodolion</a:t>
            </a:r>
            <a:r>
              <a:rPr lang="en-GB" sz="2000" dirty="0">
                <a:solidFill>
                  <a:schemeClr val="bg1"/>
                </a:solidFill>
              </a:rPr>
              <a:t>.</a:t>
            </a:r>
            <a:endParaRPr lang="en-GB" sz="2000" dirty="0">
              <a:solidFill>
                <a:schemeClr val="bg1"/>
              </a:solidFill>
              <a:cs typeface="Calibri"/>
            </a:endParaRPr>
          </a:p>
          <a:p>
            <a:r>
              <a:rPr lang="en-GB" sz="2000" dirty="0" err="1">
                <a:solidFill>
                  <a:schemeClr val="bg1"/>
                </a:solidFill>
              </a:rPr>
              <a:t>Ystyriwch</a:t>
            </a:r>
            <a:r>
              <a:rPr lang="en-GB" sz="2000" dirty="0">
                <a:solidFill>
                  <a:schemeClr val="bg1"/>
                </a:solidFill>
              </a:rPr>
              <a:t> </a:t>
            </a:r>
            <a:r>
              <a:rPr lang="en-GB" sz="2000" dirty="0" err="1">
                <a:solidFill>
                  <a:schemeClr val="bg1"/>
                </a:solidFill>
              </a:rPr>
              <a:t>reolwr</a:t>
            </a:r>
            <a:r>
              <a:rPr lang="en-GB" sz="2000" dirty="0">
                <a:solidFill>
                  <a:schemeClr val="bg1"/>
                </a:solidFill>
              </a:rPr>
              <a:t> </a:t>
            </a:r>
            <a:r>
              <a:rPr lang="en-GB" sz="2000" dirty="0" err="1">
                <a:solidFill>
                  <a:schemeClr val="bg1"/>
                </a:solidFill>
              </a:rPr>
              <a:t>cyfeirnodi</a:t>
            </a:r>
            <a:r>
              <a:rPr lang="en-GB" sz="2000" dirty="0">
                <a:solidFill>
                  <a:schemeClr val="bg1"/>
                </a:solidFill>
              </a:rPr>
              <a:t> </a:t>
            </a:r>
            <a:r>
              <a:rPr lang="en-GB" sz="2000" dirty="0" err="1">
                <a:solidFill>
                  <a:schemeClr val="bg1"/>
                </a:solidFill>
              </a:rPr>
              <a:t>e.e.</a:t>
            </a:r>
            <a:r>
              <a:rPr lang="en-GB" sz="2000" dirty="0">
                <a:solidFill>
                  <a:schemeClr val="bg1"/>
                </a:solidFill>
              </a:rPr>
              <a:t> Mendeley, Zotero, Endnote</a:t>
            </a:r>
          </a:p>
          <a:p>
            <a:r>
              <a:rPr lang="en-GB" sz="2000" dirty="0" err="1">
                <a:solidFill>
                  <a:schemeClr val="bg1"/>
                </a:solidFill>
                <a:cs typeface="Calibri"/>
              </a:rPr>
              <a:t>Ystyriwch</a:t>
            </a:r>
            <a:r>
              <a:rPr lang="en-GB" sz="2000" dirty="0">
                <a:solidFill>
                  <a:schemeClr val="bg1"/>
                </a:solidFill>
                <a:cs typeface="Calibri"/>
              </a:rPr>
              <a:t> </a:t>
            </a:r>
            <a:r>
              <a:rPr lang="en-GB" sz="2000" dirty="0" err="1">
                <a:solidFill>
                  <a:schemeClr val="bg1"/>
                </a:solidFill>
                <a:cs typeface="Calibri"/>
              </a:rPr>
              <a:t>archebu</a:t>
            </a:r>
            <a:r>
              <a:rPr lang="en-GB" sz="2000" dirty="0">
                <a:solidFill>
                  <a:schemeClr val="bg1"/>
                </a:solidFill>
                <a:cs typeface="Calibri"/>
              </a:rPr>
              <a:t> </a:t>
            </a:r>
            <a:r>
              <a:rPr lang="en-GB" sz="2000" dirty="0" err="1">
                <a:solidFill>
                  <a:schemeClr val="bg1"/>
                </a:solidFill>
                <a:cs typeface="Calibri"/>
              </a:rPr>
              <a:t>sesiynau</a:t>
            </a:r>
            <a:r>
              <a:rPr lang="en-GB" sz="2000" dirty="0">
                <a:solidFill>
                  <a:schemeClr val="bg1"/>
                </a:solidFill>
                <a:cs typeface="Calibri"/>
              </a:rPr>
              <a:t> </a:t>
            </a:r>
            <a:r>
              <a:rPr lang="en-GB" sz="2000" dirty="0" err="1">
                <a:solidFill>
                  <a:schemeClr val="bg1"/>
                </a:solidFill>
                <a:cs typeface="Calibri"/>
              </a:rPr>
              <a:t>sgiliau</a:t>
            </a:r>
            <a:r>
              <a:rPr lang="en-GB" sz="2000" dirty="0">
                <a:solidFill>
                  <a:schemeClr val="bg1"/>
                </a:solidFill>
                <a:cs typeface="Calibri"/>
              </a:rPr>
              <a:t> </a:t>
            </a:r>
            <a:r>
              <a:rPr lang="en-GB" sz="2000" dirty="0" err="1">
                <a:solidFill>
                  <a:schemeClr val="bg1"/>
                </a:solidFill>
                <a:cs typeface="Calibri"/>
              </a:rPr>
              <a:t>astudio</a:t>
            </a:r>
            <a:r>
              <a:rPr lang="en-GB" sz="2000" dirty="0">
                <a:solidFill>
                  <a:schemeClr val="bg1"/>
                </a:solidFill>
                <a:cs typeface="Calibri"/>
              </a:rPr>
              <a:t> </a:t>
            </a:r>
            <a:r>
              <a:rPr lang="en-GB" sz="2000" dirty="0" err="1">
                <a:solidFill>
                  <a:schemeClr val="bg1"/>
                </a:solidFill>
                <a:cs typeface="Calibri"/>
              </a:rPr>
              <a:t>os</a:t>
            </a:r>
            <a:r>
              <a:rPr lang="en-GB" sz="2000" dirty="0">
                <a:solidFill>
                  <a:schemeClr val="bg1"/>
                </a:solidFill>
                <a:cs typeface="Calibri"/>
              </a:rPr>
              <a:t> </a:t>
            </a:r>
            <a:r>
              <a:rPr lang="en-GB" sz="2000" dirty="0" err="1">
                <a:solidFill>
                  <a:schemeClr val="bg1"/>
                </a:solidFill>
                <a:cs typeface="Calibri"/>
              </a:rPr>
              <a:t>ydych</a:t>
            </a:r>
            <a:r>
              <a:rPr lang="en-GB" sz="2000" dirty="0">
                <a:solidFill>
                  <a:schemeClr val="bg1"/>
                </a:solidFill>
                <a:cs typeface="Calibri"/>
              </a:rPr>
              <a:t> </a:t>
            </a:r>
            <a:r>
              <a:rPr lang="en-GB" sz="2000" dirty="0" err="1">
                <a:solidFill>
                  <a:schemeClr val="bg1"/>
                </a:solidFill>
                <a:cs typeface="Calibri"/>
              </a:rPr>
              <a:t>yn</a:t>
            </a:r>
            <a:r>
              <a:rPr lang="en-GB" sz="2000" dirty="0">
                <a:solidFill>
                  <a:schemeClr val="bg1"/>
                </a:solidFill>
                <a:cs typeface="Calibri"/>
              </a:rPr>
              <a:t> </a:t>
            </a:r>
            <a:r>
              <a:rPr lang="en-GB" sz="2000" dirty="0" err="1">
                <a:solidFill>
                  <a:schemeClr val="bg1"/>
                </a:solidFill>
                <a:cs typeface="Calibri"/>
              </a:rPr>
              <a:t>pryderu</a:t>
            </a:r>
            <a:r>
              <a:rPr lang="en-GB" sz="2000" dirty="0">
                <a:solidFill>
                  <a:schemeClr val="bg1"/>
                </a:solidFill>
                <a:cs typeface="Calibri"/>
              </a:rPr>
              <a:t> am </a:t>
            </a:r>
            <a:r>
              <a:rPr lang="en-GB" sz="2000" dirty="0" err="1">
                <a:solidFill>
                  <a:schemeClr val="bg1"/>
                </a:solidFill>
                <a:cs typeface="Calibri"/>
              </a:rPr>
              <a:t>eich</a:t>
            </a:r>
            <a:r>
              <a:rPr lang="en-GB" sz="2000" dirty="0">
                <a:solidFill>
                  <a:schemeClr val="bg1"/>
                </a:solidFill>
                <a:cs typeface="Calibri"/>
              </a:rPr>
              <a:t> </a:t>
            </a:r>
            <a:r>
              <a:rPr lang="en-GB" sz="2000" dirty="0" err="1">
                <a:solidFill>
                  <a:schemeClr val="bg1"/>
                </a:solidFill>
                <a:cs typeface="Calibri"/>
              </a:rPr>
              <a:t>sgiliau</a:t>
            </a:r>
            <a:r>
              <a:rPr lang="en-GB" sz="2000" dirty="0">
                <a:solidFill>
                  <a:schemeClr val="bg1"/>
                </a:solidFill>
                <a:cs typeface="Calibri"/>
              </a:rPr>
              <a:t> </a:t>
            </a:r>
            <a:r>
              <a:rPr lang="en-GB" sz="2000" dirty="0" err="1">
                <a:solidFill>
                  <a:schemeClr val="bg1"/>
                </a:solidFill>
                <a:cs typeface="Calibri"/>
              </a:rPr>
              <a:t>academaidd</a:t>
            </a:r>
            <a:r>
              <a:rPr lang="en-GB" sz="2000" dirty="0">
                <a:solidFill>
                  <a:schemeClr val="bg1"/>
                </a:solidFill>
                <a:cs typeface="Calibri"/>
              </a:rPr>
              <a:t> </a:t>
            </a:r>
            <a:r>
              <a:rPr lang="en-GB" sz="2000" dirty="0" err="1">
                <a:solidFill>
                  <a:schemeClr val="bg1"/>
                </a:solidFill>
                <a:cs typeface="Calibri"/>
              </a:rPr>
              <a:t>mewn</a:t>
            </a:r>
            <a:r>
              <a:rPr lang="en-GB" sz="2000" dirty="0">
                <a:solidFill>
                  <a:schemeClr val="bg1"/>
                </a:solidFill>
                <a:cs typeface="Calibri"/>
              </a:rPr>
              <a:t> </a:t>
            </a:r>
            <a:r>
              <a:rPr lang="en-GB" sz="2000" dirty="0" err="1">
                <a:solidFill>
                  <a:schemeClr val="bg1"/>
                </a:solidFill>
                <a:cs typeface="Calibri"/>
              </a:rPr>
              <a:t>unrhyw</a:t>
            </a:r>
            <a:r>
              <a:rPr lang="en-GB" sz="2000" dirty="0">
                <a:solidFill>
                  <a:schemeClr val="bg1"/>
                </a:solidFill>
                <a:cs typeface="Calibri"/>
              </a:rPr>
              <a:t> </a:t>
            </a:r>
            <a:r>
              <a:rPr lang="en-GB" sz="2000" dirty="0" err="1">
                <a:solidFill>
                  <a:schemeClr val="bg1"/>
                </a:solidFill>
                <a:cs typeface="Calibri"/>
              </a:rPr>
              <a:t>ffordd</a:t>
            </a:r>
            <a:r>
              <a:rPr lang="en-GB" sz="2000" dirty="0">
                <a:solidFill>
                  <a:schemeClr val="bg1"/>
                </a:solidFill>
                <a:cs typeface="Calibri"/>
              </a:rPr>
              <a:t> (</a:t>
            </a:r>
            <a:r>
              <a:rPr lang="en-GB" sz="2000" dirty="0" err="1">
                <a:solidFill>
                  <a:schemeClr val="bg1"/>
                </a:solidFill>
                <a:cs typeface="Calibri"/>
              </a:rPr>
              <a:t>dolen</a:t>
            </a:r>
            <a:r>
              <a:rPr lang="en-GB" sz="2000" dirty="0">
                <a:solidFill>
                  <a:schemeClr val="bg1"/>
                </a:solidFill>
                <a:cs typeface="Calibri"/>
              </a:rPr>
              <a:t> </a:t>
            </a:r>
            <a:r>
              <a:rPr lang="en-GB" sz="2000" dirty="0" err="1">
                <a:solidFill>
                  <a:schemeClr val="bg1"/>
                </a:solidFill>
                <a:cs typeface="Calibri"/>
              </a:rPr>
              <a:t>yn</a:t>
            </a:r>
            <a:r>
              <a:rPr lang="en-GB" sz="2000" dirty="0">
                <a:solidFill>
                  <a:schemeClr val="bg1"/>
                </a:solidFill>
                <a:cs typeface="Calibri"/>
              </a:rPr>
              <a:t> </a:t>
            </a:r>
            <a:r>
              <a:rPr lang="en-GB" sz="2000" dirty="0" err="1">
                <a:solidFill>
                  <a:schemeClr val="bg1"/>
                </a:solidFill>
                <a:cs typeface="Calibri"/>
              </a:rPr>
              <a:t>yr</a:t>
            </a:r>
            <a:r>
              <a:rPr lang="en-GB" sz="2000" dirty="0">
                <a:solidFill>
                  <a:schemeClr val="bg1"/>
                </a:solidFill>
                <a:cs typeface="Calibri"/>
              </a:rPr>
              <a:t> </a:t>
            </a:r>
            <a:r>
              <a:rPr lang="en-GB" sz="2000" dirty="0" err="1">
                <a:solidFill>
                  <a:schemeClr val="bg1"/>
                </a:solidFill>
                <a:cs typeface="Calibri"/>
              </a:rPr>
              <a:t>adnoddau</a:t>
            </a:r>
            <a:r>
              <a:rPr lang="en-GB" sz="2000" dirty="0">
                <a:solidFill>
                  <a:schemeClr val="bg1"/>
                </a:solidFill>
                <a:cs typeface="Calibri"/>
              </a:rPr>
              <a:t> Moodle ac </a:t>
            </a:r>
            <a:r>
              <a:rPr lang="en-GB" sz="2000" dirty="0" err="1">
                <a:solidFill>
                  <a:schemeClr val="bg1"/>
                </a:solidFill>
                <a:cs typeface="Calibri"/>
              </a:rPr>
              <a:t>ar</a:t>
            </a:r>
            <a:r>
              <a:rPr lang="en-GB" sz="2000" dirty="0">
                <a:solidFill>
                  <a:schemeClr val="bg1"/>
                </a:solidFill>
                <a:cs typeface="Calibri"/>
              </a:rPr>
              <a:t> Hwb)</a:t>
            </a:r>
          </a:p>
          <a:p>
            <a:endParaRPr lang="en-GB" dirty="0" err="1">
              <a:cs typeface="Calibri"/>
            </a:endParaRPr>
          </a:p>
        </p:txBody>
      </p:sp>
      <p:pic>
        <p:nvPicPr>
          <p:cNvPr id="5" name="Picture 4" descr="A picture containing icon&#10;&#10;Description automatically generated">
            <a:extLst>
              <a:ext uri="{FF2B5EF4-FFF2-40B4-BE49-F238E27FC236}">
                <a16:creationId xmlns:a16="http://schemas.microsoft.com/office/drawing/2014/main" id="{608C28CD-E604-4251-9F7C-CFA5B8F1141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3983" y="503722"/>
            <a:ext cx="1304381" cy="1304381"/>
          </a:xfrm>
          <a:prstGeom prst="rect">
            <a:avLst/>
          </a:prstGeom>
        </p:spPr>
      </p:pic>
    </p:spTree>
    <p:extLst>
      <p:ext uri="{BB962C8B-B14F-4D97-AF65-F5344CB8AC3E}">
        <p14:creationId xmlns:p14="http://schemas.microsoft.com/office/powerpoint/2010/main" val="3855924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Camau</a:t>
            </a:r>
            <a:r>
              <a:rPr lang="en-GB" dirty="0">
                <a:solidFill>
                  <a:schemeClr val="bg1"/>
                </a:solidFill>
              </a:rPr>
              <a:t> </a:t>
            </a:r>
            <a:r>
              <a:rPr lang="en-GB" dirty="0" err="1">
                <a:solidFill>
                  <a:schemeClr val="bg1"/>
                </a:solidFill>
              </a:rPr>
              <a:t>nesaf</a:t>
            </a:r>
            <a:r>
              <a:rPr lang="en-GB" dirty="0">
                <a:solidFill>
                  <a:schemeClr val="bg1"/>
                </a:solidFill>
              </a:rPr>
              <a:t>/Next steps</a:t>
            </a:r>
          </a:p>
        </p:txBody>
      </p:sp>
      <p:sp>
        <p:nvSpPr>
          <p:cNvPr id="3" name="Content Placeholder 2"/>
          <p:cNvSpPr>
            <a:spLocks noGrp="1"/>
          </p:cNvSpPr>
          <p:nvPr>
            <p:ph idx="1"/>
          </p:nvPr>
        </p:nvSpPr>
        <p:spPr>
          <a:xfrm>
            <a:off x="5461087" y="2238408"/>
            <a:ext cx="5565900" cy="3880773"/>
          </a:xfrm>
        </p:spPr>
        <p:txBody>
          <a:bodyPr>
            <a:normAutofit lnSpcReduction="10000"/>
          </a:bodyPr>
          <a:lstStyle/>
          <a:p>
            <a:r>
              <a:rPr lang="en-GB" sz="2000" b="1" dirty="0">
                <a:solidFill>
                  <a:schemeClr val="bg1"/>
                </a:solidFill>
              </a:rPr>
              <a:t>Initial meeting </a:t>
            </a:r>
            <a:r>
              <a:rPr lang="en-GB" sz="2000" dirty="0">
                <a:solidFill>
                  <a:schemeClr val="bg1"/>
                </a:solidFill>
              </a:rPr>
              <a:t>with your output tutor/supervisor</a:t>
            </a:r>
          </a:p>
          <a:p>
            <a:r>
              <a:rPr lang="en-GB" sz="2000" dirty="0">
                <a:solidFill>
                  <a:schemeClr val="bg1"/>
                </a:solidFill>
              </a:rPr>
              <a:t>Access </a:t>
            </a:r>
            <a:r>
              <a:rPr lang="en-GB" sz="2000" b="1" dirty="0">
                <a:solidFill>
                  <a:schemeClr val="bg1"/>
                </a:solidFill>
              </a:rPr>
              <a:t>Moodle</a:t>
            </a:r>
            <a:r>
              <a:rPr lang="en-GB" sz="2000" dirty="0">
                <a:solidFill>
                  <a:schemeClr val="bg1"/>
                </a:solidFill>
              </a:rPr>
              <a:t> and work through the materials within the induction section</a:t>
            </a:r>
          </a:p>
          <a:p>
            <a:r>
              <a:rPr lang="en-GB" sz="2000" b="1" dirty="0">
                <a:solidFill>
                  <a:schemeClr val="bg1"/>
                </a:solidFill>
              </a:rPr>
              <a:t>Tuesday 6</a:t>
            </a:r>
            <a:r>
              <a:rPr lang="en-GB" sz="2000" b="1" baseline="30000" dirty="0">
                <a:solidFill>
                  <a:schemeClr val="bg1"/>
                </a:solidFill>
              </a:rPr>
              <a:t>th</a:t>
            </a:r>
            <a:r>
              <a:rPr lang="en-GB" sz="2000" b="1" dirty="0">
                <a:solidFill>
                  <a:schemeClr val="bg1"/>
                </a:solidFill>
              </a:rPr>
              <a:t> October 10 - 12am (Writing a Research Proposal)</a:t>
            </a:r>
          </a:p>
          <a:p>
            <a:r>
              <a:rPr lang="en-GB" sz="2000" b="1" dirty="0">
                <a:solidFill>
                  <a:schemeClr val="bg1"/>
                </a:solidFill>
              </a:rPr>
              <a:t>Tuesday 13</a:t>
            </a:r>
            <a:r>
              <a:rPr lang="en-GB" sz="2000" b="1" baseline="30000" dirty="0">
                <a:solidFill>
                  <a:schemeClr val="bg1"/>
                </a:solidFill>
              </a:rPr>
              <a:t>th</a:t>
            </a:r>
            <a:r>
              <a:rPr lang="en-GB" sz="2000" b="1" dirty="0">
                <a:solidFill>
                  <a:schemeClr val="bg1"/>
                </a:solidFill>
              </a:rPr>
              <a:t> October 10 - 12am (Writing a Literature Review)</a:t>
            </a:r>
          </a:p>
          <a:p>
            <a:r>
              <a:rPr lang="en-GB" sz="2000" b="1" dirty="0">
                <a:solidFill>
                  <a:schemeClr val="bg1"/>
                </a:solidFill>
              </a:rPr>
              <a:t>Planning tutorials and academic skills audit</a:t>
            </a:r>
          </a:p>
          <a:p>
            <a:r>
              <a:rPr lang="en-GB" sz="2000" b="1" dirty="0">
                <a:solidFill>
                  <a:schemeClr val="bg1"/>
                </a:solidFill>
              </a:rPr>
              <a:t>Ethics form drop-in tbc as required</a:t>
            </a:r>
          </a:p>
          <a:p>
            <a:pPr marL="0" indent="0">
              <a:buNone/>
            </a:pPr>
            <a:endParaRPr lang="en-GB" sz="2400" b="1" dirty="0"/>
          </a:p>
        </p:txBody>
      </p:sp>
      <p:sp>
        <p:nvSpPr>
          <p:cNvPr id="4" name="Content Placeholder 2">
            <a:extLst>
              <a:ext uri="{FF2B5EF4-FFF2-40B4-BE49-F238E27FC236}">
                <a16:creationId xmlns:a16="http://schemas.microsoft.com/office/drawing/2014/main" id="{593FCCE0-539C-40ED-86BB-75432E6BCAE7}"/>
              </a:ext>
            </a:extLst>
          </p:cNvPr>
          <p:cNvSpPr txBox="1">
            <a:spLocks/>
          </p:cNvSpPr>
          <p:nvPr/>
        </p:nvSpPr>
        <p:spPr>
          <a:xfrm>
            <a:off x="426720" y="2238409"/>
            <a:ext cx="4788747" cy="388077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b="1" dirty="0" err="1">
                <a:solidFill>
                  <a:schemeClr val="bg1"/>
                </a:solidFill>
              </a:rPr>
              <a:t>Cyfarfod</a:t>
            </a:r>
            <a:r>
              <a:rPr lang="en-GB" sz="2000" b="1" dirty="0">
                <a:solidFill>
                  <a:schemeClr val="bg1"/>
                </a:solidFill>
              </a:rPr>
              <a:t> </a:t>
            </a:r>
            <a:r>
              <a:rPr lang="en-GB" sz="2000" b="1" dirty="0" err="1">
                <a:solidFill>
                  <a:schemeClr val="bg1"/>
                </a:solidFill>
              </a:rPr>
              <a:t>cychwynnol</a:t>
            </a:r>
            <a:r>
              <a:rPr lang="en-GB" sz="2000" b="1" dirty="0">
                <a:solidFill>
                  <a:schemeClr val="bg1"/>
                </a:solidFill>
              </a:rPr>
              <a:t> </a:t>
            </a:r>
            <a:r>
              <a:rPr lang="en-GB" sz="2000" dirty="0" err="1">
                <a:solidFill>
                  <a:schemeClr val="bg1"/>
                </a:solidFill>
              </a:rPr>
              <a:t>gyda’ch</a:t>
            </a:r>
            <a:r>
              <a:rPr lang="en-GB" sz="2000" dirty="0">
                <a:solidFill>
                  <a:schemeClr val="bg1"/>
                </a:solidFill>
              </a:rPr>
              <a:t> </a:t>
            </a:r>
            <a:r>
              <a:rPr lang="en-GB" sz="2000" dirty="0" err="1">
                <a:solidFill>
                  <a:schemeClr val="bg1"/>
                </a:solidFill>
              </a:rPr>
              <a:t>tiwtor</a:t>
            </a:r>
            <a:r>
              <a:rPr lang="en-GB" sz="2000" dirty="0">
                <a:solidFill>
                  <a:schemeClr val="bg1"/>
                </a:solidFill>
              </a:rPr>
              <a:t> </a:t>
            </a:r>
            <a:r>
              <a:rPr lang="en-GB" sz="2000" dirty="0" err="1">
                <a:solidFill>
                  <a:schemeClr val="bg1"/>
                </a:solidFill>
              </a:rPr>
              <a:t>allbwn</a:t>
            </a:r>
            <a:r>
              <a:rPr lang="en-GB" sz="2000" dirty="0">
                <a:solidFill>
                  <a:schemeClr val="bg1"/>
                </a:solidFill>
              </a:rPr>
              <a:t>/</a:t>
            </a:r>
            <a:r>
              <a:rPr lang="en-GB" sz="2000" dirty="0" err="1">
                <a:solidFill>
                  <a:schemeClr val="bg1"/>
                </a:solidFill>
              </a:rPr>
              <a:t>goruchwylydd</a:t>
            </a:r>
            <a:endParaRPr lang="en-GB" sz="2000" dirty="0">
              <a:solidFill>
                <a:schemeClr val="bg1"/>
              </a:solidFill>
            </a:endParaRPr>
          </a:p>
          <a:p>
            <a:r>
              <a:rPr lang="en-GB" sz="2000" dirty="0" err="1">
                <a:solidFill>
                  <a:schemeClr val="bg1"/>
                </a:solidFill>
              </a:rPr>
              <a:t>Gweithiwch</a:t>
            </a:r>
            <a:r>
              <a:rPr lang="en-GB" sz="2000" dirty="0">
                <a:solidFill>
                  <a:schemeClr val="bg1"/>
                </a:solidFill>
              </a:rPr>
              <a:t> </a:t>
            </a:r>
            <a:r>
              <a:rPr lang="en-GB" sz="2000" dirty="0" err="1">
                <a:solidFill>
                  <a:schemeClr val="bg1"/>
                </a:solidFill>
              </a:rPr>
              <a:t>drwy’r</a:t>
            </a:r>
            <a:r>
              <a:rPr lang="en-GB" sz="2000" dirty="0">
                <a:solidFill>
                  <a:schemeClr val="bg1"/>
                </a:solidFill>
              </a:rPr>
              <a:t> </a:t>
            </a:r>
            <a:r>
              <a:rPr lang="en-GB" sz="2000" dirty="0" err="1">
                <a:solidFill>
                  <a:schemeClr val="bg1"/>
                </a:solidFill>
              </a:rPr>
              <a:t>adnoddau</a:t>
            </a:r>
            <a:r>
              <a:rPr lang="en-GB" sz="2000" dirty="0">
                <a:solidFill>
                  <a:schemeClr val="bg1"/>
                </a:solidFill>
              </a:rPr>
              <a:t> </a:t>
            </a:r>
            <a:r>
              <a:rPr lang="en-GB" sz="2000" b="1" dirty="0">
                <a:solidFill>
                  <a:schemeClr val="bg1"/>
                </a:solidFill>
              </a:rPr>
              <a:t>Moodle</a:t>
            </a:r>
            <a:r>
              <a:rPr lang="en-GB" sz="2000" dirty="0">
                <a:solidFill>
                  <a:schemeClr val="bg1"/>
                </a:solidFill>
              </a:rPr>
              <a:t> – </a:t>
            </a:r>
            <a:r>
              <a:rPr lang="en-GB" sz="2000" dirty="0" err="1">
                <a:solidFill>
                  <a:schemeClr val="bg1"/>
                </a:solidFill>
              </a:rPr>
              <a:t>adran</a:t>
            </a:r>
            <a:r>
              <a:rPr lang="en-GB" sz="2000" dirty="0">
                <a:solidFill>
                  <a:schemeClr val="bg1"/>
                </a:solidFill>
              </a:rPr>
              <a:t> </a:t>
            </a:r>
            <a:r>
              <a:rPr lang="en-GB" sz="2000" dirty="0" err="1">
                <a:solidFill>
                  <a:schemeClr val="bg1"/>
                </a:solidFill>
              </a:rPr>
              <a:t>Cynefino</a:t>
            </a:r>
            <a:endParaRPr lang="en-GB" sz="2000" dirty="0">
              <a:solidFill>
                <a:schemeClr val="bg1"/>
              </a:solidFill>
            </a:endParaRPr>
          </a:p>
          <a:p>
            <a:r>
              <a:rPr lang="en-GB" sz="2000" b="1" dirty="0" err="1">
                <a:solidFill>
                  <a:schemeClr val="bg1"/>
                </a:solidFill>
              </a:rPr>
              <a:t>Dydd</a:t>
            </a:r>
            <a:r>
              <a:rPr lang="en-GB" sz="2000" b="1" dirty="0">
                <a:solidFill>
                  <a:schemeClr val="bg1"/>
                </a:solidFill>
              </a:rPr>
              <a:t> Mawrth 7fed</a:t>
            </a:r>
            <a:r>
              <a:rPr lang="en-GB" sz="2000" b="1" baseline="30000" dirty="0">
                <a:solidFill>
                  <a:schemeClr val="bg1"/>
                </a:solidFill>
              </a:rPr>
              <a:t> </a:t>
            </a:r>
            <a:r>
              <a:rPr lang="en-GB" sz="2000" b="1" dirty="0">
                <a:solidFill>
                  <a:schemeClr val="bg1"/>
                </a:solidFill>
              </a:rPr>
              <a:t> o Hydref 10 -12 (</a:t>
            </a:r>
            <a:r>
              <a:rPr lang="en-GB" sz="2000" b="1" dirty="0" err="1">
                <a:solidFill>
                  <a:schemeClr val="bg1"/>
                </a:solidFill>
              </a:rPr>
              <a:t>Ysgrifennu</a:t>
            </a:r>
            <a:r>
              <a:rPr lang="en-GB" sz="2000" b="1" dirty="0">
                <a:solidFill>
                  <a:schemeClr val="bg1"/>
                </a:solidFill>
              </a:rPr>
              <a:t> </a:t>
            </a:r>
            <a:r>
              <a:rPr lang="en-GB" sz="2000" b="1" dirty="0" err="1">
                <a:solidFill>
                  <a:schemeClr val="bg1"/>
                </a:solidFill>
              </a:rPr>
              <a:t>Cynllun</a:t>
            </a:r>
            <a:r>
              <a:rPr lang="en-GB" sz="2000" b="1" dirty="0">
                <a:solidFill>
                  <a:schemeClr val="bg1"/>
                </a:solidFill>
              </a:rPr>
              <a:t> Ymchwil)</a:t>
            </a:r>
          </a:p>
          <a:p>
            <a:r>
              <a:rPr lang="en-GB" sz="2000" b="1" dirty="0" err="1">
                <a:solidFill>
                  <a:schemeClr val="bg1"/>
                </a:solidFill>
              </a:rPr>
              <a:t>Dydd</a:t>
            </a:r>
            <a:r>
              <a:rPr lang="en-GB" sz="2000" b="1" dirty="0">
                <a:solidFill>
                  <a:schemeClr val="bg1"/>
                </a:solidFill>
              </a:rPr>
              <a:t> Mawrth 13eg o Hydref 10 - 12 (</a:t>
            </a:r>
            <a:r>
              <a:rPr lang="en-GB" sz="2000" b="1" dirty="0" err="1">
                <a:solidFill>
                  <a:schemeClr val="bg1"/>
                </a:solidFill>
              </a:rPr>
              <a:t>Ysgrifennu</a:t>
            </a:r>
            <a:r>
              <a:rPr lang="en-GB" sz="2000" b="1" dirty="0">
                <a:solidFill>
                  <a:schemeClr val="bg1"/>
                </a:solidFill>
              </a:rPr>
              <a:t> </a:t>
            </a:r>
            <a:r>
              <a:rPr lang="en-GB" sz="2000" b="1" dirty="0" err="1">
                <a:solidFill>
                  <a:schemeClr val="bg1"/>
                </a:solidFill>
              </a:rPr>
              <a:t>Adolygiad</a:t>
            </a:r>
            <a:r>
              <a:rPr lang="en-GB" sz="2000" b="1" dirty="0">
                <a:solidFill>
                  <a:schemeClr val="bg1"/>
                </a:solidFill>
              </a:rPr>
              <a:t> </a:t>
            </a:r>
            <a:r>
              <a:rPr lang="en-GB" sz="2000" b="1" dirty="0" err="1">
                <a:solidFill>
                  <a:schemeClr val="bg1"/>
                </a:solidFill>
              </a:rPr>
              <a:t>Llenyddiaeth</a:t>
            </a:r>
            <a:r>
              <a:rPr lang="en-GB" sz="2000" b="1" dirty="0">
                <a:solidFill>
                  <a:schemeClr val="bg1"/>
                </a:solidFill>
              </a:rPr>
              <a:t>)</a:t>
            </a:r>
          </a:p>
          <a:p>
            <a:r>
              <a:rPr lang="en-GB" sz="2000" b="1" dirty="0" err="1">
                <a:solidFill>
                  <a:schemeClr val="bg1"/>
                </a:solidFill>
              </a:rPr>
              <a:t>Tiwtorialau</a:t>
            </a:r>
            <a:r>
              <a:rPr lang="en-GB" sz="2000" b="1" dirty="0">
                <a:solidFill>
                  <a:schemeClr val="bg1"/>
                </a:solidFill>
              </a:rPr>
              <a:t> </a:t>
            </a:r>
            <a:r>
              <a:rPr lang="en-GB" sz="2000" b="1" dirty="0" err="1">
                <a:solidFill>
                  <a:schemeClr val="bg1"/>
                </a:solidFill>
              </a:rPr>
              <a:t>cynllunio</a:t>
            </a:r>
            <a:r>
              <a:rPr lang="en-GB" sz="2000" b="1" dirty="0">
                <a:solidFill>
                  <a:schemeClr val="bg1"/>
                </a:solidFill>
              </a:rPr>
              <a:t> ac </a:t>
            </a:r>
            <a:r>
              <a:rPr lang="en-GB" sz="2000" b="1" dirty="0" err="1">
                <a:solidFill>
                  <a:schemeClr val="bg1"/>
                </a:solidFill>
              </a:rPr>
              <a:t>awdit</a:t>
            </a:r>
            <a:r>
              <a:rPr lang="en-GB" sz="2000" b="1" dirty="0">
                <a:solidFill>
                  <a:schemeClr val="bg1"/>
                </a:solidFill>
              </a:rPr>
              <a:t> </a:t>
            </a:r>
            <a:r>
              <a:rPr lang="en-GB" sz="2000" b="1" dirty="0" err="1">
                <a:solidFill>
                  <a:schemeClr val="bg1"/>
                </a:solidFill>
              </a:rPr>
              <a:t>sgiliau</a:t>
            </a:r>
            <a:r>
              <a:rPr lang="en-GB" sz="2000" b="1" dirty="0">
                <a:solidFill>
                  <a:schemeClr val="bg1"/>
                </a:solidFill>
              </a:rPr>
              <a:t> </a:t>
            </a:r>
            <a:r>
              <a:rPr lang="en-GB" sz="2000" b="1" dirty="0" err="1">
                <a:solidFill>
                  <a:schemeClr val="bg1"/>
                </a:solidFill>
              </a:rPr>
              <a:t>academaidd</a:t>
            </a:r>
            <a:endParaRPr lang="en-GB" sz="2000" b="1" dirty="0">
              <a:solidFill>
                <a:schemeClr val="bg1"/>
              </a:solidFill>
            </a:endParaRPr>
          </a:p>
          <a:p>
            <a:r>
              <a:rPr lang="en-GB" sz="2000" b="1" dirty="0" err="1">
                <a:solidFill>
                  <a:schemeClr val="bg1"/>
                </a:solidFill>
              </a:rPr>
              <a:t>Sesiwn</a:t>
            </a:r>
            <a:r>
              <a:rPr lang="en-GB" sz="2000" b="1" dirty="0">
                <a:solidFill>
                  <a:schemeClr val="bg1"/>
                </a:solidFill>
              </a:rPr>
              <a:t> </a:t>
            </a:r>
            <a:r>
              <a:rPr lang="en-GB" sz="2000" b="1" dirty="0" err="1">
                <a:solidFill>
                  <a:schemeClr val="bg1"/>
                </a:solidFill>
              </a:rPr>
              <a:t>galw-i-fewn</a:t>
            </a:r>
            <a:r>
              <a:rPr lang="en-GB" sz="2000" b="1" dirty="0">
                <a:solidFill>
                  <a:schemeClr val="bg1"/>
                </a:solidFill>
              </a:rPr>
              <a:t> </a:t>
            </a:r>
            <a:r>
              <a:rPr lang="en-GB" sz="2000" b="1" dirty="0" err="1">
                <a:solidFill>
                  <a:schemeClr val="bg1"/>
                </a:solidFill>
              </a:rPr>
              <a:t>ffurflen</a:t>
            </a:r>
            <a:r>
              <a:rPr lang="en-GB" sz="2000" b="1" dirty="0">
                <a:solidFill>
                  <a:schemeClr val="bg1"/>
                </a:solidFill>
              </a:rPr>
              <a:t> </a:t>
            </a:r>
            <a:r>
              <a:rPr lang="en-GB" sz="2000" b="1" dirty="0" err="1">
                <a:solidFill>
                  <a:schemeClr val="bg1"/>
                </a:solidFill>
              </a:rPr>
              <a:t>foeseg</a:t>
            </a:r>
            <a:r>
              <a:rPr lang="en-GB" sz="2000" b="1" dirty="0">
                <a:solidFill>
                  <a:schemeClr val="bg1"/>
                </a:solidFill>
              </a:rPr>
              <a:t> </a:t>
            </a:r>
            <a:r>
              <a:rPr lang="en-GB" sz="2000" b="1" dirty="0" err="1">
                <a:solidFill>
                  <a:schemeClr val="bg1"/>
                </a:solidFill>
              </a:rPr>
              <a:t>i’w</a:t>
            </a:r>
            <a:r>
              <a:rPr lang="en-GB" sz="2000" b="1" dirty="0">
                <a:solidFill>
                  <a:schemeClr val="bg1"/>
                </a:solidFill>
              </a:rPr>
              <a:t> </a:t>
            </a:r>
            <a:r>
              <a:rPr lang="en-GB" sz="2000" b="1" dirty="0" err="1">
                <a:solidFill>
                  <a:schemeClr val="bg1"/>
                </a:solidFill>
              </a:rPr>
              <a:t>gadarnhau</a:t>
            </a:r>
            <a:r>
              <a:rPr lang="en-GB" sz="2000" b="1" dirty="0">
                <a:solidFill>
                  <a:schemeClr val="bg1"/>
                </a:solidFill>
              </a:rPr>
              <a:t> </a:t>
            </a:r>
            <a:r>
              <a:rPr lang="en-GB" sz="2000" b="1" dirty="0" err="1">
                <a:solidFill>
                  <a:schemeClr val="bg1"/>
                </a:solidFill>
              </a:rPr>
              <a:t>yn</a:t>
            </a:r>
            <a:r>
              <a:rPr lang="en-GB" sz="2000" b="1" dirty="0">
                <a:solidFill>
                  <a:schemeClr val="bg1"/>
                </a:solidFill>
              </a:rPr>
              <a:t> </a:t>
            </a:r>
            <a:r>
              <a:rPr lang="en-GB" sz="2000" b="1" dirty="0" err="1">
                <a:solidFill>
                  <a:schemeClr val="bg1"/>
                </a:solidFill>
              </a:rPr>
              <a:t>ol</a:t>
            </a:r>
            <a:r>
              <a:rPr lang="en-GB" sz="2000" b="1" dirty="0">
                <a:solidFill>
                  <a:schemeClr val="bg1"/>
                </a:solidFill>
              </a:rPr>
              <a:t> yr </a:t>
            </a:r>
            <a:r>
              <a:rPr lang="en-GB" sz="2000" b="1" dirty="0" err="1">
                <a:solidFill>
                  <a:schemeClr val="bg1"/>
                </a:solidFill>
              </a:rPr>
              <a:t>angen</a:t>
            </a:r>
            <a:endParaRPr lang="en-GB" sz="2000" b="1" dirty="0">
              <a:solidFill>
                <a:schemeClr val="bg1"/>
              </a:solidFill>
            </a:endParaRPr>
          </a:p>
        </p:txBody>
      </p:sp>
      <p:pic>
        <p:nvPicPr>
          <p:cNvPr id="5" name="Picture 4" descr="A picture containing icon&#10;&#10;Description automatically generated">
            <a:extLst>
              <a:ext uri="{FF2B5EF4-FFF2-40B4-BE49-F238E27FC236}">
                <a16:creationId xmlns:a16="http://schemas.microsoft.com/office/drawing/2014/main" id="{9F96EAD4-4DDC-4386-B47D-E10B7AB2200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5269" y="476451"/>
            <a:ext cx="1304381" cy="1304381"/>
          </a:xfrm>
          <a:prstGeom prst="rect">
            <a:avLst/>
          </a:prstGeom>
        </p:spPr>
      </p:pic>
    </p:spTree>
    <p:extLst>
      <p:ext uri="{BB962C8B-B14F-4D97-AF65-F5344CB8AC3E}">
        <p14:creationId xmlns:p14="http://schemas.microsoft.com/office/powerpoint/2010/main" val="2592785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with the mouth open and another person with the mouth open&#10;&#10;Description automatically generated with low confidence">
            <a:extLst>
              <a:ext uri="{FF2B5EF4-FFF2-40B4-BE49-F238E27FC236}">
                <a16:creationId xmlns:a16="http://schemas.microsoft.com/office/drawing/2014/main" id="{9F898DE7-8801-4BA2-9BC8-39A940AC560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38126" y="1265323"/>
            <a:ext cx="8234832" cy="4206907"/>
          </a:xfrm>
          <a:prstGeom prst="rect">
            <a:avLst/>
          </a:prstGeom>
        </p:spPr>
      </p:pic>
    </p:spTree>
    <p:extLst>
      <p:ext uri="{BB962C8B-B14F-4D97-AF65-F5344CB8AC3E}">
        <p14:creationId xmlns:p14="http://schemas.microsoft.com/office/powerpoint/2010/main" val="1842363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dirty="0" err="1">
                <a:solidFill>
                  <a:schemeClr val="bg1"/>
                </a:solidFill>
              </a:rPr>
              <a:t>Darllen</a:t>
            </a:r>
            <a:r>
              <a:rPr lang="en-GB" dirty="0">
                <a:solidFill>
                  <a:schemeClr val="bg1"/>
                </a:solidFill>
              </a:rPr>
              <a:t> </a:t>
            </a:r>
            <a:r>
              <a:rPr lang="en-GB" dirty="0" err="1">
                <a:solidFill>
                  <a:schemeClr val="bg1"/>
                </a:solidFill>
              </a:rPr>
              <a:t>Pellach</a:t>
            </a:r>
            <a:r>
              <a:rPr lang="en-GB" dirty="0">
                <a:solidFill>
                  <a:schemeClr val="bg1"/>
                </a:solidFill>
              </a:rPr>
              <a:t>/Further Reading </a:t>
            </a:r>
          </a:p>
        </p:txBody>
      </p:sp>
      <p:sp>
        <p:nvSpPr>
          <p:cNvPr id="3" name="Content Placeholder 2"/>
          <p:cNvSpPr>
            <a:spLocks noGrp="1"/>
          </p:cNvSpPr>
          <p:nvPr>
            <p:ph idx="1"/>
          </p:nvPr>
        </p:nvSpPr>
        <p:spPr>
          <a:xfrm>
            <a:off x="677334" y="2160590"/>
            <a:ext cx="5220430" cy="3701270"/>
          </a:xfrm>
        </p:spPr>
        <p:txBody>
          <a:bodyPr vert="horz" lIns="91440" tIns="45720" rIns="91440" bIns="45720" rtlCol="0">
            <a:normAutofit/>
          </a:bodyPr>
          <a:lstStyle/>
          <a:p>
            <a:pPr marL="457200" indent="-457200"/>
            <a:r>
              <a:rPr lang="en-GB" dirty="0">
                <a:solidFill>
                  <a:schemeClr val="bg1"/>
                </a:solidFill>
              </a:rPr>
              <a:t>Bell J. (2010) Doing Your Research project (5th ed.) Milton Keynes: Open University Press </a:t>
            </a:r>
            <a:endParaRPr lang="en-GB" dirty="0">
              <a:solidFill>
                <a:schemeClr val="bg1"/>
              </a:solidFill>
              <a:cs typeface="Calibri" panose="020F0502020204030204"/>
            </a:endParaRPr>
          </a:p>
          <a:p>
            <a:pPr marL="457200" indent="-457200"/>
            <a:r>
              <a:rPr lang="en-GB" dirty="0">
                <a:solidFill>
                  <a:schemeClr val="bg1"/>
                </a:solidFill>
              </a:rPr>
              <a:t>Coles A &amp; McGrath J (2010) Your Education Research Project </a:t>
            </a:r>
            <a:r>
              <a:rPr lang="en-GB" dirty="0" err="1">
                <a:solidFill>
                  <a:schemeClr val="bg1"/>
                </a:solidFill>
              </a:rPr>
              <a:t>Guide.Harlow</a:t>
            </a:r>
            <a:r>
              <a:rPr lang="en-GB" dirty="0">
                <a:solidFill>
                  <a:schemeClr val="bg1"/>
                </a:solidFill>
              </a:rPr>
              <a:t>: Pearson </a:t>
            </a:r>
            <a:endParaRPr lang="en-GB" dirty="0">
              <a:solidFill>
                <a:schemeClr val="bg1"/>
              </a:solidFill>
              <a:cs typeface="Calibri" panose="020F0502020204030204"/>
            </a:endParaRPr>
          </a:p>
          <a:p>
            <a:pPr marL="457200" indent="-457200"/>
            <a:r>
              <a:rPr lang="en-GB" dirty="0">
                <a:solidFill>
                  <a:schemeClr val="bg1"/>
                </a:solidFill>
              </a:rPr>
              <a:t>Mukherji P &amp; Albon D (2010) Research Methods in Early Childhood. London: Sage </a:t>
            </a:r>
            <a:endParaRPr lang="en-GB" dirty="0">
              <a:solidFill>
                <a:schemeClr val="bg1"/>
              </a:solidFill>
              <a:cs typeface="Calibri" panose="020F0502020204030204"/>
            </a:endParaRPr>
          </a:p>
          <a:p>
            <a:pPr marL="457200" indent="-457200"/>
            <a:r>
              <a:rPr lang="en-GB" dirty="0" err="1">
                <a:solidFill>
                  <a:schemeClr val="bg1"/>
                </a:solidFill>
              </a:rPr>
              <a:t>Walliman</a:t>
            </a:r>
            <a:r>
              <a:rPr lang="en-GB" dirty="0">
                <a:solidFill>
                  <a:schemeClr val="bg1"/>
                </a:solidFill>
              </a:rPr>
              <a:t> N (2011) Research Methods: the basics. London: Routledge</a:t>
            </a:r>
            <a:endParaRPr lang="en-GB" dirty="0">
              <a:solidFill>
                <a:schemeClr val="bg1"/>
              </a:solidFill>
              <a:cs typeface="Calibri" panose="020F0502020204030204"/>
            </a:endParaRPr>
          </a:p>
          <a:p>
            <a:pPr marL="457200" indent="-457200"/>
            <a:r>
              <a:rPr lang="en-GB" dirty="0" err="1">
                <a:solidFill>
                  <a:schemeClr val="bg1"/>
                </a:solidFill>
                <a:ea typeface="+mn-lt"/>
                <a:cs typeface="+mn-lt"/>
              </a:rPr>
              <a:t>Walliman</a:t>
            </a:r>
            <a:r>
              <a:rPr lang="en-GB" dirty="0">
                <a:solidFill>
                  <a:schemeClr val="bg1"/>
                </a:solidFill>
                <a:ea typeface="+mn-lt"/>
                <a:cs typeface="+mn-lt"/>
              </a:rPr>
              <a:t> N (2014) Your Undergraduate Dissertation (2nd </a:t>
            </a:r>
            <a:r>
              <a:rPr lang="en-GB" dirty="0" err="1">
                <a:solidFill>
                  <a:schemeClr val="bg1"/>
                </a:solidFill>
                <a:ea typeface="+mn-lt"/>
                <a:cs typeface="+mn-lt"/>
              </a:rPr>
              <a:t>edn</a:t>
            </a:r>
            <a:r>
              <a:rPr lang="en-GB" dirty="0">
                <a:solidFill>
                  <a:schemeClr val="bg1"/>
                </a:solidFill>
                <a:ea typeface="+mn-lt"/>
                <a:cs typeface="+mn-lt"/>
              </a:rPr>
              <a:t>) London: Sage </a:t>
            </a:r>
            <a:endParaRPr lang="en-GB" dirty="0">
              <a:solidFill>
                <a:schemeClr val="bg1"/>
              </a:solidFill>
              <a:cs typeface="Calibri" panose="020F0502020204030204"/>
            </a:endParaRPr>
          </a:p>
        </p:txBody>
      </p:sp>
      <p:pic>
        <p:nvPicPr>
          <p:cNvPr id="4" name="Picture 3" descr="A picture containing icon&#10;&#10;Description automatically generated">
            <a:extLst>
              <a:ext uri="{FF2B5EF4-FFF2-40B4-BE49-F238E27FC236}">
                <a16:creationId xmlns:a16="http://schemas.microsoft.com/office/drawing/2014/main" id="{D65383D9-7654-47BB-8324-112634BEAF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7417" y="2159000"/>
            <a:ext cx="3145536" cy="3145536"/>
          </a:xfrm>
          <a:prstGeom prst="rect">
            <a:avLst/>
          </a:prstGeom>
        </p:spPr>
      </p:pic>
    </p:spTree>
    <p:extLst>
      <p:ext uri="{BB962C8B-B14F-4D97-AF65-F5344CB8AC3E}">
        <p14:creationId xmlns:p14="http://schemas.microsoft.com/office/powerpoint/2010/main" val="7151998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1333</TotalTime>
  <Words>3123</Words>
  <Application>Microsoft Office PowerPoint</Application>
  <PresentationFormat>Widescreen</PresentationFormat>
  <Paragraphs>257</Paragraphs>
  <Slides>22</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&amp;quot</vt:lpstr>
      <vt:lpstr>Calibre</vt:lpstr>
      <vt:lpstr>Proxima Nova</vt:lpstr>
      <vt:lpstr>Arial</vt:lpstr>
      <vt:lpstr>Calibri</vt:lpstr>
      <vt:lpstr>Calibri Light</vt:lpstr>
      <vt:lpstr>Segoe UI</vt:lpstr>
      <vt:lpstr>Trebuchet MS</vt:lpstr>
      <vt:lpstr>Wingdings 3</vt:lpstr>
      <vt:lpstr>Facet</vt:lpstr>
      <vt:lpstr>Prosiect Annibynnol Independent Project  (40 credyd/credits)</vt:lpstr>
      <vt:lpstr>Y Prosiect Annibynnol The Independent Project</vt:lpstr>
      <vt:lpstr>Eich dewisiadau/Your Choices</vt:lpstr>
      <vt:lpstr>Fel y rhan fwyaf o bethau… Like most things…</vt:lpstr>
      <vt:lpstr>Cyflogadwyedd Employability</vt:lpstr>
      <vt:lpstr>Beth yw ymchwil? / What is research?</vt:lpstr>
      <vt:lpstr>Geiriau allweddol/Key words</vt:lpstr>
      <vt:lpstr>Pam i ni’n gwneud ymchwil? Why do we undertake research?</vt:lpstr>
      <vt:lpstr>Camau allweddol o’r broses Key stages of the process </vt:lpstr>
      <vt:lpstr>Dyddiadau allweddol/Key dates</vt:lpstr>
      <vt:lpstr>Terminoleg/Terminology</vt:lpstr>
      <vt:lpstr>Strwythur y Portffolio / Portfolio structure </vt:lpstr>
      <vt:lpstr>Pwyntiau allweddol / Key points</vt:lpstr>
      <vt:lpstr>Themâu prosiect / Project topics</vt:lpstr>
      <vt:lpstr>Rhagdybiaeth – enghreifftiau Hypothesis - examples</vt:lpstr>
      <vt:lpstr>Newidynnau – enghreifftiau Variables - examples</vt:lpstr>
      <vt:lpstr>Efallai na fydd gennych rhagdybiaeth You may not have a hypothesis</vt:lpstr>
      <vt:lpstr>Efallai na fydd gennych rhagdybiaeth You may not have a hypothesis</vt:lpstr>
      <vt:lpstr>Peth cyngor… Some advice… </vt:lpstr>
      <vt:lpstr>Camau nesaf/Next steps</vt:lpstr>
      <vt:lpstr>PowerPoint Presentation</vt:lpstr>
      <vt:lpstr>Darllen Pellach/Further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lastModifiedBy>Helen A Griffiths</cp:lastModifiedBy>
  <cp:revision>141</cp:revision>
  <dcterms:created xsi:type="dcterms:W3CDTF">2018-10-01T19:14:13Z</dcterms:created>
  <dcterms:modified xsi:type="dcterms:W3CDTF">2026-09-23T13:17:35Z</dcterms:modified>
</cp:coreProperties>
</file>