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62"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EB760-2903-B9B4-1662-43F22DBA5D90}" v="308" dt="2026-04-28T12:37:46.942"/>
    <p1510:client id="{58AC7337-50ED-C5A4-747F-E44C26228DA7}" v="1124" dt="2026-04-27T10:37:1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4/28/2026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1826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4/28/2026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0051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4/28/2026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76467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4/28/2026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358315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4/28/2026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90142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4/28/2026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64433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4/28/2026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8123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4/28/2026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73646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4/28/2026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76041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4/28/2026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83623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4/28/2026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49081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4/28/2026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98685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port-washington-inn.com/role-of-attic-insulation-in-hotel-comfort/" TargetMode="External"/><Relationship Id="rId5" Type="http://schemas.openxmlformats.org/officeDocument/2006/relationships/hyperlink" Target="https://occa-design.com/blog/sustainability-hospitality-hotel-lighting/" TargetMode="External"/><Relationship Id="rId4" Type="http://schemas.openxmlformats.org/officeDocument/2006/relationships/hyperlink" Target="https://gobesolar.com/what-are-the-benefits-of-solar-for-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Hotel De Gregoire </a:t>
            </a:r>
          </a:p>
        </p:txBody>
      </p:sp>
      <p:sp>
        <p:nvSpPr>
          <p:cNvPr id="3" name="Subtitle 2"/>
          <p:cNvSpPr>
            <a:spLocks noGrp="1"/>
          </p:cNvSpPr>
          <p:nvPr>
            <p:ph type="subTitle" idx="1"/>
          </p:nvPr>
        </p:nvSpPr>
        <p:spPr/>
        <p:txBody>
          <a:bodyPr vert="horz" lIns="91440" tIns="45720" rIns="91440" bIns="45720" rtlCol="0" anchor="t">
            <a:normAutofit/>
          </a:bodyPr>
          <a:lstStyle/>
          <a:p>
            <a:r>
              <a:rPr lang="en-GB"/>
              <a:t>By Gregory Lawrence (2518638)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uildings by canals">
            <a:extLst>
              <a:ext uri="{FF2B5EF4-FFF2-40B4-BE49-F238E27FC236}">
                <a16:creationId xmlns:a16="http://schemas.microsoft.com/office/drawing/2014/main" id="{941425FC-78B7-F295-B2E3-BDC7A9F525EE}"/>
              </a:ext>
            </a:extLst>
          </p:cNvPr>
          <p:cNvPicPr>
            <a:picLocks noChangeAspect="1"/>
          </p:cNvPicPr>
          <p:nvPr/>
        </p:nvPicPr>
        <p:blipFill>
          <a:blip r:embed="rId2">
            <a:duotone>
              <a:schemeClr val="bg2">
                <a:shade val="45000"/>
                <a:satMod val="135000"/>
              </a:schemeClr>
              <a:prstClr val="white"/>
            </a:duotone>
            <a:alphaModFix amt="25000"/>
          </a:blip>
          <a:srcRect t="9849" b="5754"/>
          <a:stretch>
            <a:fillRect/>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9E77CD28-8B05-931F-21AF-309D0DFE962B}"/>
              </a:ext>
            </a:extLst>
          </p:cNvPr>
          <p:cNvSpPr>
            <a:spLocks noGrp="1"/>
          </p:cNvSpPr>
          <p:nvPr>
            <p:ph type="title"/>
          </p:nvPr>
        </p:nvSpPr>
        <p:spPr>
          <a:xfrm>
            <a:off x="2611808" y="808056"/>
            <a:ext cx="7958331" cy="1077229"/>
          </a:xfrm>
        </p:spPr>
        <p:txBody>
          <a:bodyPr>
            <a:normAutofit/>
          </a:bodyPr>
          <a:lstStyle/>
          <a:p>
            <a:pPr algn="l"/>
            <a:r>
              <a:rPr lang="en-GB">
                <a:cs typeface="Arial"/>
              </a:rPr>
              <a:t>Introduction</a:t>
            </a:r>
            <a:endParaRPr lang="en-GB"/>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540A3-A8F0-AFBA-2105-00B6D9B2BA51}"/>
              </a:ext>
            </a:extLst>
          </p:cNvPr>
          <p:cNvSpPr>
            <a:spLocks noGrp="1"/>
          </p:cNvSpPr>
          <p:nvPr>
            <p:ph idx="1"/>
          </p:nvPr>
        </p:nvSpPr>
        <p:spPr>
          <a:xfrm>
            <a:off x="2610579" y="2052116"/>
            <a:ext cx="7959560" cy="3997828"/>
          </a:xfrm>
        </p:spPr>
        <p:txBody>
          <a:bodyPr>
            <a:normAutofit/>
          </a:bodyPr>
          <a:lstStyle/>
          <a:p>
            <a:pPr marL="344170" indent="-344170"/>
            <a:r>
              <a:rPr lang="en-GB" dirty="0">
                <a:cs typeface="Arial"/>
              </a:rPr>
              <a:t>In today's presentation I </a:t>
            </a:r>
            <a:r>
              <a:rPr lang="en-GB" dirty="0" err="1">
                <a:cs typeface="Arial"/>
              </a:rPr>
              <a:t>wi</a:t>
            </a:r>
            <a:r>
              <a:rPr lang="en-GB" dirty="0">
                <a:cs typeface="Arial"/>
              </a:rPr>
              <a:t>ll be talking about Hotel de Gregoire which is going to be a sustainable and eco-friendly hotel. The target market is anybody, however we want to make the hotel more attractive to eco-friendly travellers. The </a:t>
            </a:r>
            <a:r>
              <a:rPr lang="en-GB" dirty="0" err="1">
                <a:cs typeface="Arial"/>
              </a:rPr>
              <a:t>locatio</a:t>
            </a:r>
            <a:r>
              <a:rPr lang="en-GB" dirty="0">
                <a:cs typeface="Arial"/>
              </a:rPr>
              <a:t>n is around Chertsey area to be closer to Thorpe park which is a very popular UK attraction. </a:t>
            </a:r>
          </a:p>
        </p:txBody>
      </p:sp>
    </p:spTree>
    <p:extLst>
      <p:ext uri="{BB962C8B-B14F-4D97-AF65-F5344CB8AC3E}">
        <p14:creationId xmlns:p14="http://schemas.microsoft.com/office/powerpoint/2010/main" val="3386625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123C3-79F0-17F8-B8CC-F58F49AE2E92}"/>
              </a:ext>
            </a:extLst>
          </p:cNvPr>
          <p:cNvSpPr>
            <a:spLocks noGrp="1"/>
          </p:cNvSpPr>
          <p:nvPr>
            <p:ph type="title"/>
          </p:nvPr>
        </p:nvSpPr>
        <p:spPr/>
        <p:txBody>
          <a:bodyPr/>
          <a:lstStyle/>
          <a:p>
            <a:r>
              <a:rPr lang="en-GB">
                <a:cs typeface="Arial"/>
              </a:rPr>
              <a:t>Sustainability strategies</a:t>
            </a:r>
            <a:endParaRPr lang="en-GB"/>
          </a:p>
        </p:txBody>
      </p:sp>
      <p:sp>
        <p:nvSpPr>
          <p:cNvPr id="3" name="Content Placeholder 2">
            <a:extLst>
              <a:ext uri="{FF2B5EF4-FFF2-40B4-BE49-F238E27FC236}">
                <a16:creationId xmlns:a16="http://schemas.microsoft.com/office/drawing/2014/main" id="{219E82E7-9F0E-EE97-AB6B-DA414B1B921E}"/>
              </a:ext>
            </a:extLst>
          </p:cNvPr>
          <p:cNvSpPr>
            <a:spLocks noGrp="1"/>
          </p:cNvSpPr>
          <p:nvPr>
            <p:ph idx="1"/>
          </p:nvPr>
        </p:nvSpPr>
        <p:spPr/>
        <p:txBody>
          <a:bodyPr>
            <a:normAutofit fontScale="92500" lnSpcReduction="10000"/>
          </a:bodyPr>
          <a:lstStyle/>
          <a:p>
            <a:pPr marL="344170" indent="-344170"/>
            <a:r>
              <a:rPr lang="en-GB" dirty="0">
                <a:cs typeface="Arial"/>
              </a:rPr>
              <a:t>Solar panels – These </a:t>
            </a:r>
            <a:r>
              <a:rPr lang="en-GB" dirty="0" err="1">
                <a:cs typeface="Arial"/>
              </a:rPr>
              <a:t>woul</a:t>
            </a:r>
            <a:r>
              <a:rPr lang="en-GB" dirty="0">
                <a:cs typeface="Arial"/>
              </a:rPr>
              <a:t>d be a wise and long-term efficient investment because they can reduce hotel energy costs and they provide long term efficiency for power and electricity which hotel guests would be very happy with (Go be solar, 2026). </a:t>
            </a:r>
          </a:p>
          <a:p>
            <a:pPr marL="344170" indent="-344170"/>
            <a:r>
              <a:rPr lang="en-GB" dirty="0">
                <a:cs typeface="Arial"/>
              </a:rPr>
              <a:t>LED lighting – This is a feature that a lot of modern hotels include as this is another method to reduce the consump</a:t>
            </a:r>
            <a:r>
              <a:rPr lang="en-GB">
                <a:cs typeface="Arial"/>
              </a:rPr>
              <a:t>tion of energy. They often get installed with motion sensors too (OCCA, 2026). </a:t>
            </a:r>
          </a:p>
          <a:p>
            <a:pPr marL="344170" indent="-344170"/>
            <a:r>
              <a:rPr lang="en-GB" dirty="0">
                <a:cs typeface="Arial"/>
              </a:rPr>
              <a:t>Insulation – Insulation is another one of the best possible sustainability strategies because it will help the rooms remain at a consistent temperature which means less need for </a:t>
            </a:r>
            <a:r>
              <a:rPr lang="en-GB" dirty="0" err="1">
                <a:cs typeface="Arial"/>
              </a:rPr>
              <a:t>airconditioning</a:t>
            </a:r>
            <a:r>
              <a:rPr lang="en-GB" dirty="0">
                <a:cs typeface="Arial"/>
              </a:rPr>
              <a:t> or heating which reduces the use of energy and electricity. </a:t>
            </a:r>
          </a:p>
        </p:txBody>
      </p:sp>
    </p:spTree>
    <p:extLst>
      <p:ext uri="{BB962C8B-B14F-4D97-AF65-F5344CB8AC3E}">
        <p14:creationId xmlns:p14="http://schemas.microsoft.com/office/powerpoint/2010/main" val="3086560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F9140-1FAB-0516-8836-81E543A1779B}"/>
              </a:ext>
            </a:extLst>
          </p:cNvPr>
          <p:cNvSpPr>
            <a:spLocks noGrp="1"/>
          </p:cNvSpPr>
          <p:nvPr>
            <p:ph type="title"/>
          </p:nvPr>
        </p:nvSpPr>
        <p:spPr/>
        <p:txBody>
          <a:bodyPr/>
          <a:lstStyle/>
          <a:p>
            <a:r>
              <a:rPr lang="en-GB">
                <a:cs typeface="Arial"/>
              </a:rPr>
              <a:t>Research evidence</a:t>
            </a:r>
            <a:endParaRPr lang="en-GB"/>
          </a:p>
        </p:txBody>
      </p:sp>
      <p:sp>
        <p:nvSpPr>
          <p:cNvPr id="3" name="Content Placeholder 2">
            <a:extLst>
              <a:ext uri="{FF2B5EF4-FFF2-40B4-BE49-F238E27FC236}">
                <a16:creationId xmlns:a16="http://schemas.microsoft.com/office/drawing/2014/main" id="{270D957F-615B-6F2F-D722-A85E74B9E19F}"/>
              </a:ext>
            </a:extLst>
          </p:cNvPr>
          <p:cNvSpPr>
            <a:spLocks noGrp="1"/>
          </p:cNvSpPr>
          <p:nvPr>
            <p:ph idx="1"/>
          </p:nvPr>
        </p:nvSpPr>
        <p:spPr/>
        <p:txBody>
          <a:bodyPr/>
          <a:lstStyle/>
          <a:p>
            <a:pPr marL="344170" indent="-344170"/>
            <a:r>
              <a:rPr lang="en-GB" dirty="0">
                <a:cs typeface="Arial"/>
              </a:rPr>
              <a:t>After doing research about Solar </a:t>
            </a:r>
            <a:r>
              <a:rPr lang="en-GB">
                <a:cs typeface="Arial"/>
              </a:rPr>
              <a:t>panels, it would be a bad idea </a:t>
            </a:r>
            <a:r>
              <a:rPr lang="en-GB" dirty="0">
                <a:cs typeface="Arial"/>
              </a:rPr>
              <a:t>to not inv</a:t>
            </a:r>
            <a:r>
              <a:rPr lang="en-GB">
                <a:cs typeface="Arial"/>
              </a:rPr>
              <a:t>est in getting the solar panels installed because there are so many great benefits to having them. </a:t>
            </a:r>
          </a:p>
          <a:p>
            <a:pPr marL="344170" indent="-344170"/>
            <a:r>
              <a:rPr lang="en-GB" dirty="0">
                <a:cs typeface="Arial"/>
              </a:rPr>
              <a:t>Research proves that LED lights last up to 75% longer than typical traditional lights therefore it could in the long term reduce cost and ele</a:t>
            </a:r>
            <a:r>
              <a:rPr lang="en-GB">
                <a:cs typeface="Arial"/>
              </a:rPr>
              <a:t>ctricity. </a:t>
            </a:r>
          </a:p>
          <a:p>
            <a:pPr marL="344170" indent="-344170"/>
            <a:r>
              <a:rPr lang="en-GB">
                <a:cs typeface="Arial"/>
              </a:rPr>
              <a:t>The U.S department of energy found that insulation reduces the amount of electronic heating used up to 25% which is proof of how insulation reduces electricity. </a:t>
            </a:r>
            <a:endParaRPr lang="en-GB" dirty="0">
              <a:cs typeface="Arial"/>
            </a:endParaRPr>
          </a:p>
        </p:txBody>
      </p:sp>
    </p:spTree>
    <p:extLst>
      <p:ext uri="{BB962C8B-B14F-4D97-AF65-F5344CB8AC3E}">
        <p14:creationId xmlns:p14="http://schemas.microsoft.com/office/powerpoint/2010/main" val="844294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48" name="Picture 47">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0" name="Picture 49">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2" name="Rectangle 51">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Rectangle 53">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55">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Rectangle 57">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TextBox 59">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62" name="Rectangle 61">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 name="Picture 63">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6" name="Picture 65">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8" name="Rectangle 67">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E1FB5-FA08-A981-C697-574C23D8D973}"/>
              </a:ext>
            </a:extLst>
          </p:cNvPr>
          <p:cNvSpPr>
            <a:spLocks noGrp="1"/>
          </p:cNvSpPr>
          <p:nvPr>
            <p:ph type="title"/>
          </p:nvPr>
        </p:nvSpPr>
        <p:spPr>
          <a:xfrm>
            <a:off x="1974254" y="5166421"/>
            <a:ext cx="8445357" cy="883524"/>
          </a:xfrm>
        </p:spPr>
        <p:txBody>
          <a:bodyPr vert="horz" lIns="91440" tIns="45720" rIns="91440" bIns="45720" rtlCol="0" anchor="t">
            <a:normAutofit/>
          </a:bodyPr>
          <a:lstStyle/>
          <a:p>
            <a:r>
              <a:rPr lang="en-US" sz="4400"/>
              <a:t>What might the hotel look like?</a:t>
            </a:r>
          </a:p>
        </p:txBody>
      </p:sp>
      <p:sp>
        <p:nvSpPr>
          <p:cNvPr id="72" name="Rectangle 71">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otel de Gregoire at twilight">
            <a:extLst>
              <a:ext uri="{FF2B5EF4-FFF2-40B4-BE49-F238E27FC236}">
                <a16:creationId xmlns:a16="http://schemas.microsoft.com/office/drawing/2014/main" id="{FA92A419-8EE5-0EAD-1D0C-4D209455559E}"/>
              </a:ext>
            </a:extLst>
          </p:cNvPr>
          <p:cNvPicPr>
            <a:picLocks noChangeAspect="1"/>
          </p:cNvPicPr>
          <p:nvPr/>
        </p:nvPicPr>
        <p:blipFill>
          <a:blip r:embed="rId5"/>
          <a:srcRect t="20913" r="-1" b="20913"/>
          <a:stretch>
            <a:fillRect/>
          </a:stretch>
        </p:blipFill>
        <p:spPr>
          <a:xfrm>
            <a:off x="1005401" y="-1"/>
            <a:ext cx="10380133" cy="4030679"/>
          </a:xfrm>
          <a:prstGeom prst="rect">
            <a:avLst/>
          </a:prstGeom>
          <a:ln>
            <a:solidFill>
              <a:schemeClr val="accent6"/>
            </a:solidFill>
          </a:ln>
        </p:spPr>
      </p:pic>
      <p:sp>
        <p:nvSpPr>
          <p:cNvPr id="74" name="Rectangle 73">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0500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2" name="Picture 21">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3" name="Rectangle 22">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AD3BC-C2A8-D733-8CEC-6C2C4084E6DB}"/>
              </a:ext>
            </a:extLst>
          </p:cNvPr>
          <p:cNvSpPr>
            <a:spLocks noGrp="1"/>
          </p:cNvSpPr>
          <p:nvPr>
            <p:ph type="title"/>
          </p:nvPr>
        </p:nvSpPr>
        <p:spPr>
          <a:xfrm>
            <a:off x="6369475" y="808056"/>
            <a:ext cx="4203364" cy="1077229"/>
          </a:xfrm>
        </p:spPr>
        <p:txBody>
          <a:bodyPr>
            <a:normAutofit/>
          </a:bodyPr>
          <a:lstStyle/>
          <a:p>
            <a:pPr algn="l"/>
            <a:r>
              <a:rPr lang="en-GB">
                <a:cs typeface="Arial"/>
              </a:rPr>
              <a:t>Conclusion </a:t>
            </a:r>
            <a:endParaRPr lang="en-GB"/>
          </a:p>
        </p:txBody>
      </p:sp>
      <p:pic>
        <p:nvPicPr>
          <p:cNvPr id="24" name="Picture 23">
            <a:extLst>
              <a:ext uri="{FF2B5EF4-FFF2-40B4-BE49-F238E27FC236}">
                <a16:creationId xmlns:a16="http://schemas.microsoft.com/office/drawing/2014/main" id="{D4D5D777-CC69-D41F-22D8-725C764B58E5}"/>
              </a:ext>
            </a:extLst>
          </p:cNvPr>
          <p:cNvPicPr>
            <a:picLocks noChangeAspect="1"/>
          </p:cNvPicPr>
          <p:nvPr/>
        </p:nvPicPr>
        <p:blipFill>
          <a:blip r:embed="rId5"/>
          <a:srcRect l="40863" r="25119" b="6250"/>
          <a:stretch>
            <a:fillRect/>
          </a:stretch>
        </p:blipFill>
        <p:spPr>
          <a:xfrm>
            <a:off x="1005401" y="227"/>
            <a:ext cx="4424045" cy="6858000"/>
          </a:xfrm>
          <a:prstGeom prst="rect">
            <a:avLst/>
          </a:prstGeom>
          <a:ln w="12700">
            <a:solidFill>
              <a:schemeClr val="tx1"/>
            </a:solidFill>
          </a:ln>
        </p:spPr>
      </p:pic>
      <p:sp>
        <p:nvSpPr>
          <p:cNvPr id="19" name="Rectangle 18">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1AFFFED0-0DDD-57D2-7FE6-7249E300E545}"/>
              </a:ext>
            </a:extLst>
          </p:cNvPr>
          <p:cNvSpPr>
            <a:spLocks noGrp="1"/>
          </p:cNvSpPr>
          <p:nvPr>
            <p:ph idx="1"/>
          </p:nvPr>
        </p:nvSpPr>
        <p:spPr>
          <a:xfrm>
            <a:off x="6369474" y="2052116"/>
            <a:ext cx="4203365" cy="3997828"/>
          </a:xfrm>
        </p:spPr>
        <p:txBody>
          <a:bodyPr>
            <a:normAutofit/>
          </a:bodyPr>
          <a:lstStyle/>
          <a:p>
            <a:pPr marL="344170" indent="-344170">
              <a:lnSpc>
                <a:spcPct val="110000"/>
              </a:lnSpc>
            </a:pPr>
            <a:r>
              <a:rPr lang="en-GB" sz="1800">
                <a:cs typeface="Arial"/>
              </a:rPr>
              <a:t>Overall, I believe that building this hotel will bring a lot of good to the environment, as well as being a comfy and warm hotel for guests to stay at when they travel. </a:t>
            </a:r>
          </a:p>
          <a:p>
            <a:pPr marL="344170" indent="-344170">
              <a:lnSpc>
                <a:spcPct val="110000"/>
              </a:lnSpc>
            </a:pPr>
            <a:r>
              <a:rPr lang="en-GB" sz="1800">
                <a:cs typeface="Arial"/>
              </a:rPr>
              <a:t>Once all the insulation, lighting and solar panels are installed the hotel will become a very eco-friendly hotel that will hopefully catch the attention of conservationists and will be a successful establishment of the industry. </a:t>
            </a:r>
          </a:p>
        </p:txBody>
      </p:sp>
      <p:sp>
        <p:nvSpPr>
          <p:cNvPr id="21" name="Rectangle 20">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7514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solar panel">
            <a:extLst>
              <a:ext uri="{FF2B5EF4-FFF2-40B4-BE49-F238E27FC236}">
                <a16:creationId xmlns:a16="http://schemas.microsoft.com/office/drawing/2014/main" id="{5AB86AAA-00AF-63AE-CCA6-D953502349EB}"/>
              </a:ext>
            </a:extLst>
          </p:cNvPr>
          <p:cNvPicPr>
            <a:picLocks noChangeAspect="1"/>
          </p:cNvPicPr>
          <p:nvPr/>
        </p:nvPicPr>
        <p:blipFill>
          <a:blip r:embed="rId2">
            <a:duotone>
              <a:schemeClr val="bg2">
                <a:shade val="45000"/>
                <a:satMod val="135000"/>
              </a:schemeClr>
              <a:prstClr val="white"/>
            </a:duotone>
            <a:alphaModFix amt="25000"/>
          </a:blip>
          <a:srcRect t="1176" b="14427"/>
          <a:stretch>
            <a:fillRect/>
          </a:stretch>
        </p:blipFill>
        <p:spPr>
          <a:xfrm>
            <a:off x="153" y="10"/>
            <a:ext cx="12191695" cy="6857990"/>
          </a:xfrm>
          <a:prstGeom prst="rect">
            <a:avLst/>
          </a:prstGeom>
        </p:spPr>
      </p:pic>
      <p:pic>
        <p:nvPicPr>
          <p:cNvPr id="13" name="Picture 1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02B7EF0E-405E-3233-84E6-2AE0E103222D}"/>
              </a:ext>
            </a:extLst>
          </p:cNvPr>
          <p:cNvSpPr>
            <a:spLocks noGrp="1"/>
          </p:cNvSpPr>
          <p:nvPr>
            <p:ph type="title"/>
          </p:nvPr>
        </p:nvSpPr>
        <p:spPr>
          <a:xfrm>
            <a:off x="2611808" y="808056"/>
            <a:ext cx="7958331" cy="1077229"/>
          </a:xfrm>
        </p:spPr>
        <p:txBody>
          <a:bodyPr>
            <a:normAutofit/>
          </a:bodyPr>
          <a:lstStyle/>
          <a:p>
            <a:pPr algn="l"/>
            <a:r>
              <a:rPr lang="en-GB">
                <a:cs typeface="Arial"/>
              </a:rPr>
              <a:t>References </a:t>
            </a:r>
            <a:endParaRPr lang="en-GB"/>
          </a:p>
        </p:txBody>
      </p:sp>
      <p:sp>
        <p:nvSpPr>
          <p:cNvPr id="15" name="Rectangle 1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AA4988-4BA4-85B3-5A7B-41CF28E87B6D}"/>
              </a:ext>
            </a:extLst>
          </p:cNvPr>
          <p:cNvSpPr>
            <a:spLocks noGrp="1"/>
          </p:cNvSpPr>
          <p:nvPr>
            <p:ph idx="1"/>
          </p:nvPr>
        </p:nvSpPr>
        <p:spPr>
          <a:xfrm>
            <a:off x="2610579" y="2052116"/>
            <a:ext cx="7959560" cy="3997828"/>
          </a:xfrm>
        </p:spPr>
        <p:txBody>
          <a:bodyPr>
            <a:normAutofit/>
          </a:bodyPr>
          <a:lstStyle/>
          <a:p>
            <a:pPr marL="344170" indent="-344170">
              <a:lnSpc>
                <a:spcPct val="110000"/>
              </a:lnSpc>
            </a:pPr>
            <a:r>
              <a:rPr lang="en-GB" sz="1600">
                <a:cs typeface="Arial"/>
              </a:rPr>
              <a:t>Go be Solar (2026) Why solar panels are great for hotels. Available at: </a:t>
            </a:r>
            <a:r>
              <a:rPr lang="en-GB" sz="1600">
                <a:ea typeface="+mn-lt"/>
                <a:cs typeface="+mn-lt"/>
                <a:hlinkClick r:id="rId4"/>
              </a:rPr>
              <a:t>https://gobesolar.com/what-are-the-benefits-of-solar-for-hotels/</a:t>
            </a:r>
            <a:r>
              <a:rPr lang="en-GB" sz="1600">
                <a:ea typeface="+mn-lt"/>
                <a:cs typeface="+mn-lt"/>
              </a:rPr>
              <a:t> (accessed: 27th April 2026). </a:t>
            </a:r>
          </a:p>
          <a:p>
            <a:pPr marL="344170" indent="-344170">
              <a:lnSpc>
                <a:spcPct val="110000"/>
              </a:lnSpc>
            </a:pPr>
            <a:r>
              <a:rPr lang="en-GB" sz="1600">
                <a:cs typeface="Arial"/>
              </a:rPr>
              <a:t>OCCA (2026) Benefits of LED lighting. Available at: </a:t>
            </a:r>
            <a:r>
              <a:rPr lang="en-GB" sz="1600">
                <a:ea typeface="+mn-lt"/>
                <a:cs typeface="+mn-lt"/>
                <a:hlinkClick r:id="rId5"/>
              </a:rPr>
              <a:t>https://occa-design.com/blog/sustainability-hospitality-hotel-lighting/</a:t>
            </a:r>
            <a:r>
              <a:rPr lang="en-GB" sz="1600">
                <a:ea typeface="+mn-lt"/>
                <a:cs typeface="+mn-lt"/>
              </a:rPr>
              <a:t> (accessed: 27th April 2026). </a:t>
            </a:r>
          </a:p>
          <a:p>
            <a:pPr marL="344170" indent="-344170">
              <a:lnSpc>
                <a:spcPct val="110000"/>
              </a:lnSpc>
            </a:pPr>
            <a:r>
              <a:rPr lang="en-GB" sz="1600">
                <a:cs typeface="Arial"/>
              </a:rPr>
              <a:t>Port Washington (2025) Insulation benefits. Available at: </a:t>
            </a:r>
            <a:r>
              <a:rPr lang="en-GB" sz="1600">
                <a:ea typeface="+mn-lt"/>
                <a:cs typeface="+mn-lt"/>
                <a:hlinkClick r:id="rId6"/>
              </a:rPr>
              <a:t>https://port-washington-inn.com/role-of-attic-insulation-in-hotel-comfort/</a:t>
            </a:r>
            <a:r>
              <a:rPr lang="en-GB" sz="1600">
                <a:ea typeface="+mn-lt"/>
                <a:cs typeface="+mn-lt"/>
              </a:rPr>
              <a:t> (accessed: 27th April 2026). </a:t>
            </a:r>
          </a:p>
          <a:p>
            <a:pPr marL="344170" indent="-344170">
              <a:lnSpc>
                <a:spcPct val="110000"/>
              </a:lnSpc>
            </a:pPr>
            <a:r>
              <a:rPr lang="en-GB" sz="1600">
                <a:cs typeface="Arial"/>
              </a:rPr>
              <a:t>Disclaimer – For the photo of what the hotel might look like I did use the help of AI to get inspiration of what the hotel could look like therefore I can't take all the credit for that photo. </a:t>
            </a:r>
          </a:p>
        </p:txBody>
      </p:sp>
    </p:spTree>
    <p:extLst>
      <p:ext uri="{BB962C8B-B14F-4D97-AF65-F5344CB8AC3E}">
        <p14:creationId xmlns:p14="http://schemas.microsoft.com/office/powerpoint/2010/main" val="39475358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Madison</vt:lpstr>
      <vt:lpstr>Hotel De Gregoire </vt:lpstr>
      <vt:lpstr>Introduction</vt:lpstr>
      <vt:lpstr>Sustainability strategies</vt:lpstr>
      <vt:lpstr>Research evidence</vt:lpstr>
      <vt:lpstr>What might the hotel look like?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181</cp:revision>
  <dcterms:created xsi:type="dcterms:W3CDTF">2026-04-27T09:22:10Z</dcterms:created>
  <dcterms:modified xsi:type="dcterms:W3CDTF">2026-04-28T12:39:09Z</dcterms:modified>
</cp:coreProperties>
</file>