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8"/>
  </p:handoutMasterIdLst>
  <p:sldIdLst>
    <p:sldId id="256" r:id="rId5"/>
    <p:sldId id="257" r:id="rId6"/>
    <p:sldId id="258" r:id="rId7"/>
    <p:sldId id="259" r:id="rId8"/>
    <p:sldId id="260" r:id="rId9"/>
    <p:sldId id="261" r:id="rId10"/>
    <p:sldId id="269" r:id="rId11"/>
    <p:sldId id="265" r:id="rId12"/>
    <p:sldId id="266" r:id="rId13"/>
    <p:sldId id="267" r:id="rId14"/>
    <p:sldId id="262" r:id="rId15"/>
    <p:sldId id="263" r:id="rId16"/>
    <p:sldId id="264"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01/11/2016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0.jpg"/><Relationship Id="rId13" Type="http://schemas.openxmlformats.org/officeDocument/2006/relationships/image" Target="../media/image15.jpg"/><Relationship Id="rId3" Type="http://schemas.openxmlformats.org/officeDocument/2006/relationships/image" Target="../media/image5.jpg"/><Relationship Id="rId7" Type="http://schemas.openxmlformats.org/officeDocument/2006/relationships/image" Target="../media/image9.jpg"/><Relationship Id="rId12" Type="http://schemas.openxmlformats.org/officeDocument/2006/relationships/image" Target="../media/image14.jp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8.jpg"/><Relationship Id="rId11" Type="http://schemas.openxmlformats.org/officeDocument/2006/relationships/image" Target="../media/image13.jpg"/><Relationship Id="rId5" Type="http://schemas.openxmlformats.org/officeDocument/2006/relationships/image" Target="../media/image7.jpg"/><Relationship Id="rId10" Type="http://schemas.openxmlformats.org/officeDocument/2006/relationships/image" Target="../media/image12.jpg"/><Relationship Id="rId4" Type="http://schemas.openxmlformats.org/officeDocument/2006/relationships/image" Target="../media/image6.jpg"/><Relationship Id="rId9" Type="http://schemas.openxmlformats.org/officeDocument/2006/relationships/image" Target="../media/image11.jpg"/><Relationship Id="rId14" Type="http://schemas.openxmlformats.org/officeDocument/2006/relationships/image" Target="../media/image1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argetjobs.co.uk/" TargetMode="External"/><Relationship Id="rId2" Type="http://schemas.openxmlformats.org/officeDocument/2006/relationships/hyperlink" Target="mailto:val.davidge@uwtsd.ac.uk" TargetMode="External"/><Relationship Id="rId1" Type="http://schemas.openxmlformats.org/officeDocument/2006/relationships/slideLayout" Target="../slideLayouts/slideLayout2.xml"/><Relationship Id="rId5" Type="http://schemas.openxmlformats.org/officeDocument/2006/relationships/hyperlink" Target="https://www.kent.ac.uk/careers/" TargetMode="External"/><Relationship Id="rId4" Type="http://schemas.openxmlformats.org/officeDocument/2006/relationships/hyperlink" Target="https://www.prospects.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smtClean="0"/>
              <a:t>Val Davidge</a:t>
            </a:r>
            <a:endParaRPr lang="en-GB" sz="6600" dirty="0"/>
          </a:p>
        </p:txBody>
      </p:sp>
      <p:sp>
        <p:nvSpPr>
          <p:cNvPr id="3" name="Subtitle 2"/>
          <p:cNvSpPr>
            <a:spLocks noGrp="1"/>
          </p:cNvSpPr>
          <p:nvPr>
            <p:ph type="subTitle" idx="1"/>
          </p:nvPr>
        </p:nvSpPr>
        <p:spPr/>
        <p:txBody>
          <a:bodyPr>
            <a:normAutofit/>
          </a:bodyPr>
          <a:lstStyle/>
          <a:p>
            <a:r>
              <a:rPr lang="en-GB" sz="4000" dirty="0" smtClean="0">
                <a:solidFill>
                  <a:schemeClr val="bg1"/>
                </a:solidFill>
              </a:rPr>
              <a:t>Careers Adviser</a:t>
            </a:r>
          </a:p>
          <a:p>
            <a:r>
              <a:rPr lang="en-GB" sz="4000" dirty="0" smtClean="0">
                <a:solidFill>
                  <a:schemeClr val="bg1"/>
                </a:solidFill>
              </a:rPr>
              <a:t>Student Services</a:t>
            </a:r>
            <a:endParaRPr lang="en-GB" sz="4000"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23528" y="116632"/>
            <a:ext cx="8229600" cy="5832649"/>
          </a:xfrm>
        </p:spPr>
        <p:txBody>
          <a:bodyPr>
            <a:normAutofit fontScale="32500" lnSpcReduction="20000"/>
          </a:bodyPr>
          <a:lstStyle/>
          <a:p>
            <a:pPr marL="0" indent="0">
              <a:buFontTx/>
              <a:buNone/>
            </a:pPr>
            <a:r>
              <a:rPr lang="en-US" altLang="en-US" sz="3700" i="1" dirty="0">
                <a:ea typeface="ＭＳ Ｐゴシック" panose="020B0600070205080204" pitchFamily="34" charset="-128"/>
              </a:rPr>
              <a:t>Most Illustrious Lord, Having now sufficiently considered the specimens of all those who proclaim themselves skilled contrivers of instruments of war, and that the invention and operation of the said instruments are nothing different from those in common use: I shall endeavor, without prejudice to any one else, to explain myself to your Excellency, showing your Lordship my secret, and then offering them to your best pleasure and approbation to work with effect at opportune moments on all those things which, in part, shall be briefly noted below.</a:t>
            </a:r>
            <a:endParaRPr lang="en-GB" altLang="en-US" sz="3700" dirty="0">
              <a:ea typeface="ＭＳ Ｐゴシック" panose="020B0600070205080204" pitchFamily="34" charset="-128"/>
            </a:endParaRPr>
          </a:p>
          <a:p>
            <a:pPr marL="0" indent="0">
              <a:buFontTx/>
              <a:buNone/>
            </a:pPr>
            <a:r>
              <a:rPr lang="en-US" altLang="en-US" sz="3700" i="1" dirty="0">
                <a:ea typeface="ＭＳ Ｐゴシック" panose="020B0600070205080204" pitchFamily="34" charset="-128"/>
              </a:rPr>
              <a:t>1. I have a sort of extremely light and strong bridges, adapted to be most easily carried, and with them you may pursue, and at any time flee from the enemy; and others, secure and indestructible by fire and battle, easy and convenient to lift and place. Also methods of burning and destroying those of the enemy.</a:t>
            </a:r>
            <a:endParaRPr lang="en-GB" altLang="en-US" sz="3700" dirty="0">
              <a:ea typeface="ＭＳ Ｐゴシック" panose="020B0600070205080204" pitchFamily="34" charset="-128"/>
            </a:endParaRPr>
          </a:p>
          <a:p>
            <a:pPr marL="0" indent="0">
              <a:buFontTx/>
              <a:buNone/>
            </a:pPr>
            <a:r>
              <a:rPr lang="en-US" altLang="en-US" sz="3700" i="1" dirty="0">
                <a:ea typeface="ＭＳ Ｐゴシック" panose="020B0600070205080204" pitchFamily="34" charset="-128"/>
              </a:rPr>
              <a:t>2. I know how, when a place is besieged, to take the water out of the trenches, and make endless variety of bridges, and covered ways and ladders, and other machines pertaining to such expeditions.</a:t>
            </a:r>
            <a:endParaRPr lang="en-GB" altLang="en-US" sz="3700" dirty="0">
              <a:ea typeface="ＭＳ Ｐゴシック" panose="020B0600070205080204" pitchFamily="34" charset="-128"/>
            </a:endParaRPr>
          </a:p>
          <a:p>
            <a:pPr marL="0" indent="0">
              <a:buFontTx/>
              <a:buNone/>
            </a:pPr>
            <a:r>
              <a:rPr lang="en-US" altLang="en-US" sz="3700" i="1" dirty="0">
                <a:ea typeface="ＭＳ Ｐゴシック" panose="020B0600070205080204" pitchFamily="34" charset="-128"/>
              </a:rPr>
              <a:t>3. If, by reason of the height of the banks, or the strength of the place and its position, it is impossible, when besieging a place, to avail oneself of the plan of bombardment, I have methods for destroying every rock or other fortress, even if it were founded on a rock, etc.</a:t>
            </a:r>
            <a:endParaRPr lang="en-GB" altLang="en-US" sz="3700" dirty="0">
              <a:ea typeface="ＭＳ Ｐゴシック" panose="020B0600070205080204" pitchFamily="34" charset="-128"/>
            </a:endParaRPr>
          </a:p>
          <a:p>
            <a:pPr marL="0" indent="0">
              <a:buFontTx/>
              <a:buNone/>
            </a:pPr>
            <a:r>
              <a:rPr lang="en-US" altLang="en-US" sz="3700" i="1" dirty="0">
                <a:ea typeface="ＭＳ Ｐゴシック" panose="020B0600070205080204" pitchFamily="34" charset="-128"/>
              </a:rPr>
              <a:t>4. Again, I have kinds of mortars; most convenient and easy to carry; and with these I can fling small stones almost resembling a storm; and with the smoke of these cause great terror to the enemy, to his great detriment and confusion</a:t>
            </a:r>
            <a:r>
              <a:rPr lang="en-US" altLang="en-US" sz="3700" i="1" dirty="0" smtClean="0">
                <a:ea typeface="ＭＳ Ｐゴシック" panose="020B0600070205080204" pitchFamily="34" charset="-128"/>
              </a:rPr>
              <a:t>.</a:t>
            </a:r>
          </a:p>
          <a:p>
            <a:pPr marL="0" indent="0">
              <a:buFontTx/>
              <a:buNone/>
              <a:defRPr/>
            </a:pPr>
            <a:r>
              <a:rPr lang="en-US" sz="3700" i="1" dirty="0"/>
              <a:t>5. And if the fight should be at sea I have kinds of many </a:t>
            </a:r>
            <a:r>
              <a:rPr lang="en-US" sz="3700" i="1" dirty="0" err="1"/>
              <a:t>machinesmost</a:t>
            </a:r>
            <a:r>
              <a:rPr lang="en-US" sz="3700" i="1" dirty="0"/>
              <a:t> efficient for offense and defense; and vessels which will resist the attack of the largest guns and powder and fumes.</a:t>
            </a:r>
            <a:endParaRPr lang="en-GB" sz="3700" dirty="0"/>
          </a:p>
          <a:p>
            <a:pPr marL="0" indent="0">
              <a:buFontTx/>
              <a:buNone/>
              <a:defRPr/>
            </a:pPr>
            <a:r>
              <a:rPr lang="en-US" sz="3700" i="1" dirty="0"/>
              <a:t>6. I have means by secret and tortuous mines and ways, made without noise, to reach a designated spot, even if it were needed to pass under a trench or a river.</a:t>
            </a:r>
            <a:endParaRPr lang="en-GB" sz="3700" dirty="0"/>
          </a:p>
          <a:p>
            <a:pPr marL="0" indent="0">
              <a:buFontTx/>
              <a:buNone/>
              <a:defRPr/>
            </a:pPr>
            <a:r>
              <a:rPr lang="en-US" sz="3700" i="1" dirty="0"/>
              <a:t>7.  I will make covered chariots, safe and </a:t>
            </a:r>
            <a:r>
              <a:rPr lang="en-US" sz="3700" i="1" dirty="0" err="1"/>
              <a:t>unattackable</a:t>
            </a:r>
            <a:r>
              <a:rPr lang="en-US" sz="3700" i="1" dirty="0"/>
              <a:t>, which, entering among the enemy with their artillery, there is no body of men so great but they would break them. And behind these, infantry could follow quite unhurt and without any hindrance.</a:t>
            </a:r>
            <a:endParaRPr lang="en-GB" sz="3700" dirty="0"/>
          </a:p>
          <a:p>
            <a:pPr marL="0" indent="0">
              <a:buFontTx/>
              <a:buNone/>
              <a:defRPr/>
            </a:pPr>
            <a:r>
              <a:rPr lang="en-US" sz="3700" i="1" dirty="0"/>
              <a:t>8. In case of need I will make big guns, mortars, and light ordnance of fine and useful forms, out of the common type.</a:t>
            </a:r>
            <a:endParaRPr lang="en-GB" sz="3700" dirty="0"/>
          </a:p>
          <a:p>
            <a:pPr marL="0" indent="0">
              <a:buFontTx/>
              <a:buNone/>
              <a:defRPr/>
            </a:pPr>
            <a:r>
              <a:rPr lang="en-US" sz="3700" i="1" dirty="0"/>
              <a:t>9. Where the operation of bombardment might fail, I would contrive catapults, </a:t>
            </a:r>
            <a:r>
              <a:rPr lang="en-US" sz="3700" i="1" dirty="0" err="1"/>
              <a:t>mangonels</a:t>
            </a:r>
            <a:r>
              <a:rPr lang="en-US" sz="3700" i="1" dirty="0"/>
              <a:t>, </a:t>
            </a:r>
            <a:r>
              <a:rPr lang="en-US" sz="3700" i="1" dirty="0" err="1"/>
              <a:t>trabocchi</a:t>
            </a:r>
            <a:r>
              <a:rPr lang="en-US" sz="3700" i="1" dirty="0"/>
              <a:t>, and other machines of </a:t>
            </a:r>
            <a:r>
              <a:rPr lang="en-US" sz="3700" i="1" dirty="0" err="1"/>
              <a:t>marvellous</a:t>
            </a:r>
            <a:r>
              <a:rPr lang="en-US" sz="3700" i="1" dirty="0"/>
              <a:t> efficacy and not in common use. And in short, according to the variety of cases, I can contrive various and endless means of offense and defense.</a:t>
            </a:r>
            <a:endParaRPr lang="en-GB" sz="3700" dirty="0"/>
          </a:p>
          <a:p>
            <a:pPr marL="0" indent="0">
              <a:buFontTx/>
              <a:buNone/>
              <a:defRPr/>
            </a:pPr>
            <a:r>
              <a:rPr lang="en-US" sz="3700" i="1" dirty="0"/>
              <a:t>10. In times of peace I believe I can give perfect satisfaction and to the equal of any other in architecture and the composition of buildings public and private; and in guiding water from one place to another.</a:t>
            </a:r>
            <a:endParaRPr lang="en-GB" sz="3700" dirty="0"/>
          </a:p>
          <a:p>
            <a:pPr marL="0" indent="0">
              <a:buFontTx/>
              <a:buNone/>
              <a:defRPr/>
            </a:pPr>
            <a:r>
              <a:rPr lang="en-US" sz="3700" i="1" dirty="0"/>
              <a:t>11. I can carry out sculpture in marble, bronze, or clay, and also I can do in painting whatever may be done, as well as any other, be he who he may.</a:t>
            </a:r>
            <a:endParaRPr lang="en-GB" sz="3700" dirty="0"/>
          </a:p>
          <a:p>
            <a:pPr marL="0" indent="0">
              <a:buFontTx/>
              <a:buNone/>
              <a:defRPr/>
            </a:pPr>
            <a:r>
              <a:rPr lang="en-US" sz="3700" i="1" dirty="0"/>
              <a:t>Again, the bronze horse may be taken in hand, which is to be to the immortal glory and eternal honor of the prince your father of happy memory, and of the illustrious house of Sforza.</a:t>
            </a:r>
            <a:endParaRPr lang="en-GB" sz="3700" dirty="0"/>
          </a:p>
          <a:p>
            <a:pPr marL="0" indent="0">
              <a:buFontTx/>
              <a:buNone/>
              <a:defRPr/>
            </a:pPr>
            <a:r>
              <a:rPr lang="en-US" sz="3700" i="1" dirty="0"/>
              <a:t>And if any of the above-named things seem to anyone to be impossible or not feasible, I am most ready to make the experiment in your park, or in whatever place may please your Excellency – to whom I comment myself with the utmost humility, etc.”</a:t>
            </a:r>
            <a:endParaRPr lang="en-GB" sz="3700" dirty="0"/>
          </a:p>
          <a:p>
            <a:pPr marL="0" indent="0">
              <a:buFontTx/>
              <a:buNone/>
            </a:pP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a:ea typeface="ＭＳ Ｐゴシック" panose="020B0600070205080204" pitchFamily="34" charset="-128"/>
              </a:rPr>
              <a:t>How to grab an employer’s attention in 30 seconds</a:t>
            </a:r>
            <a:endParaRPr lang="en-GB" dirty="0"/>
          </a:p>
        </p:txBody>
      </p:sp>
      <p:pic>
        <p:nvPicPr>
          <p:cNvPr id="4" name="Content Placeholder 3" descr="sleeping office worke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a:xfrm>
            <a:off x="2381250" y="2243931"/>
            <a:ext cx="4381500" cy="2628900"/>
          </a:xfrm>
        </p:spPr>
      </p:pic>
    </p:spTree>
    <p:extLst>
      <p:ext uri="{BB962C8B-B14F-4D97-AF65-F5344CB8AC3E}">
        <p14:creationId xmlns:p14="http://schemas.microsoft.com/office/powerpoint/2010/main" val="41350529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ea typeface="ＭＳ Ｐゴシック" panose="020B0600070205080204" pitchFamily="34" charset="-128"/>
              </a:rPr>
              <a:t>Styles</a:t>
            </a:r>
            <a:endParaRPr lang="en-GB" dirty="0"/>
          </a:p>
        </p:txBody>
      </p:sp>
      <p:sp>
        <p:nvSpPr>
          <p:cNvPr id="3" name="Content Placeholder 2"/>
          <p:cNvSpPr>
            <a:spLocks noGrp="1"/>
          </p:cNvSpPr>
          <p:nvPr>
            <p:ph idx="1"/>
          </p:nvPr>
        </p:nvSpPr>
        <p:spPr/>
        <p:txBody>
          <a:bodyPr/>
          <a:lstStyle/>
          <a:p>
            <a:r>
              <a:rPr lang="en-GB" altLang="en-US" dirty="0" smtClean="0">
                <a:ea typeface="ＭＳ Ｐゴシック" panose="020B0600070205080204" pitchFamily="34" charset="-128"/>
              </a:rPr>
              <a:t>Chronological / Traditional</a:t>
            </a:r>
            <a:endParaRPr lang="en-GB" altLang="en-US" dirty="0">
              <a:ea typeface="ＭＳ Ｐゴシック" panose="020B0600070205080204" pitchFamily="34" charset="-128"/>
            </a:endParaRPr>
          </a:p>
          <a:p>
            <a:r>
              <a:rPr lang="en-GB" altLang="en-US" dirty="0">
                <a:ea typeface="ＭＳ Ｐゴシック" panose="020B0600070205080204" pitchFamily="34" charset="-128"/>
              </a:rPr>
              <a:t>Skills </a:t>
            </a:r>
            <a:r>
              <a:rPr lang="en-GB" altLang="en-US" dirty="0" smtClean="0">
                <a:ea typeface="ＭＳ Ｐゴシック" panose="020B0600070205080204" pitchFamily="34" charset="-128"/>
              </a:rPr>
              <a:t>Based / Functional</a:t>
            </a:r>
            <a:endParaRPr lang="en-GB" altLang="en-US" dirty="0">
              <a:ea typeface="ＭＳ Ｐゴシック" panose="020B0600070205080204" pitchFamily="34" charset="-128"/>
            </a:endParaRPr>
          </a:p>
          <a:p>
            <a:r>
              <a:rPr lang="en-GB" altLang="en-US" dirty="0" smtClean="0">
                <a:ea typeface="ＭＳ Ｐゴシック" panose="020B0600070205080204" pitchFamily="34" charset="-128"/>
              </a:rPr>
              <a:t>Academic</a:t>
            </a:r>
          </a:p>
          <a:p>
            <a:r>
              <a:rPr lang="en-GB" altLang="en-US" dirty="0" smtClean="0">
                <a:ea typeface="ＭＳ Ｐゴシック" panose="020B0600070205080204" pitchFamily="34" charset="-128"/>
              </a:rPr>
              <a:t>Resume</a:t>
            </a: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8253117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a typeface="ＭＳ Ｐゴシック" panose="020B0600070205080204" pitchFamily="34" charset="-128"/>
              </a:rPr>
              <a:t>Include</a:t>
            </a:r>
            <a:endParaRPr lang="en-GB" dirty="0"/>
          </a:p>
        </p:txBody>
      </p:sp>
      <p:sp>
        <p:nvSpPr>
          <p:cNvPr id="3" name="Content Placeholder 2"/>
          <p:cNvSpPr>
            <a:spLocks noGrp="1"/>
          </p:cNvSpPr>
          <p:nvPr>
            <p:ph idx="1"/>
          </p:nvPr>
        </p:nvSpPr>
        <p:spPr/>
        <p:txBody>
          <a:bodyPr>
            <a:normAutofit/>
          </a:bodyPr>
          <a:lstStyle/>
          <a:p>
            <a:r>
              <a:rPr lang="en-GB" altLang="en-US" sz="4000" dirty="0" smtClean="0">
                <a:ea typeface="ＭＳ Ｐゴシック" panose="020B0600070205080204" pitchFamily="34" charset="-128"/>
              </a:rPr>
              <a:t>Contact </a:t>
            </a:r>
            <a:r>
              <a:rPr lang="en-GB" altLang="en-US" sz="4000" dirty="0">
                <a:ea typeface="ＭＳ Ｐゴシック" panose="020B0600070205080204" pitchFamily="34" charset="-128"/>
              </a:rPr>
              <a:t>Details</a:t>
            </a:r>
          </a:p>
          <a:p>
            <a:r>
              <a:rPr lang="en-GB" altLang="en-US" sz="4000" dirty="0" smtClean="0">
                <a:ea typeface="ＭＳ Ｐゴシック" panose="020B0600070205080204" pitchFamily="34" charset="-128"/>
              </a:rPr>
              <a:t>Education</a:t>
            </a:r>
            <a:endParaRPr lang="en-GB" altLang="en-US" sz="4000" dirty="0">
              <a:ea typeface="ＭＳ Ｐゴシック" panose="020B0600070205080204" pitchFamily="34" charset="-128"/>
            </a:endParaRPr>
          </a:p>
          <a:p>
            <a:r>
              <a:rPr lang="en-GB" altLang="en-US" sz="4000" dirty="0">
                <a:ea typeface="ＭＳ Ｐゴシック" panose="020B0600070205080204" pitchFamily="34" charset="-128"/>
              </a:rPr>
              <a:t>Work/Voluntary </a:t>
            </a:r>
            <a:r>
              <a:rPr lang="en-GB" altLang="en-US" sz="4000" dirty="0" smtClean="0">
                <a:ea typeface="ＭＳ Ｐゴシック" panose="020B0600070205080204" pitchFamily="34" charset="-128"/>
              </a:rPr>
              <a:t>Experiences</a:t>
            </a:r>
          </a:p>
          <a:p>
            <a:r>
              <a:rPr lang="en-GB" altLang="en-US" sz="4000" dirty="0">
                <a:ea typeface="ＭＳ Ｐゴシック" panose="020B0600070205080204" pitchFamily="34" charset="-128"/>
              </a:rPr>
              <a:t>Skills</a:t>
            </a:r>
          </a:p>
          <a:p>
            <a:r>
              <a:rPr lang="en-GB" altLang="en-US" sz="4000" dirty="0" smtClean="0">
                <a:ea typeface="ＭＳ Ｐゴシック" panose="020B0600070205080204" pitchFamily="34" charset="-128"/>
              </a:rPr>
              <a:t>Referees</a:t>
            </a:r>
            <a:endParaRPr lang="en-GB" altLang="en-US" sz="4000"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75683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a typeface="ＭＳ Ｐゴシック" panose="020B0600070205080204" pitchFamily="34" charset="-128"/>
              </a:rPr>
              <a:t>Do not include</a:t>
            </a:r>
            <a:endParaRPr lang="en-GB" dirty="0"/>
          </a:p>
        </p:txBody>
      </p:sp>
      <p:sp>
        <p:nvSpPr>
          <p:cNvPr id="3" name="Content Placeholder 2"/>
          <p:cNvSpPr>
            <a:spLocks noGrp="1"/>
          </p:cNvSpPr>
          <p:nvPr>
            <p:ph idx="1"/>
          </p:nvPr>
        </p:nvSpPr>
        <p:spPr/>
        <p:txBody>
          <a:bodyPr>
            <a:normAutofit fontScale="77500" lnSpcReduction="20000"/>
          </a:bodyPr>
          <a:lstStyle/>
          <a:p>
            <a:r>
              <a:rPr lang="en-GB" altLang="en-US" dirty="0" smtClean="0">
                <a:ea typeface="ＭＳ Ｐゴシック" panose="020B0600070205080204" pitchFamily="34" charset="-128"/>
              </a:rPr>
              <a:t>Curriculum vitae </a:t>
            </a:r>
          </a:p>
          <a:p>
            <a:r>
              <a:rPr lang="en-GB" altLang="en-US" dirty="0" smtClean="0">
                <a:ea typeface="ＭＳ Ｐゴシック" panose="020B0600070205080204" pitchFamily="34" charset="-128"/>
              </a:rPr>
              <a:t>Home address - online</a:t>
            </a:r>
          </a:p>
          <a:p>
            <a:r>
              <a:rPr lang="en-GB" altLang="en-US" dirty="0" smtClean="0">
                <a:ea typeface="ＭＳ Ｐゴシック" panose="020B0600070205080204" pitchFamily="34" charset="-128"/>
              </a:rPr>
              <a:t>Marital </a:t>
            </a:r>
            <a:r>
              <a:rPr lang="en-GB" altLang="en-US" dirty="0">
                <a:ea typeface="ＭＳ Ｐゴシック" panose="020B0600070205080204" pitchFamily="34" charset="-128"/>
              </a:rPr>
              <a:t>Status and Dependents</a:t>
            </a:r>
          </a:p>
          <a:p>
            <a:r>
              <a:rPr lang="en-GB" altLang="en-US" dirty="0">
                <a:ea typeface="ＭＳ Ｐゴシック" panose="020B0600070205080204" pitchFamily="34" charset="-128"/>
              </a:rPr>
              <a:t>NI Number</a:t>
            </a:r>
          </a:p>
          <a:p>
            <a:r>
              <a:rPr lang="en-GB" altLang="en-US" dirty="0">
                <a:ea typeface="ＭＳ Ｐゴシック" panose="020B0600070205080204" pitchFamily="34" charset="-128"/>
              </a:rPr>
              <a:t>D.O.B.</a:t>
            </a:r>
          </a:p>
          <a:p>
            <a:r>
              <a:rPr lang="en-GB" altLang="en-US" dirty="0">
                <a:ea typeface="ＭＳ Ｐゴシック" panose="020B0600070205080204" pitchFamily="34" charset="-128"/>
              </a:rPr>
              <a:t>Reason for leaving</a:t>
            </a:r>
          </a:p>
          <a:p>
            <a:r>
              <a:rPr lang="en-GB" altLang="en-US" dirty="0">
                <a:ea typeface="ＭＳ Ｐゴシック" panose="020B0600070205080204" pitchFamily="34" charset="-128"/>
              </a:rPr>
              <a:t>Previous salary</a:t>
            </a:r>
          </a:p>
          <a:p>
            <a:r>
              <a:rPr lang="en-GB" altLang="en-US" dirty="0">
                <a:ea typeface="ＭＳ Ｐゴシック" panose="020B0600070205080204" pitchFamily="34" charset="-128"/>
              </a:rPr>
              <a:t>Gender</a:t>
            </a:r>
          </a:p>
          <a:p>
            <a:r>
              <a:rPr lang="en-GB" altLang="en-US" dirty="0">
                <a:ea typeface="ＭＳ Ｐゴシック" panose="020B0600070205080204" pitchFamily="34" charset="-128"/>
              </a:rPr>
              <a:t>Health</a:t>
            </a:r>
          </a:p>
          <a:p>
            <a:r>
              <a:rPr lang="en-GB" altLang="en-US" dirty="0">
                <a:ea typeface="ＭＳ Ｐゴシック" panose="020B0600070205080204" pitchFamily="34" charset="-128"/>
              </a:rPr>
              <a:t>Religion</a:t>
            </a:r>
          </a:p>
          <a:p>
            <a:endParaRPr lang="en-GB" dirty="0"/>
          </a:p>
        </p:txBody>
      </p:sp>
    </p:spTree>
    <p:extLst>
      <p:ext uri="{BB962C8B-B14F-4D97-AF65-F5344CB8AC3E}">
        <p14:creationId xmlns:p14="http://schemas.microsoft.com/office/powerpoint/2010/main" val="2413345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28800"/>
            <a:ext cx="8229600" cy="2232248"/>
          </a:xfrm>
        </p:spPr>
        <p:txBody>
          <a:bodyPr>
            <a:normAutofit/>
          </a:bodyPr>
          <a:lstStyle/>
          <a:p>
            <a:r>
              <a:rPr lang="en-GB" dirty="0" smtClean="0"/>
              <a:t>Frequent questions</a:t>
            </a:r>
            <a:endParaRPr lang="en-GB" dirty="0"/>
          </a:p>
        </p:txBody>
      </p:sp>
    </p:spTree>
    <p:extLst>
      <p:ext uri="{BB962C8B-B14F-4D97-AF65-F5344CB8AC3E}">
        <p14:creationId xmlns:p14="http://schemas.microsoft.com/office/powerpoint/2010/main" val="32997363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161619"/>
            <a:ext cx="2552700" cy="17907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610" y="361519"/>
            <a:ext cx="2857500" cy="16002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65577" y="245831"/>
            <a:ext cx="3314700" cy="138112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0004" y="3861048"/>
            <a:ext cx="2399788" cy="1323975"/>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99426" y="2998092"/>
            <a:ext cx="2705100" cy="1685925"/>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69198" y="2724007"/>
            <a:ext cx="2396357" cy="2481873"/>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32601" y="4120935"/>
            <a:ext cx="2619375" cy="1515593"/>
          </a:xfrm>
          <a:prstGeom prst="rect">
            <a:avLst/>
          </a:prstGeom>
        </p:spPr>
      </p:pic>
      <p:pic>
        <p:nvPicPr>
          <p:cNvPr id="11" name="Picture 10"/>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36601" y="2036731"/>
            <a:ext cx="2514600" cy="1819275"/>
          </a:xfrm>
          <a:prstGeom prst="rect">
            <a:avLst/>
          </a:prstGeom>
        </p:spPr>
      </p:pic>
      <p:pic>
        <p:nvPicPr>
          <p:cNvPr id="12" name="Picture 1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993361" y="90056"/>
            <a:ext cx="2143125" cy="2143125"/>
          </a:xfrm>
          <a:prstGeom prst="rect">
            <a:avLst/>
          </a:prstGeom>
        </p:spPr>
      </p:pic>
      <p:pic>
        <p:nvPicPr>
          <p:cNvPr id="13" name="Picture 1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86393" y="4955544"/>
            <a:ext cx="2466975" cy="1847850"/>
          </a:xfrm>
          <a:prstGeom prst="rect">
            <a:avLst/>
          </a:prstGeom>
        </p:spPr>
      </p:pic>
      <p:pic>
        <p:nvPicPr>
          <p:cNvPr id="14" name="Picture 13"/>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425060" y="5185023"/>
            <a:ext cx="1847850" cy="1650903"/>
          </a:xfrm>
          <a:prstGeom prst="rect">
            <a:avLst/>
          </a:prstGeom>
        </p:spPr>
      </p:pic>
      <p:pic>
        <p:nvPicPr>
          <p:cNvPr id="15" name="Picture 14"/>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981700" y="5368388"/>
            <a:ext cx="2828925" cy="1489611"/>
          </a:xfrm>
          <a:prstGeom prst="rect">
            <a:avLst/>
          </a:prstGeom>
        </p:spPr>
      </p:pic>
      <p:sp>
        <p:nvSpPr>
          <p:cNvPr id="16" name="AutoShape 2" descr="Image result for images of people"/>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 name="Content Placeholder 3" descr="C:\Users\Bill\Pictures\Val Oz 2015\2015-08-31\DSCF1368.JPG"/>
          <p:cNvPicPr>
            <a:picLocks/>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204419" y="1968501"/>
            <a:ext cx="2043941" cy="1831200"/>
          </a:xfrm>
          <a:prstGeom prst="rect">
            <a:avLst/>
          </a:prstGeom>
          <a:noFill/>
          <a:ln>
            <a:noFill/>
          </a:ln>
        </p:spPr>
      </p:pic>
    </p:spTree>
    <p:extLst>
      <p:ext uri="{BB962C8B-B14F-4D97-AF65-F5344CB8AC3E}">
        <p14:creationId xmlns:p14="http://schemas.microsoft.com/office/powerpoint/2010/main" val="32714366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Do I need a Personal Statement?</a:t>
            </a:r>
            <a:endParaRPr lang="en-GB" dirty="0"/>
          </a:p>
        </p:txBody>
      </p:sp>
      <p:sp>
        <p:nvSpPr>
          <p:cNvPr id="3" name="Content Placeholder 2"/>
          <p:cNvSpPr>
            <a:spLocks noGrp="1"/>
          </p:cNvSpPr>
          <p:nvPr>
            <p:ph idx="1"/>
          </p:nvPr>
        </p:nvSpPr>
        <p:spPr/>
        <p:txBody>
          <a:bodyPr/>
          <a:lstStyle/>
          <a:p>
            <a:r>
              <a:rPr lang="en-GB" dirty="0" smtClean="0"/>
              <a:t>A few relevant achievements or skills</a:t>
            </a:r>
          </a:p>
          <a:p>
            <a:r>
              <a:rPr lang="en-GB" dirty="0" smtClean="0"/>
              <a:t>Indicate you career aims</a:t>
            </a:r>
          </a:p>
          <a:p>
            <a:r>
              <a:rPr lang="en-GB" dirty="0" smtClean="0"/>
              <a:t>Focus on the sector you are applying to</a:t>
            </a:r>
          </a:p>
          <a:p>
            <a:r>
              <a:rPr lang="en-GB" dirty="0" smtClean="0"/>
              <a:t>Short and snappy – no more than 200 words</a:t>
            </a:r>
            <a:endParaRPr lang="en-GB" dirty="0"/>
          </a:p>
        </p:txBody>
      </p:sp>
    </p:spTree>
    <p:extLst>
      <p:ext uri="{BB962C8B-B14F-4D97-AF65-F5344CB8AC3E}">
        <p14:creationId xmlns:p14="http://schemas.microsoft.com/office/powerpoint/2010/main" val="1471770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about?</a:t>
            </a:r>
            <a:endParaRPr lang="en-GB" dirty="0"/>
          </a:p>
        </p:txBody>
      </p:sp>
      <p:sp>
        <p:nvSpPr>
          <p:cNvPr id="3" name="Content Placeholder 2"/>
          <p:cNvSpPr>
            <a:spLocks noGrp="1"/>
          </p:cNvSpPr>
          <p:nvPr>
            <p:ph idx="1"/>
          </p:nvPr>
        </p:nvSpPr>
        <p:spPr/>
        <p:txBody>
          <a:bodyPr/>
          <a:lstStyle/>
          <a:p>
            <a:r>
              <a:rPr lang="en-GB" dirty="0" smtClean="0"/>
              <a:t>Hobbies</a:t>
            </a:r>
          </a:p>
          <a:p>
            <a:r>
              <a:rPr lang="en-GB" dirty="0" smtClean="0"/>
              <a:t>Explaining Gaps</a:t>
            </a:r>
          </a:p>
          <a:p>
            <a:r>
              <a:rPr lang="en-GB" dirty="0" smtClean="0"/>
              <a:t>Covering letter</a:t>
            </a:r>
          </a:p>
          <a:p>
            <a:r>
              <a:rPr lang="en-GB" dirty="0" smtClean="0"/>
              <a:t>Work </a:t>
            </a:r>
            <a:r>
              <a:rPr lang="en-GB" dirty="0"/>
              <a:t>experience or education </a:t>
            </a:r>
            <a:r>
              <a:rPr lang="en-GB" dirty="0" smtClean="0"/>
              <a:t>first</a:t>
            </a:r>
            <a:endParaRPr lang="en-GB" dirty="0"/>
          </a:p>
          <a:p>
            <a:pPr marL="0" indent="0">
              <a:buNone/>
            </a:pPr>
            <a:endParaRPr lang="en-GB" dirty="0"/>
          </a:p>
        </p:txBody>
      </p:sp>
    </p:spTree>
    <p:extLst>
      <p:ext uri="{BB962C8B-B14F-4D97-AF65-F5344CB8AC3E}">
        <p14:creationId xmlns:p14="http://schemas.microsoft.com/office/powerpoint/2010/main" val="411295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ea typeface="ＭＳ Ｐゴシック" panose="020B0600070205080204" pitchFamily="34" charset="-128"/>
              </a:rPr>
              <a:t>Language and Font</a:t>
            </a:r>
            <a:endParaRPr lang="en-GB" dirty="0"/>
          </a:p>
        </p:txBody>
      </p:sp>
      <p:sp>
        <p:nvSpPr>
          <p:cNvPr id="3" name="Content Placeholder 2"/>
          <p:cNvSpPr>
            <a:spLocks noGrp="1"/>
          </p:cNvSpPr>
          <p:nvPr>
            <p:ph idx="1"/>
          </p:nvPr>
        </p:nvSpPr>
        <p:spPr/>
        <p:txBody>
          <a:bodyPr/>
          <a:lstStyle/>
          <a:p>
            <a:r>
              <a:rPr lang="en-GB" altLang="en-US" dirty="0">
                <a:ea typeface="ＭＳ Ｐゴシック" panose="020B0600070205080204" pitchFamily="34" charset="-128"/>
              </a:rPr>
              <a:t>Using the 3</a:t>
            </a:r>
            <a:r>
              <a:rPr lang="en-GB" altLang="en-US" baseline="30000" dirty="0">
                <a:ea typeface="ＭＳ Ｐゴシック" panose="020B0600070205080204" pitchFamily="34" charset="-128"/>
              </a:rPr>
              <a:t>rd</a:t>
            </a:r>
            <a:r>
              <a:rPr lang="en-GB" altLang="en-US" dirty="0">
                <a:ea typeface="ＭＳ Ｐゴシック" panose="020B0600070205080204" pitchFamily="34" charset="-128"/>
              </a:rPr>
              <a:t> person can help the flow, don’t use ‘I’ every sentence</a:t>
            </a:r>
          </a:p>
          <a:p>
            <a:r>
              <a:rPr lang="en-GB" altLang="en-US" dirty="0">
                <a:ea typeface="ＭＳ Ｐゴシック" panose="020B0600070205080204" pitchFamily="34" charset="-128"/>
              </a:rPr>
              <a:t>Active words</a:t>
            </a:r>
          </a:p>
          <a:p>
            <a:r>
              <a:rPr lang="en-GB" altLang="en-US" dirty="0">
                <a:ea typeface="ＭＳ Ｐゴシック" panose="020B0600070205080204" pitchFamily="34" charset="-128"/>
              </a:rPr>
              <a:t>Font – clear font, no smaller than </a:t>
            </a:r>
            <a:r>
              <a:rPr lang="en-GB" altLang="en-US" dirty="0" smtClean="0">
                <a:ea typeface="ＭＳ Ｐゴシック" panose="020B0600070205080204" pitchFamily="34" charset="-128"/>
              </a:rPr>
              <a:t>10</a:t>
            </a:r>
          </a:p>
          <a:p>
            <a:r>
              <a:rPr lang="en-GB" altLang="en-US" dirty="0">
                <a:ea typeface="ＭＳ Ｐゴシック" panose="020B0600070205080204" pitchFamily="34" charset="-128"/>
              </a:rPr>
              <a:t>No spelling or grammar </a:t>
            </a:r>
            <a:r>
              <a:rPr lang="en-GB" altLang="en-US" dirty="0" smtClean="0">
                <a:ea typeface="ＭＳ Ｐゴシック" panose="020B0600070205080204" pitchFamily="34" charset="-128"/>
              </a:rPr>
              <a:t>mistakes</a:t>
            </a:r>
          </a:p>
          <a:p>
            <a:r>
              <a:rPr lang="en-GB" altLang="en-US" dirty="0">
                <a:ea typeface="ＭＳ Ｐゴシック" panose="020B0600070205080204" pitchFamily="34" charset="-128"/>
              </a:rPr>
              <a:t>No jargon</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77254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ea typeface="ＭＳ Ｐゴシック" panose="020B0600070205080204" pitchFamily="34" charset="-128"/>
              </a:rPr>
              <a:t>Rules?</a:t>
            </a:r>
            <a:endParaRPr lang="en-GB" dirty="0"/>
          </a:p>
        </p:txBody>
      </p:sp>
      <p:sp>
        <p:nvSpPr>
          <p:cNvPr id="3" name="Content Placeholder 2"/>
          <p:cNvSpPr>
            <a:spLocks noGrp="1"/>
          </p:cNvSpPr>
          <p:nvPr>
            <p:ph idx="1"/>
          </p:nvPr>
        </p:nvSpPr>
        <p:spPr/>
        <p:txBody>
          <a:bodyPr/>
          <a:lstStyle/>
          <a:p>
            <a:r>
              <a:rPr lang="en-GB" altLang="en-US" dirty="0">
                <a:ea typeface="ＭＳ Ｐゴシック" panose="020B0600070205080204" pitchFamily="34" charset="-128"/>
              </a:rPr>
              <a:t>Either 1 or 2 full </a:t>
            </a:r>
            <a:r>
              <a:rPr lang="en-GB" altLang="en-US" dirty="0" smtClean="0">
                <a:ea typeface="ＭＳ Ｐゴシック" panose="020B0600070205080204" pitchFamily="34" charset="-128"/>
              </a:rPr>
              <a:t>sides of A4</a:t>
            </a:r>
            <a:endParaRPr lang="en-GB" altLang="en-US" dirty="0">
              <a:ea typeface="ＭＳ Ｐゴシック" panose="020B0600070205080204" pitchFamily="34" charset="-128"/>
            </a:endParaRPr>
          </a:p>
          <a:p>
            <a:r>
              <a:rPr lang="en-GB" altLang="en-US" dirty="0">
                <a:ea typeface="ＭＳ Ｐゴシック" panose="020B0600070205080204" pitchFamily="34" charset="-128"/>
              </a:rPr>
              <a:t>High quality paper</a:t>
            </a:r>
          </a:p>
          <a:p>
            <a:r>
              <a:rPr lang="en-GB" altLang="en-US" dirty="0">
                <a:ea typeface="ＭＳ Ｐゴシック" panose="020B0600070205080204" pitchFamily="34" charset="-128"/>
              </a:rPr>
              <a:t>Tailored to the job</a:t>
            </a:r>
          </a:p>
          <a:p>
            <a:r>
              <a:rPr lang="en-GB" altLang="en-US" dirty="0" smtClean="0">
                <a:ea typeface="ＭＳ Ｐゴシック" panose="020B0600070205080204" pitchFamily="34" charset="-128"/>
              </a:rPr>
              <a:t>Keep </a:t>
            </a:r>
            <a:r>
              <a:rPr lang="en-GB" altLang="en-US" dirty="0">
                <a:ea typeface="ＭＳ Ｐゴシック" panose="020B0600070205080204" pitchFamily="34" charset="-128"/>
              </a:rPr>
              <a:t>it simple, brief, </a:t>
            </a:r>
            <a:r>
              <a:rPr lang="en-GB" altLang="en-US" dirty="0" smtClean="0">
                <a:ea typeface="ＭＳ Ｐゴシック" panose="020B0600070205080204" pitchFamily="34" charset="-128"/>
              </a:rPr>
              <a:t>uncluttered</a:t>
            </a:r>
          </a:p>
          <a:p>
            <a:r>
              <a:rPr lang="en-GB" altLang="en-US" dirty="0" smtClean="0">
                <a:ea typeface="ＭＳ Ｐゴシック" panose="020B0600070205080204" pitchFamily="34" charset="-128"/>
              </a:rPr>
              <a:t>Lying</a:t>
            </a:r>
            <a:endParaRPr lang="en-GB" altLang="en-US" dirty="0">
              <a:ea typeface="ＭＳ Ｐゴシック" panose="020B0600070205080204" pitchFamily="34" charset="-128"/>
            </a:endParaRPr>
          </a:p>
          <a:p>
            <a:pPr marL="0" indent="0">
              <a:buNone/>
            </a:pPr>
            <a:endParaRPr lang="en-GB" dirty="0"/>
          </a:p>
        </p:txBody>
      </p:sp>
    </p:spTree>
    <p:extLst>
      <p:ext uri="{BB962C8B-B14F-4D97-AF65-F5344CB8AC3E}">
        <p14:creationId xmlns:p14="http://schemas.microsoft.com/office/powerpoint/2010/main" val="245961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ea typeface="ＭＳ Ｐゴシック" panose="020B0600070205080204" pitchFamily="34" charset="-128"/>
              </a:rPr>
              <a:t>To speak to us...</a:t>
            </a:r>
            <a:endParaRPr lang="en-GB" dirty="0"/>
          </a:p>
        </p:txBody>
      </p:sp>
      <p:sp>
        <p:nvSpPr>
          <p:cNvPr id="3" name="Content Placeholder 2"/>
          <p:cNvSpPr>
            <a:spLocks noGrp="1"/>
          </p:cNvSpPr>
          <p:nvPr>
            <p:ph idx="1"/>
          </p:nvPr>
        </p:nvSpPr>
        <p:spPr/>
        <p:txBody>
          <a:bodyPr>
            <a:normAutofit fontScale="92500" lnSpcReduction="20000"/>
          </a:bodyPr>
          <a:lstStyle/>
          <a:p>
            <a:pPr>
              <a:defRPr/>
            </a:pPr>
            <a:r>
              <a:rPr lang="en-GB" dirty="0"/>
              <a:t>Make an appointment </a:t>
            </a:r>
            <a:r>
              <a:rPr lang="en-GB" dirty="0" smtClean="0"/>
              <a:t>Reception </a:t>
            </a:r>
            <a:r>
              <a:rPr lang="en-GB" dirty="0"/>
              <a:t>in </a:t>
            </a:r>
            <a:r>
              <a:rPr lang="en-GB" dirty="0" smtClean="0"/>
              <a:t>Careers Service, Mount Pleasant</a:t>
            </a:r>
            <a:endParaRPr lang="en-GB" dirty="0"/>
          </a:p>
          <a:p>
            <a:pPr>
              <a:defRPr/>
            </a:pPr>
            <a:endParaRPr lang="en-GB" dirty="0"/>
          </a:p>
          <a:p>
            <a:pPr>
              <a:defRPr/>
            </a:pPr>
            <a:r>
              <a:rPr lang="en-GB" dirty="0" smtClean="0"/>
              <a:t>Email:</a:t>
            </a:r>
            <a:r>
              <a:rPr lang="en-GB" dirty="0"/>
              <a:t> </a:t>
            </a:r>
            <a:r>
              <a:rPr lang="en-GB" dirty="0" smtClean="0"/>
              <a:t>  </a:t>
            </a:r>
            <a:r>
              <a:rPr lang="en-GB" dirty="0" smtClean="0">
                <a:hlinkClick r:id="rId2"/>
              </a:rPr>
              <a:t>val.davidge@uwtsd.ac.uk</a:t>
            </a:r>
            <a:endParaRPr lang="en-GB" dirty="0" smtClean="0"/>
          </a:p>
          <a:p>
            <a:pPr>
              <a:defRPr/>
            </a:pPr>
            <a:endParaRPr lang="en-GB" dirty="0"/>
          </a:p>
          <a:p>
            <a:pPr>
              <a:defRPr/>
            </a:pPr>
            <a:r>
              <a:rPr lang="en-GB" dirty="0">
                <a:hlinkClick r:id="rId3"/>
              </a:rPr>
              <a:t>https://targetjobs.co.uk</a:t>
            </a:r>
            <a:r>
              <a:rPr lang="en-GB" dirty="0" smtClean="0">
                <a:hlinkClick r:id="rId3"/>
              </a:rPr>
              <a:t>/</a:t>
            </a:r>
            <a:endParaRPr lang="en-GB" dirty="0" smtClean="0"/>
          </a:p>
          <a:p>
            <a:pPr>
              <a:defRPr/>
            </a:pPr>
            <a:r>
              <a:rPr lang="en-GB" dirty="0">
                <a:hlinkClick r:id="rId4"/>
              </a:rPr>
              <a:t>https://www.prospects.ac.uk</a:t>
            </a:r>
            <a:r>
              <a:rPr lang="en-GB" dirty="0" smtClean="0">
                <a:hlinkClick r:id="rId4"/>
              </a:rPr>
              <a:t>/</a:t>
            </a:r>
            <a:endParaRPr lang="en-GB" dirty="0" smtClean="0"/>
          </a:p>
          <a:p>
            <a:pPr>
              <a:defRPr/>
            </a:pPr>
            <a:r>
              <a:rPr lang="en-GB">
                <a:hlinkClick r:id="rId5"/>
              </a:rPr>
              <a:t>https://www.kent.ac.uk/careers</a:t>
            </a:r>
            <a:r>
              <a:rPr lang="en-GB" smtClean="0">
                <a:hlinkClick r:id="rId5"/>
              </a:rPr>
              <a:t>/</a:t>
            </a:r>
            <a:r>
              <a:rPr lang="en-GB" smtClean="0"/>
              <a:t> </a:t>
            </a:r>
            <a:endParaRPr lang="en-GB" dirty="0"/>
          </a:p>
          <a:p>
            <a:endParaRPr lang="en-GB" dirty="0"/>
          </a:p>
        </p:txBody>
      </p:sp>
    </p:spTree>
    <p:extLst>
      <p:ext uri="{BB962C8B-B14F-4D97-AF65-F5344CB8AC3E}">
        <p14:creationId xmlns:p14="http://schemas.microsoft.com/office/powerpoint/2010/main" val="162138847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www.w3.org/XML/1998/namespace"/>
    <ds:schemaRef ds:uri="http://purl.org/dc/elements/1.1/"/>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303dbf9b-b85b-46a0-94f1-894078c07ec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414</TotalTime>
  <Words>895</Words>
  <Application>Microsoft Office PowerPoint</Application>
  <PresentationFormat>On-screen Show (4:3)</PresentationFormat>
  <Paragraphs>72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ＭＳ Ｐゴシック</vt:lpstr>
      <vt:lpstr>Arial</vt:lpstr>
      <vt:lpstr>Calibri</vt:lpstr>
      <vt:lpstr>Myriad Pro</vt:lpstr>
      <vt:lpstr>20140311PresentationUWTSDTemplate</vt:lpstr>
      <vt:lpstr>Val Davidge</vt:lpstr>
      <vt:lpstr>PowerPoint Presentation</vt:lpstr>
      <vt:lpstr>How to grab an employer’s attention in 30 seconds</vt:lpstr>
      <vt:lpstr>Styles</vt:lpstr>
      <vt:lpstr>Include</vt:lpstr>
      <vt:lpstr>Do not include</vt:lpstr>
      <vt:lpstr>Frequent questions</vt:lpstr>
      <vt:lpstr>PowerPoint Presentation</vt:lpstr>
      <vt:lpstr>Do I need a Personal Statement?</vt:lpstr>
      <vt:lpstr>What about?</vt:lpstr>
      <vt:lpstr>Language and Font</vt:lpstr>
      <vt:lpstr>Rules?</vt:lpstr>
      <vt:lpstr>To speak to us...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Beth Cummings</cp:lastModifiedBy>
  <cp:revision>39</cp:revision>
  <cp:lastPrinted>2016-11-01T08:53:13Z</cp:lastPrinted>
  <dcterms:created xsi:type="dcterms:W3CDTF">2015-04-14T15:21:28Z</dcterms:created>
  <dcterms:modified xsi:type="dcterms:W3CDTF">2016-11-01T15:52:47Z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