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58" r:id="rId4"/>
    <p:sldId id="276" r:id="rId5"/>
    <p:sldId id="273" r:id="rId6"/>
    <p:sldId id="274" r:id="rId7"/>
    <p:sldId id="275" r:id="rId8"/>
    <p:sldId id="284" r:id="rId9"/>
    <p:sldId id="271" r:id="rId10"/>
    <p:sldId id="279" r:id="rId11"/>
    <p:sldId id="261" r:id="rId12"/>
    <p:sldId id="262" r:id="rId13"/>
    <p:sldId id="280" r:id="rId14"/>
    <p:sldId id="263" r:id="rId15"/>
    <p:sldId id="281" r:id="rId16"/>
    <p:sldId id="264" r:id="rId17"/>
    <p:sldId id="265" r:id="rId18"/>
    <p:sldId id="270" r:id="rId19"/>
    <p:sldId id="287" r:id="rId20"/>
    <p:sldId id="266" r:id="rId21"/>
    <p:sldId id="267" r:id="rId22"/>
    <p:sldId id="268" r:id="rId23"/>
    <p:sldId id="269" r:id="rId24"/>
    <p:sldId id="282" r:id="rId25"/>
    <p:sldId id="288" r:id="rId26"/>
    <p:sldId id="278" r:id="rId27"/>
    <p:sldId id="28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213581-18A0-4151-A4E9-B56766D23146}" v="855" dt="2018-11-14T16:22:07.8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8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8E1CA-C55D-49E0-A837-00438BDE3611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0D4351-2376-49FA-BF77-7475E2A1FE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721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609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750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690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95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59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825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91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064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60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08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64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474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70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1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3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64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43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22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6252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903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523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0835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43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75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8201E-71A5-4F8B-9165-73F729AAE4AD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12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Engineering Drawing</a:t>
            </a:r>
            <a:br>
              <a:rPr lang="en-GB" dirty="0"/>
            </a:br>
            <a:r>
              <a:rPr lang="en-GB" sz="4000" dirty="0"/>
              <a:t>Views and projections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Andy Tibbott &amp; Dave Cooper</a:t>
            </a:r>
          </a:p>
        </p:txBody>
      </p:sp>
    </p:spTree>
    <p:extLst>
      <p:ext uri="{BB962C8B-B14F-4D97-AF65-F5344CB8AC3E}">
        <p14:creationId xmlns:p14="http://schemas.microsoft.com/office/powerpoint/2010/main" val="2789275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 (Learning Objectives)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Over the coming weeks you will cover various aspects of engineering drawing and its associated standards.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Understand the various views and projections used in engineering drawing.</a:t>
            </a:r>
          </a:p>
          <a:p>
            <a:r>
              <a:rPr lang="en-GB" dirty="0"/>
              <a:t>Recognise features within orthographic projections (holes, hidden detail, Etc.)</a:t>
            </a:r>
          </a:p>
          <a:p>
            <a:r>
              <a:rPr lang="en-GB" dirty="0"/>
              <a:t>Use the correct drawing standards relevant to the application</a:t>
            </a:r>
          </a:p>
          <a:p>
            <a:r>
              <a:rPr lang="en-GB" dirty="0"/>
              <a:t>Apply your learning to create and change engineering drawings. </a:t>
            </a:r>
          </a:p>
        </p:txBody>
      </p:sp>
    </p:spTree>
    <p:extLst>
      <p:ext uri="{BB962C8B-B14F-4D97-AF65-F5344CB8AC3E}">
        <p14:creationId xmlns:p14="http://schemas.microsoft.com/office/powerpoint/2010/main" val="30470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Engineering drawing is a type of technical drawing that is used to clearly define the requirements of an engineering part or assembly. </a:t>
            </a:r>
          </a:p>
          <a:p>
            <a:r>
              <a:rPr lang="en-GB" dirty="0"/>
              <a:t>A standardised method of communicating engineering requirements from person to person.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3860800"/>
            <a:ext cx="3805174" cy="2679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6571" y="3860800"/>
            <a:ext cx="3083368" cy="2618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7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502" y="1930400"/>
            <a:ext cx="8596668" cy="3880773"/>
          </a:xfrm>
        </p:spPr>
        <p:txBody>
          <a:bodyPr/>
          <a:lstStyle/>
          <a:p>
            <a:r>
              <a:rPr lang="en-GB" dirty="0"/>
              <a:t>What do you understand by the term Engineering Drawing?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2654299"/>
            <a:ext cx="2760403" cy="18827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6249" y="4537074"/>
            <a:ext cx="4098837" cy="2146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819" y="2654299"/>
            <a:ext cx="3276351" cy="2185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88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8409"/>
          <a:stretch/>
        </p:blipFill>
        <p:spPr>
          <a:xfrm>
            <a:off x="499534" y="1625599"/>
            <a:ext cx="4050506" cy="18710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840" y="2806699"/>
            <a:ext cx="5340934" cy="37874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26237" y="3496668"/>
            <a:ext cx="219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Freehand sketch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76057" y="2437367"/>
            <a:ext cx="247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CAD Orthographic</a:t>
            </a:r>
          </a:p>
        </p:txBody>
      </p:sp>
    </p:spTree>
    <p:extLst>
      <p:ext uri="{BB962C8B-B14F-4D97-AF65-F5344CB8AC3E}">
        <p14:creationId xmlns:p14="http://schemas.microsoft.com/office/powerpoint/2010/main" val="899293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1451881"/>
            <a:ext cx="4446145" cy="33895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3479" y="2903156"/>
            <a:ext cx="5836621" cy="38766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27200" y="4841469"/>
            <a:ext cx="2349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Assembly drawing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62239" y="2400300"/>
            <a:ext cx="295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Exploded diagram</a:t>
            </a:r>
          </a:p>
        </p:txBody>
      </p:sp>
    </p:spTree>
    <p:extLst>
      <p:ext uri="{BB962C8B-B14F-4D97-AF65-F5344CB8AC3E}">
        <p14:creationId xmlns:p14="http://schemas.microsoft.com/office/powerpoint/2010/main" val="104540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r>
              <a:rPr lang="en-GB" dirty="0"/>
              <a:t>Engineering drawing is a </a:t>
            </a:r>
            <a:r>
              <a:rPr lang="en-GB" dirty="0">
                <a:solidFill>
                  <a:srgbClr val="FF0000"/>
                </a:solidFill>
              </a:rPr>
              <a:t>graphic language</a:t>
            </a:r>
            <a:r>
              <a:rPr lang="en-GB" dirty="0"/>
              <a:t>.</a:t>
            </a:r>
          </a:p>
          <a:p>
            <a:r>
              <a:rPr lang="en-GB" dirty="0"/>
              <a:t>Engineering drawings should be interpretable by an engineer, anywhere in the world, regardless of what language they speak.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picture paints a thousand words.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39155" y="3399135"/>
            <a:ext cx="4573688" cy="218521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s-ES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Dibujar un cubo de 1000mm</a:t>
            </a:r>
            <a:r>
              <a:rPr lang="es-ES" sz="2000" b="1" baseline="3000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</a:t>
            </a:r>
            <a:r>
              <a:rPr lang="es-ES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</a:p>
          <a:p>
            <a:pPr algn="ctr"/>
            <a:endParaRPr lang="es-ES" sz="20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es-ES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 </a:t>
            </a:r>
            <a:r>
              <a:rPr lang="zh-CN" altLang="en-US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画一个立方体</a:t>
            </a:r>
            <a:r>
              <a:rPr lang="en-US" altLang="zh-CN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1000</a:t>
            </a:r>
            <a:r>
              <a:rPr lang="zh-CN" altLang="en-US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毫米</a:t>
            </a:r>
            <a:endParaRPr lang="en-GB" altLang="zh-CN" sz="24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endParaRPr lang="en-GB" altLang="zh-CN" sz="24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ar-AE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رسم مكعب 1000 ملليمتر مربع</a:t>
            </a:r>
            <a:endParaRPr lang="en-GB" sz="24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endParaRPr lang="en-US" sz="2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74531" t="34765" r="9626" b="25743"/>
          <a:stretch/>
        </p:blipFill>
        <p:spPr>
          <a:xfrm>
            <a:off x="8328932" y="3006062"/>
            <a:ext cx="3863068" cy="385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23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  <a:br>
              <a:rPr lang="en-GB" dirty="0"/>
            </a:br>
            <a:r>
              <a:rPr lang="en-GB" dirty="0"/>
              <a:t>Graphic vs Written language.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3564466" cy="3880773"/>
          </a:xfrm>
        </p:spPr>
        <p:txBody>
          <a:bodyPr/>
          <a:lstStyle/>
          <a:p>
            <a:r>
              <a:rPr lang="en-GB" dirty="0"/>
              <a:t>Graphic language is the representation of a shape.</a:t>
            </a:r>
          </a:p>
          <a:p>
            <a:pPr lvl="1"/>
            <a:r>
              <a:rPr lang="en-GB" dirty="0"/>
              <a:t>The standards of graphical language are, line types, projections and geometric construction</a:t>
            </a:r>
          </a:p>
          <a:p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118100" y="2136778"/>
            <a:ext cx="356446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Written language is the description of a size, location or specification.</a:t>
            </a:r>
          </a:p>
          <a:p>
            <a:pPr lvl="1"/>
            <a:r>
              <a:rPr lang="en-GB" dirty="0"/>
              <a:t>The standards of written language are, letters, punctuation and grammar.</a:t>
            </a:r>
          </a:p>
          <a:p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973666" y="4837111"/>
            <a:ext cx="7747000" cy="1612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/>
              <a:t>Production information in an engineering setting relies on both languages side by side to convey all the relevant information. </a:t>
            </a:r>
          </a:p>
        </p:txBody>
      </p:sp>
    </p:spTree>
    <p:extLst>
      <p:ext uri="{BB962C8B-B14F-4D97-AF65-F5344CB8AC3E}">
        <p14:creationId xmlns:p14="http://schemas.microsoft.com/office/powerpoint/2010/main" val="277070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Pair task. </a:t>
            </a:r>
          </a:p>
          <a:p>
            <a:pPr marL="0" indent="0">
              <a:buNone/>
            </a:pPr>
            <a:r>
              <a:rPr lang="en-GB" dirty="0"/>
              <a:t>Produce a written description of the object below. The description should allow someone else to accurately manufacture the part.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1686" t="21694" r="6810" b="25194"/>
          <a:stretch/>
        </p:blipFill>
        <p:spPr>
          <a:xfrm>
            <a:off x="2870200" y="3528351"/>
            <a:ext cx="44069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895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engineering drawing?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1699" t="23430" r="4321" b="16366"/>
          <a:stretch/>
        </p:blipFill>
        <p:spPr>
          <a:xfrm>
            <a:off x="1172018" y="1270000"/>
            <a:ext cx="7607299" cy="5391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60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Commonly used drawing types (Parts)</a:t>
            </a:r>
            <a:br>
              <a:rPr lang="en-GB" dirty="0"/>
            </a:br>
            <a:r>
              <a:rPr lang="en-GB" dirty="0"/>
              <a:t>Isometric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349500"/>
            <a:ext cx="5088466" cy="3691862"/>
          </a:xfrm>
        </p:spPr>
        <p:txBody>
          <a:bodyPr/>
          <a:lstStyle/>
          <a:p>
            <a:r>
              <a:rPr lang="en-GB" dirty="0"/>
              <a:t>Isometric projection is a method of 3D visualisation of an object.</a:t>
            </a:r>
          </a:p>
          <a:p>
            <a:r>
              <a:rPr lang="en-GB" dirty="0"/>
              <a:t>Uses 3 axis, equally spaced at 120</a:t>
            </a:r>
            <a:r>
              <a:rPr lang="en-GB" baseline="30000" dirty="0"/>
              <a:t>o</a:t>
            </a:r>
            <a:r>
              <a:rPr lang="en-GB" dirty="0"/>
              <a:t>.</a:t>
            </a:r>
          </a:p>
          <a:p>
            <a:r>
              <a:rPr lang="en-GB" dirty="0"/>
              <a:t>Unlike other types of 3D representation, isometric views do not use perspective. Because of this lines are represented at true length.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800" y="2126587"/>
            <a:ext cx="3810000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47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Commonly used drawing types (Parts)</a:t>
            </a:r>
            <a:br>
              <a:rPr lang="en-GB" dirty="0"/>
            </a:br>
            <a:r>
              <a:rPr lang="en-GB" dirty="0"/>
              <a:t>Orthographic Projection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999566" cy="3880773"/>
          </a:xfrm>
        </p:spPr>
        <p:txBody>
          <a:bodyPr/>
          <a:lstStyle/>
          <a:p>
            <a:r>
              <a:rPr lang="en-GB" dirty="0"/>
              <a:t>Orthographic projection is a method of representing an object, as seen at the various planes. </a:t>
            </a:r>
          </a:p>
          <a:p>
            <a:r>
              <a:rPr lang="en-GB" dirty="0"/>
              <a:t>These can include relevant combinations of front, top, bottom, sides and back. </a:t>
            </a:r>
          </a:p>
          <a:p>
            <a:r>
              <a:rPr lang="en-GB" dirty="0"/>
              <a:t>They are generally favoured as the production drawing standard across the engineering industry.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180" t="2152" r="1795" b="3026"/>
          <a:stretch/>
        </p:blipFill>
        <p:spPr>
          <a:xfrm>
            <a:off x="5930900" y="2360095"/>
            <a:ext cx="5067300" cy="348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85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Commonly used drawing types (Parts)</a:t>
            </a:r>
            <a:br>
              <a:rPr lang="en-GB" dirty="0"/>
            </a:br>
            <a:r>
              <a:rPr lang="en-GB" dirty="0"/>
              <a:t>Orthographic Projection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77334" y="2160589"/>
            <a:ext cx="4770966" cy="3880773"/>
          </a:xfrm>
        </p:spPr>
        <p:txBody>
          <a:bodyPr/>
          <a:lstStyle/>
          <a:p>
            <a:r>
              <a:rPr lang="en-GB" dirty="0"/>
              <a:t>The glass box method can be a useful tool to those new to orthographic drawing. </a:t>
            </a:r>
          </a:p>
          <a:p>
            <a:r>
              <a:rPr lang="en-GB" dirty="0"/>
              <a:t>The object is imagined inside a glass box.</a:t>
            </a:r>
          </a:p>
          <a:p>
            <a:r>
              <a:rPr lang="en-GB" dirty="0"/>
              <a:t>The views are as seen directly through the panes of glass.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800" y="2160589"/>
            <a:ext cx="3822700" cy="3736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05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100367" cy="1320800"/>
          </a:xfrm>
        </p:spPr>
        <p:txBody>
          <a:bodyPr/>
          <a:lstStyle/>
          <a:p>
            <a:r>
              <a:rPr lang="en-GB" dirty="0"/>
              <a:t>Commonly used drawing types (Assembly)</a:t>
            </a:r>
            <a:br>
              <a:rPr lang="en-GB" dirty="0"/>
            </a:br>
            <a:r>
              <a:rPr lang="en-GB" dirty="0"/>
              <a:t>Exploded drawings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999566" cy="3880773"/>
          </a:xfrm>
        </p:spPr>
        <p:txBody>
          <a:bodyPr/>
          <a:lstStyle/>
          <a:p>
            <a:r>
              <a:rPr lang="en-GB" dirty="0"/>
              <a:t>Exploded drawings are used to show correct part alignment, positioning and relationships in an assembly.</a:t>
            </a:r>
          </a:p>
          <a:p>
            <a:r>
              <a:rPr lang="en-GB" dirty="0"/>
              <a:t>Generally used in assembly line or engineering service documentation. </a:t>
            </a:r>
          </a:p>
          <a:p>
            <a:r>
              <a:rPr lang="en-GB" dirty="0"/>
              <a:t>Provide a visual representation of quantity and order of part assembly.</a:t>
            </a:r>
          </a:p>
          <a:p>
            <a:r>
              <a:rPr lang="en-GB" dirty="0"/>
              <a:t>Frequently include a callout list of parts, linking back to production drawings.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324"/>
          <a:stretch/>
        </p:blipFill>
        <p:spPr>
          <a:xfrm>
            <a:off x="5854700" y="1531144"/>
            <a:ext cx="3923001" cy="26845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68" y="4239551"/>
            <a:ext cx="1911319" cy="243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75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100367" cy="1320800"/>
          </a:xfrm>
        </p:spPr>
        <p:txBody>
          <a:bodyPr/>
          <a:lstStyle/>
          <a:p>
            <a:r>
              <a:rPr lang="en-GB" dirty="0"/>
              <a:t>Commonly used drawing types (Assembly)</a:t>
            </a:r>
            <a:br>
              <a:rPr lang="en-GB" dirty="0"/>
            </a:br>
            <a:r>
              <a:rPr lang="en-GB" dirty="0"/>
              <a:t>Exploded drawings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0068" y="1930400"/>
            <a:ext cx="7034895" cy="437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83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860366" cy="1320800"/>
          </a:xfrm>
        </p:spPr>
        <p:txBody>
          <a:bodyPr/>
          <a:lstStyle/>
          <a:p>
            <a:r>
              <a:rPr lang="en-GB" dirty="0"/>
              <a:t>Commonly used drawing types (Assembly)</a:t>
            </a:r>
            <a:br>
              <a:rPr lang="en-GB" dirty="0"/>
            </a:br>
            <a:r>
              <a:rPr lang="en-GB" dirty="0"/>
              <a:t>Isometric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3869266" cy="3880773"/>
          </a:xfrm>
        </p:spPr>
        <p:txBody>
          <a:bodyPr/>
          <a:lstStyle/>
          <a:p>
            <a:r>
              <a:rPr lang="en-GB" dirty="0"/>
              <a:t>Isometric views are less common in assembly drawings. </a:t>
            </a:r>
          </a:p>
          <a:p>
            <a:r>
              <a:rPr lang="en-GB" dirty="0"/>
              <a:t>Generally used along side other views as a representation of the finished article.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263" y="2160589"/>
            <a:ext cx="4706938" cy="3448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500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0795" t="20905" r="5787" b="8176"/>
          <a:stretch/>
        </p:blipFill>
        <p:spPr>
          <a:xfrm>
            <a:off x="406775" y="3968334"/>
            <a:ext cx="2209800" cy="26417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Commonly used drawing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63689"/>
            <a:ext cx="8596668" cy="3880773"/>
          </a:xfrm>
        </p:spPr>
        <p:txBody>
          <a:bodyPr/>
          <a:lstStyle/>
          <a:p>
            <a:r>
              <a:rPr lang="en-GB" dirty="0"/>
              <a:t>Most engineering drawings are multi page documents and will include more than one view type.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0274" t="27962" r="7011" b="14269"/>
          <a:stretch/>
        </p:blipFill>
        <p:spPr>
          <a:xfrm>
            <a:off x="7728956" y="4123662"/>
            <a:ext cx="3378200" cy="2387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60100" t="18287" b="11788"/>
          <a:stretch/>
        </p:blipFill>
        <p:spPr>
          <a:xfrm>
            <a:off x="5904268" y="2019300"/>
            <a:ext cx="3369734" cy="2362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59342" t="16214" r="181" b="12195"/>
          <a:stretch/>
        </p:blipFill>
        <p:spPr>
          <a:xfrm>
            <a:off x="3721100" y="4044534"/>
            <a:ext cx="3327400" cy="235401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60201" t="18406" r="430" b="12544"/>
          <a:stretch/>
        </p:blipFill>
        <p:spPr>
          <a:xfrm>
            <a:off x="1402344" y="2354725"/>
            <a:ext cx="3276600" cy="229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07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task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Task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Moodle and open the Solidworks part files under Task 2.</a:t>
            </a:r>
          </a:p>
          <a:p>
            <a:r>
              <a:rPr lang="en-GB" dirty="0"/>
              <a:t>For each part file produce an orthographic drawing showing relevant views and dimensions.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608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task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Task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Compare all your drawings. What is the same? What is different? Is everyone working in the same way?</a:t>
            </a:r>
          </a:p>
        </p:txBody>
      </p:sp>
    </p:spTree>
    <p:extLst>
      <p:ext uri="{BB962C8B-B14F-4D97-AF65-F5344CB8AC3E}">
        <p14:creationId xmlns:p14="http://schemas.microsoft.com/office/powerpoint/2010/main" val="27075914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Orthographic projections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596466" cy="3880773"/>
          </a:xfrm>
        </p:spPr>
        <p:txBody>
          <a:bodyPr/>
          <a:lstStyle/>
          <a:p>
            <a:r>
              <a:rPr lang="en-GB" dirty="0"/>
              <a:t>Orthographic drawings can use either of two projection standards</a:t>
            </a:r>
          </a:p>
          <a:p>
            <a:endParaRPr lang="en-GB" dirty="0"/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Angle projection places the object between the view plane and projection. </a:t>
            </a:r>
          </a:p>
          <a:p>
            <a:endParaRPr lang="en-GB" dirty="0"/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Angle projection bounces the projection back onto the view plane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0039" t="22011" r="19144" b="3955"/>
          <a:stretch/>
        </p:blipFill>
        <p:spPr>
          <a:xfrm>
            <a:off x="6273800" y="2160589"/>
            <a:ext cx="4961743" cy="335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2527" t="51869" r="20146" b="21279"/>
          <a:stretch/>
        </p:blipFill>
        <p:spPr>
          <a:xfrm>
            <a:off x="677334" y="4127500"/>
            <a:ext cx="5550136" cy="2031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Orthographic projections  </a:t>
            </a:r>
            <a:br>
              <a:rPr lang="en-GB" dirty="0"/>
            </a:br>
            <a:r>
              <a:rPr lang="en-GB" dirty="0"/>
              <a:t>												</a:t>
            </a:r>
            <a:r>
              <a:rPr lang="en-GB" sz="2400" dirty="0"/>
              <a:t>  1</a:t>
            </a:r>
            <a:r>
              <a:rPr lang="en-GB" sz="2400" baseline="30000" dirty="0"/>
              <a:t>st</a:t>
            </a:r>
            <a:r>
              <a:rPr lang="en-GB" sz="2400" dirty="0"/>
              <a:t> angle projection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44408"/>
          <a:stretch/>
        </p:blipFill>
        <p:spPr>
          <a:xfrm>
            <a:off x="677334" y="1447800"/>
            <a:ext cx="5153025" cy="20280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22609" y="2751874"/>
            <a:ext cx="36533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First angle projection is the standard in the UK and EU.</a:t>
            </a:r>
          </a:p>
          <a:p>
            <a:endParaRPr lang="en-GB" dirty="0"/>
          </a:p>
          <a:p>
            <a:r>
              <a:rPr lang="en-GB" dirty="0"/>
              <a:t>The object is placed between the viewer and the surface for the projection. (Much like casting a shadow onto a wall)</a:t>
            </a:r>
          </a:p>
        </p:txBody>
      </p:sp>
    </p:spTree>
    <p:extLst>
      <p:ext uri="{BB962C8B-B14F-4D97-AF65-F5344CB8AC3E}">
        <p14:creationId xmlns:p14="http://schemas.microsoft.com/office/powerpoint/2010/main" val="224451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Orthographic projections  </a:t>
            </a:r>
            <a:br>
              <a:rPr lang="en-GB" dirty="0"/>
            </a:br>
            <a:r>
              <a:rPr lang="en-GB" dirty="0"/>
              <a:t>												</a:t>
            </a:r>
            <a:r>
              <a:rPr lang="en-GB" sz="2400" dirty="0"/>
              <a:t>  3</a:t>
            </a:r>
            <a:r>
              <a:rPr lang="en-GB" sz="2400" baseline="30000" dirty="0"/>
              <a:t>rd</a:t>
            </a:r>
            <a:r>
              <a:rPr lang="en-GB" sz="2400" dirty="0"/>
              <a:t> angle projection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5244"/>
          <a:stretch/>
        </p:blipFill>
        <p:spPr>
          <a:xfrm>
            <a:off x="677334" y="1930400"/>
            <a:ext cx="5153025" cy="16327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86902"/>
          <a:stretch/>
        </p:blipFill>
        <p:spPr>
          <a:xfrm>
            <a:off x="677334" y="1452562"/>
            <a:ext cx="5153025" cy="4778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281036" y="2739231"/>
            <a:ext cx="33201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Third angle projection is the standard in the US.</a:t>
            </a:r>
          </a:p>
          <a:p>
            <a:endParaRPr lang="en-GB" dirty="0"/>
          </a:p>
          <a:p>
            <a:r>
              <a:rPr lang="en-GB" dirty="0"/>
              <a:t>The projection of the object is reflected back at the viewer. (Much like a reflection in a mirror)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3076" t="23138" r="19414" b="47070"/>
          <a:stretch/>
        </p:blipFill>
        <p:spPr>
          <a:xfrm>
            <a:off x="677334" y="4040982"/>
            <a:ext cx="5125710" cy="1991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4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Orthographic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Orthographic views are an ideal way of providing all the information needed to produce a part. However it is easy to overcomplicate them and make them harder to interpret.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 all orthographic drawings require all 6 views to be added.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 relevant information only needs to be shown once. And a view only needs to be added if it includes necessary information. </a:t>
            </a:r>
          </a:p>
        </p:txBody>
      </p:sp>
    </p:spTree>
    <p:extLst>
      <p:ext uri="{BB962C8B-B14F-4D97-AF65-F5344CB8AC3E}">
        <p14:creationId xmlns:p14="http://schemas.microsoft.com/office/powerpoint/2010/main" val="131891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0323" t="23790" r="3548" b="12769"/>
          <a:stretch/>
        </p:blipFill>
        <p:spPr>
          <a:xfrm>
            <a:off x="6288869" y="2819399"/>
            <a:ext cx="5496732" cy="38608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Orthographic views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0251" t="23300" r="3326" b="12846"/>
          <a:stretch/>
        </p:blipFill>
        <p:spPr>
          <a:xfrm>
            <a:off x="177799" y="1422400"/>
            <a:ext cx="5270199" cy="3695700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68643" t="35618" r="13186" b="21538"/>
          <a:stretch/>
        </p:blipFill>
        <p:spPr>
          <a:xfrm>
            <a:off x="4385734" y="2819399"/>
            <a:ext cx="2332566" cy="2199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9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Worked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On Moodle you should see a file called “lead screw”. Open the file in Solidworks so you can follow the tutorial on using some of the drawing features available in the software.</a:t>
            </a:r>
          </a:p>
        </p:txBody>
      </p:sp>
    </p:spTree>
    <p:extLst>
      <p:ext uri="{BB962C8B-B14F-4D97-AF65-F5344CB8AC3E}">
        <p14:creationId xmlns:p14="http://schemas.microsoft.com/office/powerpoint/2010/main" val="23136943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Task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Moodle you have a zip file called puller. Unzip it contents and start to produce a drawing pack for each part in the assembly. This task should last through the next couple of lessons so there’s no need to rush!</a:t>
            </a:r>
          </a:p>
        </p:txBody>
      </p:sp>
    </p:spTree>
    <p:extLst>
      <p:ext uri="{BB962C8B-B14F-4D97-AF65-F5344CB8AC3E}">
        <p14:creationId xmlns:p14="http://schemas.microsoft.com/office/powerpoint/2010/main" val="4274177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3768" y="1930400"/>
            <a:ext cx="4021931" cy="4021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7996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21500</TotalTime>
  <Words>903</Words>
  <Application>Microsoft Office PowerPoint</Application>
  <PresentationFormat>Widescreen</PresentationFormat>
  <Paragraphs>108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华文新魏</vt:lpstr>
      <vt:lpstr>Arial</vt:lpstr>
      <vt:lpstr>Calibri</vt:lpstr>
      <vt:lpstr>Tahoma</vt:lpstr>
      <vt:lpstr>Trebuchet MS</vt:lpstr>
      <vt:lpstr>Wingdings 3</vt:lpstr>
      <vt:lpstr>Facet</vt:lpstr>
      <vt:lpstr>Engineering Drawing Views and projections</vt:lpstr>
      <vt:lpstr>Introduction  (Learning Objectives)</vt:lpstr>
      <vt:lpstr>What is engineering drawing?</vt:lpstr>
      <vt:lpstr>What is engineering drawing?</vt:lpstr>
      <vt:lpstr>What is engineering drawing?</vt:lpstr>
      <vt:lpstr>What is engineering drawing?</vt:lpstr>
      <vt:lpstr>What is engineering drawing?</vt:lpstr>
      <vt:lpstr>What is engineering drawing? Graphic vs Written language.</vt:lpstr>
      <vt:lpstr>What is engineering drawing? Task 1</vt:lpstr>
      <vt:lpstr>What is engineering drawing?</vt:lpstr>
      <vt:lpstr>Commonly used drawing types (Parts) Isometric View</vt:lpstr>
      <vt:lpstr>Commonly used drawing types (Parts) Orthographic Projection</vt:lpstr>
      <vt:lpstr>Commonly used drawing types (Parts) Orthographic Projection</vt:lpstr>
      <vt:lpstr>Commonly used drawing types (Assembly) Exploded drawings</vt:lpstr>
      <vt:lpstr>Commonly used drawing types (Assembly) Exploded drawings</vt:lpstr>
      <vt:lpstr>Commonly used drawing types (Assembly) Isometric View</vt:lpstr>
      <vt:lpstr>Commonly used drawing types</vt:lpstr>
      <vt:lpstr>Individual task Task 2 </vt:lpstr>
      <vt:lpstr>Individual task Task 2 </vt:lpstr>
      <vt:lpstr>Orthographic projections</vt:lpstr>
      <vt:lpstr>Orthographic projections                 1st angle projection</vt:lpstr>
      <vt:lpstr>Orthographic projections                 3rd angle projection</vt:lpstr>
      <vt:lpstr>Orthographic views</vt:lpstr>
      <vt:lpstr>Orthographic views</vt:lpstr>
      <vt:lpstr>Group task Worked Examples</vt:lpstr>
      <vt:lpstr>Group task Task 3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Drawing</dc:title>
  <dc:creator>Andrew Tibbott</dc:creator>
  <cp:lastModifiedBy>Andrew Tibbott</cp:lastModifiedBy>
  <cp:revision>43</cp:revision>
  <dcterms:created xsi:type="dcterms:W3CDTF">2017-09-11T14:52:29Z</dcterms:created>
  <dcterms:modified xsi:type="dcterms:W3CDTF">2018-11-14T16:22:07Z</dcterms:modified>
</cp:coreProperties>
</file>