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3.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4.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5.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9" r:id="rId2"/>
    <p:sldMasterId id="2147483678" r:id="rId3"/>
    <p:sldMasterId id="2147483682" r:id="rId4"/>
    <p:sldMasterId id="2147483686" r:id="rId5"/>
    <p:sldMasterId id="2147483691" r:id="rId6"/>
  </p:sldMasterIdLst>
  <p:notesMasterIdLst>
    <p:notesMasterId r:id="rId25"/>
  </p:notesMasterIdLst>
  <p:sldIdLst>
    <p:sldId id="257" r:id="rId7"/>
    <p:sldId id="454" r:id="rId8"/>
    <p:sldId id="473" r:id="rId9"/>
    <p:sldId id="474" r:id="rId10"/>
    <p:sldId id="267" r:id="rId11"/>
    <p:sldId id="268" r:id="rId12"/>
    <p:sldId id="269" r:id="rId13"/>
    <p:sldId id="270" r:id="rId14"/>
    <p:sldId id="294" r:id="rId15"/>
    <p:sldId id="282" r:id="rId16"/>
    <p:sldId id="293" r:id="rId17"/>
    <p:sldId id="283" r:id="rId18"/>
    <p:sldId id="284" r:id="rId19"/>
    <p:sldId id="258" r:id="rId20"/>
    <p:sldId id="259" r:id="rId21"/>
    <p:sldId id="260" r:id="rId22"/>
    <p:sldId id="470" r:id="rId23"/>
    <p:sldId id="475"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A46D67-FA5D-4006-BB79-39D4451A01AB}" v="21" dt="2024-04-17T11:40:27.0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21" autoAdjust="0"/>
    <p:restoredTop sz="73022" autoAdjust="0"/>
  </p:normalViewPr>
  <p:slideViewPr>
    <p:cSldViewPr snapToGrid="0">
      <p:cViewPr varScale="1">
        <p:scale>
          <a:sx n="78" d="100"/>
          <a:sy n="78" d="100"/>
        </p:scale>
        <p:origin x="2364" y="84"/>
      </p:cViewPr>
      <p:guideLst/>
    </p:cSldViewPr>
  </p:slideViewPr>
  <p:outlineViewPr>
    <p:cViewPr>
      <p:scale>
        <a:sx n="33" d="100"/>
        <a:sy n="33" d="100"/>
      </p:scale>
      <p:origin x="0" y="-24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D723D5-7C1A-4263-B65A-13E34EFC87B8}" type="datetimeFigureOut">
              <a:rPr lang="en-GB" smtClean="0"/>
              <a:t>29/04/2025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6B745D-45AC-4CF9-8295-5AB09A1ED2F8}" type="slidenum">
              <a:rPr lang="en-GB" smtClean="0"/>
              <a:t>‹#›</a:t>
            </a:fld>
            <a:endParaRPr lang="en-GB"/>
          </a:p>
        </p:txBody>
      </p:sp>
    </p:spTree>
    <p:extLst>
      <p:ext uri="{BB962C8B-B14F-4D97-AF65-F5344CB8AC3E}">
        <p14:creationId xmlns:p14="http://schemas.microsoft.com/office/powerpoint/2010/main" val="3485285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228600" indent="-228600">
              <a:buFont typeface="+mj-lt"/>
              <a:buAutoNum type="arabicPeriod"/>
            </a:pPr>
            <a:endParaRPr lang="en-IN" dirty="0"/>
          </a:p>
        </p:txBody>
      </p:sp>
      <p:sp>
        <p:nvSpPr>
          <p:cNvPr id="4" name="Slide Number Placeholder 3"/>
          <p:cNvSpPr>
            <a:spLocks noGrp="1"/>
          </p:cNvSpPr>
          <p:nvPr>
            <p:ph type="sldNum" sz="quarter" idx="10"/>
          </p:nvPr>
        </p:nvSpPr>
        <p:spPr/>
        <p:txBody>
          <a:bodyPr/>
          <a:lstStyle/>
          <a:p>
            <a:fld id="{39974C31-EB4A-4B21-8134-CB5741A1DC5F}" type="slidenum">
              <a:rPr lang="en-US" smtClean="0"/>
              <a:t>5</a:t>
            </a:fld>
            <a:endParaRPr lang="en-US"/>
          </a:p>
        </p:txBody>
      </p:sp>
    </p:spTree>
    <p:extLst>
      <p:ext uri="{BB962C8B-B14F-4D97-AF65-F5344CB8AC3E}">
        <p14:creationId xmlns:p14="http://schemas.microsoft.com/office/powerpoint/2010/main" val="1355052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9974C31-EB4A-4B21-8134-CB5741A1DC5F}" type="slidenum">
              <a:rPr lang="en-US" smtClean="0"/>
              <a:t>6</a:t>
            </a:fld>
            <a:endParaRPr lang="en-US"/>
          </a:p>
        </p:txBody>
      </p:sp>
    </p:spTree>
    <p:extLst>
      <p:ext uri="{BB962C8B-B14F-4D97-AF65-F5344CB8AC3E}">
        <p14:creationId xmlns:p14="http://schemas.microsoft.com/office/powerpoint/2010/main" val="1502721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9974C31-EB4A-4B21-8134-CB5741A1DC5F}" type="slidenum">
              <a:rPr lang="en-US" smtClean="0"/>
              <a:t>7</a:t>
            </a:fld>
            <a:endParaRPr lang="en-US"/>
          </a:p>
        </p:txBody>
      </p:sp>
    </p:spTree>
    <p:extLst>
      <p:ext uri="{BB962C8B-B14F-4D97-AF65-F5344CB8AC3E}">
        <p14:creationId xmlns:p14="http://schemas.microsoft.com/office/powerpoint/2010/main" val="598232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9974C31-EB4A-4B21-8134-CB5741A1DC5F}" type="slidenum">
              <a:rPr lang="en-US" smtClean="0"/>
              <a:t>8</a:t>
            </a:fld>
            <a:endParaRPr lang="en-US"/>
          </a:p>
        </p:txBody>
      </p:sp>
    </p:spTree>
    <p:extLst>
      <p:ext uri="{BB962C8B-B14F-4D97-AF65-F5344CB8AC3E}">
        <p14:creationId xmlns:p14="http://schemas.microsoft.com/office/powerpoint/2010/main" val="16442325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lvl="0"/>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Veterans: </a:t>
            </a:r>
            <a:r>
              <a:rPr lang="en-US" sz="1200" kern="1200" dirty="0">
                <a:solidFill>
                  <a:schemeClr val="tx1"/>
                </a:solidFill>
                <a:effectLst/>
                <a:latin typeface="+mn-lt"/>
                <a:ea typeface="+mn-ea"/>
                <a:cs typeface="+mn-cs"/>
              </a:rPr>
              <a:t>However, trends indicate that people are retiring later than 65.</a:t>
            </a:r>
            <a:r>
              <a:rPr lang="en-IN"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Many people in subsequent generations will remain in the workforce as retirement plans were compromised by the great recession of 2007 to 2009.</a:t>
            </a:r>
          </a:p>
          <a:p>
            <a:pPr lvl="0"/>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Boomers: Are called this due to the baby boom that occurred after World War II (also called the “me” generation or “yuppies” which stands for young upwardly mobile professionals).</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Generation Xers, or gen </a:t>
            </a:r>
            <a:r>
              <a:rPr lang="en-US" sz="1200" kern="1200" dirty="0" err="1">
                <a:solidFill>
                  <a:schemeClr val="tx1"/>
                </a:solidFill>
                <a:effectLst/>
                <a:latin typeface="+mn-lt"/>
                <a:ea typeface="+mn-ea"/>
                <a:cs typeface="+mn-cs"/>
              </a:rPr>
              <a:t>Xers</a:t>
            </a:r>
            <a:r>
              <a:rPr lang="en-US" sz="1200" kern="1200" dirty="0">
                <a:solidFill>
                  <a:schemeClr val="tx1"/>
                </a:solidFill>
                <a:effectLst/>
                <a:latin typeface="+mn-lt"/>
                <a:ea typeface="+mn-ea"/>
                <a:cs typeface="+mn-cs"/>
              </a:rPr>
              <a:t>:</a:t>
            </a:r>
            <a:r>
              <a:rPr lang="en-US" sz="1200" kern="1200" baseline="0" dirty="0">
                <a:solidFill>
                  <a:schemeClr val="tx1"/>
                </a:solidFill>
                <a:effectLst/>
                <a:latin typeface="+mn-lt"/>
                <a:ea typeface="+mn-ea"/>
                <a:cs typeface="+mn-cs"/>
              </a:rPr>
              <a:t> S</a:t>
            </a:r>
            <a:r>
              <a:rPr lang="en-US" sz="1200" kern="1200" dirty="0">
                <a:solidFill>
                  <a:schemeClr val="tx1"/>
                </a:solidFill>
                <a:effectLst/>
                <a:latin typeface="+mn-lt"/>
                <a:ea typeface="+mn-ea"/>
                <a:cs typeface="+mn-cs"/>
              </a:rPr>
              <a:t>ometimes referred to as the “baby busters” or “latchkey kids.” As many of them had to let themselves into their homes after school because their boomer parents were both at work.</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Generation Y (the “millennials”) entered the workforce and are having a clear impact on organizations (they are the largest group in the workforce today and in the general population). They </a:t>
            </a:r>
            <a:r>
              <a:rPr lang="en-US" dirty="0"/>
              <a:t>look for flexibility and choice.</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9</a:t>
            </a:fld>
            <a:endParaRPr lang="en-US"/>
          </a:p>
        </p:txBody>
      </p:sp>
    </p:spTree>
    <p:extLst>
      <p:ext uri="{BB962C8B-B14F-4D97-AF65-F5344CB8AC3E}">
        <p14:creationId xmlns:p14="http://schemas.microsoft.com/office/powerpoint/2010/main" val="402975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lvl="0"/>
            <a:endParaRPr lang="en-IN" sz="1200" kern="1200" dirty="0">
              <a:solidFill>
                <a:schemeClr val="tx1"/>
              </a:solidFill>
              <a:effectLst/>
              <a:latin typeface="+mn-lt"/>
              <a:ea typeface="+mn-ea"/>
              <a:cs typeface="+mn-cs"/>
            </a:endParaRPr>
          </a:p>
          <a:p>
            <a:pPr marL="228600" lvl="0" indent="-228600">
              <a:buFont typeface="+mj-lt"/>
              <a:buAutoNum type="arabicPeriod"/>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10</a:t>
            </a:fld>
            <a:endParaRPr lang="en-US"/>
          </a:p>
        </p:txBody>
      </p:sp>
    </p:spTree>
    <p:extLst>
      <p:ext uri="{BB962C8B-B14F-4D97-AF65-F5344CB8AC3E}">
        <p14:creationId xmlns:p14="http://schemas.microsoft.com/office/powerpoint/2010/main" val="11060942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lvl="0"/>
            <a:r>
              <a:rPr lang="en-US" sz="1200" kern="1200" dirty="0">
                <a:solidFill>
                  <a:schemeClr val="tx1"/>
                </a:solidFill>
                <a:effectLst/>
                <a:latin typeface="+mn-lt"/>
                <a:ea typeface="+mn-ea"/>
                <a:cs typeface="+mn-cs"/>
              </a:rPr>
              <a:t>Millennials n</a:t>
            </a:r>
            <a:r>
              <a:rPr lang="en-US" dirty="0"/>
              <a:t>eed to balance their personal and professional lives</a:t>
            </a:r>
            <a:r>
              <a:rPr lang="en-US" sz="1200" kern="1200" dirty="0">
                <a:solidFill>
                  <a:schemeClr val="tx1"/>
                </a:solidFill>
                <a:effectLst/>
                <a:latin typeface="+mn-lt"/>
                <a:ea typeface="+mn-ea"/>
                <a:cs typeface="+mn-cs"/>
              </a:rPr>
              <a: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 particular, they desire a nonconformist environment without strict rules and traditional work approaches</a:t>
            </a:r>
            <a:endParaRPr lang="en-IN" sz="1200" kern="1200" dirty="0">
              <a:solidFill>
                <a:schemeClr val="tx1"/>
              </a:solidFill>
              <a:effectLst/>
              <a:latin typeface="+mn-lt"/>
              <a:ea typeface="+mn-ea"/>
              <a:cs typeface="+mn-cs"/>
            </a:endParaRPr>
          </a:p>
          <a:p>
            <a:pPr marL="228600" lvl="0" indent="-228600">
              <a:buFont typeface="+mj-lt"/>
              <a:buAutoNum type="arabicPeriod"/>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11</a:t>
            </a:fld>
            <a:endParaRPr lang="en-US"/>
          </a:p>
        </p:txBody>
      </p:sp>
    </p:spTree>
    <p:extLst>
      <p:ext uri="{BB962C8B-B14F-4D97-AF65-F5344CB8AC3E}">
        <p14:creationId xmlns:p14="http://schemas.microsoft.com/office/powerpoint/2010/main" val="40043141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Adept at integrating real-life situations with virtual ones:</a:t>
            </a:r>
            <a:r>
              <a:rPr lang="en-US" baseline="0" dirty="0"/>
              <a:t> </a:t>
            </a:r>
            <a:r>
              <a:rPr lang="en-US" dirty="0"/>
              <a:t>They notice trends quickly and communicate their thoughts on social media.</a:t>
            </a:r>
            <a:endParaRPr lang="en-IN" dirty="0"/>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Four core Gen Z behaviors, all anchored in one element: This generation’s search for truth.</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Gen </a:t>
            </a:r>
            <a:r>
              <a:rPr lang="en-US" sz="1200" kern="1200" dirty="0" err="1">
                <a:solidFill>
                  <a:schemeClr val="tx1"/>
                </a:solidFill>
                <a:effectLst/>
                <a:latin typeface="+mn-lt"/>
                <a:ea typeface="+mn-ea"/>
                <a:cs typeface="+mn-cs"/>
              </a:rPr>
              <a:t>Zs</a:t>
            </a:r>
            <a:r>
              <a:rPr lang="en-US" sz="1200" kern="1200" dirty="0">
                <a:solidFill>
                  <a:schemeClr val="tx1"/>
                </a:solidFill>
                <a:effectLst/>
                <a:latin typeface="+mn-lt"/>
                <a:ea typeface="+mn-ea"/>
                <a:cs typeface="+mn-cs"/>
              </a:rPr>
              <a:t> value individual expression and hate labels.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They mobilize themselves for a variety of causes.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They believe profoundly in the efficacy of dialogue to solve conflicts and improve the world.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They make decisions and relate to organizations in a highly analytical and practical way.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12</a:t>
            </a:fld>
            <a:endParaRPr lang="en-US"/>
          </a:p>
        </p:txBody>
      </p:sp>
    </p:spTree>
    <p:extLst>
      <p:ext uri="{BB962C8B-B14F-4D97-AF65-F5344CB8AC3E}">
        <p14:creationId xmlns:p14="http://schemas.microsoft.com/office/powerpoint/2010/main" val="7496413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lvl="0" indent="0">
              <a:buNone/>
            </a:pPr>
            <a:r>
              <a:rPr lang="en-US" sz="1200" kern="1200">
                <a:solidFill>
                  <a:schemeClr val="tx1"/>
                </a:solidFill>
                <a:effectLst/>
                <a:latin typeface="+mn-lt"/>
                <a:ea typeface="+mn-ea"/>
                <a:cs typeface="+mn-cs"/>
              </a:rPr>
              <a:t>Miscommunication </a:t>
            </a:r>
            <a:r>
              <a:rPr lang="en-US" sz="1200" kern="1200" dirty="0">
                <a:solidFill>
                  <a:schemeClr val="tx1"/>
                </a:solidFill>
                <a:effectLst/>
                <a:latin typeface="+mn-lt"/>
                <a:ea typeface="+mn-ea"/>
                <a:cs typeface="+mn-cs"/>
              </a:rPr>
              <a:t>and misunderstandings among generations are caused by:</a:t>
            </a:r>
          </a:p>
          <a:p>
            <a:pPr marL="228600" lvl="0" indent="-228600">
              <a:buFont typeface="+mj-lt"/>
              <a:buAutoNum type="arabicPeriod"/>
            </a:pPr>
            <a:r>
              <a:rPr lang="en-US" sz="1200" kern="1200" dirty="0">
                <a:solidFill>
                  <a:schemeClr val="tx1"/>
                </a:solidFill>
                <a:effectLst/>
                <a:latin typeface="+mn-lt"/>
                <a:ea typeface="+mn-ea"/>
                <a:cs typeface="+mn-cs"/>
              </a:rPr>
              <a:t>The desire for power and influence. </a:t>
            </a:r>
          </a:p>
          <a:p>
            <a:pPr marL="228600" lvl="0" indent="-228600">
              <a:buFont typeface="+mj-lt"/>
              <a:buAutoNum type="arabicPeriod"/>
            </a:pPr>
            <a:r>
              <a:rPr lang="en-US" sz="1200" kern="1200" dirty="0">
                <a:solidFill>
                  <a:schemeClr val="tx1"/>
                </a:solidFill>
                <a:effectLst/>
                <a:latin typeface="+mn-lt"/>
                <a:ea typeface="+mn-ea"/>
                <a:cs typeface="+mn-cs"/>
              </a:rPr>
              <a:t>The insecurities stemming from this desire. </a:t>
            </a:r>
          </a:p>
          <a:p>
            <a:pPr marL="0" lvl="0" indent="0">
              <a:buNone/>
            </a:pPr>
            <a:endParaRPr lang="en-US" sz="1200" kern="1200" dirty="0">
              <a:solidFill>
                <a:schemeClr val="tx1"/>
              </a:solidFill>
              <a:effectLst/>
              <a:latin typeface="+mn-lt"/>
              <a:ea typeface="+mn-ea"/>
              <a:cs typeface="+mn-cs"/>
            </a:endParaRPr>
          </a:p>
          <a:p>
            <a:pPr marL="0" lvl="0" indent="0">
              <a:buNone/>
            </a:pPr>
            <a:r>
              <a:rPr lang="en-US" sz="1200" kern="1200" dirty="0">
                <a:solidFill>
                  <a:schemeClr val="tx1"/>
                </a:solidFill>
                <a:effectLst/>
                <a:latin typeface="+mn-lt"/>
                <a:ea typeface="+mn-ea"/>
                <a:cs typeface="+mn-cs"/>
              </a:rPr>
              <a:t>Some of the misconceptions about g</a:t>
            </a:r>
            <a:r>
              <a:rPr lang="en-US" dirty="0"/>
              <a:t>enerational differences:</a:t>
            </a:r>
            <a:endParaRPr lang="en-IN" sz="1200" kern="1200" dirty="0">
              <a:solidFill>
                <a:schemeClr val="tx1"/>
              </a:solidFill>
              <a:effectLst/>
              <a:latin typeface="+mn-lt"/>
              <a:ea typeface="+mn-ea"/>
              <a:cs typeface="+mn-cs"/>
            </a:endParaRPr>
          </a:p>
          <a:p>
            <a:pPr marL="228600" lvl="0" indent="-228600">
              <a:buFont typeface="+mj-lt"/>
              <a:buAutoNum type="arabicPeriod"/>
            </a:pPr>
            <a:r>
              <a:rPr lang="en-US" sz="1200" kern="1200" dirty="0">
                <a:solidFill>
                  <a:schemeClr val="tx1"/>
                </a:solidFill>
                <a:effectLst/>
                <a:latin typeface="+mn-lt"/>
                <a:ea typeface="+mn-ea"/>
                <a:cs typeface="+mn-cs"/>
              </a:rPr>
              <a:t>Values are determined by age. Across the age groups Deal studied, she found that family tops the list of most important values. This shows that age groups have more in common than not.</a:t>
            </a:r>
            <a:endParaRPr lang="en-IN" sz="1200" kern="1200" dirty="0">
              <a:solidFill>
                <a:schemeClr val="tx1"/>
              </a:solidFill>
              <a:effectLst/>
              <a:latin typeface="+mn-lt"/>
              <a:ea typeface="+mn-ea"/>
              <a:cs typeface="+mn-cs"/>
            </a:endParaRPr>
          </a:p>
          <a:p>
            <a:pPr marL="228600" lvl="0" indent="-228600">
              <a:buFont typeface="+mj-lt"/>
              <a:buAutoNum type="arabicPeriod"/>
            </a:pPr>
            <a:r>
              <a:rPr lang="en-US" sz="1200" kern="1200" dirty="0">
                <a:solidFill>
                  <a:schemeClr val="tx1"/>
                </a:solidFill>
                <a:effectLst/>
                <a:latin typeface="+mn-lt"/>
                <a:ea typeface="+mn-ea"/>
                <a:cs typeface="+mn-cs"/>
              </a:rPr>
              <a:t>Different generations want different things from leadership. What Deal found is that, among all generations, employees want trustworthy leaders.</a:t>
            </a:r>
            <a:endParaRPr lang="en-IN" sz="1200" kern="1200" dirty="0">
              <a:solidFill>
                <a:schemeClr val="tx1"/>
              </a:solidFill>
              <a:effectLst/>
              <a:latin typeface="+mn-lt"/>
              <a:ea typeface="+mn-ea"/>
              <a:cs typeface="+mn-cs"/>
            </a:endParaRPr>
          </a:p>
          <a:p>
            <a:pPr marL="228600" lvl="0" indent="-228600">
              <a:buFont typeface="+mj-lt"/>
              <a:buAutoNum type="arabicPeriod"/>
            </a:pPr>
            <a:r>
              <a:rPr lang="en-US" sz="1200" kern="1200" dirty="0">
                <a:solidFill>
                  <a:schemeClr val="tx1"/>
                </a:solidFill>
                <a:effectLst/>
                <a:latin typeface="+mn-lt"/>
                <a:ea typeface="+mn-ea"/>
                <a:cs typeface="+mn-cs"/>
              </a:rPr>
              <a:t>Some age groups are more resistant to change than others. The results of Deal’s study uncovered that nobody likes change. People across generations from </a:t>
            </a:r>
            <a:r>
              <a:rPr lang="en-US" sz="1200" kern="1200" dirty="0" err="1">
                <a:solidFill>
                  <a:schemeClr val="tx1"/>
                </a:solidFill>
                <a:effectLst/>
                <a:latin typeface="+mn-lt"/>
                <a:ea typeface="+mn-ea"/>
                <a:cs typeface="+mn-cs"/>
              </a:rPr>
              <a:t>Silents</a:t>
            </a:r>
            <a:r>
              <a:rPr lang="en-US" sz="1200" kern="1200" dirty="0">
                <a:solidFill>
                  <a:schemeClr val="tx1"/>
                </a:solidFill>
                <a:effectLst/>
                <a:latin typeface="+mn-lt"/>
                <a:ea typeface="+mn-ea"/>
                <a:cs typeface="+mn-cs"/>
              </a:rPr>
              <a:t> to Millennials find change to be challenging and uncomfortable.</a:t>
            </a:r>
            <a:endParaRPr lang="en-IN" sz="1200" kern="1200" dirty="0">
              <a:solidFill>
                <a:schemeClr val="tx1"/>
              </a:solidFill>
              <a:effectLst/>
              <a:latin typeface="+mn-lt"/>
              <a:ea typeface="+mn-ea"/>
              <a:cs typeface="+mn-cs"/>
            </a:endParaRPr>
          </a:p>
          <a:p>
            <a:pPr marL="228600" lvl="0" indent="-228600">
              <a:buFont typeface="+mj-lt"/>
              <a:buAutoNum type="arabicPeriod"/>
            </a:pPr>
            <a:r>
              <a:rPr lang="en-US" sz="1200" kern="1200" dirty="0">
                <a:solidFill>
                  <a:schemeClr val="tx1"/>
                </a:solidFill>
                <a:effectLst/>
                <a:latin typeface="+mn-lt"/>
                <a:ea typeface="+mn-ea"/>
                <a:cs typeface="+mn-cs"/>
              </a:rPr>
              <a:t>Younger generations aren’t loyal to employers. For example, the number of hours an employee puts in is a function of their job title—not their generation.</a:t>
            </a:r>
            <a:endParaRPr lang="en-IN" sz="1200" kern="1200" dirty="0">
              <a:solidFill>
                <a:schemeClr val="tx1"/>
              </a:solidFill>
              <a:effectLst/>
              <a:latin typeface="+mn-lt"/>
              <a:ea typeface="+mn-ea"/>
              <a:cs typeface="+mn-cs"/>
            </a:endParaRPr>
          </a:p>
          <a:p>
            <a:pPr marL="228600" lvl="0" indent="-228600">
              <a:buFont typeface="+mj-lt"/>
              <a:buAutoNum type="arabicPeriod"/>
            </a:pPr>
            <a:r>
              <a:rPr lang="en-US" sz="1200" kern="1200" dirty="0">
                <a:solidFill>
                  <a:schemeClr val="tx1"/>
                </a:solidFill>
                <a:effectLst/>
                <a:latin typeface="+mn-lt"/>
                <a:ea typeface="+mn-ea"/>
                <a:cs typeface="+mn-cs"/>
              </a:rPr>
              <a:t>Some generations are more open to learning new skills than others.</a:t>
            </a:r>
          </a:p>
          <a:p>
            <a:pPr marL="228600" lvl="0" indent="-228600">
              <a:buFont typeface="+mj-lt"/>
              <a:buAutoNum type="arabicPeriod"/>
            </a:pPr>
            <a:r>
              <a:rPr lang="en-US" sz="1200" kern="1200" dirty="0">
                <a:solidFill>
                  <a:schemeClr val="tx1"/>
                </a:solidFill>
                <a:effectLst/>
                <a:latin typeface="+mn-lt"/>
                <a:ea typeface="+mn-ea"/>
                <a:cs typeface="+mn-cs"/>
              </a:rPr>
              <a:t>The desire for feedback is a “Millennial thing.” Deal discovered that feedback is valued by employees regardless of their age.</a:t>
            </a:r>
            <a:endParaRPr lang="en-IN"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13</a:t>
            </a:fld>
            <a:endParaRPr lang="en-US"/>
          </a:p>
        </p:txBody>
      </p:sp>
    </p:spTree>
    <p:extLst>
      <p:ext uri="{BB962C8B-B14F-4D97-AF65-F5344CB8AC3E}">
        <p14:creationId xmlns:p14="http://schemas.microsoft.com/office/powerpoint/2010/main" val="1691405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10" y="1470582"/>
            <a:ext cx="3910358"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635825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1498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11" y="1470584"/>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7" y="1470584"/>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71687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11" y="1470589"/>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57277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11"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3001082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14393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9"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9"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11988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30101-E242-27D5-D5EC-62BEE53657D7}"/>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CC1DB9-8726-C883-6C6A-65127E45EE2B}"/>
              </a:ext>
            </a:extLst>
          </p:cNvPr>
          <p:cNvSpPr>
            <a:spLocks noGrp="1"/>
          </p:cNvSpPr>
          <p:nvPr>
            <p:ph type="subTitle" idx="1"/>
          </p:nvPr>
        </p:nvSpPr>
        <p:spPr>
          <a:xfrm>
            <a:off x="1143000" y="3602038"/>
            <a:ext cx="6858000" cy="1655762"/>
          </a:xfrm>
        </p:spPr>
        <p:txBody>
          <a:bodyPr/>
          <a:lstStyle>
            <a:lvl1pPr marL="0" indent="0" algn="ctr">
              <a:buNone/>
              <a:defRPr sz="2400"/>
            </a:lvl1pPr>
            <a:lvl2pPr marL="457195" indent="0" algn="ctr">
              <a:buNone/>
              <a:defRPr sz="2000"/>
            </a:lvl2pPr>
            <a:lvl3pPr marL="914388" indent="0" algn="ctr">
              <a:buNone/>
              <a:defRPr sz="1801"/>
            </a:lvl3pPr>
            <a:lvl4pPr marL="1371583" indent="0" algn="ctr">
              <a:buNone/>
              <a:defRPr sz="1600"/>
            </a:lvl4pPr>
            <a:lvl5pPr marL="1828777" indent="0" algn="ctr">
              <a:buNone/>
              <a:defRPr sz="1600"/>
            </a:lvl5pPr>
            <a:lvl6pPr marL="2285972" indent="0" algn="ctr">
              <a:buNone/>
              <a:defRPr sz="1600"/>
            </a:lvl6pPr>
            <a:lvl7pPr marL="2743165" indent="0" algn="ctr">
              <a:buNone/>
              <a:defRPr sz="1600"/>
            </a:lvl7pPr>
            <a:lvl8pPr marL="3200360" indent="0" algn="ctr">
              <a:buNone/>
              <a:defRPr sz="1600"/>
            </a:lvl8pPr>
            <a:lvl9pPr marL="3657555"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2ADD9A-909F-89D0-477A-40F5D868A032}"/>
              </a:ext>
            </a:extLst>
          </p:cNvPr>
          <p:cNvSpPr>
            <a:spLocks noGrp="1"/>
          </p:cNvSpPr>
          <p:nvPr>
            <p:ph type="dt" sz="half" idx="10"/>
          </p:nvPr>
        </p:nvSpPr>
        <p:spPr/>
        <p:txBody>
          <a:bodyPr/>
          <a:lstStyle/>
          <a:p>
            <a:fld id="{D9741620-7B6D-4445-A495-98B704655750}" type="datetimeFigureOut">
              <a:rPr lang="en-GB" smtClean="0"/>
              <a:t>29/04/2025</a:t>
            </a:fld>
            <a:endParaRPr lang="en-GB"/>
          </a:p>
        </p:txBody>
      </p:sp>
      <p:sp>
        <p:nvSpPr>
          <p:cNvPr id="5" name="Footer Placeholder 4">
            <a:extLst>
              <a:ext uri="{FF2B5EF4-FFF2-40B4-BE49-F238E27FC236}">
                <a16:creationId xmlns:a16="http://schemas.microsoft.com/office/drawing/2014/main" id="{F4C09C45-6461-FB06-B55A-A347CF6585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16F7B0-45C2-EC98-17A2-DE265CCC2A67}"/>
              </a:ext>
            </a:extLst>
          </p:cNvPr>
          <p:cNvSpPr>
            <a:spLocks noGrp="1"/>
          </p:cNvSpPr>
          <p:nvPr>
            <p:ph type="sldNum" sz="quarter" idx="12"/>
          </p:nvPr>
        </p:nvSpPr>
        <p:spPr/>
        <p:txBody>
          <a:bodyPr/>
          <a:lstStyle/>
          <a:p>
            <a:fld id="{1C0BD108-73C9-4037-BCBC-20B11E9D0161}" type="slidenum">
              <a:rPr lang="en-GB" smtClean="0"/>
              <a:t>‹#›</a:t>
            </a:fld>
            <a:endParaRPr lang="en-GB"/>
          </a:p>
        </p:txBody>
      </p:sp>
    </p:spTree>
    <p:extLst>
      <p:ext uri="{BB962C8B-B14F-4D97-AF65-F5344CB8AC3E}">
        <p14:creationId xmlns:p14="http://schemas.microsoft.com/office/powerpoint/2010/main" val="2609687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2"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2"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1" y="6356359"/>
            <a:ext cx="2057400" cy="365125"/>
          </a:xfrm>
          <a:prstGeom prst="rect">
            <a:avLst/>
          </a:prstGeom>
        </p:spPr>
        <p:txBody>
          <a:bodyPr/>
          <a:lstStyle/>
          <a:p>
            <a:fld id="{229FF2C5-B12F-48A9-836F-7A0063371E09}" type="datetime1">
              <a:rPr lang="en-GB" smtClean="0"/>
              <a:t>29/04/2025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2" y="6356359"/>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1" y="6356359"/>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72217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9"/>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9" y="1681163"/>
            <a:ext cx="3868737" cy="823912"/>
          </a:xfrm>
          <a:prstGeom prst="rect">
            <a:avLst/>
          </a:prstGeom>
        </p:spPr>
        <p:txBody>
          <a:bodyPr anchor="b"/>
          <a:lstStyle>
            <a:lvl1pPr marL="0" indent="0">
              <a:buNone/>
              <a:defRPr sz="2400" b="1"/>
            </a:lvl1pPr>
            <a:lvl2pPr marL="457195" indent="0">
              <a:buNone/>
              <a:defRPr sz="2000" b="1"/>
            </a:lvl2pPr>
            <a:lvl3pPr marL="914388" indent="0">
              <a:buNone/>
              <a:defRPr sz="1801" b="1"/>
            </a:lvl3pPr>
            <a:lvl4pPr marL="1371583" indent="0">
              <a:buNone/>
              <a:defRPr sz="1600" b="1"/>
            </a:lvl4pPr>
            <a:lvl5pPr marL="1828777" indent="0">
              <a:buNone/>
              <a:defRPr sz="1600" b="1"/>
            </a:lvl5pPr>
            <a:lvl6pPr marL="2285972" indent="0">
              <a:buNone/>
              <a:defRPr sz="1600" b="1"/>
            </a:lvl6pPr>
            <a:lvl7pPr marL="2743165" indent="0">
              <a:buNone/>
              <a:defRPr sz="1600" b="1"/>
            </a:lvl7pPr>
            <a:lvl8pPr marL="3200360" indent="0">
              <a:buNone/>
              <a:defRPr sz="1600" b="1"/>
            </a:lvl8pPr>
            <a:lvl9pPr marL="3657555"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9" y="2505076"/>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2" y="1681163"/>
            <a:ext cx="3887788" cy="823912"/>
          </a:xfrm>
          <a:prstGeom prst="rect">
            <a:avLst/>
          </a:prstGeom>
        </p:spPr>
        <p:txBody>
          <a:bodyPr anchor="b"/>
          <a:lstStyle>
            <a:lvl1pPr marL="0" indent="0">
              <a:buNone/>
              <a:defRPr sz="2400" b="1"/>
            </a:lvl1pPr>
            <a:lvl2pPr marL="457195" indent="0">
              <a:buNone/>
              <a:defRPr sz="2000" b="1"/>
            </a:lvl2pPr>
            <a:lvl3pPr marL="914388" indent="0">
              <a:buNone/>
              <a:defRPr sz="1801" b="1"/>
            </a:lvl3pPr>
            <a:lvl4pPr marL="1371583" indent="0">
              <a:buNone/>
              <a:defRPr sz="1600" b="1"/>
            </a:lvl4pPr>
            <a:lvl5pPr marL="1828777" indent="0">
              <a:buNone/>
              <a:defRPr sz="1600" b="1"/>
            </a:lvl5pPr>
            <a:lvl6pPr marL="2285972" indent="0">
              <a:buNone/>
              <a:defRPr sz="1600" b="1"/>
            </a:lvl6pPr>
            <a:lvl7pPr marL="2743165" indent="0">
              <a:buNone/>
              <a:defRPr sz="1600" b="1"/>
            </a:lvl7pPr>
            <a:lvl8pPr marL="3200360" indent="0">
              <a:buNone/>
              <a:defRPr sz="1600" b="1"/>
            </a:lvl8pPr>
            <a:lvl9pPr marL="3657555"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2" y="2505076"/>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1" y="6356359"/>
            <a:ext cx="2057400" cy="365125"/>
          </a:xfrm>
          <a:prstGeom prst="rect">
            <a:avLst/>
          </a:prstGeom>
        </p:spPr>
        <p:txBody>
          <a:bodyPr/>
          <a:lstStyle/>
          <a:p>
            <a:fld id="{D4726F54-918A-4AC5-9654-D7F4C3F85898}" type="datetime1">
              <a:rPr lang="en-GB" smtClean="0"/>
              <a:t>29/04/2025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2" y="6356359"/>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1" y="6356359"/>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45823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2"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1"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1" y="1825625"/>
            <a:ext cx="3867151"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1" y="6356359"/>
            <a:ext cx="2057400" cy="365125"/>
          </a:xfrm>
          <a:prstGeom prst="rect">
            <a:avLst/>
          </a:prstGeom>
        </p:spPr>
        <p:txBody>
          <a:bodyPr/>
          <a:lstStyle/>
          <a:p>
            <a:fld id="{7FF90D1F-6AD4-4833-A781-58EF52D5EC8B}" type="datetime1">
              <a:rPr lang="en-GB" smtClean="0"/>
              <a:t>29/04/2025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2" y="6356359"/>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1" y="6356359"/>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6585878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2" y="365129"/>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1" y="6356359"/>
            <a:ext cx="2057400" cy="365125"/>
          </a:xfrm>
          <a:prstGeom prst="rect">
            <a:avLst/>
          </a:prstGeom>
        </p:spPr>
        <p:txBody>
          <a:bodyPr/>
          <a:lstStyle/>
          <a:p>
            <a:fld id="{3377DA89-ED9D-44AA-BD95-5E705631C41D}" type="datetime1">
              <a:rPr lang="en-GB" smtClean="0"/>
              <a:t>29/04/2025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2" y="6356359"/>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1" y="6356359"/>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0786126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1" y="1470589"/>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8" y="1470589"/>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9351575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1" y="1470589"/>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037057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1" y="1470589"/>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386129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2"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1" y="1470589"/>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342828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1" y="1470589"/>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486167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1" y="1470589"/>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5045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1" y="1470589"/>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23929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0494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9"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9"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588943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7" y="1420932"/>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7" y="2881434"/>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47279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227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2"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2"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1" y="6356359"/>
            <a:ext cx="2057400" cy="365125"/>
          </a:xfrm>
          <a:prstGeom prst="rect">
            <a:avLst/>
          </a:prstGeom>
        </p:spPr>
        <p:txBody>
          <a:bodyPr/>
          <a:lstStyle/>
          <a:p>
            <a:fld id="{229FF2C5-B12F-48A9-836F-7A0063371E09}" type="datetime1">
              <a:rPr lang="en-GB" smtClean="0"/>
              <a:t>29/04/2025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2" y="6356359"/>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1" y="6356359"/>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322437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9"/>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9" y="1681163"/>
            <a:ext cx="3868737" cy="823912"/>
          </a:xfrm>
          <a:prstGeom prst="rect">
            <a:avLst/>
          </a:prstGeom>
        </p:spPr>
        <p:txBody>
          <a:bodyPr anchor="b"/>
          <a:lstStyle>
            <a:lvl1pPr marL="0" indent="0">
              <a:buNone/>
              <a:defRPr sz="2400" b="1"/>
            </a:lvl1pPr>
            <a:lvl2pPr marL="457195" indent="0">
              <a:buNone/>
              <a:defRPr sz="2000" b="1"/>
            </a:lvl2pPr>
            <a:lvl3pPr marL="914388" indent="0">
              <a:buNone/>
              <a:defRPr sz="1801" b="1"/>
            </a:lvl3pPr>
            <a:lvl4pPr marL="1371583" indent="0">
              <a:buNone/>
              <a:defRPr sz="1600" b="1"/>
            </a:lvl4pPr>
            <a:lvl5pPr marL="1828777" indent="0">
              <a:buNone/>
              <a:defRPr sz="1600" b="1"/>
            </a:lvl5pPr>
            <a:lvl6pPr marL="2285972" indent="0">
              <a:buNone/>
              <a:defRPr sz="1600" b="1"/>
            </a:lvl6pPr>
            <a:lvl7pPr marL="2743165" indent="0">
              <a:buNone/>
              <a:defRPr sz="1600" b="1"/>
            </a:lvl7pPr>
            <a:lvl8pPr marL="3200360" indent="0">
              <a:buNone/>
              <a:defRPr sz="1600" b="1"/>
            </a:lvl8pPr>
            <a:lvl9pPr marL="3657555"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9" y="2505076"/>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2" y="1681163"/>
            <a:ext cx="3887788" cy="823912"/>
          </a:xfrm>
          <a:prstGeom prst="rect">
            <a:avLst/>
          </a:prstGeom>
        </p:spPr>
        <p:txBody>
          <a:bodyPr anchor="b"/>
          <a:lstStyle>
            <a:lvl1pPr marL="0" indent="0">
              <a:buNone/>
              <a:defRPr sz="2400" b="1"/>
            </a:lvl1pPr>
            <a:lvl2pPr marL="457195" indent="0">
              <a:buNone/>
              <a:defRPr sz="2000" b="1"/>
            </a:lvl2pPr>
            <a:lvl3pPr marL="914388" indent="0">
              <a:buNone/>
              <a:defRPr sz="1801" b="1"/>
            </a:lvl3pPr>
            <a:lvl4pPr marL="1371583" indent="0">
              <a:buNone/>
              <a:defRPr sz="1600" b="1"/>
            </a:lvl4pPr>
            <a:lvl5pPr marL="1828777" indent="0">
              <a:buNone/>
              <a:defRPr sz="1600" b="1"/>
            </a:lvl5pPr>
            <a:lvl6pPr marL="2285972" indent="0">
              <a:buNone/>
              <a:defRPr sz="1600" b="1"/>
            </a:lvl6pPr>
            <a:lvl7pPr marL="2743165" indent="0">
              <a:buNone/>
              <a:defRPr sz="1600" b="1"/>
            </a:lvl7pPr>
            <a:lvl8pPr marL="3200360" indent="0">
              <a:buNone/>
              <a:defRPr sz="1600" b="1"/>
            </a:lvl8pPr>
            <a:lvl9pPr marL="3657555"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2" y="2505076"/>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1" y="6356359"/>
            <a:ext cx="2057400" cy="365125"/>
          </a:xfrm>
          <a:prstGeom prst="rect">
            <a:avLst/>
          </a:prstGeom>
        </p:spPr>
        <p:txBody>
          <a:bodyPr/>
          <a:lstStyle/>
          <a:p>
            <a:fld id="{D4726F54-918A-4AC5-9654-D7F4C3F85898}" type="datetime1">
              <a:rPr lang="en-GB" smtClean="0"/>
              <a:t>29/04/2025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2" y="6356359"/>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1" y="6356359"/>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5387079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2"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1"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1" y="1825625"/>
            <a:ext cx="3867151"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1" y="6356359"/>
            <a:ext cx="2057400" cy="365125"/>
          </a:xfrm>
          <a:prstGeom prst="rect">
            <a:avLst/>
          </a:prstGeom>
        </p:spPr>
        <p:txBody>
          <a:bodyPr/>
          <a:lstStyle/>
          <a:p>
            <a:fld id="{7FF90D1F-6AD4-4833-A781-58EF52D5EC8B}" type="datetime1">
              <a:rPr lang="en-GB" smtClean="0"/>
              <a:t>29/04/2025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2" y="6356359"/>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1" y="6356359"/>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6369448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4" y="365129"/>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4"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341438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4" y="365129"/>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4"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1344588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4" y="365129"/>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4"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8078343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4" y="365129"/>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4"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175574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4" y="365129"/>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4"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8400200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4" y="365129"/>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4"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73840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861161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9FF2C5-B12F-48A9-836F-7A0063371E09}" type="datetime1">
              <a:rPr lang="en-GB" smtClean="0"/>
              <a:t>29/04/2025</a:t>
            </a:fld>
            <a:endParaRPr lang="en-GB"/>
          </a:p>
        </p:txBody>
      </p:sp>
      <p:sp>
        <p:nvSpPr>
          <p:cNvPr id="5" name="Footer Placeholder 4"/>
          <p:cNvSpPr>
            <a:spLocks noGrp="1"/>
          </p:cNvSpPr>
          <p:nvPr>
            <p:ph type="ftr" sz="quarter" idx="11"/>
          </p:nvPr>
        </p:nvSpPr>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33349268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726F54-918A-4AC5-9654-D7F4C3F85898}" type="datetime1">
              <a:rPr lang="en-GB" smtClean="0"/>
              <a:t>29/04/2025</a:t>
            </a:fld>
            <a:endParaRPr lang="en-GB"/>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1887106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F90D1F-6AD4-4833-A781-58EF52D5EC8B}" type="datetime1">
              <a:rPr lang="en-GB" smtClean="0"/>
              <a:t>29/04/2025</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6109581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226713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214009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89439834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2" y="0"/>
            <a:ext cx="8940800" cy="6705600"/>
          </a:xfrm>
          <a:prstGeom prst="rect">
            <a:avLst/>
          </a:prstGeom>
        </p:spPr>
      </p:pic>
    </p:spTree>
    <p:extLst>
      <p:ext uri="{BB962C8B-B14F-4D97-AF65-F5344CB8AC3E}">
        <p14:creationId xmlns:p14="http://schemas.microsoft.com/office/powerpoint/2010/main" val="23189642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2" y="0"/>
            <a:ext cx="8851107" cy="6638330"/>
          </a:xfrm>
          <a:prstGeom prst="rect">
            <a:avLst/>
          </a:prstGeom>
        </p:spPr>
      </p:pic>
    </p:spTree>
    <p:extLst>
      <p:ext uri="{BB962C8B-B14F-4D97-AF65-F5344CB8AC3E}">
        <p14:creationId xmlns:p14="http://schemas.microsoft.com/office/powerpoint/2010/main" val="41725962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2218481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3" y="0"/>
            <a:ext cx="9072563" cy="6804422"/>
          </a:xfrm>
          <a:prstGeom prst="rect">
            <a:avLst/>
          </a:prstGeom>
        </p:spPr>
      </p:pic>
    </p:spTree>
    <p:extLst>
      <p:ext uri="{BB962C8B-B14F-4D97-AF65-F5344CB8AC3E}">
        <p14:creationId xmlns:p14="http://schemas.microsoft.com/office/powerpoint/2010/main" val="346986835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59138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10" Type="http://schemas.openxmlformats.org/officeDocument/2006/relationships/image" Target="../media/image7.png"/><Relationship Id="rId4" Type="http://schemas.openxmlformats.org/officeDocument/2006/relationships/slideLayout" Target="../slideLayouts/slideLayout16.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23.xml"/><Relationship Id="rId7"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5" Type="http://schemas.openxmlformats.org/officeDocument/2006/relationships/image" Target="../media/image16.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32.xml"/><Relationship Id="rId7" Type="http://schemas.openxmlformats.org/officeDocument/2006/relationships/slideLayout" Target="../slideLayouts/slideLayout36.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5" Type="http://schemas.openxmlformats.org/officeDocument/2006/relationships/slideLayout" Target="../slideLayouts/slideLayout34.xml"/><Relationship Id="rId4" Type="http://schemas.openxmlformats.org/officeDocument/2006/relationships/slideLayout" Target="../slideLayouts/slideLayout33.xml"/><Relationship Id="rId9" Type="http://schemas.openxmlformats.org/officeDocument/2006/relationships/image" Target="../media/image19.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5" Type="http://schemas.openxmlformats.org/officeDocument/2006/relationships/slideLayout" Target="../slideLayouts/slideLayout41.xml"/><Relationship Id="rId4" Type="http://schemas.openxmlformats.org/officeDocument/2006/relationships/slideLayout" Target="../slideLayouts/slideLayout40.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407178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700" r:id="rId9"/>
    <p:sldLayoutId id="2147483701" r:id="rId10"/>
    <p:sldLayoutId id="2147483702" r:id="rId11"/>
    <p:sldLayoutId id="2147483703" r:id="rId12"/>
  </p:sldLayoutIdLst>
  <p:txStyles>
    <p:titleStyle>
      <a:lvl1pPr algn="l" defTabSz="91438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7" indent="-228597" algn="l" defTabSz="914388"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792" indent="-228597" algn="l" defTabSz="914388"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85" indent="-228597" algn="l" defTabSz="914388"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80"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375"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568"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763"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8957"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152"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388" rtl="0" eaLnBrk="1" latinLnBrk="0" hangingPunct="1">
        <a:defRPr sz="1801" kern="1200">
          <a:solidFill>
            <a:schemeClr val="tx1"/>
          </a:solidFill>
          <a:latin typeface="+mn-lt"/>
          <a:ea typeface="+mn-ea"/>
          <a:cs typeface="+mn-cs"/>
        </a:defRPr>
      </a:lvl1pPr>
      <a:lvl2pPr marL="457195" algn="l" defTabSz="914388" rtl="0" eaLnBrk="1" latinLnBrk="0" hangingPunct="1">
        <a:defRPr sz="1801" kern="1200">
          <a:solidFill>
            <a:schemeClr val="tx1"/>
          </a:solidFill>
          <a:latin typeface="+mn-lt"/>
          <a:ea typeface="+mn-ea"/>
          <a:cs typeface="+mn-cs"/>
        </a:defRPr>
      </a:lvl2pPr>
      <a:lvl3pPr marL="914388" algn="l" defTabSz="914388" rtl="0" eaLnBrk="1" latinLnBrk="0" hangingPunct="1">
        <a:defRPr sz="1801" kern="1200">
          <a:solidFill>
            <a:schemeClr val="tx1"/>
          </a:solidFill>
          <a:latin typeface="+mn-lt"/>
          <a:ea typeface="+mn-ea"/>
          <a:cs typeface="+mn-cs"/>
        </a:defRPr>
      </a:lvl3pPr>
      <a:lvl4pPr marL="1371583" algn="l" defTabSz="914388" rtl="0" eaLnBrk="1" latinLnBrk="0" hangingPunct="1">
        <a:defRPr sz="1801" kern="1200">
          <a:solidFill>
            <a:schemeClr val="tx1"/>
          </a:solidFill>
          <a:latin typeface="+mn-lt"/>
          <a:ea typeface="+mn-ea"/>
          <a:cs typeface="+mn-cs"/>
        </a:defRPr>
      </a:lvl4pPr>
      <a:lvl5pPr marL="1828777" algn="l" defTabSz="914388" rtl="0" eaLnBrk="1" latinLnBrk="0" hangingPunct="1">
        <a:defRPr sz="1801" kern="1200">
          <a:solidFill>
            <a:schemeClr val="tx1"/>
          </a:solidFill>
          <a:latin typeface="+mn-lt"/>
          <a:ea typeface="+mn-ea"/>
          <a:cs typeface="+mn-cs"/>
        </a:defRPr>
      </a:lvl5pPr>
      <a:lvl6pPr marL="2285972" algn="l" defTabSz="914388" rtl="0" eaLnBrk="1" latinLnBrk="0" hangingPunct="1">
        <a:defRPr sz="1801" kern="1200">
          <a:solidFill>
            <a:schemeClr val="tx1"/>
          </a:solidFill>
          <a:latin typeface="+mn-lt"/>
          <a:ea typeface="+mn-ea"/>
          <a:cs typeface="+mn-cs"/>
        </a:defRPr>
      </a:lvl6pPr>
      <a:lvl7pPr marL="2743165" algn="l" defTabSz="914388" rtl="0" eaLnBrk="1" latinLnBrk="0" hangingPunct="1">
        <a:defRPr sz="1801" kern="1200">
          <a:solidFill>
            <a:schemeClr val="tx1"/>
          </a:solidFill>
          <a:latin typeface="+mn-lt"/>
          <a:ea typeface="+mn-ea"/>
          <a:cs typeface="+mn-cs"/>
        </a:defRPr>
      </a:lvl7pPr>
      <a:lvl8pPr marL="3200360" algn="l" defTabSz="914388" rtl="0" eaLnBrk="1" latinLnBrk="0" hangingPunct="1">
        <a:defRPr sz="1801" kern="1200">
          <a:solidFill>
            <a:schemeClr val="tx1"/>
          </a:solidFill>
          <a:latin typeface="+mn-lt"/>
          <a:ea typeface="+mn-ea"/>
          <a:cs typeface="+mn-cs"/>
        </a:defRPr>
      </a:lvl8pPr>
      <a:lvl9pPr marL="3657555" algn="l" defTabSz="914388" rtl="0" eaLnBrk="1" latinLnBrk="0" hangingPunct="1">
        <a:defRPr sz="1801"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11" y="1470589"/>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101048408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Lst>
  <p:txStyles>
    <p:titleStyle>
      <a:lvl1pPr algn="l" defTabSz="91438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388" rtl="0" eaLnBrk="1" latinLnBrk="0" hangingPunct="1">
        <a:lnSpc>
          <a:spcPct val="90000"/>
        </a:lnSpc>
        <a:spcBef>
          <a:spcPts val="1001"/>
        </a:spcBef>
        <a:buFont typeface="Arial" panose="020B0604020202020204" pitchFamily="34" charset="0"/>
        <a:buNone/>
        <a:defRPr sz="2800" kern="1200">
          <a:solidFill>
            <a:schemeClr val="bg1"/>
          </a:solidFill>
          <a:latin typeface="+mn-lt"/>
          <a:ea typeface="+mn-ea"/>
          <a:cs typeface="+mn-cs"/>
        </a:defRPr>
      </a:lvl1pPr>
      <a:lvl2pPr marL="685792" indent="-228597" algn="l" defTabSz="914388"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85" indent="-228597" algn="l" defTabSz="914388"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80"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375"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568"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763"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8957"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152"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388" rtl="0" eaLnBrk="1" latinLnBrk="0" hangingPunct="1">
        <a:defRPr sz="1801" kern="1200">
          <a:solidFill>
            <a:schemeClr val="tx1"/>
          </a:solidFill>
          <a:latin typeface="+mn-lt"/>
          <a:ea typeface="+mn-ea"/>
          <a:cs typeface="+mn-cs"/>
        </a:defRPr>
      </a:lvl1pPr>
      <a:lvl2pPr marL="457195" algn="l" defTabSz="914388" rtl="0" eaLnBrk="1" latinLnBrk="0" hangingPunct="1">
        <a:defRPr sz="1801" kern="1200">
          <a:solidFill>
            <a:schemeClr val="tx1"/>
          </a:solidFill>
          <a:latin typeface="+mn-lt"/>
          <a:ea typeface="+mn-ea"/>
          <a:cs typeface="+mn-cs"/>
        </a:defRPr>
      </a:lvl2pPr>
      <a:lvl3pPr marL="914388" algn="l" defTabSz="914388" rtl="0" eaLnBrk="1" latinLnBrk="0" hangingPunct="1">
        <a:defRPr sz="1801" kern="1200">
          <a:solidFill>
            <a:schemeClr val="tx1"/>
          </a:solidFill>
          <a:latin typeface="+mn-lt"/>
          <a:ea typeface="+mn-ea"/>
          <a:cs typeface="+mn-cs"/>
        </a:defRPr>
      </a:lvl3pPr>
      <a:lvl4pPr marL="1371583" algn="l" defTabSz="914388" rtl="0" eaLnBrk="1" latinLnBrk="0" hangingPunct="1">
        <a:defRPr sz="1801" kern="1200">
          <a:solidFill>
            <a:schemeClr val="tx1"/>
          </a:solidFill>
          <a:latin typeface="+mn-lt"/>
          <a:ea typeface="+mn-ea"/>
          <a:cs typeface="+mn-cs"/>
        </a:defRPr>
      </a:lvl4pPr>
      <a:lvl5pPr marL="1828777" algn="l" defTabSz="914388" rtl="0" eaLnBrk="1" latinLnBrk="0" hangingPunct="1">
        <a:defRPr sz="1801" kern="1200">
          <a:solidFill>
            <a:schemeClr val="tx1"/>
          </a:solidFill>
          <a:latin typeface="+mn-lt"/>
          <a:ea typeface="+mn-ea"/>
          <a:cs typeface="+mn-cs"/>
        </a:defRPr>
      </a:lvl5pPr>
      <a:lvl6pPr marL="2285972" algn="l" defTabSz="914388" rtl="0" eaLnBrk="1" latinLnBrk="0" hangingPunct="1">
        <a:defRPr sz="1801" kern="1200">
          <a:solidFill>
            <a:schemeClr val="tx1"/>
          </a:solidFill>
          <a:latin typeface="+mn-lt"/>
          <a:ea typeface="+mn-ea"/>
          <a:cs typeface="+mn-cs"/>
        </a:defRPr>
      </a:lvl6pPr>
      <a:lvl7pPr marL="2743165" algn="l" defTabSz="914388" rtl="0" eaLnBrk="1" latinLnBrk="0" hangingPunct="1">
        <a:defRPr sz="1801" kern="1200">
          <a:solidFill>
            <a:schemeClr val="tx1"/>
          </a:solidFill>
          <a:latin typeface="+mn-lt"/>
          <a:ea typeface="+mn-ea"/>
          <a:cs typeface="+mn-cs"/>
        </a:defRPr>
      </a:lvl7pPr>
      <a:lvl8pPr marL="3200360" algn="l" defTabSz="914388" rtl="0" eaLnBrk="1" latinLnBrk="0" hangingPunct="1">
        <a:defRPr sz="1801" kern="1200">
          <a:solidFill>
            <a:schemeClr val="tx1"/>
          </a:solidFill>
          <a:latin typeface="+mn-lt"/>
          <a:ea typeface="+mn-ea"/>
          <a:cs typeface="+mn-cs"/>
        </a:defRPr>
      </a:lvl8pPr>
      <a:lvl9pPr marL="3657555" algn="l" defTabSz="914388" rtl="0" eaLnBrk="1" latinLnBrk="0" hangingPunct="1">
        <a:defRPr sz="1801"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9"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9"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97422758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704" r:id="rId4"/>
    <p:sldLayoutId id="2147483705" r:id="rId5"/>
    <p:sldLayoutId id="2147483706" r:id="rId6"/>
  </p:sldLayoutIdLst>
  <p:txStyles>
    <p:titleStyle>
      <a:lvl1pPr algn="l" defTabSz="91438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7" indent="-228597" algn="l" defTabSz="914388"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792" indent="-228597" algn="l" defTabSz="914388"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85" indent="-228597" algn="l" defTabSz="914388"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80"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375"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568"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763"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8957"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152"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388" rtl="0" eaLnBrk="1" latinLnBrk="0" hangingPunct="1">
        <a:defRPr sz="1801" kern="1200">
          <a:solidFill>
            <a:schemeClr val="tx1"/>
          </a:solidFill>
          <a:latin typeface="+mn-lt"/>
          <a:ea typeface="+mn-ea"/>
          <a:cs typeface="+mn-cs"/>
        </a:defRPr>
      </a:lvl1pPr>
      <a:lvl2pPr marL="457195" algn="l" defTabSz="914388" rtl="0" eaLnBrk="1" latinLnBrk="0" hangingPunct="1">
        <a:defRPr sz="1801" kern="1200">
          <a:solidFill>
            <a:schemeClr val="tx1"/>
          </a:solidFill>
          <a:latin typeface="+mn-lt"/>
          <a:ea typeface="+mn-ea"/>
          <a:cs typeface="+mn-cs"/>
        </a:defRPr>
      </a:lvl2pPr>
      <a:lvl3pPr marL="914388" algn="l" defTabSz="914388" rtl="0" eaLnBrk="1" latinLnBrk="0" hangingPunct="1">
        <a:defRPr sz="1801" kern="1200">
          <a:solidFill>
            <a:schemeClr val="tx1"/>
          </a:solidFill>
          <a:latin typeface="+mn-lt"/>
          <a:ea typeface="+mn-ea"/>
          <a:cs typeface="+mn-cs"/>
        </a:defRPr>
      </a:lvl3pPr>
      <a:lvl4pPr marL="1371583" algn="l" defTabSz="914388" rtl="0" eaLnBrk="1" latinLnBrk="0" hangingPunct="1">
        <a:defRPr sz="1801" kern="1200">
          <a:solidFill>
            <a:schemeClr val="tx1"/>
          </a:solidFill>
          <a:latin typeface="+mn-lt"/>
          <a:ea typeface="+mn-ea"/>
          <a:cs typeface="+mn-cs"/>
        </a:defRPr>
      </a:lvl4pPr>
      <a:lvl5pPr marL="1828777" algn="l" defTabSz="914388" rtl="0" eaLnBrk="1" latinLnBrk="0" hangingPunct="1">
        <a:defRPr sz="1801" kern="1200">
          <a:solidFill>
            <a:schemeClr val="tx1"/>
          </a:solidFill>
          <a:latin typeface="+mn-lt"/>
          <a:ea typeface="+mn-ea"/>
          <a:cs typeface="+mn-cs"/>
        </a:defRPr>
      </a:lvl5pPr>
      <a:lvl6pPr marL="2285972" algn="l" defTabSz="914388" rtl="0" eaLnBrk="1" latinLnBrk="0" hangingPunct="1">
        <a:defRPr sz="1801" kern="1200">
          <a:solidFill>
            <a:schemeClr val="tx1"/>
          </a:solidFill>
          <a:latin typeface="+mn-lt"/>
          <a:ea typeface="+mn-ea"/>
          <a:cs typeface="+mn-cs"/>
        </a:defRPr>
      </a:lvl6pPr>
      <a:lvl7pPr marL="2743165" algn="l" defTabSz="914388" rtl="0" eaLnBrk="1" latinLnBrk="0" hangingPunct="1">
        <a:defRPr sz="1801" kern="1200">
          <a:solidFill>
            <a:schemeClr val="tx1"/>
          </a:solidFill>
          <a:latin typeface="+mn-lt"/>
          <a:ea typeface="+mn-ea"/>
          <a:cs typeface="+mn-cs"/>
        </a:defRPr>
      </a:lvl7pPr>
      <a:lvl8pPr marL="3200360" algn="l" defTabSz="914388" rtl="0" eaLnBrk="1" latinLnBrk="0" hangingPunct="1">
        <a:defRPr sz="1801" kern="1200">
          <a:solidFill>
            <a:schemeClr val="tx1"/>
          </a:solidFill>
          <a:latin typeface="+mn-lt"/>
          <a:ea typeface="+mn-ea"/>
          <a:cs typeface="+mn-cs"/>
        </a:defRPr>
      </a:lvl8pPr>
      <a:lvl9pPr marL="3657555" algn="l" defTabSz="914388" rtl="0" eaLnBrk="1" latinLnBrk="0" hangingPunct="1">
        <a:defRPr sz="1801"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4" y="365129"/>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4"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2986915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Lst>
  <p:txStyles>
    <p:titleStyle>
      <a:lvl1pPr algn="l" defTabSz="91438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7" indent="-228597" algn="l" defTabSz="914388"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792" indent="-228597" algn="l" defTabSz="914388"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85" indent="-228597" algn="l" defTabSz="914388"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80"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375"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568"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763"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8957"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152"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388" rtl="0" eaLnBrk="1" latinLnBrk="0" hangingPunct="1">
        <a:defRPr sz="1801" kern="1200">
          <a:solidFill>
            <a:schemeClr val="tx1"/>
          </a:solidFill>
          <a:latin typeface="+mn-lt"/>
          <a:ea typeface="+mn-ea"/>
          <a:cs typeface="+mn-cs"/>
        </a:defRPr>
      </a:lvl1pPr>
      <a:lvl2pPr marL="457195" algn="l" defTabSz="914388" rtl="0" eaLnBrk="1" latinLnBrk="0" hangingPunct="1">
        <a:defRPr sz="1801" kern="1200">
          <a:solidFill>
            <a:schemeClr val="tx1"/>
          </a:solidFill>
          <a:latin typeface="+mn-lt"/>
          <a:ea typeface="+mn-ea"/>
          <a:cs typeface="+mn-cs"/>
        </a:defRPr>
      </a:lvl2pPr>
      <a:lvl3pPr marL="914388" algn="l" defTabSz="914388" rtl="0" eaLnBrk="1" latinLnBrk="0" hangingPunct="1">
        <a:defRPr sz="1801" kern="1200">
          <a:solidFill>
            <a:schemeClr val="tx1"/>
          </a:solidFill>
          <a:latin typeface="+mn-lt"/>
          <a:ea typeface="+mn-ea"/>
          <a:cs typeface="+mn-cs"/>
        </a:defRPr>
      </a:lvl3pPr>
      <a:lvl4pPr marL="1371583" algn="l" defTabSz="914388" rtl="0" eaLnBrk="1" latinLnBrk="0" hangingPunct="1">
        <a:defRPr sz="1801" kern="1200">
          <a:solidFill>
            <a:schemeClr val="tx1"/>
          </a:solidFill>
          <a:latin typeface="+mn-lt"/>
          <a:ea typeface="+mn-ea"/>
          <a:cs typeface="+mn-cs"/>
        </a:defRPr>
      </a:lvl4pPr>
      <a:lvl5pPr marL="1828777" algn="l" defTabSz="914388" rtl="0" eaLnBrk="1" latinLnBrk="0" hangingPunct="1">
        <a:defRPr sz="1801" kern="1200">
          <a:solidFill>
            <a:schemeClr val="tx1"/>
          </a:solidFill>
          <a:latin typeface="+mn-lt"/>
          <a:ea typeface="+mn-ea"/>
          <a:cs typeface="+mn-cs"/>
        </a:defRPr>
      </a:lvl5pPr>
      <a:lvl6pPr marL="2285972" algn="l" defTabSz="914388" rtl="0" eaLnBrk="1" latinLnBrk="0" hangingPunct="1">
        <a:defRPr sz="1801" kern="1200">
          <a:solidFill>
            <a:schemeClr val="tx1"/>
          </a:solidFill>
          <a:latin typeface="+mn-lt"/>
          <a:ea typeface="+mn-ea"/>
          <a:cs typeface="+mn-cs"/>
        </a:defRPr>
      </a:lvl6pPr>
      <a:lvl7pPr marL="2743165" algn="l" defTabSz="914388" rtl="0" eaLnBrk="1" latinLnBrk="0" hangingPunct="1">
        <a:defRPr sz="1801" kern="1200">
          <a:solidFill>
            <a:schemeClr val="tx1"/>
          </a:solidFill>
          <a:latin typeface="+mn-lt"/>
          <a:ea typeface="+mn-ea"/>
          <a:cs typeface="+mn-cs"/>
        </a:defRPr>
      </a:lvl7pPr>
      <a:lvl8pPr marL="3200360" algn="l" defTabSz="914388" rtl="0" eaLnBrk="1" latinLnBrk="0" hangingPunct="1">
        <a:defRPr sz="1801" kern="1200">
          <a:solidFill>
            <a:schemeClr val="tx1"/>
          </a:solidFill>
          <a:latin typeface="+mn-lt"/>
          <a:ea typeface="+mn-ea"/>
          <a:cs typeface="+mn-cs"/>
        </a:defRPr>
      </a:lvl8pPr>
      <a:lvl9pPr marL="3657555" algn="l" defTabSz="914388" rtl="0" eaLnBrk="1" latinLnBrk="0" hangingPunct="1">
        <a:defRPr sz="1801"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9"/>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4" y="365129"/>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4"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19522597"/>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719" r:id="rId5"/>
    <p:sldLayoutId id="2147483720" r:id="rId6"/>
    <p:sldLayoutId id="2147483721" r:id="rId7"/>
  </p:sldLayoutIdLst>
  <p:txStyles>
    <p:titleStyle>
      <a:lvl1pPr algn="l" defTabSz="91438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7" indent="-228597" algn="l" defTabSz="914388"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792" indent="-228597" algn="l" defTabSz="914388"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85" indent="-228597" algn="l" defTabSz="914388"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80"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375"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568"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763"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8957"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152"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388" rtl="0" eaLnBrk="1" latinLnBrk="0" hangingPunct="1">
        <a:defRPr sz="1801" kern="1200">
          <a:solidFill>
            <a:schemeClr val="tx1"/>
          </a:solidFill>
          <a:latin typeface="+mn-lt"/>
          <a:ea typeface="+mn-ea"/>
          <a:cs typeface="+mn-cs"/>
        </a:defRPr>
      </a:lvl1pPr>
      <a:lvl2pPr marL="457195" algn="l" defTabSz="914388" rtl="0" eaLnBrk="1" latinLnBrk="0" hangingPunct="1">
        <a:defRPr sz="1801" kern="1200">
          <a:solidFill>
            <a:schemeClr val="tx1"/>
          </a:solidFill>
          <a:latin typeface="+mn-lt"/>
          <a:ea typeface="+mn-ea"/>
          <a:cs typeface="+mn-cs"/>
        </a:defRPr>
      </a:lvl2pPr>
      <a:lvl3pPr marL="914388" algn="l" defTabSz="914388" rtl="0" eaLnBrk="1" latinLnBrk="0" hangingPunct="1">
        <a:defRPr sz="1801" kern="1200">
          <a:solidFill>
            <a:schemeClr val="tx1"/>
          </a:solidFill>
          <a:latin typeface="+mn-lt"/>
          <a:ea typeface="+mn-ea"/>
          <a:cs typeface="+mn-cs"/>
        </a:defRPr>
      </a:lvl3pPr>
      <a:lvl4pPr marL="1371583" algn="l" defTabSz="914388" rtl="0" eaLnBrk="1" latinLnBrk="0" hangingPunct="1">
        <a:defRPr sz="1801" kern="1200">
          <a:solidFill>
            <a:schemeClr val="tx1"/>
          </a:solidFill>
          <a:latin typeface="+mn-lt"/>
          <a:ea typeface="+mn-ea"/>
          <a:cs typeface="+mn-cs"/>
        </a:defRPr>
      </a:lvl4pPr>
      <a:lvl5pPr marL="1828777" algn="l" defTabSz="914388" rtl="0" eaLnBrk="1" latinLnBrk="0" hangingPunct="1">
        <a:defRPr sz="1801" kern="1200">
          <a:solidFill>
            <a:schemeClr val="tx1"/>
          </a:solidFill>
          <a:latin typeface="+mn-lt"/>
          <a:ea typeface="+mn-ea"/>
          <a:cs typeface="+mn-cs"/>
        </a:defRPr>
      </a:lvl5pPr>
      <a:lvl6pPr marL="2285972" algn="l" defTabSz="914388" rtl="0" eaLnBrk="1" latinLnBrk="0" hangingPunct="1">
        <a:defRPr sz="1801" kern="1200">
          <a:solidFill>
            <a:schemeClr val="tx1"/>
          </a:solidFill>
          <a:latin typeface="+mn-lt"/>
          <a:ea typeface="+mn-ea"/>
          <a:cs typeface="+mn-cs"/>
        </a:defRPr>
      </a:lvl6pPr>
      <a:lvl7pPr marL="2743165" algn="l" defTabSz="914388" rtl="0" eaLnBrk="1" latinLnBrk="0" hangingPunct="1">
        <a:defRPr sz="1801" kern="1200">
          <a:solidFill>
            <a:schemeClr val="tx1"/>
          </a:solidFill>
          <a:latin typeface="+mn-lt"/>
          <a:ea typeface="+mn-ea"/>
          <a:cs typeface="+mn-cs"/>
        </a:defRPr>
      </a:lvl7pPr>
      <a:lvl8pPr marL="3200360" algn="l" defTabSz="914388" rtl="0" eaLnBrk="1" latinLnBrk="0" hangingPunct="1">
        <a:defRPr sz="1801" kern="1200">
          <a:solidFill>
            <a:schemeClr val="tx1"/>
          </a:solidFill>
          <a:latin typeface="+mn-lt"/>
          <a:ea typeface="+mn-ea"/>
          <a:cs typeface="+mn-cs"/>
        </a:defRPr>
      </a:lvl8pPr>
      <a:lvl9pPr marL="3657555" algn="l" defTabSz="914388" rtl="0" eaLnBrk="1" latinLnBrk="0" hangingPunct="1">
        <a:defRPr sz="1801"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9318969"/>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Lst>
  <p:txStyles>
    <p:titleStyle>
      <a:lvl1pPr algn="l" defTabSz="91438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7" indent="-228597" algn="l" defTabSz="914388"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792" indent="-228597" algn="l" defTabSz="914388"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85" indent="-228597" algn="l" defTabSz="914388"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80"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375"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568"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763"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8957"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152" indent="-228597" algn="l" defTabSz="914388"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388" rtl="0" eaLnBrk="1" latinLnBrk="0" hangingPunct="1">
        <a:defRPr sz="1801" kern="1200">
          <a:solidFill>
            <a:schemeClr val="tx1"/>
          </a:solidFill>
          <a:latin typeface="+mn-lt"/>
          <a:ea typeface="+mn-ea"/>
          <a:cs typeface="+mn-cs"/>
        </a:defRPr>
      </a:lvl1pPr>
      <a:lvl2pPr marL="457195" algn="l" defTabSz="914388" rtl="0" eaLnBrk="1" latinLnBrk="0" hangingPunct="1">
        <a:defRPr sz="1801" kern="1200">
          <a:solidFill>
            <a:schemeClr val="tx1"/>
          </a:solidFill>
          <a:latin typeface="+mn-lt"/>
          <a:ea typeface="+mn-ea"/>
          <a:cs typeface="+mn-cs"/>
        </a:defRPr>
      </a:lvl2pPr>
      <a:lvl3pPr marL="914388" algn="l" defTabSz="914388" rtl="0" eaLnBrk="1" latinLnBrk="0" hangingPunct="1">
        <a:defRPr sz="1801" kern="1200">
          <a:solidFill>
            <a:schemeClr val="tx1"/>
          </a:solidFill>
          <a:latin typeface="+mn-lt"/>
          <a:ea typeface="+mn-ea"/>
          <a:cs typeface="+mn-cs"/>
        </a:defRPr>
      </a:lvl3pPr>
      <a:lvl4pPr marL="1371583" algn="l" defTabSz="914388" rtl="0" eaLnBrk="1" latinLnBrk="0" hangingPunct="1">
        <a:defRPr sz="1801" kern="1200">
          <a:solidFill>
            <a:schemeClr val="tx1"/>
          </a:solidFill>
          <a:latin typeface="+mn-lt"/>
          <a:ea typeface="+mn-ea"/>
          <a:cs typeface="+mn-cs"/>
        </a:defRPr>
      </a:lvl4pPr>
      <a:lvl5pPr marL="1828777" algn="l" defTabSz="914388" rtl="0" eaLnBrk="1" latinLnBrk="0" hangingPunct="1">
        <a:defRPr sz="1801" kern="1200">
          <a:solidFill>
            <a:schemeClr val="tx1"/>
          </a:solidFill>
          <a:latin typeface="+mn-lt"/>
          <a:ea typeface="+mn-ea"/>
          <a:cs typeface="+mn-cs"/>
        </a:defRPr>
      </a:lvl5pPr>
      <a:lvl6pPr marL="2285972" algn="l" defTabSz="914388" rtl="0" eaLnBrk="1" latinLnBrk="0" hangingPunct="1">
        <a:defRPr sz="1801" kern="1200">
          <a:solidFill>
            <a:schemeClr val="tx1"/>
          </a:solidFill>
          <a:latin typeface="+mn-lt"/>
          <a:ea typeface="+mn-ea"/>
          <a:cs typeface="+mn-cs"/>
        </a:defRPr>
      </a:lvl6pPr>
      <a:lvl7pPr marL="2743165" algn="l" defTabSz="914388" rtl="0" eaLnBrk="1" latinLnBrk="0" hangingPunct="1">
        <a:defRPr sz="1801" kern="1200">
          <a:solidFill>
            <a:schemeClr val="tx1"/>
          </a:solidFill>
          <a:latin typeface="+mn-lt"/>
          <a:ea typeface="+mn-ea"/>
          <a:cs typeface="+mn-cs"/>
        </a:defRPr>
      </a:lvl7pPr>
      <a:lvl8pPr marL="3200360" algn="l" defTabSz="914388" rtl="0" eaLnBrk="1" latinLnBrk="0" hangingPunct="1">
        <a:defRPr sz="1801" kern="1200">
          <a:solidFill>
            <a:schemeClr val="tx1"/>
          </a:solidFill>
          <a:latin typeface="+mn-lt"/>
          <a:ea typeface="+mn-ea"/>
          <a:cs typeface="+mn-cs"/>
        </a:defRPr>
      </a:lvl8pPr>
      <a:lvl9pPr marL="3657555" algn="l" defTabSz="914388" rtl="0" eaLnBrk="1" latinLnBrk="0" hangingPunct="1">
        <a:defRPr sz="18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hyperlink" Target="https://www.liverpool.ac.uk/centre-for-innovation-in-education/resources/all-resources/teaching-students-work-with-feedback-rubrics.html" TargetMode="External"/><Relationship Id="rId2" Type="http://schemas.openxmlformats.org/officeDocument/2006/relationships/image" Target="../media/image29.jpg"/><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hyperlink" Target="http://creative-commons-images.com/handwriting/a/agenda.html" TargetMode="External"/><Relationship Id="rId2" Type="http://schemas.openxmlformats.org/officeDocument/2006/relationships/image" Target="../media/image30.jpeg"/><Relationship Id="rId1" Type="http://schemas.openxmlformats.org/officeDocument/2006/relationships/slideLayout" Target="../slideLayouts/slideLayout24.xml"/><Relationship Id="rId5" Type="http://schemas.openxmlformats.org/officeDocument/2006/relationships/hyperlink" Target="http://jonathonhutchinson.com.au/2019-internet-research-overview/" TargetMode="External"/><Relationship Id="rId4" Type="http://schemas.openxmlformats.org/officeDocument/2006/relationships/image" Target="../media/image3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2" Type="http://schemas.openxmlformats.org/officeDocument/2006/relationships/hyperlink" Target="https://youtu.be/bPsiLi89PQ4" TargetMode="Externa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33.jp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504" y="1513808"/>
            <a:ext cx="4320480" cy="2387600"/>
          </a:xfrm>
        </p:spPr>
        <p:txBody>
          <a:bodyPr>
            <a:normAutofit/>
          </a:bodyPr>
          <a:lstStyle/>
          <a:p>
            <a:r>
              <a:rPr lang="en-GB" sz="4000" dirty="0">
                <a:solidFill>
                  <a:schemeClr val="bg1"/>
                </a:solidFill>
              </a:rPr>
              <a:t>BMSK6009</a:t>
            </a:r>
            <a:br>
              <a:rPr lang="en-GB" sz="4000" dirty="0">
                <a:solidFill>
                  <a:schemeClr val="bg1"/>
                </a:solidFill>
              </a:rPr>
            </a:br>
            <a:br>
              <a:rPr lang="en-GB" sz="4000" dirty="0">
                <a:solidFill>
                  <a:schemeClr val="bg1"/>
                </a:solidFill>
              </a:rPr>
            </a:br>
            <a:r>
              <a:rPr lang="en-GB" sz="4000" dirty="0">
                <a:solidFill>
                  <a:schemeClr val="bg1"/>
                </a:solidFill>
              </a:rPr>
              <a:t>Emotional Intelligence</a:t>
            </a:r>
          </a:p>
        </p:txBody>
      </p:sp>
      <p:sp>
        <p:nvSpPr>
          <p:cNvPr id="3" name="Subtitle 2"/>
          <p:cNvSpPr>
            <a:spLocks noGrp="1"/>
          </p:cNvSpPr>
          <p:nvPr>
            <p:ph type="subTitle" idx="1"/>
          </p:nvPr>
        </p:nvSpPr>
        <p:spPr>
          <a:xfrm>
            <a:off x="701824" y="4437114"/>
            <a:ext cx="3131840" cy="763067"/>
          </a:xfrm>
        </p:spPr>
        <p:txBody>
          <a:bodyPr/>
          <a:lstStyle/>
          <a:p>
            <a:r>
              <a:rPr lang="en-GB" sz="4000" dirty="0">
                <a:solidFill>
                  <a:schemeClr val="bg1"/>
                </a:solidFill>
                <a:latin typeface="+mj-lt"/>
              </a:rPr>
              <a:t>Session 7</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57399-DF81-4AC3-9FFC-4A2F4909EE7F}"/>
              </a:ext>
            </a:extLst>
          </p:cNvPr>
          <p:cNvSpPr>
            <a:spLocks noGrp="1"/>
          </p:cNvSpPr>
          <p:nvPr>
            <p:ph type="title"/>
          </p:nvPr>
        </p:nvSpPr>
        <p:spPr>
          <a:xfrm>
            <a:off x="628657" y="136528"/>
            <a:ext cx="7886700" cy="831627"/>
          </a:xfrm>
        </p:spPr>
        <p:txBody>
          <a:bodyPr/>
          <a:lstStyle/>
          <a:p>
            <a:pPr algn="ctr"/>
            <a:r>
              <a:rPr lang="en-GB" dirty="0"/>
              <a:t>Research Review</a:t>
            </a:r>
          </a:p>
        </p:txBody>
      </p:sp>
      <p:sp>
        <p:nvSpPr>
          <p:cNvPr id="3" name="Content Placeholder 2">
            <a:extLst>
              <a:ext uri="{FF2B5EF4-FFF2-40B4-BE49-F238E27FC236}">
                <a16:creationId xmlns:a16="http://schemas.microsoft.com/office/drawing/2014/main" id="{112EAD5D-2A3F-4D25-BDC5-4F8069C06BBD}"/>
              </a:ext>
            </a:extLst>
          </p:cNvPr>
          <p:cNvSpPr>
            <a:spLocks noGrp="1"/>
          </p:cNvSpPr>
          <p:nvPr>
            <p:ph idx="1"/>
          </p:nvPr>
        </p:nvSpPr>
        <p:spPr>
          <a:xfrm>
            <a:off x="628657" y="1124747"/>
            <a:ext cx="7886700" cy="831627"/>
          </a:xfrm>
        </p:spPr>
        <p:txBody>
          <a:bodyPr/>
          <a:lstStyle/>
          <a:p>
            <a:pPr marL="0" indent="0">
              <a:buNone/>
            </a:pPr>
            <a:r>
              <a:rPr lang="en-GB" dirty="0"/>
              <a:t>Feedback and Discussion</a:t>
            </a:r>
          </a:p>
        </p:txBody>
      </p:sp>
      <p:pic>
        <p:nvPicPr>
          <p:cNvPr id="6" name="Picture 5" descr="A group of people sitting around a table&#10;&#10;Description automatically generated with medium confidence">
            <a:extLst>
              <a:ext uri="{FF2B5EF4-FFF2-40B4-BE49-F238E27FC236}">
                <a16:creationId xmlns:a16="http://schemas.microsoft.com/office/drawing/2014/main" id="{3D61393E-4DD3-475C-8A26-40C0287F79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3774" y="2204870"/>
            <a:ext cx="8676457" cy="3080142"/>
          </a:xfrm>
          <a:prstGeom prst="rect">
            <a:avLst/>
          </a:prstGeom>
        </p:spPr>
      </p:pic>
    </p:spTree>
    <p:extLst>
      <p:ext uri="{BB962C8B-B14F-4D97-AF65-F5344CB8AC3E}">
        <p14:creationId xmlns:p14="http://schemas.microsoft.com/office/powerpoint/2010/main" val="225871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846110" y="350528"/>
            <a:ext cx="6172201" cy="857252"/>
          </a:xfrm>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522074" y="1687116"/>
            <a:ext cx="3410137" cy="3456384"/>
          </a:xfrm>
        </p:spPr>
        <p:txBody>
          <a:bodyPr>
            <a:normAutofit/>
          </a:bodyPr>
          <a:lstStyle/>
          <a:p>
            <a:r>
              <a:rPr lang="en-GB" dirty="0"/>
              <a:t>Generic Assessment Criteria</a:t>
            </a:r>
          </a:p>
          <a:p>
            <a:r>
              <a:rPr lang="en-GB" dirty="0"/>
              <a:t>The Assignment</a:t>
            </a:r>
          </a:p>
          <a:p>
            <a:r>
              <a:rPr lang="en-GB" dirty="0"/>
              <a:t>E.I. Supplementary</a:t>
            </a:r>
          </a:p>
          <a:p>
            <a:r>
              <a:rPr lang="en-GB" dirty="0"/>
              <a:t>Bibliography</a:t>
            </a:r>
          </a:p>
          <a:p>
            <a:r>
              <a:rPr lang="en-GB" dirty="0"/>
              <a:t>Research &amp; report</a:t>
            </a:r>
          </a:p>
        </p:txBody>
      </p:sp>
      <p:pic>
        <p:nvPicPr>
          <p:cNvPr id="5" name="Picture 4" descr="Text, whiteboard&#10;&#10;Description automatically generated">
            <a:extLst>
              <a:ext uri="{FF2B5EF4-FFF2-40B4-BE49-F238E27FC236}">
                <a16:creationId xmlns:a16="http://schemas.microsoft.com/office/drawing/2014/main" id="{71F9EB84-63C3-4032-BE3D-AC59BF44756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90102" y="857257"/>
            <a:ext cx="2510900" cy="1673932"/>
          </a:xfrm>
          <a:prstGeom prst="rect">
            <a:avLst/>
          </a:prstGeom>
        </p:spPr>
      </p:pic>
      <p:pic>
        <p:nvPicPr>
          <p:cNvPr id="9" name="Picture 8" descr="A picture containing text, table, indoor, computer&#10;&#10;Description automatically generated">
            <a:extLst>
              <a:ext uri="{FF2B5EF4-FFF2-40B4-BE49-F238E27FC236}">
                <a16:creationId xmlns:a16="http://schemas.microsoft.com/office/drawing/2014/main" id="{EB31DB09-B0CB-4FB1-A5B1-471CEBC8985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025130" y="3489862"/>
            <a:ext cx="2975879" cy="1673932"/>
          </a:xfrm>
          <a:prstGeom prst="rect">
            <a:avLst/>
          </a:prstGeom>
        </p:spPr>
      </p:pic>
    </p:spTree>
    <p:extLst>
      <p:ext uri="{BB962C8B-B14F-4D97-AF65-F5344CB8AC3E}">
        <p14:creationId xmlns:p14="http://schemas.microsoft.com/office/powerpoint/2010/main" val="3235961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 - Recap</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1496288" y="1826566"/>
            <a:ext cx="3030140" cy="479822"/>
          </a:xfrm>
        </p:spPr>
        <p:txBody>
          <a:bodyPr>
            <a:normAutofit fontScale="70000" lnSpcReduction="20000"/>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467552" y="2306390"/>
            <a:ext cx="4048498" cy="2742798"/>
          </a:xfrm>
        </p:spPr>
        <p:txBody>
          <a:bodyPr>
            <a:noAutofit/>
          </a:bodyPr>
          <a:lstStyle/>
          <a:p>
            <a:pPr marL="342895" indent="-342895">
              <a:buFont typeface="+mj-lt"/>
              <a:buAutoNum type="arabicPeriod"/>
            </a:pPr>
            <a:r>
              <a:rPr lang="en-GB" sz="2000" dirty="0">
                <a:solidFill>
                  <a:srgbClr val="0000CC"/>
                </a:solidFill>
              </a:rPr>
              <a:t>Critically evaluate theories of emotional intelligence and their relevance to workforce development and business performance</a:t>
            </a:r>
          </a:p>
          <a:p>
            <a:pPr marL="342895" indent="-342895">
              <a:buFont typeface="+mj-lt"/>
              <a:buAutoNum type="arabicPeriod"/>
            </a:pPr>
            <a:r>
              <a:rPr lang="en-GB" sz="2000" dirty="0">
                <a:solidFill>
                  <a:srgbClr val="0000CC"/>
                </a:solidFill>
              </a:rPr>
              <a:t>Use theories of emotional intelligence and mindfulness to review the effect of emotions on your own workplace performance</a:t>
            </a:r>
          </a:p>
          <a:p>
            <a:endParaRPr lang="en-GB" sz="2000"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616387" y="1810102"/>
            <a:ext cx="3031332" cy="479822"/>
          </a:xfrm>
        </p:spPr>
        <p:txBody>
          <a:bodyPr>
            <a:normAutofit fontScale="70000" lnSpcReduction="20000"/>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627972" y="2409333"/>
            <a:ext cx="3405065" cy="2742798"/>
          </a:xfrm>
        </p:spPr>
        <p:txBody>
          <a:bodyPr>
            <a:normAutofit fontScale="62500" lnSpcReduction="20000"/>
          </a:bodyPr>
          <a:lstStyle/>
          <a:p>
            <a:pPr marL="385758" indent="-385758">
              <a:buFont typeface="+mj-lt"/>
              <a:buAutoNum type="arabicPeriod"/>
            </a:pPr>
            <a:r>
              <a:rPr lang="en-GB" dirty="0"/>
              <a:t>Engagement with Literature Skills.      (30)</a:t>
            </a:r>
          </a:p>
          <a:p>
            <a:pPr marL="385758" indent="-385758">
              <a:buFont typeface="+mj-lt"/>
              <a:buAutoNum type="arabicPeriod"/>
            </a:pPr>
            <a:r>
              <a:rPr lang="en-GB" dirty="0"/>
              <a:t>Knowledge and Understanding Skills (25)</a:t>
            </a:r>
          </a:p>
          <a:p>
            <a:pPr marL="385758" indent="-385758">
              <a:buFont typeface="+mj-lt"/>
              <a:buAutoNum type="arabicPeriod"/>
            </a:pPr>
            <a:r>
              <a:rPr lang="en-GB" dirty="0"/>
              <a:t>Cognitive and Intellectual Skills          (25)</a:t>
            </a:r>
          </a:p>
          <a:p>
            <a:pPr marL="385758" indent="-385758">
              <a:buFont typeface="+mj-lt"/>
              <a:buAutoNum type="arabicPeriod"/>
            </a:pPr>
            <a:r>
              <a:rPr lang="en-GB" dirty="0"/>
              <a:t>Practical Application Skills (10)</a:t>
            </a:r>
          </a:p>
          <a:p>
            <a:pPr marL="385758" indent="-385758">
              <a:buFont typeface="+mj-lt"/>
              <a:buAutoNum type="arabicPeriod"/>
            </a:pPr>
            <a:r>
              <a:rPr lang="en-GB" dirty="0"/>
              <a:t>Transferable Skills for Life and Professional Practice (10)</a:t>
            </a:r>
          </a:p>
          <a:p>
            <a:pPr marL="385758" indent="-385758">
              <a:buFont typeface="+mj-lt"/>
              <a:buAutoNum type="arabicPeriod"/>
            </a:pPr>
            <a:endParaRPr lang="en-GB" dirty="0"/>
          </a:p>
        </p:txBody>
      </p:sp>
    </p:spTree>
    <p:extLst>
      <p:ext uri="{BB962C8B-B14F-4D97-AF65-F5344CB8AC3E}">
        <p14:creationId xmlns:p14="http://schemas.microsoft.com/office/powerpoint/2010/main" val="262150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7" y="332658"/>
            <a:ext cx="7886700" cy="598992"/>
          </a:xfrm>
        </p:spPr>
        <p:txBody>
          <a:bodyPr>
            <a:normAutofit fontScale="90000"/>
          </a:bodyPr>
          <a:lstStyle/>
          <a:p>
            <a:pPr algn="ctr"/>
            <a:r>
              <a:rPr lang="en-US" dirty="0"/>
              <a:t>Emotional Intelligence</a:t>
            </a:r>
          </a:p>
        </p:txBody>
      </p:sp>
      <p:sp>
        <p:nvSpPr>
          <p:cNvPr id="4" name="Content Placeholder 3"/>
          <p:cNvSpPr>
            <a:spLocks noGrp="1"/>
          </p:cNvSpPr>
          <p:nvPr>
            <p:ph idx="1"/>
          </p:nvPr>
        </p:nvSpPr>
        <p:spPr>
          <a:xfrm>
            <a:off x="345234" y="1590044"/>
            <a:ext cx="6172201" cy="2994423"/>
          </a:xfrm>
        </p:spPr>
        <p:txBody>
          <a:bodyPr>
            <a:normAutofit/>
          </a:bodyPr>
          <a:lstStyle/>
          <a:p>
            <a:pPr marL="0" indent="0">
              <a:buNone/>
            </a:pPr>
            <a:r>
              <a:rPr lang="en-US" dirty="0">
                <a:solidFill>
                  <a:srgbClr val="0000FF"/>
                </a:solidFill>
              </a:rPr>
              <a:t>Three aspects: </a:t>
            </a:r>
            <a:endParaRPr lang="en-IN" dirty="0">
              <a:solidFill>
                <a:srgbClr val="0000FF"/>
              </a:solidFill>
            </a:endParaRPr>
          </a:p>
          <a:p>
            <a:pPr lvl="1"/>
            <a:r>
              <a:rPr lang="en-US" sz="2800" dirty="0">
                <a:solidFill>
                  <a:srgbClr val="0000FF"/>
                </a:solidFill>
              </a:rPr>
              <a:t>Self-awareness,</a:t>
            </a:r>
          </a:p>
          <a:p>
            <a:pPr lvl="1"/>
            <a:r>
              <a:rPr lang="en-US" sz="2800" dirty="0">
                <a:solidFill>
                  <a:srgbClr val="0000FF"/>
                </a:solidFill>
              </a:rPr>
              <a:t>Other awareness, and</a:t>
            </a:r>
          </a:p>
          <a:p>
            <a:pPr lvl="1"/>
            <a:r>
              <a:rPr lang="en-US" sz="2800" dirty="0">
                <a:solidFill>
                  <a:srgbClr val="0000FF"/>
                </a:solidFill>
              </a:rPr>
              <a:t>Emotion regulation.</a:t>
            </a:r>
          </a:p>
          <a:p>
            <a:pPr marL="0" indent="0">
              <a:buNone/>
            </a:pPr>
            <a:r>
              <a:rPr lang="en-US" dirty="0">
                <a:solidFill>
                  <a:srgbClr val="0000FF"/>
                </a:solidFill>
              </a:rPr>
              <a:t>Enables employees to work more effectively in teams. </a:t>
            </a:r>
            <a:endParaRPr lang="en-IN" dirty="0">
              <a:solidFill>
                <a:srgbClr val="0000FF"/>
              </a:solidFill>
            </a:endParaRPr>
          </a:p>
          <a:p>
            <a:endParaRPr lang="en-IN" dirty="0">
              <a:solidFill>
                <a:srgbClr val="0000FF"/>
              </a:solidFill>
            </a:endParaRPr>
          </a:p>
          <a:p>
            <a:pPr marL="0" indent="0">
              <a:buNone/>
            </a:pPr>
            <a:endParaRPr lang="en-IN" dirty="0">
              <a:solidFill>
                <a:srgbClr val="0000FF"/>
              </a:solidFill>
            </a:endParaRPr>
          </a:p>
        </p:txBody>
      </p:sp>
      <p:pic>
        <p:nvPicPr>
          <p:cNvPr id="5" name="Picture 4">
            <a:extLst>
              <a:ext uri="{FF2B5EF4-FFF2-40B4-BE49-F238E27FC236}">
                <a16:creationId xmlns:a16="http://schemas.microsoft.com/office/drawing/2014/main" id="{BEA3CB37-7D1E-1EE3-09F4-115917B27AD7}"/>
              </a:ext>
            </a:extLst>
          </p:cNvPr>
          <p:cNvPicPr>
            <a:picLocks noChangeAspect="1"/>
          </p:cNvPicPr>
          <p:nvPr/>
        </p:nvPicPr>
        <p:blipFill>
          <a:blip r:embed="rId3"/>
          <a:stretch>
            <a:fillRect/>
          </a:stretch>
        </p:blipFill>
        <p:spPr>
          <a:xfrm>
            <a:off x="6326058" y="2667632"/>
            <a:ext cx="2580421" cy="2994423"/>
          </a:xfrm>
          <a:prstGeom prst="rect">
            <a:avLst/>
          </a:prstGeom>
        </p:spPr>
      </p:pic>
    </p:spTree>
    <p:extLst>
      <p:ext uri="{BB962C8B-B14F-4D97-AF65-F5344CB8AC3E}">
        <p14:creationId xmlns:p14="http://schemas.microsoft.com/office/powerpoint/2010/main" val="1744697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7" y="116636"/>
            <a:ext cx="7886700" cy="616805"/>
          </a:xfrm>
        </p:spPr>
        <p:txBody>
          <a:bodyPr>
            <a:normAutofit fontScale="90000"/>
          </a:bodyPr>
          <a:lstStyle/>
          <a:p>
            <a:pPr algn="ctr"/>
            <a:r>
              <a:rPr lang="en-US" dirty="0"/>
              <a:t>Emotional Intelligence</a:t>
            </a:r>
          </a:p>
        </p:txBody>
      </p:sp>
      <p:sp>
        <p:nvSpPr>
          <p:cNvPr id="4" name="Content Placeholder 3"/>
          <p:cNvSpPr>
            <a:spLocks noGrp="1"/>
          </p:cNvSpPr>
          <p:nvPr>
            <p:ph idx="1"/>
          </p:nvPr>
        </p:nvSpPr>
        <p:spPr>
          <a:xfrm>
            <a:off x="899593" y="1124753"/>
            <a:ext cx="6172201" cy="4028015"/>
          </a:xfrm>
        </p:spPr>
        <p:txBody>
          <a:bodyPr>
            <a:normAutofit lnSpcReduction="10000"/>
          </a:bodyPr>
          <a:lstStyle/>
          <a:p>
            <a:pPr marL="42863" indent="0">
              <a:buNone/>
            </a:pPr>
            <a:r>
              <a:rPr lang="en-US" dirty="0">
                <a:solidFill>
                  <a:srgbClr val="0000FF"/>
                </a:solidFill>
              </a:rPr>
              <a:t>Can Emotional Intelligence Be Learned?</a:t>
            </a:r>
          </a:p>
          <a:p>
            <a:pPr marL="385758" indent="-342895"/>
            <a:r>
              <a:rPr lang="en-US" dirty="0">
                <a:solidFill>
                  <a:srgbClr val="0000FF"/>
                </a:solidFill>
              </a:rPr>
              <a:t>Process to increase and sustain EI follows five stages of discovery: </a:t>
            </a:r>
          </a:p>
          <a:p>
            <a:pPr marL="385758" indent="-342895"/>
            <a:endParaRPr lang="en-US" dirty="0">
              <a:solidFill>
                <a:srgbClr val="0000FF"/>
              </a:solidFill>
            </a:endParaRPr>
          </a:p>
          <a:p>
            <a:pPr lvl="1">
              <a:buFont typeface="Wingdings" panose="05000000000000000000" pitchFamily="2" charset="2"/>
              <a:buChar char="ü"/>
            </a:pPr>
            <a:r>
              <a:rPr lang="en-US" sz="2100" dirty="0">
                <a:solidFill>
                  <a:srgbClr val="0000FF"/>
                </a:solidFill>
              </a:rPr>
              <a:t>Who do I want to be?</a:t>
            </a:r>
          </a:p>
          <a:p>
            <a:pPr lvl="1">
              <a:buFont typeface="Wingdings" panose="05000000000000000000" pitchFamily="2" charset="2"/>
              <a:buChar char="ü"/>
            </a:pPr>
            <a:r>
              <a:rPr lang="en-US" sz="2100" dirty="0">
                <a:solidFill>
                  <a:srgbClr val="0000FF"/>
                </a:solidFill>
              </a:rPr>
              <a:t>Who am I? What are my strengths and gaps?</a:t>
            </a:r>
          </a:p>
          <a:p>
            <a:pPr lvl="1">
              <a:buFont typeface="Wingdings" panose="05000000000000000000" pitchFamily="2" charset="2"/>
              <a:buChar char="ü"/>
            </a:pPr>
            <a:r>
              <a:rPr lang="en-US" sz="2100" dirty="0">
                <a:solidFill>
                  <a:srgbClr val="0000FF"/>
                </a:solidFill>
              </a:rPr>
              <a:t>How can I build on strengths and reduce the gaps?</a:t>
            </a:r>
          </a:p>
          <a:p>
            <a:pPr lvl="1">
              <a:buFont typeface="Wingdings" panose="05000000000000000000" pitchFamily="2" charset="2"/>
              <a:buChar char="ü"/>
            </a:pPr>
            <a:r>
              <a:rPr lang="en-US" sz="2100" dirty="0">
                <a:solidFill>
                  <a:srgbClr val="0000FF"/>
                </a:solidFill>
              </a:rPr>
              <a:t>Trying new behaviors, thoughts, and feelings.</a:t>
            </a:r>
          </a:p>
          <a:p>
            <a:pPr lvl="1">
              <a:buFont typeface="Wingdings" panose="05000000000000000000" pitchFamily="2" charset="2"/>
              <a:buChar char="ü"/>
            </a:pPr>
            <a:r>
              <a:rPr lang="en-US" sz="2100" dirty="0">
                <a:solidFill>
                  <a:srgbClr val="0000FF"/>
                </a:solidFill>
              </a:rPr>
              <a:t>Developing trusting relationships that enable change</a:t>
            </a:r>
          </a:p>
          <a:p>
            <a:pPr marL="42863" indent="0">
              <a:buNone/>
            </a:pPr>
            <a:endParaRPr lang="en-IN" dirty="0">
              <a:solidFill>
                <a:srgbClr val="0000FF"/>
              </a:solidFill>
            </a:endParaRPr>
          </a:p>
          <a:p>
            <a:endParaRPr lang="en-IN" dirty="0">
              <a:solidFill>
                <a:srgbClr val="0000FF"/>
              </a:solidFill>
            </a:endParaRPr>
          </a:p>
          <a:p>
            <a:pPr marL="0" indent="0">
              <a:buNone/>
            </a:pPr>
            <a:endParaRPr lang="en-IN" dirty="0">
              <a:solidFill>
                <a:srgbClr val="0000FF"/>
              </a:solidFill>
            </a:endParaRPr>
          </a:p>
        </p:txBody>
      </p:sp>
      <p:pic>
        <p:nvPicPr>
          <p:cNvPr id="5" name="Picture 4">
            <a:extLst>
              <a:ext uri="{FF2B5EF4-FFF2-40B4-BE49-F238E27FC236}">
                <a16:creationId xmlns:a16="http://schemas.microsoft.com/office/drawing/2014/main" id="{17205DE5-F24C-6606-8217-0AA11DB7284F}"/>
              </a:ext>
            </a:extLst>
          </p:cNvPr>
          <p:cNvPicPr>
            <a:picLocks noChangeAspect="1"/>
          </p:cNvPicPr>
          <p:nvPr/>
        </p:nvPicPr>
        <p:blipFill>
          <a:blip r:embed="rId3"/>
          <a:stretch>
            <a:fillRect/>
          </a:stretch>
        </p:blipFill>
        <p:spPr>
          <a:xfrm>
            <a:off x="7994822" y="4306224"/>
            <a:ext cx="1149178" cy="1333552"/>
          </a:xfrm>
          <a:prstGeom prst="rect">
            <a:avLst/>
          </a:prstGeom>
        </p:spPr>
      </p:pic>
    </p:spTree>
    <p:extLst>
      <p:ext uri="{BB962C8B-B14F-4D97-AF65-F5344CB8AC3E}">
        <p14:creationId xmlns:p14="http://schemas.microsoft.com/office/powerpoint/2010/main" val="228492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fade">
                                      <p:cBhvr>
                                        <p:cTn id="22" dur="500"/>
                                        <p:tgtEl>
                                          <p:spTgt spid="4">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fade">
                                      <p:cBhvr>
                                        <p:cTn id="27" dur="500"/>
                                        <p:tgtEl>
                                          <p:spTgt spid="4">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7" end="7"/>
                                            </p:txEl>
                                          </p:spTgt>
                                        </p:tgtEl>
                                        <p:attrNameLst>
                                          <p:attrName>style.visibility</p:attrName>
                                        </p:attrNameLst>
                                      </p:cBhvr>
                                      <p:to>
                                        <p:strVal val="visible"/>
                                      </p:to>
                                    </p:set>
                                    <p:animEffect transition="in" filter="fade">
                                      <p:cBhvr>
                                        <p:cTn id="32"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7" y="116633"/>
            <a:ext cx="7886700" cy="625712"/>
          </a:xfrm>
        </p:spPr>
        <p:txBody>
          <a:bodyPr>
            <a:normAutofit fontScale="90000"/>
          </a:bodyPr>
          <a:lstStyle/>
          <a:p>
            <a:pPr algn="ctr"/>
            <a:r>
              <a:rPr lang="en-US" dirty="0"/>
              <a:t>Emotional Intelligence</a:t>
            </a:r>
          </a:p>
        </p:txBody>
      </p:sp>
      <p:sp>
        <p:nvSpPr>
          <p:cNvPr id="4" name="Content Placeholder 3"/>
          <p:cNvSpPr>
            <a:spLocks noGrp="1"/>
          </p:cNvSpPr>
          <p:nvPr>
            <p:ph idx="1"/>
          </p:nvPr>
        </p:nvSpPr>
        <p:spPr>
          <a:xfrm>
            <a:off x="270307" y="1075325"/>
            <a:ext cx="6172201" cy="3904447"/>
          </a:xfrm>
        </p:spPr>
        <p:txBody>
          <a:bodyPr>
            <a:normAutofit/>
          </a:bodyPr>
          <a:lstStyle/>
          <a:p>
            <a:pPr marL="42863" indent="0">
              <a:buNone/>
            </a:pPr>
            <a:r>
              <a:rPr lang="en-US" dirty="0">
                <a:solidFill>
                  <a:srgbClr val="0000FF"/>
                </a:solidFill>
              </a:rPr>
              <a:t>Limitations of Emotional Intelligence</a:t>
            </a:r>
          </a:p>
          <a:p>
            <a:pPr marL="385758" indent="-342895"/>
            <a:r>
              <a:rPr lang="en-US" dirty="0">
                <a:solidFill>
                  <a:srgbClr val="0000FF"/>
                </a:solidFill>
              </a:rPr>
              <a:t>Criticisms that concept is too vague and can’t be measured.</a:t>
            </a:r>
          </a:p>
          <a:p>
            <a:pPr marL="385758" indent="-342895"/>
            <a:r>
              <a:rPr lang="en-US" dirty="0">
                <a:solidFill>
                  <a:srgbClr val="0000FF"/>
                </a:solidFill>
              </a:rPr>
              <a:t>Many different measures of EI leading to confusion regarding the best measure for assessment.</a:t>
            </a:r>
          </a:p>
          <a:p>
            <a:pPr marL="385758" indent="-342895"/>
            <a:r>
              <a:rPr lang="en-US" dirty="0">
                <a:solidFill>
                  <a:srgbClr val="0000FF"/>
                </a:solidFill>
              </a:rPr>
              <a:t>Initial claims of predictive value of EI may have been overstated.</a:t>
            </a:r>
          </a:p>
          <a:p>
            <a:pPr marL="42863" indent="0">
              <a:buNone/>
            </a:pPr>
            <a:endParaRPr lang="en-IN" dirty="0"/>
          </a:p>
          <a:p>
            <a:endParaRPr lang="en-IN" dirty="0"/>
          </a:p>
          <a:p>
            <a:pPr marL="0" indent="0">
              <a:buNone/>
            </a:pPr>
            <a:endParaRPr lang="en-IN" dirty="0"/>
          </a:p>
        </p:txBody>
      </p:sp>
      <p:pic>
        <p:nvPicPr>
          <p:cNvPr id="5" name="Picture 4">
            <a:extLst>
              <a:ext uri="{FF2B5EF4-FFF2-40B4-BE49-F238E27FC236}">
                <a16:creationId xmlns:a16="http://schemas.microsoft.com/office/drawing/2014/main" id="{7910C531-2098-684B-8099-DDEB5600DCC8}"/>
              </a:ext>
            </a:extLst>
          </p:cNvPr>
          <p:cNvPicPr>
            <a:picLocks noChangeAspect="1"/>
          </p:cNvPicPr>
          <p:nvPr/>
        </p:nvPicPr>
        <p:blipFill>
          <a:blip r:embed="rId3"/>
          <a:stretch>
            <a:fillRect/>
          </a:stretch>
        </p:blipFill>
        <p:spPr>
          <a:xfrm>
            <a:off x="7663659" y="4065373"/>
            <a:ext cx="1373938" cy="1594372"/>
          </a:xfrm>
          <a:prstGeom prst="rect">
            <a:avLst/>
          </a:prstGeom>
        </p:spPr>
      </p:pic>
    </p:spTree>
    <p:extLst>
      <p:ext uri="{BB962C8B-B14F-4D97-AF65-F5344CB8AC3E}">
        <p14:creationId xmlns:p14="http://schemas.microsoft.com/office/powerpoint/2010/main" val="3559371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7" y="116636"/>
            <a:ext cx="7886700" cy="581179"/>
          </a:xfrm>
        </p:spPr>
        <p:txBody>
          <a:bodyPr>
            <a:normAutofit fontScale="90000"/>
          </a:bodyPr>
          <a:lstStyle/>
          <a:p>
            <a:pPr algn="ctr"/>
            <a:r>
              <a:rPr lang="en-US" dirty="0"/>
              <a:t>Emotional Intelligence</a:t>
            </a:r>
            <a:endParaRPr lang="en-US" b="1" dirty="0"/>
          </a:p>
        </p:txBody>
      </p:sp>
      <p:sp>
        <p:nvSpPr>
          <p:cNvPr id="4" name="Content Placeholder 3"/>
          <p:cNvSpPr>
            <a:spLocks noGrp="1"/>
          </p:cNvSpPr>
          <p:nvPr>
            <p:ph idx="1"/>
          </p:nvPr>
        </p:nvSpPr>
        <p:spPr>
          <a:xfrm>
            <a:off x="628643" y="697815"/>
            <a:ext cx="6172201" cy="2994423"/>
          </a:xfrm>
        </p:spPr>
        <p:txBody>
          <a:bodyPr>
            <a:noAutofit/>
          </a:bodyPr>
          <a:lstStyle/>
          <a:p>
            <a:pPr marL="0" indent="0">
              <a:buNone/>
            </a:pPr>
            <a:r>
              <a:rPr lang="en-US" dirty="0">
                <a:solidFill>
                  <a:srgbClr val="0000FF"/>
                </a:solidFill>
              </a:rPr>
              <a:t>What We Know About EI</a:t>
            </a:r>
          </a:p>
          <a:p>
            <a:r>
              <a:rPr lang="en-US" dirty="0">
                <a:solidFill>
                  <a:srgbClr val="0000FF"/>
                </a:solidFill>
              </a:rPr>
              <a:t>Distinct from but positively related to other intelligences (such as IQ).</a:t>
            </a:r>
          </a:p>
          <a:p>
            <a:r>
              <a:rPr lang="en-US" dirty="0">
                <a:solidFill>
                  <a:srgbClr val="0000FF"/>
                </a:solidFill>
              </a:rPr>
              <a:t>Develops over a person’s life span and can be enhanced through training.</a:t>
            </a:r>
          </a:p>
          <a:p>
            <a:r>
              <a:rPr lang="en-US" dirty="0">
                <a:solidFill>
                  <a:srgbClr val="0000FF"/>
                </a:solidFill>
              </a:rPr>
              <a:t>Involves individual’s abilities to effectively identify and perceive emotion. </a:t>
            </a:r>
          </a:p>
          <a:p>
            <a:r>
              <a:rPr lang="en-US" dirty="0">
                <a:solidFill>
                  <a:srgbClr val="0000FF"/>
                </a:solidFill>
              </a:rPr>
              <a:t>Involves possession of skills to understand and manage those emotions successfully.</a:t>
            </a:r>
            <a:endParaRPr lang="en-IN" dirty="0">
              <a:solidFill>
                <a:srgbClr val="0000FF"/>
              </a:solidFill>
            </a:endParaRPr>
          </a:p>
          <a:p>
            <a:endParaRPr lang="en-IN" dirty="0">
              <a:solidFill>
                <a:srgbClr val="0000FF"/>
              </a:solidFill>
            </a:endParaRPr>
          </a:p>
          <a:p>
            <a:endParaRPr lang="en-IN" dirty="0">
              <a:solidFill>
                <a:srgbClr val="0000FF"/>
              </a:solidFill>
            </a:endParaRPr>
          </a:p>
          <a:p>
            <a:pPr marL="0" indent="0">
              <a:buNone/>
            </a:pPr>
            <a:endParaRPr lang="en-IN" dirty="0">
              <a:solidFill>
                <a:srgbClr val="0000FF"/>
              </a:solidFill>
            </a:endParaRPr>
          </a:p>
        </p:txBody>
      </p:sp>
      <p:pic>
        <p:nvPicPr>
          <p:cNvPr id="2" name="Picture 1">
            <a:extLst>
              <a:ext uri="{FF2B5EF4-FFF2-40B4-BE49-F238E27FC236}">
                <a16:creationId xmlns:a16="http://schemas.microsoft.com/office/drawing/2014/main" id="{7ED492CD-0F6B-C425-5D40-766F3BA15D52}"/>
              </a:ext>
            </a:extLst>
          </p:cNvPr>
          <p:cNvPicPr>
            <a:picLocks noChangeAspect="1"/>
          </p:cNvPicPr>
          <p:nvPr/>
        </p:nvPicPr>
        <p:blipFill>
          <a:blip r:embed="rId3"/>
          <a:stretch>
            <a:fillRect/>
          </a:stretch>
        </p:blipFill>
        <p:spPr>
          <a:xfrm>
            <a:off x="7663659" y="4065373"/>
            <a:ext cx="1373938" cy="1594372"/>
          </a:xfrm>
          <a:prstGeom prst="rect">
            <a:avLst/>
          </a:prstGeom>
        </p:spPr>
      </p:pic>
    </p:spTree>
    <p:extLst>
      <p:ext uri="{BB962C8B-B14F-4D97-AF65-F5344CB8AC3E}">
        <p14:creationId xmlns:p14="http://schemas.microsoft.com/office/powerpoint/2010/main" val="2338451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65822" y="260652"/>
            <a:ext cx="7612361" cy="588251"/>
          </a:xfrm>
        </p:spPr>
        <p:txBody>
          <a:bodyPr>
            <a:normAutofit fontScale="90000"/>
          </a:bodyPr>
          <a:lstStyle/>
          <a:p>
            <a:pPr algn="ctr"/>
            <a:r>
              <a:rPr lang="en-US" dirty="0"/>
              <a:t>Generations in the Workplace </a:t>
            </a:r>
            <a:endParaRPr lang="en-US" sz="2025" dirty="0"/>
          </a:p>
        </p:txBody>
      </p:sp>
      <p:sp>
        <p:nvSpPr>
          <p:cNvPr id="4" name="Content Placeholder 3"/>
          <p:cNvSpPr>
            <a:spLocks noGrp="1"/>
          </p:cNvSpPr>
          <p:nvPr>
            <p:ph idx="1"/>
          </p:nvPr>
        </p:nvSpPr>
        <p:spPr>
          <a:xfrm>
            <a:off x="773943" y="1268768"/>
            <a:ext cx="6172201" cy="3283335"/>
          </a:xfrm>
        </p:spPr>
        <p:txBody>
          <a:bodyPr>
            <a:noAutofit/>
          </a:bodyPr>
          <a:lstStyle/>
          <a:p>
            <a:r>
              <a:rPr lang="en-US" sz="2400" dirty="0">
                <a:solidFill>
                  <a:srgbClr val="0000FF"/>
                </a:solidFill>
              </a:rPr>
              <a:t>Veterans born between 1922 and 1945 and are now retiring or passed on.</a:t>
            </a:r>
          </a:p>
          <a:p>
            <a:r>
              <a:rPr lang="en-US" sz="2400" dirty="0">
                <a:solidFill>
                  <a:srgbClr val="0000FF"/>
                </a:solidFill>
              </a:rPr>
              <a:t>Baby Boomers born between 1946 and 1964.</a:t>
            </a:r>
          </a:p>
          <a:p>
            <a:r>
              <a:rPr lang="en-US" sz="2400" dirty="0">
                <a:solidFill>
                  <a:srgbClr val="0000FF"/>
                </a:solidFill>
              </a:rPr>
              <a:t>Generation Xers, or gen Xers, were born between 1965 and 1980.</a:t>
            </a:r>
          </a:p>
          <a:p>
            <a:r>
              <a:rPr lang="en-US" sz="2400" dirty="0">
                <a:solidFill>
                  <a:srgbClr val="0000FF"/>
                </a:solidFill>
              </a:rPr>
              <a:t>Generation Y (the “millennials”) were born between 1981 and 1999.</a:t>
            </a:r>
          </a:p>
          <a:p>
            <a:r>
              <a:rPr lang="en-US" sz="2400" dirty="0">
                <a:solidFill>
                  <a:srgbClr val="0000FF"/>
                </a:solidFill>
              </a:rPr>
              <a:t>Generation Z were born between 2000 and 2010.</a:t>
            </a:r>
          </a:p>
          <a:p>
            <a:r>
              <a:rPr lang="en-GB" sz="2400" dirty="0">
                <a:solidFill>
                  <a:srgbClr val="0000FF"/>
                </a:solidFill>
              </a:rPr>
              <a:t>Generation Alpha (born 2011–2025)</a:t>
            </a:r>
            <a:endParaRPr lang="en-US" sz="2400" dirty="0">
              <a:solidFill>
                <a:srgbClr val="0000FF"/>
              </a:solidFill>
            </a:endParaRPr>
          </a:p>
          <a:p>
            <a:endParaRPr lang="en-IN" sz="2400" dirty="0">
              <a:solidFill>
                <a:srgbClr val="0000FF"/>
              </a:solidFill>
            </a:endParaRPr>
          </a:p>
          <a:p>
            <a:pPr marL="0" indent="0">
              <a:buNone/>
            </a:pPr>
            <a:endParaRPr lang="en-IN" sz="2400" dirty="0">
              <a:solidFill>
                <a:srgbClr val="0000FF"/>
              </a:solidFill>
            </a:endParaRPr>
          </a:p>
          <a:p>
            <a:endParaRPr lang="en-IN" sz="2400" dirty="0">
              <a:solidFill>
                <a:srgbClr val="0000FF"/>
              </a:solidFill>
            </a:endParaRPr>
          </a:p>
          <a:p>
            <a:pPr marL="0" indent="0">
              <a:buNone/>
            </a:pPr>
            <a:endParaRPr lang="en-IN" sz="2400" dirty="0">
              <a:solidFill>
                <a:srgbClr val="0000FF"/>
              </a:solidFill>
            </a:endParaRPr>
          </a:p>
        </p:txBody>
      </p:sp>
      <p:pic>
        <p:nvPicPr>
          <p:cNvPr id="2" name="Picture 1">
            <a:extLst>
              <a:ext uri="{FF2B5EF4-FFF2-40B4-BE49-F238E27FC236}">
                <a16:creationId xmlns:a16="http://schemas.microsoft.com/office/drawing/2014/main" id="{255BEEC4-E881-DF50-0F9E-F16BDD3632C3}"/>
              </a:ext>
            </a:extLst>
          </p:cNvPr>
          <p:cNvPicPr>
            <a:picLocks noChangeAspect="1"/>
          </p:cNvPicPr>
          <p:nvPr/>
        </p:nvPicPr>
        <p:blipFill>
          <a:blip r:embed="rId3"/>
          <a:stretch>
            <a:fillRect/>
          </a:stretch>
        </p:blipFill>
        <p:spPr>
          <a:xfrm>
            <a:off x="7663659" y="4065373"/>
            <a:ext cx="1373938" cy="1594372"/>
          </a:xfrm>
          <a:prstGeom prst="rect">
            <a:avLst/>
          </a:prstGeom>
        </p:spPr>
      </p:pic>
    </p:spTree>
    <p:extLst>
      <p:ext uri="{BB962C8B-B14F-4D97-AF65-F5344CB8AC3E}">
        <p14:creationId xmlns:p14="http://schemas.microsoft.com/office/powerpoint/2010/main" val="4156501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217580"/>
            <a:ext cx="7886700" cy="607899"/>
          </a:xfrm>
        </p:spPr>
        <p:txBody>
          <a:bodyPr>
            <a:normAutofit fontScale="90000"/>
          </a:bodyPr>
          <a:lstStyle/>
          <a:p>
            <a:pPr algn="ctr"/>
            <a:r>
              <a:rPr lang="en-US" dirty="0"/>
              <a:t>Generations in the Workplace</a:t>
            </a:r>
          </a:p>
        </p:txBody>
      </p:sp>
      <p:sp>
        <p:nvSpPr>
          <p:cNvPr id="4" name="Content Placeholder 3"/>
          <p:cNvSpPr>
            <a:spLocks noGrp="1"/>
          </p:cNvSpPr>
          <p:nvPr>
            <p:ph idx="1"/>
          </p:nvPr>
        </p:nvSpPr>
        <p:spPr>
          <a:xfrm>
            <a:off x="628650" y="1084015"/>
            <a:ext cx="6172201" cy="4217034"/>
          </a:xfrm>
        </p:spPr>
        <p:txBody>
          <a:bodyPr>
            <a:normAutofit/>
          </a:bodyPr>
          <a:lstStyle/>
          <a:p>
            <a:pPr marL="0" indent="0">
              <a:buNone/>
            </a:pPr>
            <a:r>
              <a:rPr lang="en-US" sz="2626" dirty="0">
                <a:solidFill>
                  <a:srgbClr val="0000FF"/>
                </a:solidFill>
              </a:rPr>
              <a:t>The Millennials</a:t>
            </a:r>
          </a:p>
          <a:p>
            <a:r>
              <a:rPr lang="en-US" sz="2626" dirty="0">
                <a:solidFill>
                  <a:srgbClr val="0000FF"/>
                </a:solidFill>
              </a:rPr>
              <a:t>Do not conceptually link organizational commitment with workplace culture.</a:t>
            </a:r>
          </a:p>
          <a:p>
            <a:r>
              <a:rPr lang="en-US" sz="2626" dirty="0">
                <a:solidFill>
                  <a:srgbClr val="0000FF"/>
                </a:solidFill>
              </a:rPr>
              <a:t>Motivated by recognition, public acknowledgment, instant and frequent positive feedback.</a:t>
            </a:r>
          </a:p>
          <a:p>
            <a:pPr lvl="0"/>
            <a:r>
              <a:rPr lang="en-US" sz="2626" dirty="0">
                <a:solidFill>
                  <a:srgbClr val="0000FF"/>
                </a:solidFill>
              </a:rPr>
              <a:t>Show a clear communication preference for one-on-one, honest feedback from their bosses. </a:t>
            </a:r>
            <a:endParaRPr lang="en-IN" sz="2626" dirty="0">
              <a:solidFill>
                <a:srgbClr val="0000FF"/>
              </a:solidFill>
            </a:endParaRPr>
          </a:p>
          <a:p>
            <a:pPr marL="0" indent="0">
              <a:buNone/>
            </a:pPr>
            <a:endParaRPr lang="en-IN" dirty="0">
              <a:solidFill>
                <a:srgbClr val="0000FF"/>
              </a:solidFill>
            </a:endParaRPr>
          </a:p>
          <a:p>
            <a:pPr marL="0" indent="0">
              <a:buNone/>
            </a:pPr>
            <a:endParaRPr lang="en-IN" dirty="0">
              <a:solidFill>
                <a:srgbClr val="0000FF"/>
              </a:solidFill>
            </a:endParaRPr>
          </a:p>
          <a:p>
            <a:pPr marL="0" indent="0">
              <a:buNone/>
            </a:pPr>
            <a:endParaRPr lang="en-IN" dirty="0">
              <a:solidFill>
                <a:srgbClr val="0000FF"/>
              </a:solidFill>
            </a:endParaRPr>
          </a:p>
          <a:p>
            <a:endParaRPr lang="en-IN" dirty="0">
              <a:solidFill>
                <a:srgbClr val="0000FF"/>
              </a:solidFill>
            </a:endParaRPr>
          </a:p>
          <a:p>
            <a:pPr marL="0" indent="0">
              <a:buNone/>
            </a:pPr>
            <a:endParaRPr lang="en-IN" dirty="0">
              <a:solidFill>
                <a:srgbClr val="0000FF"/>
              </a:solidFill>
            </a:endParaRPr>
          </a:p>
        </p:txBody>
      </p:sp>
      <p:pic>
        <p:nvPicPr>
          <p:cNvPr id="2" name="Picture 1">
            <a:extLst>
              <a:ext uri="{FF2B5EF4-FFF2-40B4-BE49-F238E27FC236}">
                <a16:creationId xmlns:a16="http://schemas.microsoft.com/office/drawing/2014/main" id="{33292A9D-49E7-7B30-E4AE-076F77145258}"/>
              </a:ext>
            </a:extLst>
          </p:cNvPr>
          <p:cNvPicPr>
            <a:picLocks noChangeAspect="1"/>
          </p:cNvPicPr>
          <p:nvPr/>
        </p:nvPicPr>
        <p:blipFill>
          <a:blip r:embed="rId3"/>
          <a:stretch>
            <a:fillRect/>
          </a:stretch>
        </p:blipFill>
        <p:spPr>
          <a:xfrm>
            <a:off x="7663659" y="4065373"/>
            <a:ext cx="1373938" cy="1594372"/>
          </a:xfrm>
          <a:prstGeom prst="rect">
            <a:avLst/>
          </a:prstGeom>
        </p:spPr>
      </p:pic>
    </p:spTree>
    <p:extLst>
      <p:ext uri="{BB962C8B-B14F-4D97-AF65-F5344CB8AC3E}">
        <p14:creationId xmlns:p14="http://schemas.microsoft.com/office/powerpoint/2010/main" val="728780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237564"/>
            <a:ext cx="7886700" cy="607899"/>
          </a:xfrm>
        </p:spPr>
        <p:txBody>
          <a:bodyPr>
            <a:normAutofit fontScale="90000"/>
          </a:bodyPr>
          <a:lstStyle/>
          <a:p>
            <a:pPr algn="ctr"/>
            <a:r>
              <a:rPr lang="en-US" dirty="0"/>
              <a:t>Generations in the Workplace </a:t>
            </a:r>
            <a:endParaRPr lang="en-US" sz="2025" dirty="0"/>
          </a:p>
        </p:txBody>
      </p:sp>
      <p:sp>
        <p:nvSpPr>
          <p:cNvPr id="4" name="Content Placeholder 3"/>
          <p:cNvSpPr>
            <a:spLocks noGrp="1"/>
          </p:cNvSpPr>
          <p:nvPr>
            <p:ph idx="1"/>
          </p:nvPr>
        </p:nvSpPr>
        <p:spPr>
          <a:xfrm>
            <a:off x="536516" y="1027687"/>
            <a:ext cx="6172201" cy="4421643"/>
          </a:xfrm>
        </p:spPr>
        <p:txBody>
          <a:bodyPr>
            <a:normAutofit fontScale="92500"/>
          </a:bodyPr>
          <a:lstStyle/>
          <a:p>
            <a:pPr marL="0" indent="0">
              <a:buNone/>
            </a:pPr>
            <a:r>
              <a:rPr lang="en-US" sz="2924" dirty="0">
                <a:solidFill>
                  <a:srgbClr val="0000FF"/>
                </a:solidFill>
              </a:rPr>
              <a:t>The Millennials</a:t>
            </a:r>
          </a:p>
          <a:p>
            <a:pPr lvl="0"/>
            <a:r>
              <a:rPr lang="en-US" sz="2924" dirty="0">
                <a:solidFill>
                  <a:srgbClr val="0000FF"/>
                </a:solidFill>
              </a:rPr>
              <a:t>Enjoy communicating with co-workers and feel that they can learn from them.</a:t>
            </a:r>
          </a:p>
          <a:p>
            <a:r>
              <a:rPr lang="en-US" sz="2924" dirty="0">
                <a:solidFill>
                  <a:srgbClr val="0000FF"/>
                </a:solidFill>
              </a:rPr>
              <a:t>Need to balance personal and professional lives.</a:t>
            </a:r>
          </a:p>
          <a:p>
            <a:r>
              <a:rPr lang="en-US" sz="2924" dirty="0">
                <a:solidFill>
                  <a:srgbClr val="0000FF"/>
                </a:solidFill>
              </a:rPr>
              <a:t>Far more qualified in digital knowledge than previous generations.</a:t>
            </a:r>
          </a:p>
          <a:p>
            <a:pPr lvl="0"/>
            <a:r>
              <a:rPr lang="en-US" sz="2924" dirty="0">
                <a:solidFill>
                  <a:srgbClr val="0000FF"/>
                </a:solidFill>
              </a:rPr>
              <a:t>Have wide networks of friends and nurture these relationships using social media platforms.</a:t>
            </a:r>
            <a:endParaRPr lang="en-IN" sz="2924" dirty="0">
              <a:solidFill>
                <a:srgbClr val="0000FF"/>
              </a:solidFill>
            </a:endParaRPr>
          </a:p>
          <a:p>
            <a:pPr marL="0" indent="0">
              <a:buNone/>
            </a:pPr>
            <a:endParaRPr lang="en-IN" dirty="0">
              <a:solidFill>
                <a:srgbClr val="0000FF"/>
              </a:solidFill>
            </a:endParaRPr>
          </a:p>
          <a:p>
            <a:pPr marL="0" indent="0">
              <a:buNone/>
            </a:pPr>
            <a:endParaRPr lang="en-IN" dirty="0">
              <a:solidFill>
                <a:srgbClr val="0000FF"/>
              </a:solidFill>
            </a:endParaRPr>
          </a:p>
          <a:p>
            <a:pPr marL="0" indent="0">
              <a:buNone/>
            </a:pPr>
            <a:endParaRPr lang="en-IN" dirty="0">
              <a:solidFill>
                <a:srgbClr val="0000FF"/>
              </a:solidFill>
            </a:endParaRPr>
          </a:p>
          <a:p>
            <a:endParaRPr lang="en-IN" dirty="0">
              <a:solidFill>
                <a:srgbClr val="0000FF"/>
              </a:solidFill>
            </a:endParaRPr>
          </a:p>
          <a:p>
            <a:pPr marL="0" indent="0">
              <a:buNone/>
            </a:pPr>
            <a:endParaRPr lang="en-IN" dirty="0">
              <a:solidFill>
                <a:srgbClr val="0000FF"/>
              </a:solidFill>
            </a:endParaRPr>
          </a:p>
        </p:txBody>
      </p:sp>
      <p:pic>
        <p:nvPicPr>
          <p:cNvPr id="2" name="Picture 1">
            <a:extLst>
              <a:ext uri="{FF2B5EF4-FFF2-40B4-BE49-F238E27FC236}">
                <a16:creationId xmlns:a16="http://schemas.microsoft.com/office/drawing/2014/main" id="{B1DE1191-6E99-0147-B33B-8B6CF94EFEEC}"/>
              </a:ext>
            </a:extLst>
          </p:cNvPr>
          <p:cNvPicPr>
            <a:picLocks noChangeAspect="1"/>
          </p:cNvPicPr>
          <p:nvPr/>
        </p:nvPicPr>
        <p:blipFill>
          <a:blip r:embed="rId3"/>
          <a:stretch>
            <a:fillRect/>
          </a:stretch>
        </p:blipFill>
        <p:spPr>
          <a:xfrm>
            <a:off x="7663659" y="4065373"/>
            <a:ext cx="1373938" cy="1594372"/>
          </a:xfrm>
          <a:prstGeom prst="rect">
            <a:avLst/>
          </a:prstGeom>
        </p:spPr>
      </p:pic>
    </p:spTree>
    <p:extLst>
      <p:ext uri="{BB962C8B-B14F-4D97-AF65-F5344CB8AC3E}">
        <p14:creationId xmlns:p14="http://schemas.microsoft.com/office/powerpoint/2010/main" val="669298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7" y="51403"/>
            <a:ext cx="7886700" cy="661337"/>
          </a:xfrm>
        </p:spPr>
        <p:txBody>
          <a:bodyPr>
            <a:normAutofit fontScale="90000"/>
          </a:bodyPr>
          <a:lstStyle/>
          <a:p>
            <a:pPr algn="ctr"/>
            <a:r>
              <a:rPr lang="en-US" dirty="0"/>
              <a:t>Generations in the Workplace</a:t>
            </a:r>
          </a:p>
        </p:txBody>
      </p:sp>
      <p:sp>
        <p:nvSpPr>
          <p:cNvPr id="4" name="Content Placeholder 3"/>
          <p:cNvSpPr>
            <a:spLocks noGrp="1"/>
          </p:cNvSpPr>
          <p:nvPr>
            <p:ph idx="1"/>
          </p:nvPr>
        </p:nvSpPr>
        <p:spPr>
          <a:xfrm>
            <a:off x="251522" y="980737"/>
            <a:ext cx="7560841" cy="3167063"/>
          </a:xfrm>
        </p:spPr>
        <p:txBody>
          <a:bodyPr>
            <a:noAutofit/>
          </a:bodyPr>
          <a:lstStyle/>
          <a:p>
            <a:pPr marL="0" indent="0">
              <a:buNone/>
            </a:pPr>
            <a:r>
              <a:rPr lang="en-US" dirty="0">
                <a:solidFill>
                  <a:srgbClr val="0000FF"/>
                </a:solidFill>
              </a:rPr>
              <a:t>And… Here Comes Generation Z!</a:t>
            </a:r>
          </a:p>
          <a:p>
            <a:pPr lvl="0"/>
            <a:r>
              <a:rPr lang="en-US" dirty="0">
                <a:solidFill>
                  <a:srgbClr val="0000FF"/>
                </a:solidFill>
              </a:rPr>
              <a:t>Born from 1995 to 2010, have relied on the internet, social networks, and mobile phones their entire lives.</a:t>
            </a:r>
          </a:p>
          <a:p>
            <a:r>
              <a:rPr lang="en-US" dirty="0">
                <a:solidFill>
                  <a:srgbClr val="0000FF"/>
                </a:solidFill>
              </a:rPr>
              <a:t>Adept at integrating real-life situations with virtual ones. </a:t>
            </a:r>
          </a:p>
          <a:p>
            <a:r>
              <a:rPr lang="en-US" dirty="0">
                <a:solidFill>
                  <a:srgbClr val="0000FF"/>
                </a:solidFill>
              </a:rPr>
              <a:t>Four core behaviors anchored in one element: This generation’s search for truth.</a:t>
            </a:r>
          </a:p>
          <a:p>
            <a:r>
              <a:rPr lang="en-US" dirty="0">
                <a:solidFill>
                  <a:srgbClr val="0000FF"/>
                </a:solidFill>
              </a:rPr>
              <a:t>Feels comfortable with diversity in all of its forms.</a:t>
            </a:r>
            <a:endParaRPr lang="en-IN" dirty="0">
              <a:solidFill>
                <a:srgbClr val="0000FF"/>
              </a:solidFill>
            </a:endParaRPr>
          </a:p>
          <a:p>
            <a:pPr marL="0" indent="0">
              <a:buNone/>
            </a:pPr>
            <a:endParaRPr lang="en-IN" dirty="0">
              <a:solidFill>
                <a:srgbClr val="0000FF"/>
              </a:solidFill>
            </a:endParaRPr>
          </a:p>
          <a:p>
            <a:pPr marL="0" indent="0">
              <a:buNone/>
            </a:pPr>
            <a:endParaRPr lang="en-IN" dirty="0">
              <a:solidFill>
                <a:srgbClr val="0000FF"/>
              </a:solidFill>
            </a:endParaRPr>
          </a:p>
          <a:p>
            <a:pPr marL="0" indent="0">
              <a:buNone/>
            </a:pPr>
            <a:endParaRPr lang="en-IN" dirty="0">
              <a:solidFill>
                <a:srgbClr val="0000FF"/>
              </a:solidFill>
            </a:endParaRPr>
          </a:p>
          <a:p>
            <a:endParaRPr lang="en-IN" dirty="0">
              <a:solidFill>
                <a:srgbClr val="0000FF"/>
              </a:solidFill>
            </a:endParaRPr>
          </a:p>
          <a:p>
            <a:pPr marL="0" indent="0">
              <a:buNone/>
            </a:pPr>
            <a:endParaRPr lang="en-IN" dirty="0">
              <a:solidFill>
                <a:srgbClr val="0000FF"/>
              </a:solidFill>
            </a:endParaRPr>
          </a:p>
        </p:txBody>
      </p:sp>
      <p:pic>
        <p:nvPicPr>
          <p:cNvPr id="2" name="Picture 1">
            <a:extLst>
              <a:ext uri="{FF2B5EF4-FFF2-40B4-BE49-F238E27FC236}">
                <a16:creationId xmlns:a16="http://schemas.microsoft.com/office/drawing/2014/main" id="{572BF635-048A-D997-CEF0-C7C8638A9E74}"/>
              </a:ext>
            </a:extLst>
          </p:cNvPr>
          <p:cNvPicPr>
            <a:picLocks noChangeAspect="1"/>
          </p:cNvPicPr>
          <p:nvPr/>
        </p:nvPicPr>
        <p:blipFill>
          <a:blip r:embed="rId3"/>
          <a:stretch>
            <a:fillRect/>
          </a:stretch>
        </p:blipFill>
        <p:spPr>
          <a:xfrm>
            <a:off x="7663659" y="4065373"/>
            <a:ext cx="1373938" cy="1594372"/>
          </a:xfrm>
          <a:prstGeom prst="rect">
            <a:avLst/>
          </a:prstGeom>
        </p:spPr>
      </p:pic>
    </p:spTree>
    <p:extLst>
      <p:ext uri="{BB962C8B-B14F-4D97-AF65-F5344CB8AC3E}">
        <p14:creationId xmlns:p14="http://schemas.microsoft.com/office/powerpoint/2010/main" val="10821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7" y="188648"/>
            <a:ext cx="7886700" cy="572274"/>
          </a:xfrm>
        </p:spPr>
        <p:txBody>
          <a:bodyPr>
            <a:normAutofit fontScale="90000"/>
          </a:bodyPr>
          <a:lstStyle/>
          <a:p>
            <a:pPr algn="ctr"/>
            <a:r>
              <a:rPr lang="en-US" dirty="0"/>
              <a:t>Generations in the Workplace</a:t>
            </a:r>
            <a:endParaRPr lang="en-US" sz="2025" dirty="0"/>
          </a:p>
        </p:txBody>
      </p:sp>
      <p:sp>
        <p:nvSpPr>
          <p:cNvPr id="4" name="Content Placeholder 3"/>
          <p:cNvSpPr>
            <a:spLocks noGrp="1"/>
          </p:cNvSpPr>
          <p:nvPr>
            <p:ph idx="1"/>
          </p:nvPr>
        </p:nvSpPr>
        <p:spPr>
          <a:xfrm>
            <a:off x="107504" y="980737"/>
            <a:ext cx="7252320" cy="3167063"/>
          </a:xfrm>
        </p:spPr>
        <p:txBody>
          <a:bodyPr>
            <a:noAutofit/>
          </a:bodyPr>
          <a:lstStyle/>
          <a:p>
            <a:pPr marL="0" indent="0">
              <a:buNone/>
            </a:pPr>
            <a:r>
              <a:rPr lang="en-US" dirty="0">
                <a:solidFill>
                  <a:srgbClr val="0000FF"/>
                </a:solidFill>
              </a:rPr>
              <a:t>Limitations of Generational Differences</a:t>
            </a:r>
            <a:endParaRPr lang="en-IN" dirty="0">
              <a:solidFill>
                <a:srgbClr val="0000FF"/>
              </a:solidFill>
            </a:endParaRPr>
          </a:p>
          <a:p>
            <a:r>
              <a:rPr lang="en-US" dirty="0">
                <a:solidFill>
                  <a:srgbClr val="0000FF"/>
                </a:solidFill>
              </a:rPr>
              <a:t>Employees across generations share similar professional values. </a:t>
            </a:r>
          </a:p>
          <a:p>
            <a:r>
              <a:rPr lang="en-US" dirty="0">
                <a:solidFill>
                  <a:srgbClr val="0000FF"/>
                </a:solidFill>
              </a:rPr>
              <a:t>People, regardless of age, want consistency and leaders with integrity whom they can trust.</a:t>
            </a:r>
          </a:p>
          <a:p>
            <a:r>
              <a:rPr lang="en-US" dirty="0">
                <a:solidFill>
                  <a:srgbClr val="0000FF"/>
                </a:solidFill>
              </a:rPr>
              <a:t>Reason for miscommunication and misunderstandings among generations:</a:t>
            </a:r>
          </a:p>
          <a:p>
            <a:r>
              <a:rPr lang="en-US" dirty="0">
                <a:solidFill>
                  <a:srgbClr val="0000FF"/>
                </a:solidFill>
              </a:rPr>
              <a:t>Misconceptions about generational differences disapproved by Deal’s research.</a:t>
            </a:r>
            <a:endParaRPr lang="en-IN" dirty="0">
              <a:solidFill>
                <a:srgbClr val="0000FF"/>
              </a:solidFill>
            </a:endParaRPr>
          </a:p>
          <a:p>
            <a:pPr marL="0" indent="0">
              <a:buNone/>
            </a:pPr>
            <a:endParaRPr lang="en-IN" dirty="0">
              <a:solidFill>
                <a:srgbClr val="0000FF"/>
              </a:solidFill>
            </a:endParaRPr>
          </a:p>
          <a:p>
            <a:pPr marL="0" indent="0">
              <a:buNone/>
            </a:pPr>
            <a:endParaRPr lang="en-IN" dirty="0">
              <a:solidFill>
                <a:srgbClr val="0000FF"/>
              </a:solidFill>
            </a:endParaRPr>
          </a:p>
          <a:p>
            <a:endParaRPr lang="en-IN" dirty="0">
              <a:solidFill>
                <a:srgbClr val="0000FF"/>
              </a:solidFill>
            </a:endParaRPr>
          </a:p>
          <a:p>
            <a:pPr marL="0" indent="0">
              <a:buNone/>
            </a:pPr>
            <a:endParaRPr lang="en-IN" dirty="0">
              <a:solidFill>
                <a:srgbClr val="0000FF"/>
              </a:solidFill>
            </a:endParaRPr>
          </a:p>
        </p:txBody>
      </p:sp>
      <p:pic>
        <p:nvPicPr>
          <p:cNvPr id="2" name="Picture 1">
            <a:extLst>
              <a:ext uri="{FF2B5EF4-FFF2-40B4-BE49-F238E27FC236}">
                <a16:creationId xmlns:a16="http://schemas.microsoft.com/office/drawing/2014/main" id="{F69173BC-5F90-592F-B57B-020D03F2D23C}"/>
              </a:ext>
            </a:extLst>
          </p:cNvPr>
          <p:cNvPicPr>
            <a:picLocks noChangeAspect="1"/>
          </p:cNvPicPr>
          <p:nvPr/>
        </p:nvPicPr>
        <p:blipFill>
          <a:blip r:embed="rId3"/>
          <a:stretch>
            <a:fillRect/>
          </a:stretch>
        </p:blipFill>
        <p:spPr>
          <a:xfrm>
            <a:off x="7663659" y="4065373"/>
            <a:ext cx="1373938" cy="1594372"/>
          </a:xfrm>
          <a:prstGeom prst="rect">
            <a:avLst/>
          </a:prstGeom>
        </p:spPr>
      </p:pic>
    </p:spTree>
    <p:extLst>
      <p:ext uri="{BB962C8B-B14F-4D97-AF65-F5344CB8AC3E}">
        <p14:creationId xmlns:p14="http://schemas.microsoft.com/office/powerpoint/2010/main" val="323119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BF5B0-3A4C-994B-9334-A8291E48340E}"/>
              </a:ext>
            </a:extLst>
          </p:cNvPr>
          <p:cNvSpPr>
            <a:spLocks noGrp="1"/>
          </p:cNvSpPr>
          <p:nvPr>
            <p:ph type="title"/>
          </p:nvPr>
        </p:nvSpPr>
        <p:spPr>
          <a:xfrm>
            <a:off x="628657" y="34851"/>
            <a:ext cx="7886700" cy="616805"/>
          </a:xfrm>
        </p:spPr>
        <p:txBody>
          <a:bodyPr>
            <a:normAutofit fontScale="90000"/>
          </a:bodyPr>
          <a:lstStyle/>
          <a:p>
            <a:pPr algn="ctr"/>
            <a:r>
              <a:rPr lang="en-GB" dirty="0"/>
              <a:t>EI - Final thoughts</a:t>
            </a:r>
            <a:endParaRPr lang="en-GB" sz="1200" dirty="0"/>
          </a:p>
        </p:txBody>
      </p:sp>
      <p:sp>
        <p:nvSpPr>
          <p:cNvPr id="3" name="Content Placeholder 2">
            <a:extLst>
              <a:ext uri="{FF2B5EF4-FFF2-40B4-BE49-F238E27FC236}">
                <a16:creationId xmlns:a16="http://schemas.microsoft.com/office/drawing/2014/main" id="{01B2FC50-102F-E64D-ABAC-DFEA2A534BED}"/>
              </a:ext>
            </a:extLst>
          </p:cNvPr>
          <p:cNvSpPr>
            <a:spLocks noGrp="1"/>
          </p:cNvSpPr>
          <p:nvPr>
            <p:ph sz="half" idx="1"/>
          </p:nvPr>
        </p:nvSpPr>
        <p:spPr>
          <a:xfrm>
            <a:off x="81391" y="836713"/>
            <a:ext cx="4531308" cy="3263504"/>
          </a:xfrm>
        </p:spPr>
        <p:txBody>
          <a:bodyPr>
            <a:noAutofit/>
          </a:bodyPr>
          <a:lstStyle/>
          <a:p>
            <a:pPr marL="342895" indent="-342895">
              <a:buFont typeface="+mj-lt"/>
              <a:buAutoNum type="alphaUcPeriod"/>
            </a:pPr>
            <a:r>
              <a:rPr lang="en-US" sz="2000" dirty="0">
                <a:latin typeface="Arial" panose="020B0604020202020204" pitchFamily="34" charset="0"/>
                <a:cs typeface="Arial" panose="020B0604020202020204" pitchFamily="34" charset="0"/>
              </a:rPr>
              <a:t>EI is considered to have three aspects</a:t>
            </a:r>
            <a:endParaRPr lang="en-GB" sz="2000" dirty="0">
              <a:latin typeface="Arial" panose="020B0604020202020204" pitchFamily="34" charset="0"/>
              <a:cs typeface="Arial" panose="020B0604020202020204" pitchFamily="34" charset="0"/>
            </a:endParaRPr>
          </a:p>
          <a:p>
            <a:pPr lvl="1" indent="-342895">
              <a:buFont typeface="+mj-lt"/>
              <a:buAutoNum type="romanUcPeriod"/>
            </a:pPr>
            <a:r>
              <a:rPr lang="en-US" sz="2000" i="1" dirty="0">
                <a:solidFill>
                  <a:schemeClr val="accent1"/>
                </a:solidFill>
              </a:rPr>
              <a:t>Self-awareness: Recognizing your      emotions when you experience </a:t>
            </a:r>
            <a:r>
              <a:rPr lang="en-GB" sz="2000" i="1" dirty="0">
                <a:solidFill>
                  <a:schemeClr val="accent1"/>
                </a:solidFill>
              </a:rPr>
              <a:t>them</a:t>
            </a:r>
          </a:p>
          <a:p>
            <a:pPr lvl="1" indent="-342895">
              <a:buFont typeface="+mj-lt"/>
              <a:buAutoNum type="romanUcPeriod"/>
            </a:pPr>
            <a:r>
              <a:rPr lang="en-US" sz="2000" i="1" dirty="0">
                <a:solidFill>
                  <a:schemeClr val="accent1"/>
                </a:solidFill>
              </a:rPr>
              <a:t>Other awareness: Being aware of emotions experienced by others</a:t>
            </a:r>
            <a:endParaRPr lang="en-GB" sz="2000" i="1" dirty="0">
              <a:solidFill>
                <a:schemeClr val="accent1"/>
              </a:solidFill>
            </a:endParaRPr>
          </a:p>
          <a:p>
            <a:pPr lvl="1" indent="-342895">
              <a:buFont typeface="+mj-lt"/>
              <a:buAutoNum type="romanUcPeriod"/>
            </a:pPr>
            <a:r>
              <a:rPr lang="en-US" sz="2000" i="1" dirty="0">
                <a:solidFill>
                  <a:schemeClr val="accent1"/>
                </a:solidFill>
              </a:rPr>
              <a:t>Emotion regulation: Being able to recover from experienced emotions rapidly</a:t>
            </a:r>
            <a:endParaRPr lang="en-GB" sz="2000" i="1" dirty="0">
              <a:solidFill>
                <a:schemeClr val="accent1"/>
              </a:solidFill>
            </a:endParaRPr>
          </a:p>
          <a:p>
            <a:pPr marL="342895" indent="-342895">
              <a:buFont typeface="+mj-lt"/>
              <a:buAutoNum type="alphaUcPeriod"/>
            </a:pPr>
            <a:r>
              <a:rPr lang="en-US" sz="2000" dirty="0">
                <a:latin typeface="Arial" panose="020B0604020202020204" pitchFamily="34" charset="0"/>
                <a:cs typeface="Arial" panose="020B0604020202020204" pitchFamily="34" charset="0"/>
              </a:rPr>
              <a:t>EI may be more important for long-term success than IQ</a:t>
            </a:r>
            <a:endParaRPr lang="en-GB" sz="2000" dirty="0">
              <a:latin typeface="Arial" panose="020B0604020202020204" pitchFamily="34" charset="0"/>
              <a:cs typeface="Arial" panose="020B0604020202020204" pitchFamily="34" charset="0"/>
            </a:endParaRPr>
          </a:p>
          <a:p>
            <a:pPr marL="342895" indent="-342895">
              <a:buFont typeface="+mj-lt"/>
              <a:buAutoNum type="alphaUcPeriod"/>
            </a:pPr>
            <a:r>
              <a:rPr lang="en-US" sz="2000" dirty="0">
                <a:latin typeface="Arial" panose="020B0604020202020204" pitchFamily="34" charset="0"/>
                <a:cs typeface="Arial" panose="020B0604020202020204" pitchFamily="34" charset="0"/>
              </a:rPr>
              <a:t>Emotional Intelligence also enables employees to work more effectively in teams</a:t>
            </a:r>
            <a:endParaRPr lang="en-GB" sz="2000" dirty="0">
              <a:latin typeface="Arial" panose="020B0604020202020204" pitchFamily="34" charset="0"/>
              <a:cs typeface="Arial" panose="020B0604020202020204" pitchFamily="34" charset="0"/>
            </a:endParaRPr>
          </a:p>
          <a:p>
            <a:endParaRPr lang="en-GB" sz="2000" dirty="0"/>
          </a:p>
        </p:txBody>
      </p:sp>
      <p:sp>
        <p:nvSpPr>
          <p:cNvPr id="4" name="Content Placeholder 3">
            <a:extLst>
              <a:ext uri="{FF2B5EF4-FFF2-40B4-BE49-F238E27FC236}">
                <a16:creationId xmlns:a16="http://schemas.microsoft.com/office/drawing/2014/main" id="{C7B7298D-C55E-3F4B-9377-81A29F5DF281}"/>
              </a:ext>
            </a:extLst>
          </p:cNvPr>
          <p:cNvSpPr>
            <a:spLocks noGrp="1"/>
          </p:cNvSpPr>
          <p:nvPr>
            <p:ph sz="half" idx="2"/>
          </p:nvPr>
        </p:nvSpPr>
        <p:spPr>
          <a:xfrm>
            <a:off x="4427990" y="847728"/>
            <a:ext cx="4531308" cy="3263504"/>
          </a:xfrm>
        </p:spPr>
        <p:txBody>
          <a:bodyPr>
            <a:noAutofit/>
          </a:bodyPr>
          <a:lstStyle/>
          <a:p>
            <a:pPr marL="0" indent="0">
              <a:buNone/>
            </a:pPr>
            <a:r>
              <a:rPr lang="en-US" sz="2000" dirty="0">
                <a:latin typeface="Arial" panose="020B0604020202020204" pitchFamily="34" charset="0"/>
                <a:cs typeface="Arial" panose="020B0604020202020204" pitchFamily="34" charset="0"/>
              </a:rPr>
              <a:t>D.	Can EI be learned?</a:t>
            </a:r>
            <a:endParaRPr lang="en-GB"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The process through which people increase their EI (and sustain it) follows five stages of discovery</a:t>
            </a:r>
            <a:endParaRPr lang="en-GB" sz="2000" dirty="0">
              <a:latin typeface="Arial" panose="020B0604020202020204" pitchFamily="34" charset="0"/>
              <a:cs typeface="Arial" panose="020B0604020202020204" pitchFamily="34" charset="0"/>
            </a:endParaRPr>
          </a:p>
          <a:p>
            <a:pPr marL="342895" indent="-342895">
              <a:buFont typeface="+mj-lt"/>
              <a:buAutoNum type="arabicPeriod"/>
            </a:pPr>
            <a:r>
              <a:rPr lang="en-US" sz="2000" i="1" dirty="0">
                <a:solidFill>
                  <a:schemeClr val="accent1"/>
                </a:solidFill>
                <a:cs typeface="Arial" panose="020B0604020202020204" pitchFamily="34" charset="0"/>
              </a:rPr>
              <a:t>The first discovery: Who do I want to be?</a:t>
            </a:r>
            <a:endParaRPr lang="en-GB" sz="2000" i="1" dirty="0">
              <a:solidFill>
                <a:schemeClr val="accent1"/>
              </a:solidFill>
              <a:cs typeface="Arial" panose="020B0604020202020204" pitchFamily="34" charset="0"/>
            </a:endParaRPr>
          </a:p>
          <a:p>
            <a:pPr marL="342895" indent="-342895">
              <a:buFont typeface="+mj-lt"/>
              <a:buAutoNum type="arabicPeriod"/>
            </a:pPr>
            <a:r>
              <a:rPr lang="en-US" sz="2000" i="1" dirty="0">
                <a:solidFill>
                  <a:schemeClr val="accent1"/>
                </a:solidFill>
                <a:cs typeface="Arial" panose="020B0604020202020204" pitchFamily="34" charset="0"/>
              </a:rPr>
              <a:t>The second discovery: Who am I? What are my strengths and gaps?</a:t>
            </a:r>
            <a:endParaRPr lang="en-GB" sz="2000" i="1" dirty="0">
              <a:solidFill>
                <a:schemeClr val="accent1"/>
              </a:solidFill>
              <a:cs typeface="Arial" panose="020B0604020202020204" pitchFamily="34" charset="0"/>
            </a:endParaRPr>
          </a:p>
          <a:p>
            <a:pPr marL="342895" indent="-342895">
              <a:buFont typeface="+mj-lt"/>
              <a:buAutoNum type="arabicPeriod"/>
            </a:pPr>
            <a:r>
              <a:rPr lang="en-US" sz="2000" i="1" dirty="0">
                <a:solidFill>
                  <a:schemeClr val="accent1"/>
                </a:solidFill>
                <a:cs typeface="Arial" panose="020B0604020202020204" pitchFamily="34" charset="0"/>
              </a:rPr>
              <a:t>The third discovery: How can I build on strengths and reduce the gaps?</a:t>
            </a:r>
            <a:endParaRPr lang="en-GB" sz="2000" i="1" dirty="0">
              <a:solidFill>
                <a:schemeClr val="accent1"/>
              </a:solidFill>
              <a:cs typeface="Arial" panose="020B0604020202020204" pitchFamily="34" charset="0"/>
            </a:endParaRPr>
          </a:p>
          <a:p>
            <a:pPr marL="342895" indent="-342895">
              <a:buFont typeface="+mj-lt"/>
              <a:buAutoNum type="arabicPeriod"/>
            </a:pPr>
            <a:r>
              <a:rPr lang="en-US" sz="2000" i="1" dirty="0">
                <a:solidFill>
                  <a:schemeClr val="accent1"/>
                </a:solidFill>
                <a:cs typeface="Arial" panose="020B0604020202020204" pitchFamily="34" charset="0"/>
              </a:rPr>
              <a:t>The fourth discovery: Trying new behaviors, thoughts, and feelings</a:t>
            </a:r>
            <a:endParaRPr lang="en-GB" sz="2000" i="1" dirty="0">
              <a:solidFill>
                <a:schemeClr val="accent1"/>
              </a:solidFill>
              <a:cs typeface="Arial" panose="020B0604020202020204" pitchFamily="34" charset="0"/>
            </a:endParaRPr>
          </a:p>
          <a:p>
            <a:pPr marL="0" indent="0" algn="ctr">
              <a:buNone/>
            </a:pPr>
            <a:r>
              <a:rPr lang="en-US" sz="2000" b="1" i="1" dirty="0">
                <a:solidFill>
                  <a:srgbClr val="0000CC"/>
                </a:solidFill>
                <a:cs typeface="Arial" panose="020B0604020202020204" pitchFamily="34" charset="0"/>
              </a:rPr>
              <a:t>The fifth discovery: </a:t>
            </a:r>
            <a:r>
              <a:rPr lang="en-US" sz="2000" b="1" i="1" dirty="0">
                <a:cs typeface="Arial" panose="020B0604020202020204" pitchFamily="34" charset="0"/>
              </a:rPr>
              <a:t>Developing trusting relationships that enable change</a:t>
            </a:r>
            <a:endParaRPr lang="en-GB" sz="2000" b="1" i="1" dirty="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8848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fade">
                                      <p:cBhvr>
                                        <p:cTn id="37" dur="500"/>
                                        <p:tgtEl>
                                          <p:spTgt spid="4">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500"/>
                                        <p:tgtEl>
                                          <p:spTgt spid="4">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animEffect transition="in" filter="fade">
                                      <p:cBhvr>
                                        <p:cTn id="47" dur="500"/>
                                        <p:tgtEl>
                                          <p:spTgt spid="4">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
                                            <p:txEl>
                                              <p:pRg st="4" end="4"/>
                                            </p:txEl>
                                          </p:spTgt>
                                        </p:tgtEl>
                                        <p:attrNameLst>
                                          <p:attrName>style.visibility</p:attrName>
                                        </p:attrNameLst>
                                      </p:cBhvr>
                                      <p:to>
                                        <p:strVal val="visible"/>
                                      </p:to>
                                    </p:set>
                                    <p:animEffect transition="in" filter="fade">
                                      <p:cBhvr>
                                        <p:cTn id="52" dur="500"/>
                                        <p:tgtEl>
                                          <p:spTgt spid="4">
                                            <p:txEl>
                                              <p:pRg st="4" end="4"/>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4">
                                            <p:txEl>
                                              <p:pRg st="5" end="5"/>
                                            </p:txEl>
                                          </p:spTgt>
                                        </p:tgtEl>
                                        <p:attrNameLst>
                                          <p:attrName>style.visibility</p:attrName>
                                        </p:attrNameLst>
                                      </p:cBhvr>
                                      <p:to>
                                        <p:strVal val="visible"/>
                                      </p:to>
                                    </p:set>
                                    <p:animEffect transition="in" filter="fade">
                                      <p:cBhvr>
                                        <p:cTn id="57" dur="500"/>
                                        <p:tgtEl>
                                          <p:spTgt spid="4">
                                            <p:txEl>
                                              <p:pRg st="5" end="5"/>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4">
                                            <p:txEl>
                                              <p:pRg st="6" end="6"/>
                                            </p:txEl>
                                          </p:spTgt>
                                        </p:tgtEl>
                                        <p:attrNameLst>
                                          <p:attrName>style.visibility</p:attrName>
                                        </p:attrNameLst>
                                      </p:cBhvr>
                                      <p:to>
                                        <p:strVal val="visible"/>
                                      </p:to>
                                    </p:set>
                                    <p:animEffect transition="in" filter="fade">
                                      <p:cBhvr>
                                        <p:cTn id="6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E47C5-8D53-AC42-9ECF-440567CB6CF7}"/>
              </a:ext>
            </a:extLst>
          </p:cNvPr>
          <p:cNvSpPr>
            <a:spLocks noGrp="1"/>
          </p:cNvSpPr>
          <p:nvPr>
            <p:ph type="title"/>
          </p:nvPr>
        </p:nvSpPr>
        <p:spPr>
          <a:xfrm>
            <a:off x="764817" y="116636"/>
            <a:ext cx="7886700" cy="581179"/>
          </a:xfrm>
        </p:spPr>
        <p:txBody>
          <a:bodyPr>
            <a:normAutofit fontScale="90000"/>
          </a:bodyPr>
          <a:lstStyle/>
          <a:p>
            <a:pPr algn="ctr"/>
            <a:r>
              <a:rPr lang="en-GB" dirty="0"/>
              <a:t>EI - Final thoughts  (cont.)</a:t>
            </a:r>
          </a:p>
        </p:txBody>
      </p:sp>
      <p:sp>
        <p:nvSpPr>
          <p:cNvPr id="3" name="Content Placeholder 2">
            <a:extLst>
              <a:ext uri="{FF2B5EF4-FFF2-40B4-BE49-F238E27FC236}">
                <a16:creationId xmlns:a16="http://schemas.microsoft.com/office/drawing/2014/main" id="{B0F52281-A7BF-AE47-B8AB-C3CDAAAE1233}"/>
              </a:ext>
            </a:extLst>
          </p:cNvPr>
          <p:cNvSpPr>
            <a:spLocks noGrp="1"/>
          </p:cNvSpPr>
          <p:nvPr>
            <p:ph sz="half" idx="1"/>
          </p:nvPr>
        </p:nvSpPr>
        <p:spPr>
          <a:xfrm>
            <a:off x="107511" y="836713"/>
            <a:ext cx="3867150" cy="3263504"/>
          </a:xfrm>
        </p:spPr>
        <p:txBody>
          <a:bodyPr>
            <a:noAutofit/>
          </a:bodyPr>
          <a:lstStyle/>
          <a:p>
            <a:pPr marL="0" indent="0">
              <a:buNone/>
            </a:pPr>
            <a:r>
              <a:rPr lang="en-US" sz="2000" dirty="0">
                <a:solidFill>
                  <a:srgbClr val="0000FF"/>
                </a:solidFill>
                <a:latin typeface="Arial" panose="020B0604020202020204" pitchFamily="34" charset="0"/>
                <a:cs typeface="Arial" panose="020B0604020202020204" pitchFamily="34" charset="0"/>
              </a:rPr>
              <a:t>Limitations of EI</a:t>
            </a:r>
          </a:p>
          <a:p>
            <a:pPr marL="0" indent="0">
              <a:buNone/>
            </a:pPr>
            <a:endParaRPr lang="en-GB" sz="2000" dirty="0">
              <a:latin typeface="Arial" panose="020B0604020202020204" pitchFamily="34" charset="0"/>
              <a:cs typeface="Arial" panose="020B0604020202020204" pitchFamily="34" charset="0"/>
            </a:endParaRPr>
          </a:p>
          <a:p>
            <a:pPr marL="385758" indent="-385758">
              <a:buFont typeface="+mj-lt"/>
              <a:buAutoNum type="arabicPeriod"/>
            </a:pPr>
            <a:r>
              <a:rPr lang="en-US" sz="2000" i="1" dirty="0">
                <a:solidFill>
                  <a:schemeClr val="accent1"/>
                </a:solidFill>
              </a:rPr>
              <a:t>There have been criticisms that the concept is too vague and can’t be measured</a:t>
            </a:r>
            <a:endParaRPr lang="en-GB" sz="2000" i="1" dirty="0">
              <a:solidFill>
                <a:schemeClr val="accent1"/>
              </a:solidFill>
            </a:endParaRPr>
          </a:p>
          <a:p>
            <a:pPr marL="385758" indent="-385758">
              <a:buFont typeface="+mj-lt"/>
              <a:buAutoNum type="arabicPeriod"/>
            </a:pPr>
            <a:r>
              <a:rPr lang="en-US" sz="2000" i="1" dirty="0">
                <a:solidFill>
                  <a:schemeClr val="accent1"/>
                </a:solidFill>
              </a:rPr>
              <a:t>There are many different measures of EI and this has led to confusion regarding what is the best measure to use for assessment</a:t>
            </a:r>
            <a:endParaRPr lang="en-GB" sz="2000" i="1" dirty="0">
              <a:solidFill>
                <a:schemeClr val="accent1"/>
              </a:solidFill>
            </a:endParaRPr>
          </a:p>
          <a:p>
            <a:pPr marL="385758" indent="-385758">
              <a:buFont typeface="+mj-lt"/>
              <a:buAutoNum type="arabicPeriod"/>
            </a:pPr>
            <a:r>
              <a:rPr lang="en-US" sz="2000" i="1" dirty="0">
                <a:solidFill>
                  <a:schemeClr val="accent1"/>
                </a:solidFill>
              </a:rPr>
              <a:t>Initial claims of predictive value of EI may have been overstated</a:t>
            </a:r>
            <a:endParaRPr lang="en-GB" sz="2000" i="1" dirty="0">
              <a:solidFill>
                <a:schemeClr val="accent1"/>
              </a:solidFill>
            </a:endParaRPr>
          </a:p>
          <a:p>
            <a:pPr marL="0" indent="0">
              <a:buNone/>
            </a:pPr>
            <a:endParaRPr lang="en-GB" sz="2000" dirty="0"/>
          </a:p>
        </p:txBody>
      </p:sp>
      <p:sp>
        <p:nvSpPr>
          <p:cNvPr id="4" name="Content Placeholder 3">
            <a:extLst>
              <a:ext uri="{FF2B5EF4-FFF2-40B4-BE49-F238E27FC236}">
                <a16:creationId xmlns:a16="http://schemas.microsoft.com/office/drawing/2014/main" id="{6897F228-74C2-134C-8DCB-DAF597A83CF2}"/>
              </a:ext>
            </a:extLst>
          </p:cNvPr>
          <p:cNvSpPr>
            <a:spLocks noGrp="1"/>
          </p:cNvSpPr>
          <p:nvPr>
            <p:ph sz="half" idx="2"/>
          </p:nvPr>
        </p:nvSpPr>
        <p:spPr>
          <a:xfrm>
            <a:off x="4139952" y="836713"/>
            <a:ext cx="4896544" cy="3263504"/>
          </a:xfrm>
        </p:spPr>
        <p:txBody>
          <a:bodyPr>
            <a:noAutofit/>
          </a:bodyPr>
          <a:lstStyle/>
          <a:p>
            <a:pPr marL="0" indent="0">
              <a:buNone/>
            </a:pPr>
            <a:r>
              <a:rPr lang="en-US" sz="2000" dirty="0">
                <a:solidFill>
                  <a:srgbClr val="0000FF"/>
                </a:solidFill>
                <a:latin typeface="Arial" panose="020B0604020202020204" pitchFamily="34" charset="0"/>
                <a:cs typeface="Arial" panose="020B0604020202020204" pitchFamily="34" charset="0"/>
              </a:rPr>
              <a:t>What we know about EI</a:t>
            </a:r>
            <a:endParaRPr lang="en-GB" sz="2000" dirty="0">
              <a:solidFill>
                <a:srgbClr val="0000FF"/>
              </a:solidFill>
              <a:latin typeface="Arial" panose="020B0604020202020204" pitchFamily="34" charset="0"/>
              <a:cs typeface="Arial" panose="020B0604020202020204" pitchFamily="34" charset="0"/>
            </a:endParaRPr>
          </a:p>
          <a:p>
            <a:pPr marL="0" indent="0">
              <a:buNone/>
            </a:pPr>
            <a:r>
              <a:rPr lang="en-US" sz="2000" dirty="0">
                <a:solidFill>
                  <a:srgbClr val="0000FF"/>
                </a:solidFill>
              </a:rPr>
              <a:t>This is what we can conclude about EI</a:t>
            </a:r>
            <a:endParaRPr lang="en-GB" sz="2000" dirty="0">
              <a:solidFill>
                <a:srgbClr val="0000FF"/>
              </a:solidFill>
            </a:endParaRPr>
          </a:p>
          <a:p>
            <a:pPr marL="385758" indent="-385758">
              <a:buFont typeface="+mj-lt"/>
              <a:buAutoNum type="arabicPeriod"/>
            </a:pPr>
            <a:r>
              <a:rPr lang="en-US" sz="2000" i="1" dirty="0">
                <a:solidFill>
                  <a:schemeClr val="accent1"/>
                </a:solidFill>
              </a:rPr>
              <a:t>EI is distinct from but positively related to other intelligences (such as IQ)</a:t>
            </a:r>
            <a:endParaRPr lang="en-GB" sz="2000" i="1" dirty="0">
              <a:solidFill>
                <a:schemeClr val="accent1"/>
              </a:solidFill>
            </a:endParaRPr>
          </a:p>
          <a:p>
            <a:pPr marL="385758" indent="-385758">
              <a:buFont typeface="+mj-lt"/>
              <a:buAutoNum type="arabicPeriod"/>
            </a:pPr>
            <a:r>
              <a:rPr lang="en-US" sz="2000" i="1" dirty="0">
                <a:solidFill>
                  <a:schemeClr val="accent1"/>
                </a:solidFill>
              </a:rPr>
              <a:t>EI is an individual difference, where some people are more endowed, and others are less so</a:t>
            </a:r>
            <a:endParaRPr lang="en-GB" sz="2000" i="1" dirty="0">
              <a:solidFill>
                <a:schemeClr val="accent1"/>
              </a:solidFill>
            </a:endParaRPr>
          </a:p>
          <a:p>
            <a:pPr marL="385758" indent="-385758">
              <a:buFont typeface="+mj-lt"/>
              <a:buAutoNum type="arabicPeriod"/>
            </a:pPr>
            <a:r>
              <a:rPr lang="en-US" sz="2000" i="1" dirty="0">
                <a:solidFill>
                  <a:schemeClr val="accent1"/>
                </a:solidFill>
              </a:rPr>
              <a:t>EI develops over a person’s life span and can be enhanced through training</a:t>
            </a:r>
            <a:endParaRPr lang="en-GB" sz="2000" i="1" dirty="0">
              <a:solidFill>
                <a:schemeClr val="accent1"/>
              </a:solidFill>
            </a:endParaRPr>
          </a:p>
          <a:p>
            <a:pPr marL="385758" indent="-385758">
              <a:buFont typeface="+mj-lt"/>
              <a:buAutoNum type="arabicPeriod"/>
            </a:pPr>
            <a:r>
              <a:rPr lang="en-US" sz="2000" i="1" dirty="0">
                <a:solidFill>
                  <a:schemeClr val="accent1"/>
                </a:solidFill>
              </a:rPr>
              <a:t>EI involves, at least in part, individual’s abilities to effectively identify and perceive emotion (in themselves and others), as well as possession of the skills to understand and manage those emotions successfully</a:t>
            </a:r>
            <a:endParaRPr lang="en-GB" sz="2000" i="1" dirty="0">
              <a:solidFill>
                <a:schemeClr val="accent1"/>
              </a:solidFill>
            </a:endParaRPr>
          </a:p>
          <a:p>
            <a:endParaRPr lang="en-GB" sz="2000" dirty="0"/>
          </a:p>
        </p:txBody>
      </p:sp>
    </p:spTree>
    <p:extLst>
      <p:ext uri="{BB962C8B-B14F-4D97-AF65-F5344CB8AC3E}">
        <p14:creationId xmlns:p14="http://schemas.microsoft.com/office/powerpoint/2010/main" val="468859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fade">
                                      <p:cBhvr>
                                        <p:cTn id="22" dur="500"/>
                                        <p:tgtEl>
                                          <p:spTgt spid="4">
                                            <p:txEl>
                                              <p:pRg st="0" end="0"/>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fade">
                                      <p:cBhvr>
                                        <p:cTn id="25" dur="500"/>
                                        <p:tgtEl>
                                          <p:spTgt spid="4">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xEl>
                                              <p:pRg st="2" end="2"/>
                                            </p:txEl>
                                          </p:spTgt>
                                        </p:tgtEl>
                                        <p:attrNameLst>
                                          <p:attrName>style.visibility</p:attrName>
                                        </p:attrNameLst>
                                      </p:cBhvr>
                                      <p:to>
                                        <p:strVal val="visible"/>
                                      </p:to>
                                    </p:set>
                                    <p:animEffect transition="in" filter="fade">
                                      <p:cBhvr>
                                        <p:cTn id="30" dur="500"/>
                                        <p:tgtEl>
                                          <p:spTgt spid="4">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500"/>
                                        <p:tgtEl>
                                          <p:spTgt spid="4">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4">
                                            <p:txEl>
                                              <p:pRg st="4" end="4"/>
                                            </p:txEl>
                                          </p:spTgt>
                                        </p:tgtEl>
                                        <p:attrNameLst>
                                          <p:attrName>style.visibility</p:attrName>
                                        </p:attrNameLst>
                                      </p:cBhvr>
                                      <p:to>
                                        <p:strVal val="visible"/>
                                      </p:to>
                                    </p:set>
                                    <p:animEffect transition="in" filter="fade">
                                      <p:cBhvr>
                                        <p:cTn id="40" dur="500"/>
                                        <p:tgtEl>
                                          <p:spTgt spid="4">
                                            <p:txEl>
                                              <p:pRg st="4" end="4"/>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4">
                                            <p:txEl>
                                              <p:pRg st="5" end="5"/>
                                            </p:txEl>
                                          </p:spTgt>
                                        </p:tgtEl>
                                        <p:attrNameLst>
                                          <p:attrName>style.visibility</p:attrName>
                                        </p:attrNameLst>
                                      </p:cBhvr>
                                      <p:to>
                                        <p:strVal val="visible"/>
                                      </p:to>
                                    </p:set>
                                    <p:animEffect transition="in" filter="fade">
                                      <p:cBhvr>
                                        <p:cTn id="45"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E7D4F-13B6-BF4A-ACA3-9F7396C5D9B1}"/>
              </a:ext>
            </a:extLst>
          </p:cNvPr>
          <p:cNvSpPr>
            <a:spLocks noGrp="1"/>
          </p:cNvSpPr>
          <p:nvPr>
            <p:ph type="title"/>
          </p:nvPr>
        </p:nvSpPr>
        <p:spPr>
          <a:xfrm>
            <a:off x="107504" y="633025"/>
            <a:ext cx="8928992" cy="634619"/>
          </a:xfrm>
        </p:spPr>
        <p:txBody>
          <a:bodyPr>
            <a:normAutofit fontScale="90000"/>
          </a:bodyPr>
          <a:lstStyle/>
          <a:p>
            <a:pPr algn="ctr"/>
            <a:r>
              <a:rPr lang="en-GB" dirty="0"/>
              <a:t>If We Could See Inside Others' Hearts</a:t>
            </a:r>
            <a:br>
              <a:rPr lang="en-GB" dirty="0"/>
            </a:br>
            <a:endParaRPr lang="en-GB" dirty="0"/>
          </a:p>
        </p:txBody>
      </p:sp>
      <p:sp>
        <p:nvSpPr>
          <p:cNvPr id="3" name="Content Placeholder 2">
            <a:extLst>
              <a:ext uri="{FF2B5EF4-FFF2-40B4-BE49-F238E27FC236}">
                <a16:creationId xmlns:a16="http://schemas.microsoft.com/office/drawing/2014/main" id="{EFB1D7C9-336D-B044-B9E5-66AFC26D0E4A}"/>
              </a:ext>
            </a:extLst>
          </p:cNvPr>
          <p:cNvSpPr>
            <a:spLocks noGrp="1"/>
          </p:cNvSpPr>
          <p:nvPr>
            <p:ph idx="1"/>
          </p:nvPr>
        </p:nvSpPr>
        <p:spPr>
          <a:xfrm>
            <a:off x="628650" y="2048047"/>
            <a:ext cx="7886700" cy="3080007"/>
          </a:xfrm>
        </p:spPr>
        <p:txBody>
          <a:bodyPr/>
          <a:lstStyle/>
          <a:p>
            <a:r>
              <a:rPr lang="en-GB" dirty="0">
                <a:hlinkClick r:id="rId2"/>
              </a:rPr>
              <a:t>https://youtu.be/bPsiLi89PQ4</a:t>
            </a:r>
            <a:r>
              <a:rPr lang="en-GB" dirty="0"/>
              <a:t> </a:t>
            </a:r>
          </a:p>
        </p:txBody>
      </p:sp>
    </p:spTree>
    <p:extLst>
      <p:ext uri="{BB962C8B-B14F-4D97-AF65-F5344CB8AC3E}">
        <p14:creationId xmlns:p14="http://schemas.microsoft.com/office/powerpoint/2010/main" val="15726350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1380D-9854-4F16-B194-BB10B5DC8665}"/>
              </a:ext>
            </a:extLst>
          </p:cNvPr>
          <p:cNvSpPr>
            <a:spLocks noGrp="1"/>
          </p:cNvSpPr>
          <p:nvPr>
            <p:ph type="title"/>
          </p:nvPr>
        </p:nvSpPr>
        <p:spPr>
          <a:xfrm>
            <a:off x="628657" y="133881"/>
            <a:ext cx="7886700" cy="1062873"/>
          </a:xfrm>
        </p:spPr>
        <p:txBody>
          <a:bodyPr/>
          <a:lstStyle/>
          <a:p>
            <a:pPr algn="ctr"/>
            <a:r>
              <a:rPr lang="en-GB" dirty="0"/>
              <a:t>Reference</a:t>
            </a:r>
          </a:p>
        </p:txBody>
      </p:sp>
      <p:sp>
        <p:nvSpPr>
          <p:cNvPr id="3" name="Content Placeholder 2">
            <a:extLst>
              <a:ext uri="{FF2B5EF4-FFF2-40B4-BE49-F238E27FC236}">
                <a16:creationId xmlns:a16="http://schemas.microsoft.com/office/drawing/2014/main" id="{C5383D06-CBBB-4178-A482-CF6882E4CA0A}"/>
              </a:ext>
            </a:extLst>
          </p:cNvPr>
          <p:cNvSpPr>
            <a:spLocks noGrp="1"/>
          </p:cNvSpPr>
          <p:nvPr>
            <p:ph idx="1"/>
          </p:nvPr>
        </p:nvSpPr>
        <p:spPr>
          <a:xfrm>
            <a:off x="628657" y="1253333"/>
            <a:ext cx="7886700" cy="4351339"/>
          </a:xfrm>
        </p:spPr>
        <p:txBody>
          <a:bodyPr/>
          <a:lstStyle/>
          <a:p>
            <a:r>
              <a:rPr lang="en-GB" dirty="0"/>
              <a:t>Emerald, D. (2016) </a:t>
            </a:r>
            <a:r>
              <a:rPr lang="en-GB" i="1" dirty="0"/>
              <a:t>The power of TED:  The empowerment dynamic</a:t>
            </a:r>
            <a:r>
              <a:rPr lang="en-GB" dirty="0"/>
              <a:t>.  Bainbridge Island, WA; Polaris Publishing</a:t>
            </a:r>
          </a:p>
        </p:txBody>
      </p:sp>
    </p:spTree>
    <p:extLst>
      <p:ext uri="{BB962C8B-B14F-4D97-AF65-F5344CB8AC3E}">
        <p14:creationId xmlns:p14="http://schemas.microsoft.com/office/powerpoint/2010/main" val="759373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43002" y="891035"/>
            <a:ext cx="6858000" cy="4239856"/>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a:xfrm>
            <a:off x="1501488" y="1043614"/>
            <a:ext cx="5596988" cy="866187"/>
          </a:xfrm>
        </p:spPr>
        <p:txBody>
          <a:bodyPr/>
          <a:lstStyle/>
          <a:p>
            <a:pPr algn="ctr"/>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277640" y="2432581"/>
            <a:ext cx="6723367" cy="2175543"/>
          </a:xfrm>
        </p:spPr>
        <p:txBody>
          <a:bodyPr>
            <a:normAutofit fontScale="92500" lnSpcReduction="10000"/>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4205039704"/>
      </p:ext>
    </p:extLst>
  </p:cSld>
  <p:clrMapOvr>
    <a:masterClrMapping/>
  </p:clrMapOvr>
</p:sld>
</file>

<file path=ppt/theme/theme1.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2024</Template>
  <TotalTime>14</TotalTime>
  <Words>1428</Words>
  <Application>Microsoft Office PowerPoint</Application>
  <PresentationFormat>On-screen Show (4:3)</PresentationFormat>
  <Paragraphs>163</Paragraphs>
  <Slides>18</Slides>
  <Notes>9</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18</vt:i4>
      </vt:variant>
    </vt:vector>
  </HeadingPairs>
  <TitlesOfParts>
    <vt:vector size="29" baseType="lpstr">
      <vt:lpstr>Aptos</vt:lpstr>
      <vt:lpstr>Arial</vt:lpstr>
      <vt:lpstr>Calibri</vt:lpstr>
      <vt:lpstr>Calibri Light</vt:lpstr>
      <vt:lpstr>Wingdings</vt:lpstr>
      <vt:lpstr>UWTSD 2024</vt:lpstr>
      <vt:lpstr>UWTSD Text 1</vt:lpstr>
      <vt:lpstr>UWTSD Text 2</vt:lpstr>
      <vt:lpstr>UWTSD Text 3</vt:lpstr>
      <vt:lpstr>UWTSD Text 4</vt:lpstr>
      <vt:lpstr>UWTSD Logo Variations place image in Background</vt:lpstr>
      <vt:lpstr>BMSK6009  Emotional Intelligence</vt:lpstr>
      <vt:lpstr>Research Review</vt:lpstr>
      <vt:lpstr>Agenda</vt:lpstr>
      <vt:lpstr>Module Task Assessment - Recap</vt:lpstr>
      <vt:lpstr>Emotional Intelligence</vt:lpstr>
      <vt:lpstr>Emotional Intelligence</vt:lpstr>
      <vt:lpstr>Emotional Intelligence</vt:lpstr>
      <vt:lpstr>Emotional Intelligence</vt:lpstr>
      <vt:lpstr>Generations in the Workplace </vt:lpstr>
      <vt:lpstr>Generations in the Workplace</vt:lpstr>
      <vt:lpstr>Generations in the Workplace </vt:lpstr>
      <vt:lpstr>Generations in the Workplace</vt:lpstr>
      <vt:lpstr>Generations in the Workplace</vt:lpstr>
      <vt:lpstr>EI - Final thoughts</vt:lpstr>
      <vt:lpstr>EI - Final thoughts  (cont.)</vt:lpstr>
      <vt:lpstr>If We Could See Inside Others' Hearts </vt:lpstr>
      <vt:lpstr>Reference</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2</cp:revision>
  <dcterms:created xsi:type="dcterms:W3CDTF">2024-04-17T11:15:39Z</dcterms:created>
  <dcterms:modified xsi:type="dcterms:W3CDTF">2025-04-29T13:48:50Z</dcterms:modified>
</cp:coreProperties>
</file>